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257" r:id="rId2"/>
    <p:sldId id="263" r:id="rId3"/>
    <p:sldId id="269" r:id="rId4"/>
    <p:sldId id="26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325" r:id="rId29"/>
    <p:sldId id="326" r:id="rId30"/>
    <p:sldId id="324" r:id="rId31"/>
    <p:sldId id="327" r:id="rId32"/>
    <p:sldId id="328" r:id="rId33"/>
    <p:sldId id="329" r:id="rId34"/>
    <p:sldId id="330" r:id="rId35"/>
    <p:sldId id="331" r:id="rId36"/>
    <p:sldId id="337" r:id="rId37"/>
    <p:sldId id="338" r:id="rId38"/>
    <p:sldId id="336" r:id="rId39"/>
    <p:sldId id="332" r:id="rId40"/>
    <p:sldId id="333" r:id="rId41"/>
    <p:sldId id="334" r:id="rId42"/>
    <p:sldId id="335"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295" r:id="rId76"/>
  </p:sldIdLst>
  <p:sldSz cx="12192000" cy="6858000"/>
  <p:notesSz cx="7023100" cy="9309100"/>
  <p:defaultTextStyle>
    <a:defPPr rtl="0">
      <a:defRPr lang="uk-u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424"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1548"/>
    </p:cViewPr>
  </p:sorterViewPr>
  <p:notesViewPr>
    <p:cSldViewPr snapToGrid="0">
      <p:cViewPr varScale="1">
        <p:scale>
          <a:sx n="84" d="100"/>
          <a:sy n="84"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rtl="0"/>
            <a:endParaRPr lang="uk-UA" dirty="0"/>
          </a:p>
        </p:txBody>
      </p:sp>
      <p:sp>
        <p:nvSpPr>
          <p:cNvPr id="3" name="Заповнювач для дати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pPr rtl="0"/>
            <a:fld id="{D01A5CAF-32C1-4508-9A2E-CADA6F6E1F78}" type="datetime1">
              <a:rPr lang="uk-UA" smtClean="0"/>
              <a:t>03.10.2024</a:t>
            </a:fld>
            <a:endParaRPr lang="uk-UA" dirty="0"/>
          </a:p>
        </p:txBody>
      </p:sp>
      <p:sp>
        <p:nvSpPr>
          <p:cNvPr id="4" name="Заповнювач для нижнього колонтитула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pPr rtl="0"/>
            <a:fld id="{DA6FC261-E491-4C42-A663-B95247CC46D9}" type="slidenum">
              <a:rPr lang="uk-UA" smtClean="0"/>
              <a:t>‹№›</a:t>
            </a:fld>
            <a:endParaRPr lang="uk-UA" dirty="0"/>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rtl="0"/>
            <a:endParaRPr lang="uk-UA" noProof="0" dirty="0"/>
          </a:p>
        </p:txBody>
      </p:sp>
      <p:sp>
        <p:nvSpPr>
          <p:cNvPr id="3" name="Заповнювач для дати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pPr rtl="0"/>
            <a:fld id="{264B622A-0C4C-4BD7-B050-DF0BCDC7AB62}" type="datetime1">
              <a:rPr lang="uk-UA" noProof="0" smtClean="0"/>
              <a:t>03.10.2024</a:t>
            </a:fld>
            <a:endParaRPr lang="uk-UA" noProof="0" dirty="0"/>
          </a:p>
        </p:txBody>
      </p:sp>
      <p:sp>
        <p:nvSpPr>
          <p:cNvPr id="4" name="Заповнювач для зображення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rtl="0"/>
            <a:r>
              <a:rPr lang="uk-UA" noProof="0" dirty="0"/>
              <a:t>ф</a:t>
            </a:r>
          </a:p>
        </p:txBody>
      </p:sp>
      <p:sp>
        <p:nvSpPr>
          <p:cNvPr id="5" name="Місце для нотаток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pPr rtl="0"/>
            <a:fld id="{333E963C-1534-4F8D-B2A7-66D81AA25953}" type="slidenum">
              <a:rPr lang="uk-UA" noProof="0" smtClean="0"/>
              <a:t>‹№›</a:t>
            </a:fld>
            <a:endParaRPr lang="uk-UA" noProof="0" dirty="0"/>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a:t>1</a:t>
            </a:fld>
            <a:endParaRPr lang="uk-UA" dirty="0"/>
          </a:p>
        </p:txBody>
      </p:sp>
    </p:spTree>
    <p:extLst>
      <p:ext uri="{BB962C8B-B14F-4D97-AF65-F5344CB8AC3E}">
        <p14:creationId xmlns:p14="http://schemas.microsoft.com/office/powerpoint/2010/main" val="9879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10</a:t>
            </a:fld>
            <a:endParaRPr lang="uk-UA" dirty="0"/>
          </a:p>
        </p:txBody>
      </p:sp>
    </p:spTree>
    <p:extLst>
      <p:ext uri="{BB962C8B-B14F-4D97-AF65-F5344CB8AC3E}">
        <p14:creationId xmlns:p14="http://schemas.microsoft.com/office/powerpoint/2010/main" val="42162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11</a:t>
            </a:fld>
            <a:endParaRPr lang="uk-UA" dirty="0"/>
          </a:p>
        </p:txBody>
      </p:sp>
    </p:spTree>
    <p:extLst>
      <p:ext uri="{BB962C8B-B14F-4D97-AF65-F5344CB8AC3E}">
        <p14:creationId xmlns:p14="http://schemas.microsoft.com/office/powerpoint/2010/main" val="293313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12</a:t>
            </a:fld>
            <a:endParaRPr lang="uk-UA" dirty="0"/>
          </a:p>
        </p:txBody>
      </p:sp>
    </p:spTree>
    <p:extLst>
      <p:ext uri="{BB962C8B-B14F-4D97-AF65-F5344CB8AC3E}">
        <p14:creationId xmlns:p14="http://schemas.microsoft.com/office/powerpoint/2010/main" val="69953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13</a:t>
            </a:fld>
            <a:endParaRPr lang="uk-UA" dirty="0"/>
          </a:p>
        </p:txBody>
      </p:sp>
    </p:spTree>
    <p:extLst>
      <p:ext uri="{BB962C8B-B14F-4D97-AF65-F5344CB8AC3E}">
        <p14:creationId xmlns:p14="http://schemas.microsoft.com/office/powerpoint/2010/main" val="428330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14</a:t>
            </a:fld>
            <a:endParaRPr lang="uk-UA" dirty="0"/>
          </a:p>
        </p:txBody>
      </p:sp>
    </p:spTree>
    <p:extLst>
      <p:ext uri="{BB962C8B-B14F-4D97-AF65-F5344CB8AC3E}">
        <p14:creationId xmlns:p14="http://schemas.microsoft.com/office/powerpoint/2010/main" val="209811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15</a:t>
            </a:fld>
            <a:endParaRPr lang="uk-UA" dirty="0"/>
          </a:p>
        </p:txBody>
      </p:sp>
    </p:spTree>
    <p:extLst>
      <p:ext uri="{BB962C8B-B14F-4D97-AF65-F5344CB8AC3E}">
        <p14:creationId xmlns:p14="http://schemas.microsoft.com/office/powerpoint/2010/main" val="327502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16</a:t>
            </a:fld>
            <a:endParaRPr lang="uk-UA" dirty="0"/>
          </a:p>
        </p:txBody>
      </p:sp>
    </p:spTree>
    <p:extLst>
      <p:ext uri="{BB962C8B-B14F-4D97-AF65-F5344CB8AC3E}">
        <p14:creationId xmlns:p14="http://schemas.microsoft.com/office/powerpoint/2010/main" val="119366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17</a:t>
            </a:fld>
            <a:endParaRPr lang="uk-UA" dirty="0"/>
          </a:p>
        </p:txBody>
      </p:sp>
    </p:spTree>
    <p:extLst>
      <p:ext uri="{BB962C8B-B14F-4D97-AF65-F5344CB8AC3E}">
        <p14:creationId xmlns:p14="http://schemas.microsoft.com/office/powerpoint/2010/main" val="263337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18</a:t>
            </a:fld>
            <a:endParaRPr lang="uk-UA" dirty="0"/>
          </a:p>
        </p:txBody>
      </p:sp>
    </p:spTree>
    <p:extLst>
      <p:ext uri="{BB962C8B-B14F-4D97-AF65-F5344CB8AC3E}">
        <p14:creationId xmlns:p14="http://schemas.microsoft.com/office/powerpoint/2010/main" val="356301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19</a:t>
            </a:fld>
            <a:endParaRPr lang="uk-UA" dirty="0"/>
          </a:p>
        </p:txBody>
      </p:sp>
    </p:spTree>
    <p:extLst>
      <p:ext uri="{BB962C8B-B14F-4D97-AF65-F5344CB8AC3E}">
        <p14:creationId xmlns:p14="http://schemas.microsoft.com/office/powerpoint/2010/main" val="385771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a:t>2</a:t>
            </a:fld>
            <a:endParaRPr lang="uk-UA" dirty="0"/>
          </a:p>
        </p:txBody>
      </p:sp>
    </p:spTree>
    <p:extLst>
      <p:ext uri="{BB962C8B-B14F-4D97-AF65-F5344CB8AC3E}">
        <p14:creationId xmlns:p14="http://schemas.microsoft.com/office/powerpoint/2010/main" val="73205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20</a:t>
            </a:fld>
            <a:endParaRPr lang="uk-UA" dirty="0"/>
          </a:p>
        </p:txBody>
      </p:sp>
    </p:spTree>
    <p:extLst>
      <p:ext uri="{BB962C8B-B14F-4D97-AF65-F5344CB8AC3E}">
        <p14:creationId xmlns:p14="http://schemas.microsoft.com/office/powerpoint/2010/main" val="151379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21</a:t>
            </a:fld>
            <a:endParaRPr lang="uk-UA" dirty="0"/>
          </a:p>
        </p:txBody>
      </p:sp>
    </p:spTree>
    <p:extLst>
      <p:ext uri="{BB962C8B-B14F-4D97-AF65-F5344CB8AC3E}">
        <p14:creationId xmlns:p14="http://schemas.microsoft.com/office/powerpoint/2010/main" val="2168574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22</a:t>
            </a:fld>
            <a:endParaRPr lang="uk-UA" dirty="0"/>
          </a:p>
        </p:txBody>
      </p:sp>
    </p:spTree>
    <p:extLst>
      <p:ext uri="{BB962C8B-B14F-4D97-AF65-F5344CB8AC3E}">
        <p14:creationId xmlns:p14="http://schemas.microsoft.com/office/powerpoint/2010/main" val="39955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23</a:t>
            </a:fld>
            <a:endParaRPr lang="uk-UA" dirty="0"/>
          </a:p>
        </p:txBody>
      </p:sp>
    </p:spTree>
    <p:extLst>
      <p:ext uri="{BB962C8B-B14F-4D97-AF65-F5344CB8AC3E}">
        <p14:creationId xmlns:p14="http://schemas.microsoft.com/office/powerpoint/2010/main" val="87249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24</a:t>
            </a:fld>
            <a:endParaRPr lang="uk-UA" dirty="0"/>
          </a:p>
        </p:txBody>
      </p:sp>
    </p:spTree>
    <p:extLst>
      <p:ext uri="{BB962C8B-B14F-4D97-AF65-F5344CB8AC3E}">
        <p14:creationId xmlns:p14="http://schemas.microsoft.com/office/powerpoint/2010/main" val="2353072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25</a:t>
            </a:fld>
            <a:endParaRPr lang="uk-UA" dirty="0"/>
          </a:p>
        </p:txBody>
      </p:sp>
    </p:spTree>
    <p:extLst>
      <p:ext uri="{BB962C8B-B14F-4D97-AF65-F5344CB8AC3E}">
        <p14:creationId xmlns:p14="http://schemas.microsoft.com/office/powerpoint/2010/main" val="853973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26</a:t>
            </a:fld>
            <a:endParaRPr lang="uk-UA" dirty="0"/>
          </a:p>
        </p:txBody>
      </p:sp>
    </p:spTree>
    <p:extLst>
      <p:ext uri="{BB962C8B-B14F-4D97-AF65-F5344CB8AC3E}">
        <p14:creationId xmlns:p14="http://schemas.microsoft.com/office/powerpoint/2010/main" val="3190809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27</a:t>
            </a:fld>
            <a:endParaRPr lang="uk-UA" dirty="0"/>
          </a:p>
        </p:txBody>
      </p:sp>
    </p:spTree>
    <p:extLst>
      <p:ext uri="{BB962C8B-B14F-4D97-AF65-F5344CB8AC3E}">
        <p14:creationId xmlns:p14="http://schemas.microsoft.com/office/powerpoint/2010/main" val="3744426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28</a:t>
            </a:fld>
            <a:endParaRPr lang="uk-UA" dirty="0"/>
          </a:p>
        </p:txBody>
      </p:sp>
    </p:spTree>
    <p:extLst>
      <p:ext uri="{BB962C8B-B14F-4D97-AF65-F5344CB8AC3E}">
        <p14:creationId xmlns:p14="http://schemas.microsoft.com/office/powerpoint/2010/main" val="152348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29</a:t>
            </a:fld>
            <a:endParaRPr lang="uk-UA" dirty="0"/>
          </a:p>
        </p:txBody>
      </p:sp>
    </p:spTree>
    <p:extLst>
      <p:ext uri="{BB962C8B-B14F-4D97-AF65-F5344CB8AC3E}">
        <p14:creationId xmlns:p14="http://schemas.microsoft.com/office/powerpoint/2010/main" val="22397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333E963C-1534-4F8D-B2A7-66D81AA25953}" type="slidenum">
              <a:rPr lang="uk-UA" smtClean="0"/>
              <a:t>3</a:t>
            </a:fld>
            <a:endParaRPr lang="uk-UA" dirty="0"/>
          </a:p>
        </p:txBody>
      </p:sp>
    </p:spTree>
    <p:extLst>
      <p:ext uri="{BB962C8B-B14F-4D97-AF65-F5344CB8AC3E}">
        <p14:creationId xmlns:p14="http://schemas.microsoft.com/office/powerpoint/2010/main" val="1545102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30</a:t>
            </a:fld>
            <a:endParaRPr lang="uk-UA" dirty="0"/>
          </a:p>
        </p:txBody>
      </p:sp>
    </p:spTree>
    <p:extLst>
      <p:ext uri="{BB962C8B-B14F-4D97-AF65-F5344CB8AC3E}">
        <p14:creationId xmlns:p14="http://schemas.microsoft.com/office/powerpoint/2010/main" val="1739044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31</a:t>
            </a:fld>
            <a:endParaRPr lang="uk-UA" dirty="0"/>
          </a:p>
        </p:txBody>
      </p:sp>
    </p:spTree>
    <p:extLst>
      <p:ext uri="{BB962C8B-B14F-4D97-AF65-F5344CB8AC3E}">
        <p14:creationId xmlns:p14="http://schemas.microsoft.com/office/powerpoint/2010/main" val="3504918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32</a:t>
            </a:fld>
            <a:endParaRPr lang="uk-UA" dirty="0"/>
          </a:p>
        </p:txBody>
      </p:sp>
    </p:spTree>
    <p:extLst>
      <p:ext uri="{BB962C8B-B14F-4D97-AF65-F5344CB8AC3E}">
        <p14:creationId xmlns:p14="http://schemas.microsoft.com/office/powerpoint/2010/main" val="34848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33</a:t>
            </a:fld>
            <a:endParaRPr lang="uk-UA" dirty="0"/>
          </a:p>
        </p:txBody>
      </p:sp>
    </p:spTree>
    <p:extLst>
      <p:ext uri="{BB962C8B-B14F-4D97-AF65-F5344CB8AC3E}">
        <p14:creationId xmlns:p14="http://schemas.microsoft.com/office/powerpoint/2010/main" val="1413988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34</a:t>
            </a:fld>
            <a:endParaRPr lang="uk-UA" dirty="0"/>
          </a:p>
        </p:txBody>
      </p:sp>
    </p:spTree>
    <p:extLst>
      <p:ext uri="{BB962C8B-B14F-4D97-AF65-F5344CB8AC3E}">
        <p14:creationId xmlns:p14="http://schemas.microsoft.com/office/powerpoint/2010/main" val="3126015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35</a:t>
            </a:fld>
            <a:endParaRPr lang="uk-UA" dirty="0"/>
          </a:p>
        </p:txBody>
      </p:sp>
    </p:spTree>
    <p:extLst>
      <p:ext uri="{BB962C8B-B14F-4D97-AF65-F5344CB8AC3E}">
        <p14:creationId xmlns:p14="http://schemas.microsoft.com/office/powerpoint/2010/main" val="1340625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36</a:t>
            </a:fld>
            <a:endParaRPr lang="uk-UA" dirty="0"/>
          </a:p>
        </p:txBody>
      </p:sp>
    </p:spTree>
    <p:extLst>
      <p:ext uri="{BB962C8B-B14F-4D97-AF65-F5344CB8AC3E}">
        <p14:creationId xmlns:p14="http://schemas.microsoft.com/office/powerpoint/2010/main" val="15452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37</a:t>
            </a:fld>
            <a:endParaRPr lang="uk-UA" dirty="0"/>
          </a:p>
        </p:txBody>
      </p:sp>
    </p:spTree>
    <p:extLst>
      <p:ext uri="{BB962C8B-B14F-4D97-AF65-F5344CB8AC3E}">
        <p14:creationId xmlns:p14="http://schemas.microsoft.com/office/powerpoint/2010/main" val="1471618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38</a:t>
            </a:fld>
            <a:endParaRPr lang="uk-UA" dirty="0"/>
          </a:p>
        </p:txBody>
      </p:sp>
    </p:spTree>
    <p:extLst>
      <p:ext uri="{BB962C8B-B14F-4D97-AF65-F5344CB8AC3E}">
        <p14:creationId xmlns:p14="http://schemas.microsoft.com/office/powerpoint/2010/main" val="1317993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39</a:t>
            </a:fld>
            <a:endParaRPr lang="uk-UA" dirty="0"/>
          </a:p>
        </p:txBody>
      </p:sp>
    </p:spTree>
    <p:extLst>
      <p:ext uri="{BB962C8B-B14F-4D97-AF65-F5344CB8AC3E}">
        <p14:creationId xmlns:p14="http://schemas.microsoft.com/office/powerpoint/2010/main" val="40877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a:t>4</a:t>
            </a:fld>
            <a:endParaRPr lang="uk-UA" dirty="0"/>
          </a:p>
        </p:txBody>
      </p:sp>
    </p:spTree>
    <p:extLst>
      <p:ext uri="{BB962C8B-B14F-4D97-AF65-F5344CB8AC3E}">
        <p14:creationId xmlns:p14="http://schemas.microsoft.com/office/powerpoint/2010/main" val="3937284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40</a:t>
            </a:fld>
            <a:endParaRPr lang="uk-UA" dirty="0"/>
          </a:p>
        </p:txBody>
      </p:sp>
    </p:spTree>
    <p:extLst>
      <p:ext uri="{BB962C8B-B14F-4D97-AF65-F5344CB8AC3E}">
        <p14:creationId xmlns:p14="http://schemas.microsoft.com/office/powerpoint/2010/main" val="3854759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42</a:t>
            </a:fld>
            <a:endParaRPr lang="uk-UA" dirty="0"/>
          </a:p>
        </p:txBody>
      </p:sp>
    </p:spTree>
    <p:extLst>
      <p:ext uri="{BB962C8B-B14F-4D97-AF65-F5344CB8AC3E}">
        <p14:creationId xmlns:p14="http://schemas.microsoft.com/office/powerpoint/2010/main" val="243800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43</a:t>
            </a:fld>
            <a:endParaRPr lang="uk-UA" dirty="0"/>
          </a:p>
        </p:txBody>
      </p:sp>
    </p:spTree>
    <p:extLst>
      <p:ext uri="{BB962C8B-B14F-4D97-AF65-F5344CB8AC3E}">
        <p14:creationId xmlns:p14="http://schemas.microsoft.com/office/powerpoint/2010/main" val="3645538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44</a:t>
            </a:fld>
            <a:endParaRPr lang="uk-UA" dirty="0"/>
          </a:p>
        </p:txBody>
      </p:sp>
    </p:spTree>
    <p:extLst>
      <p:ext uri="{BB962C8B-B14F-4D97-AF65-F5344CB8AC3E}">
        <p14:creationId xmlns:p14="http://schemas.microsoft.com/office/powerpoint/2010/main" val="3423643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45</a:t>
            </a:fld>
            <a:endParaRPr lang="uk-UA" dirty="0"/>
          </a:p>
        </p:txBody>
      </p:sp>
    </p:spTree>
    <p:extLst>
      <p:ext uri="{BB962C8B-B14F-4D97-AF65-F5344CB8AC3E}">
        <p14:creationId xmlns:p14="http://schemas.microsoft.com/office/powerpoint/2010/main" val="995202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46</a:t>
            </a:fld>
            <a:endParaRPr lang="uk-UA" dirty="0"/>
          </a:p>
        </p:txBody>
      </p:sp>
    </p:spTree>
    <p:extLst>
      <p:ext uri="{BB962C8B-B14F-4D97-AF65-F5344CB8AC3E}">
        <p14:creationId xmlns:p14="http://schemas.microsoft.com/office/powerpoint/2010/main" val="456717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47</a:t>
            </a:fld>
            <a:endParaRPr lang="uk-UA" dirty="0"/>
          </a:p>
        </p:txBody>
      </p:sp>
    </p:spTree>
    <p:extLst>
      <p:ext uri="{BB962C8B-B14F-4D97-AF65-F5344CB8AC3E}">
        <p14:creationId xmlns:p14="http://schemas.microsoft.com/office/powerpoint/2010/main" val="3564424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48</a:t>
            </a:fld>
            <a:endParaRPr lang="uk-UA" dirty="0"/>
          </a:p>
        </p:txBody>
      </p:sp>
    </p:spTree>
    <p:extLst>
      <p:ext uri="{BB962C8B-B14F-4D97-AF65-F5344CB8AC3E}">
        <p14:creationId xmlns:p14="http://schemas.microsoft.com/office/powerpoint/2010/main" val="199952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49</a:t>
            </a:fld>
            <a:endParaRPr lang="uk-UA" dirty="0"/>
          </a:p>
        </p:txBody>
      </p:sp>
    </p:spTree>
    <p:extLst>
      <p:ext uri="{BB962C8B-B14F-4D97-AF65-F5344CB8AC3E}">
        <p14:creationId xmlns:p14="http://schemas.microsoft.com/office/powerpoint/2010/main" val="2109878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50</a:t>
            </a:fld>
            <a:endParaRPr lang="uk-UA" dirty="0"/>
          </a:p>
        </p:txBody>
      </p:sp>
    </p:spTree>
    <p:extLst>
      <p:ext uri="{BB962C8B-B14F-4D97-AF65-F5344CB8AC3E}">
        <p14:creationId xmlns:p14="http://schemas.microsoft.com/office/powerpoint/2010/main" val="184207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a:t>
            </a:fld>
            <a:endParaRPr lang="uk-UA" dirty="0"/>
          </a:p>
        </p:txBody>
      </p:sp>
    </p:spTree>
    <p:extLst>
      <p:ext uri="{BB962C8B-B14F-4D97-AF65-F5344CB8AC3E}">
        <p14:creationId xmlns:p14="http://schemas.microsoft.com/office/powerpoint/2010/main" val="1143123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51</a:t>
            </a:fld>
            <a:endParaRPr lang="uk-UA" dirty="0"/>
          </a:p>
        </p:txBody>
      </p:sp>
    </p:spTree>
    <p:extLst>
      <p:ext uri="{BB962C8B-B14F-4D97-AF65-F5344CB8AC3E}">
        <p14:creationId xmlns:p14="http://schemas.microsoft.com/office/powerpoint/2010/main" val="208499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52</a:t>
            </a:fld>
            <a:endParaRPr lang="uk-UA" dirty="0"/>
          </a:p>
        </p:txBody>
      </p:sp>
    </p:spTree>
    <p:extLst>
      <p:ext uri="{BB962C8B-B14F-4D97-AF65-F5344CB8AC3E}">
        <p14:creationId xmlns:p14="http://schemas.microsoft.com/office/powerpoint/2010/main" val="930037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53</a:t>
            </a:fld>
            <a:endParaRPr lang="uk-UA" dirty="0"/>
          </a:p>
        </p:txBody>
      </p:sp>
    </p:spTree>
    <p:extLst>
      <p:ext uri="{BB962C8B-B14F-4D97-AF65-F5344CB8AC3E}">
        <p14:creationId xmlns:p14="http://schemas.microsoft.com/office/powerpoint/2010/main" val="603505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54</a:t>
            </a:fld>
            <a:endParaRPr lang="uk-UA" dirty="0"/>
          </a:p>
        </p:txBody>
      </p:sp>
    </p:spTree>
    <p:extLst>
      <p:ext uri="{BB962C8B-B14F-4D97-AF65-F5344CB8AC3E}">
        <p14:creationId xmlns:p14="http://schemas.microsoft.com/office/powerpoint/2010/main" val="1159877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55</a:t>
            </a:fld>
            <a:endParaRPr lang="uk-UA" dirty="0"/>
          </a:p>
        </p:txBody>
      </p:sp>
    </p:spTree>
    <p:extLst>
      <p:ext uri="{BB962C8B-B14F-4D97-AF65-F5344CB8AC3E}">
        <p14:creationId xmlns:p14="http://schemas.microsoft.com/office/powerpoint/2010/main" val="1360855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56</a:t>
            </a:fld>
            <a:endParaRPr lang="uk-UA" dirty="0"/>
          </a:p>
        </p:txBody>
      </p:sp>
    </p:spTree>
    <p:extLst>
      <p:ext uri="{BB962C8B-B14F-4D97-AF65-F5344CB8AC3E}">
        <p14:creationId xmlns:p14="http://schemas.microsoft.com/office/powerpoint/2010/main" val="2443846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57</a:t>
            </a:fld>
            <a:endParaRPr lang="uk-UA" dirty="0"/>
          </a:p>
        </p:txBody>
      </p:sp>
    </p:spTree>
    <p:extLst>
      <p:ext uri="{BB962C8B-B14F-4D97-AF65-F5344CB8AC3E}">
        <p14:creationId xmlns:p14="http://schemas.microsoft.com/office/powerpoint/2010/main" val="2891044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58</a:t>
            </a:fld>
            <a:endParaRPr lang="uk-UA" dirty="0"/>
          </a:p>
        </p:txBody>
      </p:sp>
    </p:spTree>
    <p:extLst>
      <p:ext uri="{BB962C8B-B14F-4D97-AF65-F5344CB8AC3E}">
        <p14:creationId xmlns:p14="http://schemas.microsoft.com/office/powerpoint/2010/main" val="1975196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59</a:t>
            </a:fld>
            <a:endParaRPr lang="uk-UA" dirty="0"/>
          </a:p>
        </p:txBody>
      </p:sp>
    </p:spTree>
    <p:extLst>
      <p:ext uri="{BB962C8B-B14F-4D97-AF65-F5344CB8AC3E}">
        <p14:creationId xmlns:p14="http://schemas.microsoft.com/office/powerpoint/2010/main" val="1915765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60</a:t>
            </a:fld>
            <a:endParaRPr lang="uk-UA" dirty="0"/>
          </a:p>
        </p:txBody>
      </p:sp>
    </p:spTree>
    <p:extLst>
      <p:ext uri="{BB962C8B-B14F-4D97-AF65-F5344CB8AC3E}">
        <p14:creationId xmlns:p14="http://schemas.microsoft.com/office/powerpoint/2010/main" val="258516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a:t>
            </a:fld>
            <a:endParaRPr lang="uk-UA" dirty="0"/>
          </a:p>
        </p:txBody>
      </p:sp>
    </p:spTree>
    <p:extLst>
      <p:ext uri="{BB962C8B-B14F-4D97-AF65-F5344CB8AC3E}">
        <p14:creationId xmlns:p14="http://schemas.microsoft.com/office/powerpoint/2010/main" val="2361066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61</a:t>
            </a:fld>
            <a:endParaRPr lang="uk-UA" dirty="0"/>
          </a:p>
        </p:txBody>
      </p:sp>
    </p:spTree>
    <p:extLst>
      <p:ext uri="{BB962C8B-B14F-4D97-AF65-F5344CB8AC3E}">
        <p14:creationId xmlns:p14="http://schemas.microsoft.com/office/powerpoint/2010/main" val="2836392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62</a:t>
            </a:fld>
            <a:endParaRPr lang="uk-UA" dirty="0"/>
          </a:p>
        </p:txBody>
      </p:sp>
    </p:spTree>
    <p:extLst>
      <p:ext uri="{BB962C8B-B14F-4D97-AF65-F5344CB8AC3E}">
        <p14:creationId xmlns:p14="http://schemas.microsoft.com/office/powerpoint/2010/main" val="230813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63</a:t>
            </a:fld>
            <a:endParaRPr lang="uk-UA" dirty="0"/>
          </a:p>
        </p:txBody>
      </p:sp>
    </p:spTree>
    <p:extLst>
      <p:ext uri="{BB962C8B-B14F-4D97-AF65-F5344CB8AC3E}">
        <p14:creationId xmlns:p14="http://schemas.microsoft.com/office/powerpoint/2010/main" val="1554740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64</a:t>
            </a:fld>
            <a:endParaRPr lang="uk-UA" dirty="0"/>
          </a:p>
        </p:txBody>
      </p:sp>
    </p:spTree>
    <p:extLst>
      <p:ext uri="{BB962C8B-B14F-4D97-AF65-F5344CB8AC3E}">
        <p14:creationId xmlns:p14="http://schemas.microsoft.com/office/powerpoint/2010/main" val="37103241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65</a:t>
            </a:fld>
            <a:endParaRPr lang="uk-UA" dirty="0"/>
          </a:p>
        </p:txBody>
      </p:sp>
    </p:spTree>
    <p:extLst>
      <p:ext uri="{BB962C8B-B14F-4D97-AF65-F5344CB8AC3E}">
        <p14:creationId xmlns:p14="http://schemas.microsoft.com/office/powerpoint/2010/main" val="41507087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66</a:t>
            </a:fld>
            <a:endParaRPr lang="uk-UA" dirty="0"/>
          </a:p>
        </p:txBody>
      </p:sp>
    </p:spTree>
    <p:extLst>
      <p:ext uri="{BB962C8B-B14F-4D97-AF65-F5344CB8AC3E}">
        <p14:creationId xmlns:p14="http://schemas.microsoft.com/office/powerpoint/2010/main" val="976886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67</a:t>
            </a:fld>
            <a:endParaRPr lang="uk-UA" dirty="0"/>
          </a:p>
        </p:txBody>
      </p:sp>
    </p:spTree>
    <p:extLst>
      <p:ext uri="{BB962C8B-B14F-4D97-AF65-F5344CB8AC3E}">
        <p14:creationId xmlns:p14="http://schemas.microsoft.com/office/powerpoint/2010/main" val="1527251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68</a:t>
            </a:fld>
            <a:endParaRPr lang="uk-UA" dirty="0"/>
          </a:p>
        </p:txBody>
      </p:sp>
    </p:spTree>
    <p:extLst>
      <p:ext uri="{BB962C8B-B14F-4D97-AF65-F5344CB8AC3E}">
        <p14:creationId xmlns:p14="http://schemas.microsoft.com/office/powerpoint/2010/main" val="1509752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69</a:t>
            </a:fld>
            <a:endParaRPr lang="uk-UA" dirty="0"/>
          </a:p>
        </p:txBody>
      </p:sp>
    </p:spTree>
    <p:extLst>
      <p:ext uri="{BB962C8B-B14F-4D97-AF65-F5344CB8AC3E}">
        <p14:creationId xmlns:p14="http://schemas.microsoft.com/office/powerpoint/2010/main" val="1176010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70</a:t>
            </a:fld>
            <a:endParaRPr lang="uk-UA" dirty="0"/>
          </a:p>
        </p:txBody>
      </p:sp>
    </p:spTree>
    <p:extLst>
      <p:ext uri="{BB962C8B-B14F-4D97-AF65-F5344CB8AC3E}">
        <p14:creationId xmlns:p14="http://schemas.microsoft.com/office/powerpoint/2010/main" val="280275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a:t>
            </a:fld>
            <a:endParaRPr lang="uk-UA" dirty="0"/>
          </a:p>
        </p:txBody>
      </p:sp>
    </p:spTree>
    <p:extLst>
      <p:ext uri="{BB962C8B-B14F-4D97-AF65-F5344CB8AC3E}">
        <p14:creationId xmlns:p14="http://schemas.microsoft.com/office/powerpoint/2010/main" val="26015908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71</a:t>
            </a:fld>
            <a:endParaRPr lang="uk-UA" dirty="0"/>
          </a:p>
        </p:txBody>
      </p:sp>
    </p:spTree>
    <p:extLst>
      <p:ext uri="{BB962C8B-B14F-4D97-AF65-F5344CB8AC3E}">
        <p14:creationId xmlns:p14="http://schemas.microsoft.com/office/powerpoint/2010/main" val="3112014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72</a:t>
            </a:fld>
            <a:endParaRPr lang="uk-UA" dirty="0"/>
          </a:p>
        </p:txBody>
      </p:sp>
    </p:spTree>
    <p:extLst>
      <p:ext uri="{BB962C8B-B14F-4D97-AF65-F5344CB8AC3E}">
        <p14:creationId xmlns:p14="http://schemas.microsoft.com/office/powerpoint/2010/main" val="13555250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73</a:t>
            </a:fld>
            <a:endParaRPr lang="uk-UA" dirty="0"/>
          </a:p>
        </p:txBody>
      </p:sp>
    </p:spTree>
    <p:extLst>
      <p:ext uri="{BB962C8B-B14F-4D97-AF65-F5344CB8AC3E}">
        <p14:creationId xmlns:p14="http://schemas.microsoft.com/office/powerpoint/2010/main" val="3490090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74</a:t>
            </a:fld>
            <a:endParaRPr lang="uk-UA" dirty="0"/>
          </a:p>
        </p:txBody>
      </p:sp>
    </p:spTree>
    <p:extLst>
      <p:ext uri="{BB962C8B-B14F-4D97-AF65-F5344CB8AC3E}">
        <p14:creationId xmlns:p14="http://schemas.microsoft.com/office/powerpoint/2010/main" val="151681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8</a:t>
            </a:fld>
            <a:endParaRPr lang="uk-UA" dirty="0"/>
          </a:p>
        </p:txBody>
      </p:sp>
    </p:spTree>
    <p:extLst>
      <p:ext uri="{BB962C8B-B14F-4D97-AF65-F5344CB8AC3E}">
        <p14:creationId xmlns:p14="http://schemas.microsoft.com/office/powerpoint/2010/main" val="201485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normAutofit/>
          </a:bodyPr>
          <a:lstStyle/>
          <a:p>
            <a:pPr rtl="0"/>
            <a:endParaRPr lang="uk-UA" dirty="0"/>
          </a:p>
        </p:txBody>
      </p:sp>
      <p:sp>
        <p:nvSpPr>
          <p:cNvPr id="4" name="Місце для номера слайда 3"/>
          <p:cNvSpPr>
            <a:spLocks noGrp="1"/>
          </p:cNvSpPr>
          <p:nvPr>
            <p:ph type="sldNum" sz="quarter" idx="10"/>
          </p:nvPr>
        </p:nvSpPr>
        <p:spPr/>
        <p:txBody>
          <a:bodyPr rtlCol="0"/>
          <a:lstStyle/>
          <a:p>
            <a:pPr rtl="0"/>
            <a:fld id="{5257B995-136A-4A15-87A5-26420C3C1021}" type="slidenum">
              <a:rPr lang="uk-UA" smtClean="0"/>
              <a:pPr rtl="0"/>
              <a:t>9</a:t>
            </a:fld>
            <a:endParaRPr lang="uk-UA" dirty="0"/>
          </a:p>
        </p:txBody>
      </p:sp>
    </p:spTree>
    <p:extLst>
      <p:ext uri="{BB962C8B-B14F-4D97-AF65-F5344CB8AC3E}">
        <p14:creationId xmlns:p14="http://schemas.microsoft.com/office/powerpoint/2010/main" val="26671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8825658" cy="3329581"/>
          </a:xfrm>
        </p:spPr>
        <p:txBody>
          <a:bodyPr rtlCol="0" anchor="b"/>
          <a:lstStyle>
            <a:lvl1pPr>
              <a:defRPr sz="72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154955" y="4777380"/>
            <a:ext cx="8825658" cy="861420"/>
          </a:xfrm>
        </p:spPr>
        <p:txBody>
          <a:bodyPr rtlCol="0"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F5A7020E-9DFE-41C0-8E1B-59E42BB8E37A}"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Панорамна фотографі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4" name="Місце для тексту 3"/>
          <p:cNvSpPr>
            <a:spLocks noGrp="1"/>
          </p:cNvSpPr>
          <p:nvPr>
            <p:ph type="body" sz="half" idx="2" hasCustomPrompt="1"/>
          </p:nvPr>
        </p:nvSpPr>
        <p:spPr>
          <a:xfrm>
            <a:off x="1154956" y="5367325"/>
            <a:ext cx="8825656" cy="493712"/>
          </a:xfrm>
        </p:spPr>
        <p:txBody>
          <a:bodyPr rtlCol="0">
            <a:normAutofit/>
          </a:bodyPr>
          <a:lstStyle>
            <a:lvl1pPr marL="0" indent="0" rtl="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5" name="Заповнювач для дати 4"/>
          <p:cNvSpPr>
            <a:spLocks noGrp="1"/>
          </p:cNvSpPr>
          <p:nvPr>
            <p:ph type="dt" sz="half" idx="10"/>
          </p:nvPr>
        </p:nvSpPr>
        <p:spPr/>
        <p:txBody>
          <a:bodyPr rtlCol="0"/>
          <a:lstStyle/>
          <a:p>
            <a:pPr rtl="0"/>
            <a:fld id="{616AB4CB-D3FE-4796-966C-3B58EBC78B7F}" type="datetime1">
              <a:rPr lang="uk-UA" noProof="0" smtClean="0"/>
              <a:t>03.10.2024</a:t>
            </a:fld>
            <a:endParaRPr lang="uk-UA" noProof="0" dirty="0"/>
          </a:p>
        </p:txBody>
      </p:sp>
      <p:sp>
        <p:nvSpPr>
          <p:cNvPr id="6" name="Заповнювач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rtlCol="0"/>
          <a:lstStyle>
            <a:lvl1pPr>
              <a:defRPr sz="4800"/>
            </a:lvl1pPr>
          </a:lstStyle>
          <a:p>
            <a:pPr rtl="0"/>
            <a:r>
              <a:rPr lang="uk-UA" noProof="0"/>
              <a:t>Клацніть, щоб редагувати стиль зразка заголовка</a:t>
            </a:r>
            <a:endParaRPr lang="uk-UA" noProof="0" dirty="0"/>
          </a:p>
        </p:txBody>
      </p:sp>
      <p:sp>
        <p:nvSpPr>
          <p:cNvPr id="8" name="Місце для тексту 3"/>
          <p:cNvSpPr>
            <a:spLocks noGrp="1"/>
          </p:cNvSpPr>
          <p:nvPr>
            <p:ph type="body" sz="half" idx="2" hasCustomPrompt="1"/>
          </p:nvPr>
        </p:nvSpPr>
        <p:spPr>
          <a:xfrm>
            <a:off x="1154954" y="3657600"/>
            <a:ext cx="8825659" cy="23622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4" name="Місце для дати 3"/>
          <p:cNvSpPr>
            <a:spLocks noGrp="1"/>
          </p:cNvSpPr>
          <p:nvPr>
            <p:ph type="dt" sz="half" idx="10"/>
          </p:nvPr>
        </p:nvSpPr>
        <p:spPr/>
        <p:txBody>
          <a:bodyPr rtlCol="0"/>
          <a:lstStyle/>
          <a:p>
            <a:pPr rtl="0"/>
            <a:fld id="{63D4D443-7DBA-4218-9ACD-56FA2B2739E8}"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2323374"/>
          </a:xfrm>
        </p:spPr>
        <p:txBody>
          <a:bodyPr rtlCol="0"/>
          <a:lstStyle>
            <a:lvl1pPr>
              <a:defRPr sz="4800"/>
            </a:lvl1pPr>
          </a:lstStyle>
          <a:p>
            <a:pPr rtl="0"/>
            <a:r>
              <a:rPr lang="uk-UA" noProof="0"/>
              <a:t>Клацніть, щоб редагувати стиль зразка заголовка</a:t>
            </a:r>
            <a:endParaRPr lang="uk-UA" noProof="0" dirty="0"/>
          </a:p>
        </p:txBody>
      </p:sp>
      <p:sp>
        <p:nvSpPr>
          <p:cNvPr id="10" name="Місце для тексту 3"/>
          <p:cNvSpPr>
            <a:spLocks noGrp="1"/>
          </p:cNvSpPr>
          <p:nvPr>
            <p:ph type="body" sz="half" idx="2" hasCustomPrompt="1"/>
          </p:nvPr>
        </p:nvSpPr>
        <p:spPr>
          <a:xfrm>
            <a:off x="1154954" y="4350657"/>
            <a:ext cx="8825659" cy="16764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11" name="Місце для тексту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rtl="0">
              <a:buNone/>
            </a:pPr>
            <a:r>
              <a:rPr lang="uk-UA" noProof="0"/>
              <a:t>Клацніть, щоб відредагувати стилі зразків тексту</a:t>
            </a:r>
          </a:p>
        </p:txBody>
      </p:sp>
      <p:sp>
        <p:nvSpPr>
          <p:cNvPr id="12" name="Текстове поле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uk-UA" noProof="0" dirty="0"/>
              <a:t>"</a:t>
            </a:r>
          </a:p>
        </p:txBody>
      </p:sp>
      <p:sp>
        <p:nvSpPr>
          <p:cNvPr id="15" name="Текстове поле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uk-UA" noProof="0" dirty="0"/>
              <a:t>"</a:t>
            </a:r>
          </a:p>
        </p:txBody>
      </p:sp>
      <p:sp>
        <p:nvSpPr>
          <p:cNvPr id="4" name="Місце для дати 3"/>
          <p:cNvSpPr>
            <a:spLocks noGrp="1"/>
          </p:cNvSpPr>
          <p:nvPr>
            <p:ph type="dt" sz="half" idx="10"/>
          </p:nvPr>
        </p:nvSpPr>
        <p:spPr/>
        <p:txBody>
          <a:bodyPr rtlCol="0"/>
          <a:lstStyle/>
          <a:p>
            <a:pPr rtl="0"/>
            <a:fld id="{17AF2618-EC21-41CB-8C7C-AF9B5961BB8C}"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Картка назв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124201"/>
            <a:ext cx="8825660" cy="1653180"/>
          </a:xfrm>
        </p:spPr>
        <p:txBody>
          <a:bodyPr rtlCol="0" anchor="b"/>
          <a:lstStyle>
            <a:lvl1pPr algn="l">
              <a:defRPr sz="4000" b="0" cap="none"/>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hasCustomPrompt="1"/>
          </p:nvPr>
        </p:nvSpPr>
        <p:spPr>
          <a:xfrm>
            <a:off x="1154954" y="4777381"/>
            <a:ext cx="8825659" cy="860400"/>
          </a:xfrm>
        </p:spPr>
        <p:txBody>
          <a:bodyPr rtlCol="0" anchor="t"/>
          <a:lstStyle>
            <a:lvl1pPr marL="0" indent="0" algn="l" rtl="0">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noProof="0" dirty="0"/>
              <a:t>Клацніть, щоб змінити стилі зразків тексту</a:t>
            </a:r>
          </a:p>
        </p:txBody>
      </p:sp>
      <p:sp>
        <p:nvSpPr>
          <p:cNvPr id="4" name="Місце для дати 3"/>
          <p:cNvSpPr>
            <a:spLocks noGrp="1"/>
          </p:cNvSpPr>
          <p:nvPr>
            <p:ph type="dt" sz="half" idx="10"/>
          </p:nvPr>
        </p:nvSpPr>
        <p:spPr/>
        <p:txBody>
          <a:bodyPr rtlCol="0"/>
          <a:lstStyle/>
          <a:p>
            <a:pPr rtl="0"/>
            <a:fld id="{5BD39623-E00E-4873-84D4-63EFE5217528}"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3276600"/>
          </a:xfrm>
        </p:spPr>
        <p:txBody>
          <a:bodyPr rtlCol="0"/>
          <a:lstStyle>
            <a:lvl1pPr>
              <a:defRPr sz="4800"/>
            </a:lvl1pPr>
          </a:lstStyle>
          <a:p>
            <a:pPr rtl="0"/>
            <a:r>
              <a:rPr lang="uk-UA" noProof="0"/>
              <a:t>Клацніть, щоб редагувати стиль зразка заголовка</a:t>
            </a:r>
            <a:endParaRPr lang="uk-UA" noProof="0" dirty="0"/>
          </a:p>
        </p:txBody>
      </p:sp>
      <p:sp>
        <p:nvSpPr>
          <p:cNvPr id="8" name="Місце для тексту 3"/>
          <p:cNvSpPr>
            <a:spLocks noGrp="1"/>
          </p:cNvSpPr>
          <p:nvPr>
            <p:ph type="body" sz="half" idx="2" hasCustomPrompt="1"/>
          </p:nvPr>
        </p:nvSpPr>
        <p:spPr>
          <a:xfrm>
            <a:off x="1574801" y="4953000"/>
            <a:ext cx="7999315" cy="1074057"/>
          </a:xfrm>
        </p:spPr>
        <p:txBody>
          <a:bodyPr rtlCol="0" anchor="t">
            <a:normAutofit/>
          </a:bodyPr>
          <a:lstStyle>
            <a:lvl1pPr marL="0" indent="0" rtl="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9" name="Текстове поле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uk-UA" noProof="0" dirty="0"/>
              <a:t>"</a:t>
            </a:r>
          </a:p>
        </p:txBody>
      </p:sp>
      <p:sp>
        <p:nvSpPr>
          <p:cNvPr id="15" name="Текстове поле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rtl="0"/>
            <a:r>
              <a:rPr lang="uk-UA" noProof="0" dirty="0"/>
              <a:t>"</a:t>
            </a:r>
          </a:p>
        </p:txBody>
      </p:sp>
      <p:sp>
        <p:nvSpPr>
          <p:cNvPr id="4" name="Місце для дати 3"/>
          <p:cNvSpPr>
            <a:spLocks noGrp="1"/>
          </p:cNvSpPr>
          <p:nvPr>
            <p:ph type="dt" sz="half" idx="10"/>
          </p:nvPr>
        </p:nvSpPr>
        <p:spPr/>
        <p:txBody>
          <a:bodyPr rtlCol="0"/>
          <a:lstStyle/>
          <a:p>
            <a:pPr rtl="0"/>
            <a:fld id="{4BC7E89A-B015-4248-AA39-3DBF862E7CB5}"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 або хибніст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rtlCol="0"/>
          <a:lstStyle>
            <a:lvl1pPr>
              <a:defRPr sz="4800"/>
            </a:lvl1pPr>
          </a:lstStyle>
          <a:p>
            <a:pPr rtl="0"/>
            <a:r>
              <a:rPr lang="uk-UA" noProof="0"/>
              <a:t>Клацніть, щоб редагувати стиль зразка заголовка</a:t>
            </a:r>
            <a:endParaRPr lang="uk-UA" noProof="0" dirty="0"/>
          </a:p>
        </p:txBody>
      </p:sp>
      <p:sp>
        <p:nvSpPr>
          <p:cNvPr id="10" name="Місце для тексту 3"/>
          <p:cNvSpPr>
            <a:spLocks noGrp="1"/>
          </p:cNvSpPr>
          <p:nvPr>
            <p:ph type="body" sz="half" idx="2" hasCustomPrompt="1"/>
          </p:nvPr>
        </p:nvSpPr>
        <p:spPr>
          <a:xfrm>
            <a:off x="1154954" y="4350657"/>
            <a:ext cx="8825659" cy="1676400"/>
          </a:xfrm>
        </p:spPr>
        <p:txBody>
          <a:bodyPr rtlCol="0" anchor="t">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13" name="Місце для тексту 3"/>
          <p:cNvSpPr>
            <a:spLocks noGrp="1"/>
          </p:cNvSpPr>
          <p:nvPr>
            <p:ph type="body" sz="half" idx="13"/>
          </p:nvPr>
        </p:nvSpPr>
        <p:spPr>
          <a:xfrm>
            <a:off x="1154953" y="3848610"/>
            <a:ext cx="8825659" cy="588517"/>
          </a:xfrm>
        </p:spPr>
        <p:txBody>
          <a:bodyPr rtlCol="0"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a:t>Клацніть, щоб відредагувати стилі зразків тексту</a:t>
            </a:r>
          </a:p>
        </p:txBody>
      </p:sp>
      <p:sp>
        <p:nvSpPr>
          <p:cNvPr id="4" name="Заповнювач для дати 3"/>
          <p:cNvSpPr>
            <a:spLocks noGrp="1"/>
          </p:cNvSpPr>
          <p:nvPr>
            <p:ph type="dt" sz="half" idx="10"/>
          </p:nvPr>
        </p:nvSpPr>
        <p:spPr/>
        <p:txBody>
          <a:bodyPr rtlCol="0"/>
          <a:lstStyle/>
          <a:p>
            <a:pPr rtl="0"/>
            <a:fld id="{254CE92B-6E0D-4834-B909-281F8DE00DCC}"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стовпці">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hasCustomPrompt="1"/>
          </p:nvPr>
        </p:nvSpPr>
        <p:spPr>
          <a:xfrm>
            <a:off x="632947" y="1981200"/>
            <a:ext cx="2946866"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16" name="Місце для тексту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a:t>Клацніть, щоб відредагувати стилі зразків тексту</a:t>
            </a:r>
          </a:p>
        </p:txBody>
      </p:sp>
      <p:cxnSp>
        <p:nvCxnSpPr>
          <p:cNvPr id="17" name="Пряма сполучна лінія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5" name="Місце для тексту 4"/>
          <p:cNvSpPr>
            <a:spLocks noGrp="1"/>
          </p:cNvSpPr>
          <p:nvPr>
            <p:ph type="body" sz="quarter" idx="3" hasCustomPrompt="1"/>
          </p:nvPr>
        </p:nvSpPr>
        <p:spPr>
          <a:xfrm>
            <a:off x="3883659" y="1981200"/>
            <a:ext cx="2936241"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19" name="Місце для тексту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a:t>Клацніть, щоб відредагувати стилі зразків тексту</a:t>
            </a:r>
          </a:p>
        </p:txBody>
      </p:sp>
      <p:cxnSp>
        <p:nvCxnSpPr>
          <p:cNvPr id="18" name="Пряма сполучна лінія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4" name="Місце для тексту 4"/>
          <p:cNvSpPr>
            <a:spLocks noGrp="1"/>
          </p:cNvSpPr>
          <p:nvPr>
            <p:ph type="body" sz="quarter" idx="13" hasCustomPrompt="1"/>
          </p:nvPr>
        </p:nvSpPr>
        <p:spPr>
          <a:xfrm>
            <a:off x="7124700" y="1981200"/>
            <a:ext cx="2932113"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20" name="Місце для тексту 3"/>
          <p:cNvSpPr>
            <a:spLocks noGrp="1"/>
          </p:cNvSpPr>
          <p:nvPr>
            <p:ph type="body" sz="half" idx="17" hasCustomPrompt="1"/>
          </p:nvPr>
        </p:nvSpPr>
        <p:spPr>
          <a:xfrm>
            <a:off x="7124700" y="2667000"/>
            <a:ext cx="2932113" cy="3589338"/>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7" name="Заповнювач для дати 3"/>
          <p:cNvSpPr>
            <a:spLocks noGrp="1"/>
          </p:cNvSpPr>
          <p:nvPr>
            <p:ph type="dt" sz="half" idx="10"/>
          </p:nvPr>
        </p:nvSpPr>
        <p:spPr/>
        <p:txBody>
          <a:bodyPr rtlCol="0"/>
          <a:lstStyle/>
          <a:p>
            <a:pPr rtl="0"/>
            <a:fld id="{DB71BBD7-0B89-44DF-9E6C-3CAD7323114B}" type="datetime1">
              <a:rPr lang="uk-UA" noProof="0" smtClean="0"/>
              <a:t>03.10.2024</a:t>
            </a:fld>
            <a:endParaRPr lang="uk-UA" noProof="0" dirty="0"/>
          </a:p>
        </p:txBody>
      </p:sp>
      <p:sp>
        <p:nvSpPr>
          <p:cNvPr id="4"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стовпці зображе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hasCustomPrompt="1"/>
          </p:nvPr>
        </p:nvSpPr>
        <p:spPr>
          <a:xfrm>
            <a:off x="652463" y="4250949"/>
            <a:ext cx="2940050"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29"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22" name="Місце для тексту 3"/>
          <p:cNvSpPr>
            <a:spLocks noGrp="1"/>
          </p:cNvSpPr>
          <p:nvPr>
            <p:ph type="body" sz="half" idx="18" hasCustomPrompt="1"/>
          </p:nvPr>
        </p:nvSpPr>
        <p:spPr>
          <a:xfrm>
            <a:off x="652463" y="4827211"/>
            <a:ext cx="2940050" cy="659189"/>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cxnSp>
        <p:nvCxnSpPr>
          <p:cNvPr id="19" name="Пряма сполучна лінія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5" name="Місце для тексту 4"/>
          <p:cNvSpPr>
            <a:spLocks noGrp="1"/>
          </p:cNvSpPr>
          <p:nvPr>
            <p:ph type="body" sz="quarter" idx="3" hasCustomPrompt="1"/>
          </p:nvPr>
        </p:nvSpPr>
        <p:spPr>
          <a:xfrm>
            <a:off x="3889375" y="4250949"/>
            <a:ext cx="2930525"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30"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23" name="Місце для тексту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a:t>Клацніть, щоб відредагувати стилі зразків тексту</a:t>
            </a:r>
          </a:p>
        </p:txBody>
      </p:sp>
      <p:cxnSp>
        <p:nvCxnSpPr>
          <p:cNvPr id="20" name="Пряма сполучна лінія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4" name="Місце для тексту 4"/>
          <p:cNvSpPr>
            <a:spLocks noGrp="1"/>
          </p:cNvSpPr>
          <p:nvPr>
            <p:ph type="body" sz="quarter" idx="13" hasCustomPrompt="1"/>
          </p:nvPr>
        </p:nvSpPr>
        <p:spPr>
          <a:xfrm>
            <a:off x="7124700" y="4250949"/>
            <a:ext cx="2932113"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31"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24" name="Місце для тексту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a:t>Клацніть, щоб відредагувати стилі зразків тексту</a:t>
            </a:r>
          </a:p>
        </p:txBody>
      </p:sp>
      <p:sp>
        <p:nvSpPr>
          <p:cNvPr id="7" name="Заповнювач для дати 3"/>
          <p:cNvSpPr>
            <a:spLocks noGrp="1"/>
          </p:cNvSpPr>
          <p:nvPr>
            <p:ph type="dt" sz="half" idx="10"/>
          </p:nvPr>
        </p:nvSpPr>
        <p:spPr/>
        <p:txBody>
          <a:bodyPr rtlCol="0"/>
          <a:lstStyle/>
          <a:p>
            <a:pPr rtl="0"/>
            <a:fld id="{AD5B6FEE-7F27-4D33-8C3E-C344843A534E}" type="datetime1">
              <a:rPr lang="uk-UA" noProof="0" smtClean="0"/>
              <a:t>03.10.2024</a:t>
            </a:fld>
            <a:endParaRPr lang="uk-UA" noProof="0" dirty="0"/>
          </a:p>
        </p:txBody>
      </p:sp>
      <p:sp>
        <p:nvSpPr>
          <p:cNvPr id="4"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hasCustomPrompt="1"/>
          </p:nvPr>
        </p:nvSpPr>
        <p:spPr/>
        <p:txBody>
          <a:bodyPr vert="eaVert" rtlCol="0" anchor="t" anchorCtr="0"/>
          <a:lstStyle>
            <a:lvl1pPr rtl="0">
              <a:defRPr/>
            </a:lvl1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Заповнювач для дати 3"/>
          <p:cNvSpPr>
            <a:spLocks noGrp="1"/>
          </p:cNvSpPr>
          <p:nvPr>
            <p:ph type="dt" sz="half" idx="10"/>
          </p:nvPr>
        </p:nvSpPr>
        <p:spPr/>
        <p:txBody>
          <a:bodyPr rtlCol="0"/>
          <a:lstStyle/>
          <a:p>
            <a:pPr rtl="0"/>
            <a:fld id="{0ABBE2A7-C3BF-49B9-98C7-99AF62810254}"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304212" y="430213"/>
            <a:ext cx="1752601" cy="5826125"/>
          </a:xfrm>
        </p:spPr>
        <p:txBody>
          <a:bodyPr vert="eaVert" rtlCol="0" anchor="b" anchorCtr="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hasCustomPrompt="1"/>
          </p:nvPr>
        </p:nvSpPr>
        <p:spPr>
          <a:xfrm>
            <a:off x="652463" y="430213"/>
            <a:ext cx="7423149" cy="5826125"/>
          </a:xfrm>
        </p:spPr>
        <p:txBody>
          <a:bodyPr vert="eaVert" rtlCol="0"/>
          <a:lstStyle>
            <a:lvl1pPr rtl="0">
              <a:defRPr/>
            </a:lvl1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10"/>
          </p:nvPr>
        </p:nvSpPr>
        <p:spPr/>
        <p:txBody>
          <a:bodyPr rtlCol="0"/>
          <a:lstStyle/>
          <a:p>
            <a:pPr rtl="0"/>
            <a:fld id="{30F4FEF3-83CC-4BBF-90AB-C7B6F10DDF90}"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hasCustomPrompt="1"/>
          </p:nvPr>
        </p:nvSpPr>
        <p:spPr/>
        <p:txBody>
          <a:bodyPr rtlCol="0"/>
          <a:lstStyle>
            <a:lvl1pPr rtl="0">
              <a:defRPr/>
            </a:lvl1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7" name="Заповнювач для дати 3"/>
          <p:cNvSpPr>
            <a:spLocks noGrp="1"/>
          </p:cNvSpPr>
          <p:nvPr>
            <p:ph type="dt" sz="half" idx="10"/>
          </p:nvPr>
        </p:nvSpPr>
        <p:spPr/>
        <p:txBody>
          <a:bodyPr rtlCol="0"/>
          <a:lstStyle/>
          <a:p>
            <a:pPr rtl="0"/>
            <a:fld id="{E0629A93-56D1-4E3A-8407-846835204E90}"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861733"/>
            <a:ext cx="8825657" cy="1915647"/>
          </a:xfrm>
        </p:spPr>
        <p:txBody>
          <a:bodyPr rtlCol="0" anchor="b"/>
          <a:lstStyle>
            <a:lvl1pPr algn="l">
              <a:defRPr sz="4000" b="0" cap="none"/>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hasCustomPrompt="1"/>
          </p:nvPr>
        </p:nvSpPr>
        <p:spPr>
          <a:xfrm>
            <a:off x="1154955" y="4777381"/>
            <a:ext cx="8825658" cy="860400"/>
          </a:xfrm>
        </p:spPr>
        <p:txBody>
          <a:bodyPr rtlCol="0" anchor="t"/>
          <a:lstStyle>
            <a:lvl1pPr marL="0" indent="0" algn="l" rtl="0">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noProof="0" dirty="0"/>
              <a:t>Клацніть, щоб змінити стилі зразків тексту</a:t>
            </a:r>
          </a:p>
        </p:txBody>
      </p:sp>
      <p:sp>
        <p:nvSpPr>
          <p:cNvPr id="4" name="Місце для дати 3"/>
          <p:cNvSpPr>
            <a:spLocks noGrp="1"/>
          </p:cNvSpPr>
          <p:nvPr>
            <p:ph type="dt" sz="half" idx="10"/>
          </p:nvPr>
        </p:nvSpPr>
        <p:spPr/>
        <p:txBody>
          <a:bodyPr rtlCol="0"/>
          <a:lstStyle/>
          <a:p>
            <a:pPr rtl="0"/>
            <a:fld id="{CAA48816-2536-4C66-8859-86D44D3A68F7}" type="datetime1">
              <a:rPr lang="uk-UA" noProof="0" smtClean="0"/>
              <a:t>03.10.2024</a:t>
            </a:fld>
            <a:endParaRPr lang="uk-UA" noProof="0" dirty="0"/>
          </a:p>
        </p:txBody>
      </p:sp>
      <p:sp>
        <p:nvSpPr>
          <p:cNvPr id="5" name="Заповнювач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hasCustomPrompt="1"/>
          </p:nvPr>
        </p:nvSpPr>
        <p:spPr>
          <a:xfrm>
            <a:off x="1103312" y="2060575"/>
            <a:ext cx="4396339" cy="4195763"/>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вмісту 3"/>
          <p:cNvSpPr>
            <a:spLocks noGrp="1"/>
          </p:cNvSpPr>
          <p:nvPr>
            <p:ph sz="half" idx="2" hasCustomPrompt="1"/>
          </p:nvPr>
        </p:nvSpPr>
        <p:spPr>
          <a:xfrm>
            <a:off x="5654493" y="2056092"/>
            <a:ext cx="4396341" cy="4200245"/>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5" name="Заповнювач для дати 4"/>
          <p:cNvSpPr>
            <a:spLocks noGrp="1"/>
          </p:cNvSpPr>
          <p:nvPr>
            <p:ph type="dt" sz="half" idx="10"/>
          </p:nvPr>
        </p:nvSpPr>
        <p:spPr/>
        <p:txBody>
          <a:bodyPr rtlCol="0"/>
          <a:lstStyle/>
          <a:p>
            <a:pPr rtl="0"/>
            <a:fld id="{B2A1B72B-2DD4-4119-90D0-273825C2E9E5}" type="datetime1">
              <a:rPr lang="uk-UA" noProof="0" smtClean="0"/>
              <a:t>03.10.2024</a:t>
            </a:fld>
            <a:endParaRPr lang="uk-UA" noProof="0" dirty="0"/>
          </a:p>
        </p:txBody>
      </p:sp>
      <p:sp>
        <p:nvSpPr>
          <p:cNvPr id="6" name="Заповнювач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hasCustomPrompt="1"/>
          </p:nvPr>
        </p:nvSpPr>
        <p:spPr>
          <a:xfrm>
            <a:off x="1103313" y="1905000"/>
            <a:ext cx="4396338"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4" name="Місце для вмісту 3"/>
          <p:cNvSpPr>
            <a:spLocks noGrp="1"/>
          </p:cNvSpPr>
          <p:nvPr>
            <p:ph sz="half" idx="2" hasCustomPrompt="1"/>
          </p:nvPr>
        </p:nvSpPr>
        <p:spPr>
          <a:xfrm>
            <a:off x="1103312" y="2514600"/>
            <a:ext cx="4396339" cy="3741738"/>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5" name="Місце для тексту 4"/>
          <p:cNvSpPr>
            <a:spLocks noGrp="1"/>
          </p:cNvSpPr>
          <p:nvPr>
            <p:ph type="body" sz="quarter" idx="3" hasCustomPrompt="1"/>
          </p:nvPr>
        </p:nvSpPr>
        <p:spPr>
          <a:xfrm>
            <a:off x="5654495" y="1905000"/>
            <a:ext cx="4396339" cy="576262"/>
          </a:xfrm>
        </p:spPr>
        <p:txBody>
          <a:bodyPr rtlCol="0" anchor="b">
            <a:noAutofit/>
          </a:bodyPr>
          <a:lstStyle>
            <a:lvl1pPr marL="0" indent="0" rtl="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dirty="0"/>
              <a:t>Клацніть, щоб змінити стилі зразків тексту</a:t>
            </a:r>
          </a:p>
        </p:txBody>
      </p:sp>
      <p:sp>
        <p:nvSpPr>
          <p:cNvPr id="6" name="Місце для вмісту 5"/>
          <p:cNvSpPr>
            <a:spLocks noGrp="1"/>
          </p:cNvSpPr>
          <p:nvPr>
            <p:ph sz="quarter" idx="4" hasCustomPrompt="1"/>
          </p:nvPr>
        </p:nvSpPr>
        <p:spPr>
          <a:xfrm>
            <a:off x="5654495" y="2514600"/>
            <a:ext cx="4396339" cy="3741738"/>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7" name="Місце для дати 6"/>
          <p:cNvSpPr>
            <a:spLocks noGrp="1"/>
          </p:cNvSpPr>
          <p:nvPr>
            <p:ph type="dt" sz="half" idx="10"/>
          </p:nvPr>
        </p:nvSpPr>
        <p:spPr/>
        <p:txBody>
          <a:bodyPr rtlCol="0"/>
          <a:lstStyle/>
          <a:p>
            <a:pPr rtl="0"/>
            <a:fld id="{179BA1E5-8886-4108-BCA1-9ED85580ADBA}" type="datetime1">
              <a:rPr lang="uk-UA" noProof="0" smtClean="0"/>
              <a:t>03.10.2024</a:t>
            </a:fld>
            <a:endParaRPr lang="uk-UA" noProof="0" dirty="0"/>
          </a:p>
        </p:txBody>
      </p:sp>
      <p:sp>
        <p:nvSpPr>
          <p:cNvPr id="8" name="Заповнювач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7" name="Заповнювач для дати 2"/>
          <p:cNvSpPr>
            <a:spLocks noGrp="1"/>
          </p:cNvSpPr>
          <p:nvPr>
            <p:ph type="dt" sz="half" idx="10"/>
          </p:nvPr>
        </p:nvSpPr>
        <p:spPr/>
        <p:txBody>
          <a:bodyPr rtlCol="0"/>
          <a:lstStyle/>
          <a:p>
            <a:pPr rtl="0"/>
            <a:fld id="{639C0954-28A6-40E8-83C2-5A6435B877D9}" type="datetime1">
              <a:rPr lang="uk-UA" noProof="0" smtClean="0"/>
              <a:t>03.10.2024</a:t>
            </a:fld>
            <a:endParaRPr lang="uk-UA" noProof="0" dirty="0"/>
          </a:p>
        </p:txBody>
      </p:sp>
      <p:sp>
        <p:nvSpPr>
          <p:cNvPr id="5" name="Заповнювач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4"/>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7" name="Місце для дати 1"/>
          <p:cNvSpPr>
            <a:spLocks noGrp="1"/>
          </p:cNvSpPr>
          <p:nvPr>
            <p:ph type="dt" sz="half" idx="10"/>
          </p:nvPr>
        </p:nvSpPr>
        <p:spPr/>
        <p:txBody>
          <a:bodyPr rtlCol="0"/>
          <a:lstStyle/>
          <a:p>
            <a:pPr rtl="0"/>
            <a:fld id="{5428FA58-5BDE-41E9-9BE0-2BF61FC8BD5D}" type="datetime1">
              <a:rPr lang="uk-UA" noProof="0" smtClean="0"/>
              <a:t>03.10.2024</a:t>
            </a:fld>
            <a:endParaRPr lang="uk-UA" noProof="0" dirty="0"/>
          </a:p>
        </p:txBody>
      </p:sp>
      <p:sp>
        <p:nvSpPr>
          <p:cNvPr id="5" name="Заповнювач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3"/>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1447800"/>
            <a:ext cx="3401064" cy="1447800"/>
          </a:xfrm>
        </p:spPr>
        <p:txBody>
          <a:bodyPr rtlCol="0" anchor="b"/>
          <a:lstStyle>
            <a:lvl1pPr algn="l">
              <a:defRPr sz="2400" b="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hasCustomPrompt="1"/>
          </p:nvPr>
        </p:nvSpPr>
        <p:spPr>
          <a:xfrm>
            <a:off x="4784616" y="1447800"/>
            <a:ext cx="5195997" cy="4572000"/>
          </a:xfrm>
        </p:spPr>
        <p:txBody>
          <a:bodyPr rtlCol="0" anchor="ctr">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тексту 3"/>
          <p:cNvSpPr>
            <a:spLocks noGrp="1"/>
          </p:cNvSpPr>
          <p:nvPr>
            <p:ph type="body" sz="half" idx="2" hasCustomPrompt="1"/>
          </p:nvPr>
        </p:nvSpPr>
        <p:spPr>
          <a:xfrm>
            <a:off x="1154953" y="3129280"/>
            <a:ext cx="3401063" cy="2895599"/>
          </a:xfrm>
        </p:spPr>
        <p:txBody>
          <a:bodyPr rtlCol="0"/>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7" name="Місце для дати 4"/>
          <p:cNvSpPr>
            <a:spLocks noGrp="1"/>
          </p:cNvSpPr>
          <p:nvPr>
            <p:ph type="dt" sz="half" idx="10"/>
          </p:nvPr>
        </p:nvSpPr>
        <p:spPr/>
        <p:txBody>
          <a:bodyPr rtlCol="0"/>
          <a:lstStyle/>
          <a:p>
            <a:pPr rtl="0"/>
            <a:fld id="{75AF0CD1-16AC-4E7E-AAB9-2FEF85EF7658}" type="datetime1">
              <a:rPr lang="uk-UA" noProof="0" smtClean="0"/>
              <a:t>03.10.2024</a:t>
            </a:fld>
            <a:endParaRPr lang="uk-UA" noProof="0" dirty="0"/>
          </a:p>
        </p:txBody>
      </p:sp>
      <p:sp>
        <p:nvSpPr>
          <p:cNvPr id="5" name="Заповнювач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6"/>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4" name="Місце для тексту 3"/>
          <p:cNvSpPr>
            <a:spLocks noGrp="1"/>
          </p:cNvSpPr>
          <p:nvPr>
            <p:ph type="body" sz="half" idx="2" hasCustomPrompt="1"/>
          </p:nvPr>
        </p:nvSpPr>
        <p:spPr>
          <a:xfrm>
            <a:off x="1154954" y="3657600"/>
            <a:ext cx="5084979" cy="1371600"/>
          </a:xfrm>
        </p:spPr>
        <p:txBody>
          <a:bodyPr rtlCol="0">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noProof="0" dirty="0"/>
              <a:t>Клацніть, щоб змінити стилі зразків тексту</a:t>
            </a:r>
          </a:p>
        </p:txBody>
      </p:sp>
      <p:sp>
        <p:nvSpPr>
          <p:cNvPr id="5" name="Місце для дати 4"/>
          <p:cNvSpPr>
            <a:spLocks noGrp="1"/>
          </p:cNvSpPr>
          <p:nvPr>
            <p:ph type="dt" sz="half" idx="10"/>
          </p:nvPr>
        </p:nvSpPr>
        <p:spPr/>
        <p:txBody>
          <a:bodyPr rtlCol="0"/>
          <a:lstStyle/>
          <a:p>
            <a:pPr rtl="0"/>
            <a:fld id="{62FAB336-1A34-4916-83C8-1DFEC502CB31}" type="datetime1">
              <a:rPr lang="uk-UA" noProof="0" smtClean="0"/>
              <a:t>03.10.2024</a:t>
            </a:fld>
            <a:endParaRPr lang="uk-UA" noProof="0" dirty="0"/>
          </a:p>
        </p:txBody>
      </p:sp>
      <p:sp>
        <p:nvSpPr>
          <p:cNvPr id="6" name="Заповнювач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D57F1E4F-1CFF-5643-939E-02111984F565}" type="slidenum">
              <a:rPr lang="uk-UA" noProof="0" smtClean="0"/>
              <a:t>‹№›</a:t>
            </a:fld>
            <a:endParaRPr lang="uk-UA"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Рисунок 14"/>
          <p:cNvPicPr>
            <a:picLocks noChangeAspect="1"/>
          </p:cNvPicPr>
          <p:nvPr userDrawn="1"/>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Овал 16"/>
          <p:cNvSpPr/>
          <p:nvPr userDrawn="1"/>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uk-UA" noProof="0" dirty="0"/>
          </a:p>
        </p:txBody>
      </p:sp>
      <p:pic>
        <p:nvPicPr>
          <p:cNvPr id="18" name="Рисунок 17"/>
          <p:cNvPicPr>
            <a:picLocks noChangeAspect="1"/>
          </p:cNvPicPr>
          <p:nvPr userDrawn="1"/>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Рисунок 18"/>
          <p:cNvPicPr>
            <a:picLocks noChangeAspect="1"/>
          </p:cNvPicPr>
          <p:nvPr userDrawn="1"/>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Місце для заголовка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uk-UA" noProof="0" dirty="0"/>
              <a:t>Зразок заголовка</a:t>
            </a:r>
          </a:p>
        </p:txBody>
      </p:sp>
      <p:sp>
        <p:nvSpPr>
          <p:cNvPr id="3" name="Місце для тексту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uk-UA" noProof="0" dirty="0"/>
              <a:t>Клацніть, щоб змінити стилі зразків тексту</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alpha val="60000"/>
                  </a:schemeClr>
                </a:solidFill>
              </a:defRPr>
            </a:lvl1pPr>
          </a:lstStyle>
          <a:p>
            <a:pPr rtl="0"/>
            <a:fld id="{657E449B-38F7-4E64-9342-9452AA8403B7}" type="datetime1">
              <a:rPr lang="uk-UA" noProof="0" smtClean="0"/>
              <a:t>03.10.2024</a:t>
            </a:fld>
            <a:endParaRPr lang="uk-UA" noProof="0" dirty="0"/>
          </a:p>
        </p:txBody>
      </p:sp>
      <p:sp>
        <p:nvSpPr>
          <p:cNvPr id="5" name="Місце для нижнього колонтитула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uk-UA" noProof="0" dirty="0"/>
              <a:t>Додайте нижній колонтитул</a:t>
            </a:r>
          </a:p>
        </p:txBody>
      </p:sp>
      <p:sp>
        <p:nvSpPr>
          <p:cNvPr id="14" name="Прямокутник 13"/>
          <p:cNvSpPr/>
          <p:nvPr userDrawn="1"/>
        </p:nvSpPr>
        <p:spPr bwMode="blackWhite">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uk-UA" noProof="0" dirty="0"/>
          </a:p>
        </p:txBody>
      </p:sp>
      <p:sp>
        <p:nvSpPr>
          <p:cNvPr id="6" name="Місце для номера слайда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uk-UA" noProof="0" smtClean="0"/>
              <a:t>‹№›</a:t>
            </a:fld>
            <a:endParaRPr lang="uk-UA"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ogin.bvdinfo.com/R0/Orbis4Europ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oodys.com/web/en/us/capabilities/company-reference-data/data-applications/tax-and-transfer-pricing-solution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gin.bvdinfo.com/R0/Orbis4Europ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oodys.com/web/en/us/capabilities/company-reference-data/data-applications/tax-and-transfer-pricing-solution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oyaltyrange.com/ukra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login.bvdinfo.com/R1/AmadeusNe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login.bvdinfo.com/R1/AmadeusNe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ogin.bvdinfo.com/R1/AmadeusNe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ruslana.bvdep.com/version-2024521/Login.serv?product=ruslana&amp;loginfromcontext=W722C&amp;code=RequiresLogin&amp;loginresult=nc&amp;setlanguage=r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zakon.rada.gov.ua/laws/show/381-2015-%D0%BF#Te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zakon.rada.gov.ua/laws/show/381-2015-%D0%BF#Tex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r.dduvs.in.ua/bitstream/123456789/4274/1/2.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zakon.rada.gov.ua/laws/show/381-2015-%D0%BF#Text" TargetMode="External"/><Relationship Id="rId4" Type="http://schemas.openxmlformats.org/officeDocument/2006/relationships/hyperlink" Target="https://zakon.rada.gov.ua/laws/show/z0662-22#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zakon.rada.gov.ua/laws/show/z0095-21#Tex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zakon.rada.gov.ua/laws/show/1221-2020-%D0%BF#Tex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zakon.rada.gov.ua/laws/show/z0662-22#Text" TargetMode="External"/><Relationship Id="rId4" Type="http://schemas.openxmlformats.org/officeDocument/2006/relationships/hyperlink" Target="https://tax.gov.ua/diyalnist-/transfertne-tsinoutvorennya-ta-mijnarodne-opodatkuvannya/transfertne-tsinoutvorennya/rekomendovaniy--neviklyuchniy--perelik-djerel-informatsii/"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zakon.rada.gov.ua/laws/show/1221-2020-%D0%BF#n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154954" y="1447800"/>
            <a:ext cx="10665133" cy="3329581"/>
          </a:xfrm>
        </p:spPr>
        <p:txBody>
          <a:bodyPr rtlCol="0"/>
          <a:lstStyle/>
          <a:p>
            <a:pPr marL="457200" indent="-557530" algn="ctr">
              <a:tabLst>
                <a:tab pos="847090" algn="l"/>
              </a:tabLst>
            </a:pPr>
            <a:r>
              <a:rPr lang="uk-UA" sz="4800" b="1" dirty="0">
                <a:solidFill>
                  <a:schemeClr val="tx1"/>
                </a:solidFill>
                <a:effectLst/>
                <a:latin typeface="Times New Roman" panose="02020603050405020304" pitchFamily="18" charset="0"/>
                <a:ea typeface="Palatino Linotype" panose="02040502050505030304" pitchFamily="18" charset="0"/>
                <a:cs typeface="Times New Roman" panose="02020603050405020304" pitchFamily="18" charset="0"/>
              </a:rPr>
              <a:t>Тема 4. Методи встановлення відповідності умов контрольованої операції принципу «витягнутої руки»</a:t>
            </a:r>
          </a:p>
        </p:txBody>
      </p:sp>
      <p:sp>
        <p:nvSpPr>
          <p:cNvPr id="6" name="Підзаголовок 5"/>
          <p:cNvSpPr>
            <a:spLocks noGrp="1"/>
          </p:cNvSpPr>
          <p:nvPr>
            <p:ph type="subTitle" idx="1"/>
          </p:nvPr>
        </p:nvSpPr>
        <p:spPr>
          <a:xfrm>
            <a:off x="3210258" y="5410200"/>
            <a:ext cx="8825658" cy="861420"/>
          </a:xfrm>
        </p:spPr>
        <p:txBody>
          <a:bodyPr rtlCol="0"/>
          <a:lstStyle/>
          <a:p>
            <a:pPr algn="r" rtl="0"/>
            <a:r>
              <a:rPr lang="uk-UA" dirty="0">
                <a:solidFill>
                  <a:schemeClr val="tx1"/>
                </a:solidFill>
                <a:latin typeface="Times New Roman" panose="02020603050405020304" pitchFamily="18" charset="0"/>
                <a:cs typeface="Times New Roman" panose="02020603050405020304" pitchFamily="18" charset="0"/>
              </a:rPr>
              <a:t>Лектор: </a:t>
            </a:r>
            <a:r>
              <a:rPr lang="uk-UA" dirty="0" err="1">
                <a:solidFill>
                  <a:schemeClr val="tx1"/>
                </a:solidFill>
                <a:latin typeface="Times New Roman" panose="02020603050405020304" pitchFamily="18" charset="0"/>
                <a:cs typeface="Times New Roman" panose="02020603050405020304" pitchFamily="18" charset="0"/>
              </a:rPr>
              <a:t>к.е.н</a:t>
            </a:r>
            <a:r>
              <a:rPr lang="uk-UA" dirty="0">
                <a:solidFill>
                  <a:schemeClr val="tx1"/>
                </a:solidFill>
                <a:latin typeface="Times New Roman" panose="02020603050405020304" pitchFamily="18" charset="0"/>
                <a:cs typeface="Times New Roman" panose="02020603050405020304" pitchFamily="18" charset="0"/>
              </a:rPr>
              <a:t>., доцент </a:t>
            </a:r>
            <a:r>
              <a:rPr lang="uk-UA" dirty="0" err="1">
                <a:solidFill>
                  <a:schemeClr val="tx1"/>
                </a:solidFill>
                <a:latin typeface="Times New Roman" panose="02020603050405020304" pitchFamily="18" charset="0"/>
                <a:cs typeface="Times New Roman" panose="02020603050405020304" pitchFamily="18" charset="0"/>
              </a:rPr>
              <a:t>Долженко</a:t>
            </a:r>
            <a:r>
              <a:rPr lang="uk-UA" dirty="0">
                <a:solidFill>
                  <a:schemeClr val="tx1"/>
                </a:solidFill>
                <a:latin typeface="Times New Roman" panose="02020603050405020304" pitchFamily="18" charset="0"/>
                <a:cs typeface="Times New Roman" panose="02020603050405020304" pitchFamily="18" charset="0"/>
              </a:rPr>
              <a:t> І.І.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46587" y="1010331"/>
            <a:ext cx="11600434" cy="5279373"/>
          </a:xfrm>
        </p:spPr>
        <p:txBody>
          <a:bodyPr>
            <a:noAutofit/>
          </a:bodyPr>
          <a:lstStyle/>
          <a:p>
            <a:pPr marL="0" indent="0">
              <a:buNone/>
            </a:pPr>
            <a:r>
              <a:rPr lang="uk-UA" sz="2400" b="1" dirty="0">
                <a:latin typeface="Times New Roman" panose="02020603050405020304" pitchFamily="18" charset="0"/>
                <a:cs typeface="Times New Roman" panose="02020603050405020304" pitchFamily="18" charset="0"/>
              </a:rPr>
              <a:t>Алгоритм здійснення функціонального аналізу можна представити таким чином: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збір інформації та документації;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дослідження структури й організації діяльності групи пов’язаних осіб;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дослідження умов договорів; </a:t>
            </a:r>
            <a:r>
              <a:rPr lang="uk-UA" dirty="0" err="1">
                <a:latin typeface="Times New Roman" panose="02020603050405020304" pitchFamily="18" charset="0"/>
                <a:cs typeface="Times New Roman" panose="02020603050405020304" pitchFamily="18" charset="0"/>
              </a:rPr>
              <a:t>індентифікація</a:t>
            </a:r>
            <a:r>
              <a:rPr lang="uk-UA" dirty="0">
                <a:latin typeface="Times New Roman" panose="02020603050405020304" pitchFamily="18" charset="0"/>
                <a:cs typeface="Times New Roman" panose="02020603050405020304" pitchFamily="18" charset="0"/>
              </a:rPr>
              <a:t> виконаних функцій, використаних активів, прийнятих ризиків;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визначення найбільш економічно значущих функцій / активів / ризиків; до- слідження характеристик найбільш економічно значущих функцій / активів / ризиків; визначення розподілу функцій / активів / ризиків між сторонами операції(й); визначення відповідності (невідповідності) винагород, отриманих сторонами операції, та дійсної поведінки таких сторін розподілу функцій / активів / ризиків між ними; оформлення результатів функціонального аналізу;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надання висновків за результатами функціонального аналізу (вибір тестової сторони контрольованої операції, формулювання рекомендацій щодо методу визначення ціни в такій операції, визначення потенційних ознак зі- ставності для неконтрольованих операцій тощо). </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40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8532" y="1866010"/>
            <a:ext cx="11600434" cy="2219430"/>
          </a:xfrm>
        </p:spPr>
        <p:txBody>
          <a:bodyPr>
            <a:noAutofit/>
          </a:bodyPr>
          <a:lstStyle/>
          <a:p>
            <a:pPr marL="0" indent="0">
              <a:buNone/>
            </a:pPr>
            <a:r>
              <a:rPr lang="uk-UA" b="1" dirty="0">
                <a:latin typeface="Times New Roman" panose="02020603050405020304" pitchFamily="18" charset="0"/>
                <a:cs typeface="Times New Roman" panose="02020603050405020304" pitchFamily="18" charset="0"/>
              </a:rPr>
              <a:t>Функціональний аналіз спрямований на виявлення і порівняння економічно вагомих видів діяльності і зобов’язань , що виконують :</a:t>
            </a:r>
          </a:p>
          <a:p>
            <a:pPr marL="0" indent="0">
              <a:buNone/>
            </a:pPr>
            <a:r>
              <a:rPr lang="uk-UA" dirty="0">
                <a:latin typeface="Times New Roman" panose="02020603050405020304" pitchFamily="18" charset="0"/>
                <a:cs typeface="Times New Roman" panose="02020603050405020304" pitchFamily="18" charset="0"/>
              </a:rPr>
              <a:t>–	підприємства, що діють в незалежних фінансових і комерційних умовах економічної діяльності стосовно підприємства – об’єкта аналізу;</a:t>
            </a:r>
          </a:p>
          <a:p>
            <a:pPr marL="0" indent="0">
              <a:buNone/>
            </a:pPr>
            <a:r>
              <a:rPr lang="uk-UA" dirty="0">
                <a:latin typeface="Times New Roman" panose="02020603050405020304" pitchFamily="18" charset="0"/>
                <a:cs typeface="Times New Roman" panose="02020603050405020304" pitchFamily="18" charset="0"/>
              </a:rPr>
              <a:t>–	взаємопов’язані і інші асоційовані підприємства і компанії, що є контрагентами аналізованого.</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57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295783" y="1385739"/>
            <a:ext cx="11600434" cy="4989894"/>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Окрім проведення предметного і функціонального аналізу на зі ставність угод, необхідно також зосередитись на:</a:t>
            </a:r>
          </a:p>
          <a:p>
            <a:pPr marL="504000" indent="0" algn="just">
              <a:buNone/>
            </a:pPr>
            <a:r>
              <a:rPr lang="uk-UA" dirty="0">
                <a:latin typeface="Times New Roman" panose="02020603050405020304" pitchFamily="18" charset="0"/>
                <a:cs typeface="Times New Roman" panose="02020603050405020304" pitchFamily="18" charset="0"/>
              </a:rPr>
              <a:t>–	порівнянні ринків товарів (географічне положення ринків і їх величина, наявність на ринку однорідних товарів (робіт/ послуг), наявність конкуренції на ринках і відносна конкурентоспроможність продавців і покупців на ринку, попит і пропозиція, рівень державного втручання в ринкові процеси та ін. );</a:t>
            </a:r>
          </a:p>
          <a:p>
            <a:pPr marL="504000" indent="0" algn="just">
              <a:buNone/>
            </a:pPr>
            <a:r>
              <a:rPr lang="uk-UA" dirty="0">
                <a:latin typeface="Times New Roman" panose="02020603050405020304" pitchFamily="18" charset="0"/>
                <a:cs typeface="Times New Roman" panose="02020603050405020304" pitchFamily="18" charset="0"/>
              </a:rPr>
              <a:t>–	аналізі ринкових (комерційних) бізнес-стратегій сторін (стратегії, спрямовані на концентрування зусиль на ринку; стратегії експансії ринку; підтримуючі ринкові стратегії та ін.);</a:t>
            </a:r>
          </a:p>
          <a:p>
            <a:pPr marL="504000" indent="0" algn="just">
              <a:buNone/>
            </a:pPr>
            <a:r>
              <a:rPr lang="uk-UA" dirty="0">
                <a:latin typeface="Times New Roman" panose="02020603050405020304" pitchFamily="18" charset="0"/>
                <a:cs typeface="Times New Roman" panose="02020603050405020304" pitchFamily="18" charset="0"/>
              </a:rPr>
              <a:t>–	з’ясуванні характеру фінансових зобов’язань, що впливають на ціну в угоді (кредитні договори, договори позики, поруки та ін.);</a:t>
            </a:r>
          </a:p>
          <a:p>
            <a:pPr marL="504000" indent="0" algn="just">
              <a:buNone/>
            </a:pPr>
            <a:r>
              <a:rPr lang="uk-UA" dirty="0">
                <a:latin typeface="Times New Roman" panose="02020603050405020304" pitchFamily="18" charset="0"/>
                <a:cs typeface="Times New Roman" panose="02020603050405020304" pitchFamily="18" charset="0"/>
              </a:rPr>
              <a:t>–	інших фінансових і комерційних умовах, що істотно впливають на ціну товарів (послуг/ робіт) в угоді.</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21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71284" y="1402517"/>
            <a:ext cx="11600434" cy="4989894"/>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Відповідно до </a:t>
            </a:r>
            <a:r>
              <a:rPr lang="uk-UA" sz="2400" dirty="0" err="1">
                <a:latin typeface="Times New Roman" panose="02020603050405020304" pitchFamily="18" charset="0"/>
                <a:cs typeface="Times New Roman" panose="02020603050405020304" pitchFamily="18" charset="0"/>
              </a:rPr>
              <a:t>підп</a:t>
            </a:r>
            <a:r>
              <a:rPr lang="uk-UA" sz="2400" dirty="0">
                <a:latin typeface="Times New Roman" panose="02020603050405020304" pitchFamily="18" charset="0"/>
                <a:cs typeface="Times New Roman" panose="02020603050405020304" pitchFamily="18" charset="0"/>
              </a:rPr>
              <a:t>. 39.5.3 п. 39.5 ст. 39 ПК України платник податків та контролюючий орган використовують джерела інформації, які містять відомості, що дають можливість зіставити комерційні та фінансові умови операцій, а саме:</a:t>
            </a:r>
          </a:p>
          <a:p>
            <a:pPr marL="540000" indent="0" algn="just">
              <a:buNone/>
            </a:pPr>
            <a:r>
              <a:rPr lang="uk-UA" dirty="0">
                <a:latin typeface="Times New Roman" panose="02020603050405020304" pitchFamily="18" charset="0"/>
                <a:cs typeface="Times New Roman" panose="02020603050405020304" pitchFamily="18" charset="0"/>
              </a:rPr>
              <a:t>а) інформацію про зіставні неконтрольовані операції платника податків, а також інформацію про зіставні неконтрольовані операції його контрагента – сторони контрольованої операції з непов’язаними особами;</a:t>
            </a:r>
          </a:p>
          <a:p>
            <a:pPr marL="540000" indent="0" algn="just">
              <a:buNone/>
            </a:pPr>
            <a:r>
              <a:rPr lang="uk-UA" dirty="0">
                <a:latin typeface="Times New Roman" panose="02020603050405020304" pitchFamily="18" charset="0"/>
                <a:cs typeface="Times New Roman" panose="02020603050405020304" pitchFamily="18" charset="0"/>
              </a:rPr>
              <a:t>б) будь-які інформаційні джерела, що містять відкриту інформацію та надають інформацію про зіставні операції та осіб;</a:t>
            </a:r>
          </a:p>
          <a:p>
            <a:pPr marL="540000" indent="0" algn="just">
              <a:buNone/>
            </a:pPr>
            <a:r>
              <a:rPr lang="uk-UA" dirty="0">
                <a:latin typeface="Times New Roman" panose="02020603050405020304" pitchFamily="18" charset="0"/>
                <a:cs typeface="Times New Roman" panose="02020603050405020304" pitchFamily="18" charset="0"/>
              </a:rPr>
              <a:t>в) інші джерела інформації, з яких інформація отримана платником податків із дотриманням вимог законодавства та які надають інформацію про зіставні операції та осіб, за умови що платник податків </a:t>
            </a:r>
            <a:r>
              <a:rPr lang="uk-UA" dirty="0" err="1">
                <a:latin typeface="Times New Roman" panose="02020603050405020304" pitchFamily="18" charset="0"/>
                <a:cs typeface="Times New Roman" panose="02020603050405020304" pitchFamily="18" charset="0"/>
              </a:rPr>
              <a:t>надасть</a:t>
            </a:r>
            <a:r>
              <a:rPr lang="uk-UA" dirty="0">
                <a:latin typeface="Times New Roman" panose="02020603050405020304" pitchFamily="18" charset="0"/>
                <a:cs typeface="Times New Roman" panose="02020603050405020304" pitchFamily="18" charset="0"/>
              </a:rPr>
              <a:t> таку інформацію контролюючому органу;</a:t>
            </a:r>
          </a:p>
          <a:p>
            <a:pPr marL="540000" indent="0" algn="just">
              <a:buNone/>
            </a:pPr>
            <a:r>
              <a:rPr lang="uk-UA" dirty="0">
                <a:latin typeface="Times New Roman" panose="02020603050405020304" pitchFamily="18" charset="0"/>
                <a:cs typeface="Times New Roman" panose="02020603050405020304" pitchFamily="18" charset="0"/>
              </a:rPr>
              <a:t>г) інформацію, отриману контролюючим органом у рамках укладених Україною міжнародних угод.</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85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dirty="0">
                <a:latin typeface="Times New Roman" panose="02020603050405020304" pitchFamily="18" charset="0"/>
                <a:cs typeface="Times New Roman" panose="02020603050405020304" pitchFamily="18" charset="0"/>
              </a:rPr>
              <a:t>У </a:t>
            </a:r>
            <a:r>
              <a:rPr lang="uk-UA" b="1" dirty="0">
                <a:latin typeface="Times New Roman" panose="02020603050405020304" pitchFamily="18" charset="0"/>
                <a:cs typeface="Times New Roman" panose="02020603050405020304" pitchFamily="18" charset="0"/>
              </a:rPr>
              <a:t>Настановах ОЕСР </a:t>
            </a:r>
            <a:r>
              <a:rPr lang="uk-UA" dirty="0">
                <a:latin typeface="Times New Roman" panose="02020603050405020304" pitchFamily="18" charset="0"/>
                <a:cs typeface="Times New Roman" panose="02020603050405020304" pitchFamily="18" charset="0"/>
              </a:rPr>
              <a:t>наведено більш детальний підхід до характеристики джерел для отримання інформації: </a:t>
            </a:r>
            <a:r>
              <a:rPr lang="uk-UA" b="1" dirty="0">
                <a:latin typeface="Times New Roman" panose="02020603050405020304" pitchFamily="18" charset="0"/>
                <a:cs typeface="Times New Roman" panose="02020603050405020304" pitchFamily="18" charset="0"/>
              </a:rPr>
              <a:t>звичайні, комерційні, приватні, внутрішні і зовнішні, вітчизняні й іноземними, пов’язані й непов’язані з контрольованими операціями</a:t>
            </a:r>
            <a:r>
              <a:rPr lang="uk-UA" dirty="0">
                <a:latin typeface="Times New Roman" panose="02020603050405020304" pitchFamily="18" charset="0"/>
                <a:cs typeface="Times New Roman" panose="02020603050405020304" pitchFamily="18" charset="0"/>
              </a:rPr>
              <a:t>. </a:t>
            </a:r>
          </a:p>
          <a:p>
            <a:pPr marL="0" indent="0" algn="just">
              <a:buNone/>
            </a:pPr>
            <a:r>
              <a:rPr lang="uk-UA" sz="1800" b="1" dirty="0">
                <a:latin typeface="Times New Roman" panose="02020603050405020304" pitchFamily="18" charset="0"/>
                <a:cs typeface="Times New Roman" panose="02020603050405020304" pitchFamily="18" charset="0"/>
              </a:rPr>
              <a:t>Звичайними джерелами інформації </a:t>
            </a:r>
            <a:r>
              <a:rPr lang="uk-UA" sz="1800" dirty="0">
                <a:latin typeface="Times New Roman" panose="02020603050405020304" pitchFamily="18" charset="0"/>
                <a:cs typeface="Times New Roman" panose="02020603050405020304" pitchFamily="18" charset="0"/>
              </a:rPr>
              <a:t>є комерційні бази даних, створені особами, які збирають інформацію, що надсилається компаніями до відповідних адміністративних органів.</a:t>
            </a:r>
          </a:p>
          <a:p>
            <a:pPr marL="0" indent="0" algn="just">
              <a:buNone/>
            </a:pPr>
            <a:r>
              <a:rPr lang="uk-UA" sz="1800" b="1" dirty="0">
                <a:latin typeface="Times New Roman" panose="02020603050405020304" pitchFamily="18" charset="0"/>
                <a:cs typeface="Times New Roman" panose="02020603050405020304" pitchFamily="18" charset="0"/>
              </a:rPr>
              <a:t>Комерційні бази</a:t>
            </a:r>
            <a:r>
              <a:rPr lang="uk-UA" sz="1800" dirty="0">
                <a:latin typeface="Times New Roman" panose="02020603050405020304" pitchFamily="18" charset="0"/>
                <a:cs typeface="Times New Roman" panose="02020603050405020304" pitchFamily="18" charset="0"/>
              </a:rPr>
              <a:t> характеризуються певними обмеженнями, наприклад, є не в усіх кранах, мають неоднаковий набір інформації та рівень її деталізації, не завжди є надійними і містять повну інформацію, адже зазвичай вони створені з іншою метою, ніж використання для цілей трансфертного ціноутворення.</a:t>
            </a:r>
          </a:p>
          <a:p>
            <a:pPr marL="0" indent="0" algn="just">
              <a:buNone/>
            </a:pPr>
            <a:r>
              <a:rPr lang="uk-UA" sz="1800" b="1" dirty="0">
                <a:latin typeface="Times New Roman" panose="02020603050405020304" pitchFamily="18" charset="0"/>
                <a:cs typeface="Times New Roman" panose="02020603050405020304" pitchFamily="18" charset="0"/>
              </a:rPr>
              <a:t>Приватні бази </a:t>
            </a:r>
            <a:r>
              <a:rPr lang="uk-UA" sz="1800" dirty="0">
                <a:latin typeface="Times New Roman" panose="02020603050405020304" pitchFamily="18" charset="0"/>
                <a:cs typeface="Times New Roman" panose="02020603050405020304" pitchFamily="18" charset="0"/>
              </a:rPr>
              <a:t>існують за ініціативи консалтингових фірм, тож вони базуються ще на більш обмеженій частині ринку й також потребують поєднання з іншою загальнодоступною інформацією з інших джерел.</a:t>
            </a:r>
          </a:p>
          <a:p>
            <a:pPr marL="0" indent="0" algn="just">
              <a:buNone/>
            </a:pPr>
            <a:r>
              <a:rPr lang="uk-UA" sz="1800" b="1" dirty="0">
                <a:latin typeface="Times New Roman" panose="02020603050405020304" pitchFamily="18" charset="0"/>
                <a:cs typeface="Times New Roman" panose="02020603050405020304" pitchFamily="18" charset="0"/>
              </a:rPr>
              <a:t>Внутрішні джерела </a:t>
            </a:r>
            <a:r>
              <a:rPr lang="uk-UA" sz="1800" dirty="0">
                <a:latin typeface="Times New Roman" panose="02020603050405020304" pitchFamily="18" charset="0"/>
                <a:cs typeface="Times New Roman" panose="02020603050405020304" pitchFamily="18" charset="0"/>
              </a:rPr>
              <a:t>містять внутрішню інформацію компаній про неконтрольовані операції, вони можуть мати більш прямий і тісний зв’язок із конкретною операцією, бути більш повними й менш витратними. </a:t>
            </a:r>
          </a:p>
          <a:p>
            <a:pPr marL="0" indent="0" algn="just">
              <a:buNone/>
            </a:pPr>
            <a:r>
              <a:rPr lang="ru-RU" sz="1800" b="1" dirty="0" err="1">
                <a:latin typeface="Times New Roman" panose="02020603050405020304" pitchFamily="18" charset="0"/>
                <a:cs typeface="Times New Roman" panose="02020603050405020304" pitchFamily="18" charset="0"/>
              </a:rPr>
              <a:t>Зовнішніми</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джерелами</a:t>
            </a:r>
            <a:r>
              <a:rPr lang="ru-RU" sz="1800" b="1"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можуть</a:t>
            </a:r>
            <a:r>
              <a:rPr lang="ru-RU" sz="1800" dirty="0">
                <a:latin typeface="Times New Roman" panose="02020603050405020304" pitchFamily="18" charset="0"/>
                <a:cs typeface="Times New Roman" panose="02020603050405020304" pitchFamily="18" charset="0"/>
              </a:rPr>
              <a:t> бути </a:t>
            </a:r>
            <a:r>
              <a:rPr lang="ru-RU" sz="1800" dirty="0" err="1">
                <a:latin typeface="Times New Roman" panose="02020603050405020304" pitchFamily="18" charset="0"/>
                <a:cs typeface="Times New Roman" panose="02020603050405020304" pitchFamily="18" charset="0"/>
              </a:rPr>
              <a:t>комерційні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бази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загальнодоступна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інформація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інформація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податкових</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митних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немає</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вільному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доступі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адже</a:t>
            </a:r>
            <a:r>
              <a:rPr lang="ru-RU" sz="1800" dirty="0">
                <a:latin typeface="Times New Roman" panose="02020603050405020304" pitchFamily="18" charset="0"/>
                <a:cs typeface="Times New Roman" panose="02020603050405020304" pitchFamily="18" charset="0"/>
              </a:rPr>
              <a:t> вона не </a:t>
            </a:r>
            <a:r>
              <a:rPr lang="ru-RU" sz="1800" dirty="0" err="1">
                <a:latin typeface="Times New Roman" panose="02020603050405020304" pitchFamily="18" charset="0"/>
                <a:cs typeface="Times New Roman" panose="02020603050405020304" pitchFamily="18" charset="0"/>
              </a:rPr>
              <a:t>розголошується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компаніями</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набута</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результаті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проведення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заходів</a:t>
            </a:r>
            <a:r>
              <a:rPr lang="ru-RU" sz="1800" dirty="0">
                <a:latin typeface="Times New Roman" panose="02020603050405020304" pitchFamily="18" charset="0"/>
                <a:cs typeface="Times New Roman" panose="02020603050405020304" pitchFamily="18" charset="0"/>
              </a:rPr>
              <a:t> контролю. </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34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Orbis Europe</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hlinkClick r:id="rId4"/>
              </a:rPr>
              <a:t>https://www.moodys.com/web/en/us/capabilities/company-reference-data/data-applications/tax-and-transfer-pricing-solutions.html</a:t>
            </a:r>
            <a:endParaRPr lang="uk-UA"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TP Catalyst</a:t>
            </a:r>
          </a:p>
          <a:p>
            <a:pPr marL="0" indent="0" algn="just">
              <a:buNone/>
            </a:pPr>
            <a:r>
              <a:rPr lang="en-US" sz="1800" dirty="0">
                <a:latin typeface="Times New Roman" panose="02020603050405020304" pitchFamily="18" charset="0"/>
                <a:cs typeface="Times New Roman" panose="02020603050405020304" pitchFamily="18" charset="0"/>
              </a:rPr>
              <a:t>Royalty Agreement</a:t>
            </a:r>
          </a:p>
          <a:p>
            <a:pPr marL="0" indent="0" algn="just">
              <a:buNone/>
            </a:pPr>
            <a:r>
              <a:rPr lang="en-US" sz="1800" dirty="0" err="1">
                <a:latin typeface="Times New Roman" panose="02020603050405020304" pitchFamily="18" charset="0"/>
                <a:cs typeface="Times New Roman" panose="02020603050405020304" pitchFamily="18" charset="0"/>
              </a:rPr>
              <a:t>Amadeu</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err="1">
                <a:latin typeface="Times New Roman" panose="02020603050405020304" pitchFamily="18" charset="0"/>
                <a:cs typeface="Times New Roman" panose="02020603050405020304" pitchFamily="18" charset="0"/>
              </a:rPr>
              <a:t>Ruslana</a:t>
            </a:r>
            <a:endParaRPr lang="uk-UA"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5404067-6491-4E59-AB67-05AB604AA41E}"/>
              </a:ext>
            </a:extLst>
          </p:cNvPr>
          <p:cNvPicPr>
            <a:picLocks noChangeAspect="1"/>
          </p:cNvPicPr>
          <p:nvPr/>
        </p:nvPicPr>
        <p:blipFill>
          <a:blip r:embed="rId5"/>
          <a:stretch>
            <a:fillRect/>
          </a:stretch>
        </p:blipFill>
        <p:spPr>
          <a:xfrm>
            <a:off x="3187817" y="1868104"/>
            <a:ext cx="8934276" cy="4989895"/>
          </a:xfrm>
          <a:prstGeom prst="rect">
            <a:avLst/>
          </a:prstGeom>
        </p:spPr>
      </p:pic>
    </p:spTree>
    <p:extLst>
      <p:ext uri="{BB962C8B-B14F-4D97-AF65-F5344CB8AC3E}">
        <p14:creationId xmlns:p14="http://schemas.microsoft.com/office/powerpoint/2010/main" val="411231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Orbis Europe</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hlinkClick r:id="rId4"/>
              </a:rPr>
              <a:t>https://www.moodys.com/web/en/us/capabilities/company-reference-data/data-applications/tax-and-transfer-pricing-solutions.html</a:t>
            </a:r>
            <a:endParaRPr lang="uk-UA"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TP Catalyst</a:t>
            </a:r>
          </a:p>
          <a:p>
            <a:pPr marL="0" indent="0" algn="just">
              <a:buNone/>
            </a:pPr>
            <a:r>
              <a:rPr lang="en-US" sz="1800" dirty="0">
                <a:latin typeface="Times New Roman" panose="02020603050405020304" pitchFamily="18" charset="0"/>
                <a:cs typeface="Times New Roman" panose="02020603050405020304" pitchFamily="18" charset="0"/>
              </a:rPr>
              <a:t>Royalty Agreement</a:t>
            </a:r>
          </a:p>
          <a:p>
            <a:pPr marL="0" indent="0" algn="just">
              <a:buNone/>
            </a:pPr>
            <a:r>
              <a:rPr lang="en-US" sz="1800" dirty="0" err="1">
                <a:latin typeface="Times New Roman" panose="02020603050405020304" pitchFamily="18" charset="0"/>
                <a:cs typeface="Times New Roman" panose="02020603050405020304" pitchFamily="18" charset="0"/>
              </a:rPr>
              <a:t>Amadeu</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err="1">
                <a:latin typeface="Times New Roman" panose="02020603050405020304" pitchFamily="18" charset="0"/>
                <a:cs typeface="Times New Roman" panose="02020603050405020304" pitchFamily="18" charset="0"/>
              </a:rPr>
              <a:t>Ruslana</a:t>
            </a:r>
            <a:endParaRPr lang="uk-UA"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5404067-6491-4E59-AB67-05AB604AA41E}"/>
              </a:ext>
            </a:extLst>
          </p:cNvPr>
          <p:cNvPicPr>
            <a:picLocks noChangeAspect="1"/>
          </p:cNvPicPr>
          <p:nvPr/>
        </p:nvPicPr>
        <p:blipFill>
          <a:blip r:embed="rId5"/>
          <a:stretch>
            <a:fillRect/>
          </a:stretch>
        </p:blipFill>
        <p:spPr>
          <a:xfrm>
            <a:off x="3187817" y="1868104"/>
            <a:ext cx="8934276" cy="4989895"/>
          </a:xfrm>
          <a:prstGeom prst="rect">
            <a:avLst/>
          </a:prstGeom>
        </p:spPr>
      </p:pic>
    </p:spTree>
    <p:extLst>
      <p:ext uri="{BB962C8B-B14F-4D97-AF65-F5344CB8AC3E}">
        <p14:creationId xmlns:p14="http://schemas.microsoft.com/office/powerpoint/2010/main" val="358118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Royalty Agreement</a:t>
            </a:r>
            <a:r>
              <a:rPr lang="en-US" sz="1800" dirty="0">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43969CF0-0479-4ADE-A007-7324E7BC95B5}"/>
              </a:ext>
            </a:extLst>
          </p:cNvPr>
          <p:cNvPicPr>
            <a:picLocks noChangeAspect="1"/>
          </p:cNvPicPr>
          <p:nvPr/>
        </p:nvPicPr>
        <p:blipFill>
          <a:blip r:embed="rId4"/>
          <a:stretch>
            <a:fillRect/>
          </a:stretch>
        </p:blipFill>
        <p:spPr>
          <a:xfrm>
            <a:off x="2751588" y="1602298"/>
            <a:ext cx="9440411" cy="5255702"/>
          </a:xfrm>
          <a:prstGeom prst="rect">
            <a:avLst/>
          </a:prstGeom>
        </p:spPr>
      </p:pic>
    </p:spTree>
    <p:extLst>
      <p:ext uri="{BB962C8B-B14F-4D97-AF65-F5344CB8AC3E}">
        <p14:creationId xmlns:p14="http://schemas.microsoft.com/office/powerpoint/2010/main" val="161664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Amadeus </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err="1">
                <a:latin typeface="Times New Roman" panose="02020603050405020304" pitchFamily="18" charset="0"/>
                <a:cs typeface="Times New Roman" panose="02020603050405020304" pitchFamily="18" charset="0"/>
              </a:rPr>
              <a:t>Ruslana</a:t>
            </a:r>
            <a:endParaRPr lang="uk-UA"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414802C-C1C2-4318-9779-640B47307111}"/>
              </a:ext>
            </a:extLst>
          </p:cNvPr>
          <p:cNvPicPr>
            <a:picLocks noChangeAspect="1"/>
          </p:cNvPicPr>
          <p:nvPr/>
        </p:nvPicPr>
        <p:blipFill>
          <a:blip r:embed="rId4"/>
          <a:stretch>
            <a:fillRect/>
          </a:stretch>
        </p:blipFill>
        <p:spPr>
          <a:xfrm>
            <a:off x="3154260" y="1526796"/>
            <a:ext cx="9037739" cy="5331204"/>
          </a:xfrm>
          <a:prstGeom prst="rect">
            <a:avLst/>
          </a:prstGeom>
        </p:spPr>
      </p:pic>
    </p:spTree>
    <p:extLst>
      <p:ext uri="{BB962C8B-B14F-4D97-AF65-F5344CB8AC3E}">
        <p14:creationId xmlns:p14="http://schemas.microsoft.com/office/powerpoint/2010/main" val="187716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Amadeus </a:t>
            </a:r>
            <a:endParaRPr lang="en-US"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414802C-C1C2-4318-9779-640B47307111}"/>
              </a:ext>
            </a:extLst>
          </p:cNvPr>
          <p:cNvPicPr>
            <a:picLocks noChangeAspect="1"/>
          </p:cNvPicPr>
          <p:nvPr/>
        </p:nvPicPr>
        <p:blipFill>
          <a:blip r:embed="rId4"/>
          <a:stretch>
            <a:fillRect/>
          </a:stretch>
        </p:blipFill>
        <p:spPr>
          <a:xfrm>
            <a:off x="3154260" y="1526796"/>
            <a:ext cx="9037739" cy="5331204"/>
          </a:xfrm>
          <a:prstGeom prst="rect">
            <a:avLst/>
          </a:prstGeom>
        </p:spPr>
      </p:pic>
    </p:spTree>
    <p:extLst>
      <p:ext uri="{BB962C8B-B14F-4D97-AF65-F5344CB8AC3E}">
        <p14:creationId xmlns:p14="http://schemas.microsoft.com/office/powerpoint/2010/main" val="296161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056" y="159103"/>
            <a:ext cx="9404723" cy="730130"/>
          </a:xfrm>
        </p:spPr>
        <p:txBody>
          <a:bodyPr rtlCol="0"/>
          <a:lstStyle/>
          <a:p>
            <a:pPr algn="ctr" rtl="0"/>
            <a:r>
              <a:rPr lang="uk-UA" sz="2800" b="1" dirty="0">
                <a:latin typeface="Times New Roman" panose="02020603050405020304" pitchFamily="18" charset="0"/>
                <a:cs typeface="Times New Roman" panose="02020603050405020304" pitchFamily="18" charset="0"/>
              </a:rPr>
              <a:t>ПЛАН ЛЕКЦІЇ</a:t>
            </a:r>
          </a:p>
        </p:txBody>
      </p:sp>
      <p:sp>
        <p:nvSpPr>
          <p:cNvPr id="6" name="Місце для вмісту 5"/>
          <p:cNvSpPr>
            <a:spLocks noGrp="1"/>
          </p:cNvSpPr>
          <p:nvPr>
            <p:ph idx="1"/>
          </p:nvPr>
        </p:nvSpPr>
        <p:spPr>
          <a:xfrm>
            <a:off x="91440" y="685233"/>
            <a:ext cx="11527312" cy="6073707"/>
          </a:xfrm>
        </p:spPr>
        <p:txBody>
          <a:bodyPr rtlCol="0">
            <a:noAutofit/>
          </a:bodyPr>
          <a:lstStyle/>
          <a:p>
            <a:pPr marL="342900" lvl="0" indent="-342900" algn="just">
              <a:buFont typeface="+mj-lt"/>
              <a:buAutoNum type="arabicPeriod"/>
              <a:tabLst>
                <a:tab pos="630555" algn="l"/>
              </a:tabLst>
            </a:pP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Підходи до визначення найбільшої доцільності методу трансфертного ціноутворення</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630555" algn="l"/>
              </a:tabLst>
            </a:pP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Проведення</a:t>
            </a:r>
            <a:r>
              <a:rPr lang="uk-UA" sz="2400" b="1"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функціонального</a:t>
            </a:r>
            <a:r>
              <a:rPr lang="uk-UA" sz="2400" b="1"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аналізу</a:t>
            </a:r>
            <a:r>
              <a:rPr lang="uk-UA" sz="2400" b="1"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контрольованої</a:t>
            </a:r>
            <a:r>
              <a:rPr lang="uk-UA" sz="2400" b="1"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операції</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630555" algn="l"/>
              </a:tabLst>
            </a:pP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Інформація, необхідна для застосування обраного методу та/або методів трансфертного ціно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утворення</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Визначення ступеня</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err="1">
                <a:effectLst/>
                <a:latin typeface="Times New Roman" panose="02020603050405020304" pitchFamily="18" charset="0"/>
                <a:ea typeface="Times New Roman" panose="02020603050405020304" pitchFamily="18" charset="0"/>
                <a:cs typeface="Times New Roman" panose="02020603050405020304" pitchFamily="18" charset="0"/>
              </a:rPr>
              <a:t>зіставності</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контрольованими</a:t>
            </a:r>
            <a:r>
              <a:rPr lang="uk-UA"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неконтрольованими операціями</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Методи трансфертного ціноутворення</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250" indent="450215" algn="just">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5.1.</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 Метод порівняльної неконтрольованої ціни. </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250" indent="450215" algn="just">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5.2.</a:t>
            </a:r>
            <a:r>
              <a:rPr lang="uk-UA" sz="2400" b="1" spc="-20" dirty="0">
                <a:effectLst/>
                <a:latin typeface="Times New Roman" panose="02020603050405020304" pitchFamily="18" charset="0"/>
                <a:ea typeface="Times New Roman" panose="02020603050405020304" pitchFamily="18" charset="0"/>
                <a:cs typeface="Times New Roman" panose="02020603050405020304" pitchFamily="18" charset="0"/>
              </a:rPr>
              <a:t> Метод ціни перепродажу. </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250" indent="450215" algn="just">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5.3.</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 Метод</a:t>
            </a:r>
            <a:r>
              <a:rPr lang="uk-UA" sz="24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«витрати</a:t>
            </a:r>
            <a:r>
              <a:rPr lang="uk-UA" sz="24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плюс».</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250" indent="450215" algn="just">
              <a:tabLst>
                <a:tab pos="630555" algn="l"/>
              </a:tabLst>
            </a:pP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5.4. Метод</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чистого</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прибутку.</a:t>
            </a:r>
            <a:r>
              <a:rPr lang="uk-UA" sz="24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indent="-235585" algn="l"/>
            <a:r>
              <a:rPr lang="uk-UA" sz="2400" b="1" spc="-10" dirty="0">
                <a:effectLst/>
                <a:latin typeface="Times New Roman" panose="02020603050405020304" pitchFamily="18" charset="0"/>
                <a:ea typeface="Times New Roman" panose="02020603050405020304" pitchFamily="18" charset="0"/>
                <a:cs typeface="Times New Roman" panose="02020603050405020304" pitchFamily="18" charset="0"/>
              </a:rPr>
              <a:t>5.5.</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 Метод розподілення прибутку</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Інформація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необхідна</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обраного</a:t>
            </a:r>
            <a:r>
              <a:rPr lang="ru-RU" sz="2400" b="1" dirty="0">
                <a:latin typeface="Times New Roman" panose="02020603050405020304" pitchFamily="18" charset="0"/>
                <a:cs typeface="Times New Roman" panose="02020603050405020304" pitchFamily="18" charset="0"/>
              </a:rPr>
              <a:t> методу та/</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методів</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комерційних баз даних належать:</a:t>
            </a:r>
          </a:p>
          <a:p>
            <a:pPr marL="0" indent="0" algn="just">
              <a:buNone/>
            </a:pPr>
            <a:r>
              <a:rPr lang="en-US" sz="1800" dirty="0">
                <a:latin typeface="Times New Roman" panose="02020603050405020304" pitchFamily="18" charset="0"/>
                <a:cs typeface="Times New Roman" panose="02020603050405020304" pitchFamily="18" charset="0"/>
                <a:hlinkClick r:id="rId3"/>
              </a:rPr>
              <a:t> </a:t>
            </a:r>
            <a:r>
              <a:rPr lang="en-US" sz="1800" dirty="0" err="1">
                <a:latin typeface="Times New Roman" panose="02020603050405020304" pitchFamily="18" charset="0"/>
                <a:cs typeface="Times New Roman" panose="02020603050405020304" pitchFamily="18" charset="0"/>
                <a:hlinkClick r:id="rId4"/>
              </a:rPr>
              <a:t>Ruslana</a:t>
            </a:r>
            <a:r>
              <a:rPr lang="en-US"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1ABC3E90-5ADF-4B1D-B854-FBDC21FA3EC6}"/>
              </a:ext>
            </a:extLst>
          </p:cNvPr>
          <p:cNvPicPr>
            <a:picLocks noChangeAspect="1"/>
          </p:cNvPicPr>
          <p:nvPr/>
        </p:nvPicPr>
        <p:blipFill>
          <a:blip r:embed="rId5"/>
          <a:stretch>
            <a:fillRect/>
          </a:stretch>
        </p:blipFill>
        <p:spPr>
          <a:xfrm>
            <a:off x="2265028" y="1476462"/>
            <a:ext cx="9926972" cy="5381538"/>
          </a:xfrm>
          <a:prstGeom prst="rect">
            <a:avLst/>
          </a:prstGeom>
        </p:spPr>
      </p:pic>
    </p:spTree>
    <p:extLst>
      <p:ext uri="{BB962C8B-B14F-4D97-AF65-F5344CB8AC3E}">
        <p14:creationId xmlns:p14="http://schemas.microsoft.com/office/powerpoint/2010/main" val="157570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4.	</a:t>
            </a:r>
            <a:r>
              <a:rPr lang="ru-RU" sz="2400" b="1" dirty="0" err="1">
                <a:latin typeface="Times New Roman" panose="02020603050405020304" pitchFamily="18" charset="0"/>
                <a:cs typeface="Times New Roman" panose="02020603050405020304" pitchFamily="18" charset="0"/>
              </a:rPr>
              <a:t>Визначення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ступеня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зіставності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контрольованими</a:t>
            </a:r>
            <a:r>
              <a:rPr lang="ru-RU" sz="2400" b="1" dirty="0">
                <a:latin typeface="Times New Roman" panose="02020603050405020304" pitchFamily="18" charset="0"/>
                <a:cs typeface="Times New Roman" panose="02020603050405020304" pitchFamily="18" charset="0"/>
              </a:rPr>
              <a:t> і </a:t>
            </a:r>
            <a:r>
              <a:rPr lang="ru-RU" sz="2400" b="1" dirty="0" err="1">
                <a:latin typeface="Times New Roman" panose="02020603050405020304" pitchFamily="18" charset="0"/>
                <a:cs typeface="Times New Roman" panose="02020603050405020304" pitchFamily="18" charset="0"/>
              </a:rPr>
              <a:t>неконтрольованими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операціями</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140902"/>
            <a:ext cx="11600434" cy="4989894"/>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Відповідно до підпунктів 39.2.2.1 та 39.2.2.2 </a:t>
            </a:r>
            <a:r>
              <a:rPr lang="uk-UA" sz="2400" dirty="0" err="1">
                <a:latin typeface="Times New Roman" panose="02020603050405020304" pitchFamily="18" charset="0"/>
                <a:cs typeface="Times New Roman" panose="02020603050405020304" pitchFamily="18" charset="0"/>
              </a:rPr>
              <a:t>підп</a:t>
            </a:r>
            <a:r>
              <a:rPr lang="uk-UA" sz="2400" dirty="0">
                <a:latin typeface="Times New Roman" panose="02020603050405020304" pitchFamily="18" charset="0"/>
                <a:cs typeface="Times New Roman" panose="02020603050405020304" pitchFamily="18" charset="0"/>
              </a:rPr>
              <a:t>. 39.2.2 п. 39.2 ст. 39 ПК України контрольовані операції визнаються зіставними з неконтрольованими за умови: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відсутності значних відмінностей між ними, що можуть істотно вплинути на фінансовий результат під час застосування відповідного методу трансфертного ціноутворення;</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можливості коригування відмінностей щодо умов і фінансових результатів контрольованої або неконтрольованої операції для уникнення впливу таких відмінностей на </a:t>
            </a:r>
            <a:r>
              <a:rPr lang="uk-UA" sz="2400" dirty="0" err="1">
                <a:latin typeface="Times New Roman" panose="02020603050405020304" pitchFamily="18" charset="0"/>
                <a:cs typeface="Times New Roman" panose="02020603050405020304" pitchFamily="18" charset="0"/>
              </a:rPr>
              <a:t>зіставність</a:t>
            </a:r>
            <a:r>
              <a:rPr lang="uk-UA"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94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864353"/>
          </a:xfrm>
        </p:spPr>
        <p:txBody>
          <a:bodyPr rtlCol="0"/>
          <a:lstStyle/>
          <a:p>
            <a:pPr algn="ctr" rtl="0"/>
            <a:r>
              <a:rPr lang="ru-RU" sz="2400" b="1" dirty="0">
                <a:latin typeface="Times New Roman" panose="02020603050405020304" pitchFamily="18" charset="0"/>
                <a:cs typeface="Times New Roman" panose="02020603050405020304" pitchFamily="18" charset="0"/>
              </a:rPr>
              <a:t>4.	</a:t>
            </a:r>
            <a:r>
              <a:rPr lang="ru-RU" sz="2400" b="1" dirty="0" err="1">
                <a:latin typeface="Times New Roman" panose="02020603050405020304" pitchFamily="18" charset="0"/>
                <a:cs typeface="Times New Roman" panose="02020603050405020304" pitchFamily="18" charset="0"/>
              </a:rPr>
              <a:t>Визначення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ступеня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зіставності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контрольованими</a:t>
            </a:r>
            <a:r>
              <a:rPr lang="ru-RU" sz="2400" b="1" dirty="0">
                <a:latin typeface="Times New Roman" panose="02020603050405020304" pitchFamily="18" charset="0"/>
                <a:cs typeface="Times New Roman" panose="02020603050405020304" pitchFamily="18" charset="0"/>
              </a:rPr>
              <a:t> і </a:t>
            </a:r>
            <a:r>
              <a:rPr lang="ru-RU" sz="2400" b="1" dirty="0" err="1">
                <a:latin typeface="Times New Roman" panose="02020603050405020304" pitchFamily="18" charset="0"/>
                <a:cs typeface="Times New Roman" panose="02020603050405020304" pitchFamily="18" charset="0"/>
              </a:rPr>
              <a:t>неконтрольованими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операціями</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468072"/>
            <a:ext cx="11600434" cy="4989894"/>
          </a:xfrm>
        </p:spPr>
        <p:txBody>
          <a:bodyPr>
            <a:noAutofit/>
          </a:bodyPr>
          <a:lstStyle/>
          <a:p>
            <a:pPr marL="0" indent="0" algn="just">
              <a:buNone/>
            </a:pPr>
            <a:r>
              <a:rPr lang="uk-UA" sz="2400" i="1" dirty="0">
                <a:latin typeface="Times New Roman" panose="02020603050405020304" pitchFamily="18" charset="0"/>
                <a:cs typeface="Times New Roman" panose="02020603050405020304" pitchFamily="18" charset="0"/>
              </a:rPr>
              <a:t>Для визначення наявності чи відсутності відмінностей в операціях, проводять аналіз певних елементів контрольованої та зіставних операцій, до яких віднесено: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характеристику товарів (робіт, послуг), які є предметом операції;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функції, які виконуються сторонами операції;</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активи, що ними використовуються;</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умови розподілу між сторонами операції ризиків та </a:t>
            </a:r>
            <a:r>
              <a:rPr lang="uk-UA" dirty="0" err="1">
                <a:latin typeface="Times New Roman" panose="02020603050405020304" pitchFamily="18" charset="0"/>
                <a:cs typeface="Times New Roman" panose="02020603050405020304" pitchFamily="18" charset="0"/>
              </a:rPr>
              <a:t>вигод</a:t>
            </a:r>
            <a:r>
              <a:rPr lang="uk-UA" dirty="0">
                <a:latin typeface="Times New Roman" panose="02020603050405020304" pitchFamily="18" charset="0"/>
                <a:cs typeface="Times New Roman" panose="02020603050405020304" pitchFamily="18" charset="0"/>
              </a:rPr>
              <a:t>;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розподіл відповідальності між сторонами операції та інші умови операції;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сталу практику відносин та умови договорів, укладених між сторонами операції, які істотно впливають на ціни товарів (робіт, послуг);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економічні умови діяльності сторін операції, включаючи аналіз відповідних ринків товарів (робіт, послуг), які істотно впливають на ціни товарів (робіт, послуг);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бізнес-стратегії сторін операції (за наявності), які істотно впливають на ціни товарів (робіт, послуг). </a:t>
            </a:r>
          </a:p>
        </p:txBody>
      </p:sp>
    </p:spTree>
    <p:extLst>
      <p:ext uri="{BB962C8B-B14F-4D97-AF65-F5344CB8AC3E}">
        <p14:creationId xmlns:p14="http://schemas.microsoft.com/office/powerpoint/2010/main" val="284726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468072"/>
            <a:ext cx="11600434" cy="4989894"/>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З урахуванням критерію найбільшої доцільності Податковим </a:t>
            </a:r>
            <a:r>
              <a:rPr lang="ru-RU" sz="2400" dirty="0">
                <a:latin typeface="Times New Roman" panose="02020603050405020304" pitchFamily="18" charset="0"/>
                <a:cs typeface="Times New Roman" panose="02020603050405020304" pitchFamily="18" charset="0"/>
              </a:rPr>
              <a:t>кодексом </a:t>
            </a:r>
            <a:r>
              <a:rPr lang="ru-RU" sz="2400" dirty="0" err="1">
                <a:latin typeface="Times New Roman" panose="02020603050405020304" pitchFamily="18" charset="0"/>
                <a:cs typeface="Times New Roman" panose="02020603050405020304" pitchFamily="18" charset="0"/>
              </a:rPr>
              <a:t>визначено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такий</a:t>
            </a:r>
            <a:r>
              <a:rPr lang="ru-RU" sz="2400" dirty="0">
                <a:latin typeface="Times New Roman" panose="02020603050405020304" pitchFamily="18" charset="0"/>
                <a:cs typeface="Times New Roman" panose="02020603050405020304" pitchFamily="18" charset="0"/>
              </a:rPr>
              <a:t> порядок </a:t>
            </a:r>
            <a:r>
              <a:rPr lang="ru-RU" sz="2400" dirty="0" err="1">
                <a:latin typeface="Times New Roman" panose="02020603050405020304" pitchFamily="18" charset="0"/>
                <a:cs typeface="Times New Roman" panose="02020603050405020304" pitchFamily="18" charset="0"/>
              </a:rPr>
              <a:t>ієрархії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методів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установлення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відповідності</a:t>
            </a:r>
            <a:r>
              <a:rPr lang="ru-RU" sz="2400" dirty="0">
                <a:latin typeface="Times New Roman" panose="02020603050405020304" pitchFamily="18" charset="0"/>
                <a:cs typeface="Times New Roman" panose="02020603050405020304" pitchFamily="18" charset="0"/>
              </a:rPr>
              <a:t> умов </a:t>
            </a:r>
            <a:r>
              <a:rPr lang="ru-RU" sz="2400" dirty="0" err="1">
                <a:latin typeface="Times New Roman" panose="02020603050405020304" pitchFamily="18" charset="0"/>
                <a:cs typeface="Times New Roman" panose="02020603050405020304" pitchFamily="18" charset="0"/>
              </a:rPr>
              <a:t>контрольованої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операції</a:t>
            </a:r>
            <a:r>
              <a:rPr lang="ru-RU" sz="2400" dirty="0">
                <a:latin typeface="Times New Roman" panose="02020603050405020304" pitchFamily="18" charset="0"/>
                <a:cs typeface="Times New Roman" panose="02020603050405020304" pitchFamily="18" charset="0"/>
              </a:rPr>
              <a:t> принципу «</a:t>
            </a:r>
            <a:r>
              <a:rPr lang="ru-RU" sz="2400" dirty="0" err="1">
                <a:latin typeface="Times New Roman" panose="02020603050405020304" pitchFamily="18" charset="0"/>
                <a:cs typeface="Times New Roman" panose="02020603050405020304" pitchFamily="18" charset="0"/>
              </a:rPr>
              <a:t>витягнутої</a:t>
            </a:r>
            <a:r>
              <a:rPr lang="ru-RU" sz="2400" dirty="0">
                <a:latin typeface="Times New Roman" panose="02020603050405020304" pitchFamily="18" charset="0"/>
                <a:cs typeface="Times New Roman" panose="02020603050405020304" pitchFamily="18" charset="0"/>
              </a:rPr>
              <a:t> руки:</a:t>
            </a:r>
          </a:p>
          <a:p>
            <a:pPr marL="468000" indent="0" algn="just">
              <a:buNone/>
            </a:pPr>
            <a:r>
              <a:rPr lang="ru-RU" dirty="0">
                <a:latin typeface="Times New Roman" panose="02020603050405020304" pitchFamily="18" charset="0"/>
                <a:cs typeface="Times New Roman" panose="02020603050405020304" pitchFamily="18" charset="0"/>
              </a:rPr>
              <a:t>1)	метод </a:t>
            </a:r>
            <a:r>
              <a:rPr lang="ru-RU" dirty="0" err="1">
                <a:latin typeface="Times New Roman" panose="02020603050405020304" pitchFamily="18" charset="0"/>
                <a:cs typeface="Times New Roman" panose="02020603050405020304" pitchFamily="18" charset="0"/>
              </a:rPr>
              <a:t>порівняльної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неконтрольованої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ціни</a:t>
            </a:r>
            <a:r>
              <a:rPr lang="ru-RU" dirty="0">
                <a:latin typeface="Times New Roman" panose="02020603050405020304" pitchFamily="18" charset="0"/>
                <a:cs typeface="Times New Roman" panose="02020603050405020304" pitchFamily="18" charset="0"/>
              </a:rPr>
              <a:t>;</a:t>
            </a:r>
          </a:p>
          <a:p>
            <a:pPr marL="468000" indent="0" algn="just">
              <a:buNone/>
            </a:pPr>
            <a:r>
              <a:rPr lang="ru-RU" dirty="0">
                <a:latin typeface="Times New Roman" panose="02020603050405020304" pitchFamily="18" charset="0"/>
                <a:cs typeface="Times New Roman" panose="02020603050405020304" pitchFamily="18" charset="0"/>
              </a:rPr>
              <a:t>2)	метод </a:t>
            </a:r>
            <a:r>
              <a:rPr lang="ru-RU" dirty="0" err="1">
                <a:latin typeface="Times New Roman" panose="02020603050405020304" pitchFamily="18" charset="0"/>
                <a:cs typeface="Times New Roman" panose="02020603050405020304" pitchFamily="18" charset="0"/>
              </a:rPr>
              <a:t>ціни</a:t>
            </a:r>
            <a:r>
              <a:rPr lang="ru-RU" dirty="0">
                <a:latin typeface="Times New Roman" panose="02020603050405020304" pitchFamily="18" charset="0"/>
                <a:cs typeface="Times New Roman" panose="02020603050405020304" pitchFamily="18" charset="0"/>
              </a:rPr>
              <a:t> перепродажу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метод «</a:t>
            </a:r>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плюс».</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70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015067"/>
            <a:ext cx="11600434" cy="4989894"/>
          </a:xfrm>
        </p:spPr>
        <p:txBody>
          <a:bodyPr>
            <a:noAutofit/>
          </a:bodyPr>
          <a:lstStyle/>
          <a:p>
            <a:pPr marL="0" indent="0" algn="just">
              <a:buNone/>
            </a:pPr>
            <a:r>
              <a:rPr lang="uk-UA" dirty="0">
                <a:latin typeface="Times New Roman" panose="02020603050405020304" pitchFamily="18" charset="0"/>
                <a:cs typeface="Times New Roman" panose="02020603050405020304" pitchFamily="18" charset="0"/>
              </a:rPr>
              <a:t>За загальним правилом при застосуванні будь-якого з методів трансфертного ціноутворення відповідність умов контрольованої операції принципу «витягнутої руки» перевіряється через такий критерій, як діапазон цін (рентабельності)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39.3.2.2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39.3.2 п. 39.3 ст. 39 ПК України та установлено два варіанти співвідношення: </a:t>
            </a:r>
          </a:p>
          <a:p>
            <a:pPr algn="just"/>
            <a:r>
              <a:rPr lang="uk-UA" dirty="0">
                <a:latin typeface="Times New Roman" panose="02020603050405020304" pitchFamily="18" charset="0"/>
                <a:cs typeface="Times New Roman" panose="02020603050405020304" pitchFamily="18" charset="0"/>
              </a:rPr>
              <a:t>по-перше, якщо ціна в контрольованій операції або відповідний показник рентабельності контрольованої операції перебуває в межах діапазону, то вважається, що умови контрольованої операції відповідають принципу «витягнутої руки»; </a:t>
            </a:r>
          </a:p>
          <a:p>
            <a:pPr algn="just"/>
            <a:r>
              <a:rPr lang="uk-UA" dirty="0">
                <a:latin typeface="Times New Roman" panose="02020603050405020304" pitchFamily="18" charset="0"/>
                <a:cs typeface="Times New Roman" panose="02020603050405020304" pitchFamily="18" charset="0"/>
              </a:rPr>
              <a:t>по-друге, при констатації знаходження ціни (рентабельності) поза межами діапазону цін (рентабельності), розрахунок податкових зобов’язань платника податків у контрольованій операції проводиться відповідно до ціни (показника рентабельності), яка (який) дорівнює значенню медіани такого діапазону (крім випадків проведення платниками податків самостійного коригування).</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hlinkClick r:id="rId3"/>
              </a:rPr>
              <a:t>Порядок розрахунку діапазону цін (рентабельності) та медіани діапазону цін (рентабельності</a:t>
            </a:r>
            <a:r>
              <a:rPr lang="uk-UA" dirty="0">
                <a:latin typeface="Times New Roman" panose="02020603050405020304" pitchFamily="18" charset="0"/>
                <a:cs typeface="Times New Roman" panose="02020603050405020304" pitchFamily="18" charset="0"/>
              </a:rPr>
              <a:t>) затверджується Кабінетом Міністрів України.</a:t>
            </a:r>
          </a:p>
          <a:p>
            <a:pPr marL="0" indent="0" algn="just">
              <a:buNone/>
            </a:pPr>
            <a:r>
              <a:rPr lang="uk-UA" dirty="0">
                <a:latin typeface="Times New Roman" panose="02020603050405020304" pitchFamily="18" charset="0"/>
                <a:cs typeface="Times New Roman" panose="02020603050405020304" pitchFamily="18" charset="0"/>
              </a:rPr>
              <a:t>Застосування для цілей оподаткування медіани діапазону цін (рентабельності) здійснюється за умови, </a:t>
            </a:r>
            <a:r>
              <a:rPr lang="uk-UA" i="1" dirty="0">
                <a:latin typeface="Times New Roman" panose="02020603050405020304" pitchFamily="18" charset="0"/>
                <a:cs typeface="Times New Roman" panose="02020603050405020304" pitchFamily="18" charset="0"/>
              </a:rPr>
              <a:t>що це не призведе до зменшення суми податку, що підлягає сплаті до бюджету.</a:t>
            </a:r>
          </a:p>
        </p:txBody>
      </p:sp>
    </p:spTree>
    <p:extLst>
      <p:ext uri="{BB962C8B-B14F-4D97-AF65-F5344CB8AC3E}">
        <p14:creationId xmlns:p14="http://schemas.microsoft.com/office/powerpoint/2010/main" val="448532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82706" y="1468072"/>
            <a:ext cx="11600434" cy="4989894"/>
          </a:xfrm>
        </p:spPr>
        <p:txBody>
          <a:bodyPr>
            <a:noAutofit/>
          </a:bodyPr>
          <a:lstStyle/>
          <a:p>
            <a:pPr marL="0" indent="0" algn="just">
              <a:buNone/>
            </a:pPr>
            <a:r>
              <a:rPr lang="uk-UA" dirty="0">
                <a:latin typeface="Times New Roman" panose="02020603050405020304" pitchFamily="18" charset="0"/>
                <a:cs typeface="Times New Roman" panose="02020603050405020304" pitchFamily="18" charset="0"/>
              </a:rPr>
              <a:t> Вибір показника рентабельності може здійснюватися з урахуванням, зокрема, але не виключно, таких факторів:</a:t>
            </a:r>
          </a:p>
          <a:p>
            <a:pPr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виду діяльності сторони контрольованої операції;</a:t>
            </a:r>
          </a:p>
          <a:p>
            <a:pPr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розподілу функцій, ризиків, активів сторін;</a:t>
            </a:r>
          </a:p>
          <a:p>
            <a:pPr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економічної обґрунтованості обраного показника;</a:t>
            </a:r>
          </a:p>
          <a:p>
            <a:pPr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незалежності показника від доходів та/або витрат, визнаних в операціях між пов’язаними сторонами, та/або в контрольованих операціях.</a:t>
            </a:r>
          </a:p>
        </p:txBody>
      </p:sp>
    </p:spTree>
    <p:extLst>
      <p:ext uri="{BB962C8B-B14F-4D97-AF65-F5344CB8AC3E}">
        <p14:creationId xmlns:p14="http://schemas.microsoft.com/office/powerpoint/2010/main" val="3152360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510" y="-5514"/>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295782" y="657504"/>
            <a:ext cx="11600434" cy="4989894"/>
          </a:xfrm>
        </p:spPr>
        <p:txBody>
          <a:bodyPr>
            <a:noAutofit/>
          </a:bodyPr>
          <a:lstStyle/>
          <a:p>
            <a:pPr marL="0" indent="0" algn="just">
              <a:spcBef>
                <a:spcPts val="600"/>
              </a:spcBef>
              <a:buNone/>
            </a:pPr>
            <a:r>
              <a:rPr lang="uk-UA" sz="1800" dirty="0">
                <a:latin typeface="Times New Roman" panose="02020603050405020304" pitchFamily="18" charset="0"/>
                <a:cs typeface="Times New Roman" panose="02020603050405020304" pitchFamily="18" charset="0"/>
              </a:rPr>
              <a:t>Під час визначення рівня рентабельності контрольованих операцій можуть бути використані фінансові показники, які забезпечують встановлення відповідності умов контрольованої операції принципу "витягнутої руки", зокрема, але не виключно:</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а) валова рентабельність, що визначається як відношення валового прибутку до чистого доходу (виручки) від реалізації товарів (робіт, послуг), розрахованого без урахування акцизного податку, мита, податку на додану вартість, інших податків та зборів;</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б) валова рентабельність собівартості, що визначається як відношення валового прибутку до собівартості реалізованих товарів (робіт, послуг);</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в) чиста рентабельність, що визначається як відношення прибутку від операційної діяльності до чистого доходу (виручки) від реалізації товарів (робіт, послуг), розрахованого без урахування акцизного податку, мита, податку на додану вартість, інших податків та зборів;</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г) чиста рентабельність витрат, що визначається як відношення прибутку від операційної діяльності до суми собівартості реалізованих товарів (робіт, послуг) та операційних витрат (адміністративних витрат, витрат на збут та інших), пов’язаних з реалізацією товарів (робіт, послуг);</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ґ) рентабельність операційних витрат, що визначається як відношення валового прибутку до операційних витрат (адміністративних витрат, витрат на збут та інших), пов’язаних з реалізацією товарів (робіт, послуг);</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д) рентабельність активів, що визначається як відношення прибутку від операційної діяльності до поточної ринкової вартості необоротних та оборотних активів (крім поточних фінансових інвестицій і грошових коштів та їх еквівалентів), що прямо або опосередковано використовуються у контрольованій операції. У разі відсутності необхідної інформації про поточну ринкову вартість активів рентабельність активів може визначатися на основі даних бухгалтерської звітності;</a:t>
            </a:r>
          </a:p>
          <a:p>
            <a:pPr marL="0" indent="0" algn="just">
              <a:spcBef>
                <a:spcPts val="600"/>
              </a:spcBef>
              <a:buNone/>
            </a:pPr>
            <a:r>
              <a:rPr lang="uk-UA" sz="1400" dirty="0">
                <a:latin typeface="Times New Roman" panose="02020603050405020304" pitchFamily="18" charset="0"/>
                <a:cs typeface="Times New Roman" panose="02020603050405020304" pitchFamily="18" charset="0"/>
              </a:rPr>
              <a:t>е) рентабельність капіталу, що визначається як відношення прибутку від операційної діяльності до капіталу (сума необоротних та оборотних активів, крім поточних фінансових інвестицій і грошових коштів та їх еквівалентів, крім поточних зобов’язань).</a:t>
            </a:r>
          </a:p>
          <a:p>
            <a:pPr marL="0" indent="0" algn="just">
              <a:spcBef>
                <a:spcPts val="600"/>
              </a:spcBef>
              <a:buNone/>
            </a:pPr>
            <a:endParaRPr lang="uk-UA" sz="1400" dirty="0">
              <a:latin typeface="Times New Roman" panose="02020603050405020304" pitchFamily="18" charset="0"/>
              <a:cs typeface="Times New Roman" panose="02020603050405020304" pitchFamily="18" charset="0"/>
            </a:endParaRPr>
          </a:p>
          <a:p>
            <a:pPr marL="0" indent="0" algn="just">
              <a:spcBef>
                <a:spcPts val="600"/>
              </a:spcBef>
              <a:buNone/>
            </a:pPr>
            <a:r>
              <a:rPr lang="uk-UA" sz="1400" i="1" dirty="0">
                <a:latin typeface="Times New Roman" panose="02020603050405020304" pitchFamily="18" charset="0"/>
                <a:cs typeface="Times New Roman" panose="02020603050405020304" pitchFamily="18" charset="0"/>
              </a:rPr>
              <a:t>Показники рентабельності визначаються на підставі даних бухгалтерського обліку та фінансової звітності, відображених за національними положеннями (стандартами) бухгалтерського обліку або міжнародними стандартами відповідно до стандартів бухгалтерського обліку та фінансової звітності, що використовуються в Україні, з відповідним коригуванням для забезпечення </a:t>
            </a:r>
            <a:r>
              <a:rPr lang="uk-UA" sz="1400" i="1" dirty="0" err="1">
                <a:latin typeface="Times New Roman" panose="02020603050405020304" pitchFamily="18" charset="0"/>
                <a:cs typeface="Times New Roman" panose="02020603050405020304" pitchFamily="18" charset="0"/>
              </a:rPr>
              <a:t>зіставності</a:t>
            </a:r>
            <a:r>
              <a:rPr lang="uk-UA" sz="1400" i="1" dirty="0">
                <a:latin typeface="Times New Roman" panose="02020603050405020304" pitchFamily="18" charset="0"/>
                <a:cs typeface="Times New Roman" panose="02020603050405020304" pitchFamily="18" charset="0"/>
              </a:rPr>
              <a:t> показників.</a:t>
            </a:r>
          </a:p>
        </p:txBody>
      </p:sp>
    </p:spTree>
    <p:extLst>
      <p:ext uri="{BB962C8B-B14F-4D97-AF65-F5344CB8AC3E}">
        <p14:creationId xmlns:p14="http://schemas.microsoft.com/office/powerpoint/2010/main" val="6036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558027" y="1331259"/>
            <a:ext cx="10708387" cy="4195481"/>
          </a:xfrm>
        </p:spPr>
        <p:txBody>
          <a:bodyPr>
            <a:normAutofit/>
          </a:bodyPr>
          <a:lstStyle/>
          <a:p>
            <a:pPr marL="0" indent="0" algn="just">
              <a:buNone/>
            </a:pPr>
            <a:r>
              <a:rPr lang="uk-UA" b="1" dirty="0">
                <a:latin typeface="Times New Roman" panose="02020603050405020304" pitchFamily="18" charset="0"/>
                <a:cs typeface="Times New Roman" panose="02020603050405020304" pitchFamily="18" charset="0"/>
              </a:rPr>
              <a:t>Вибір методу трансфертного ціноутворення платник має здійснити з урахуванням установленої ПК України ієрархії методів установлення відповідності умов контрольованої операції принципу «витягнутої руки» із врахуванням порядку підлеглості:</a:t>
            </a:r>
          </a:p>
          <a:p>
            <a:pPr marL="0" indent="0">
              <a:buNone/>
            </a:pPr>
            <a:r>
              <a:rPr lang="uk-UA" dirty="0">
                <a:latin typeface="Times New Roman" panose="02020603050405020304" pitchFamily="18" charset="0"/>
                <a:cs typeface="Times New Roman" panose="02020603050405020304" pitchFamily="18" charset="0"/>
              </a:rPr>
              <a:t>1)	метод порівняльної неконтрольованої ціни;</a:t>
            </a:r>
          </a:p>
          <a:p>
            <a:pPr marL="0" indent="0">
              <a:buNone/>
            </a:pPr>
            <a:r>
              <a:rPr lang="uk-UA" dirty="0">
                <a:latin typeface="Times New Roman" panose="02020603050405020304" pitchFamily="18" charset="0"/>
                <a:cs typeface="Times New Roman" panose="02020603050405020304" pitchFamily="18" charset="0"/>
              </a:rPr>
              <a:t>2)	метод ціни перепродажу або метод «витрати плюс».</a:t>
            </a:r>
          </a:p>
        </p:txBody>
      </p:sp>
    </p:spTree>
    <p:extLst>
      <p:ext uri="{BB962C8B-B14F-4D97-AF65-F5344CB8AC3E}">
        <p14:creationId xmlns:p14="http://schemas.microsoft.com/office/powerpoint/2010/main" val="150031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650365" y="1133139"/>
            <a:ext cx="10708387" cy="4195481"/>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За загальним правилом при застосуванні будь-якого з методів трансфертного ціноутворення відповідність умов контрольованої операції принципу «витягнутої руки» перевіряється через такий критерій, як </a:t>
            </a:r>
            <a:r>
              <a:rPr lang="uk-UA" b="1" dirty="0">
                <a:latin typeface="Times New Roman" panose="02020603050405020304" pitchFamily="18" charset="0"/>
                <a:cs typeface="Times New Roman" panose="02020603050405020304" pitchFamily="18" charset="0"/>
              </a:rPr>
              <a:t>діапазон цін (рентабельності)</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39.3.2.2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39.3.2 п. 39.3 ст. 39 ПК України.</a:t>
            </a:r>
          </a:p>
          <a:p>
            <a:pPr marL="0" indent="0" algn="just">
              <a:buNone/>
            </a:pPr>
            <a:r>
              <a:rPr lang="uk-UA" b="1" dirty="0">
                <a:latin typeface="Times New Roman" panose="02020603050405020304" pitchFamily="18" charset="0"/>
                <a:cs typeface="Times New Roman" panose="02020603050405020304" pitchFamily="18" charset="0"/>
              </a:rPr>
              <a:t> Установлено два варіанти співвідношення: </a:t>
            </a:r>
          </a:p>
          <a:p>
            <a:pPr marL="0" indent="0" algn="just">
              <a:buNone/>
            </a:pPr>
            <a:r>
              <a:rPr lang="uk-UA" dirty="0">
                <a:latin typeface="Times New Roman" panose="02020603050405020304" pitchFamily="18" charset="0"/>
                <a:cs typeface="Times New Roman" panose="02020603050405020304" pitchFamily="18" charset="0"/>
              </a:rPr>
              <a:t>по-перше, якщо ціна в контрольованій операції або відповідний показник рентабельності контрольованої операції перебуває в межах діапазону, то вважається, що умови контрольованої операції відповідають принципу «витягнутої руки»; </a:t>
            </a:r>
          </a:p>
          <a:p>
            <a:pPr marL="0" indent="0" algn="just">
              <a:buNone/>
            </a:pPr>
            <a:r>
              <a:rPr lang="uk-UA" dirty="0">
                <a:latin typeface="Times New Roman" panose="02020603050405020304" pitchFamily="18" charset="0"/>
                <a:cs typeface="Times New Roman" panose="02020603050405020304" pitchFamily="18" charset="0"/>
              </a:rPr>
              <a:t>по-друге, при констатації знаходження ціни (рентабельності) поза межами діапазону цін (рентабельності). </a:t>
            </a:r>
          </a:p>
        </p:txBody>
      </p:sp>
    </p:spTree>
    <p:extLst>
      <p:ext uri="{BB962C8B-B14F-4D97-AF65-F5344CB8AC3E}">
        <p14:creationId xmlns:p14="http://schemas.microsoft.com/office/powerpoint/2010/main" val="15620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650365" y="1133139"/>
            <a:ext cx="10708387" cy="4195481"/>
          </a:xfrm>
        </p:spPr>
        <p:txBody>
          <a:bodyPr>
            <a:normAutofit/>
          </a:bodyPr>
          <a:lstStyle/>
          <a:p>
            <a:pPr marL="0" indent="0" algn="ctr">
              <a:buNone/>
            </a:pPr>
            <a:r>
              <a:rPr lang="ru-RU" dirty="0">
                <a:latin typeface="Times New Roman" panose="02020603050405020304" pitchFamily="18" charset="0"/>
                <a:cs typeface="Times New Roman" panose="02020603050405020304" pitchFamily="18" charset="0"/>
              </a:rPr>
              <a:t>ПОСТАНОВА КМУ</a:t>
            </a:r>
          </a:p>
          <a:p>
            <a:pPr marL="0" indent="0" algn="ctr">
              <a:buNone/>
            </a:pP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4 червня 2015 р. № 381</a:t>
            </a: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hlinkClick r:id="rId3"/>
              </a:rPr>
              <a:t>Про </a:t>
            </a:r>
            <a:r>
              <a:rPr lang="ru-RU" b="1" dirty="0" err="1">
                <a:latin typeface="Times New Roman" panose="02020603050405020304" pitchFamily="18" charset="0"/>
                <a:hlinkClick r:id="rId3"/>
              </a:rPr>
              <a:t>затвердження</a:t>
            </a:r>
            <a:r>
              <a:rPr lang="ru-RU" b="1" dirty="0">
                <a:latin typeface="Times New Roman" panose="02020603050405020304" pitchFamily="18" charset="0"/>
                <a:hlinkClick r:id="rId3"/>
              </a:rPr>
              <a:t> Порядку </a:t>
            </a:r>
            <a:r>
              <a:rPr lang="ru-RU" b="1" dirty="0" err="1">
                <a:latin typeface="Times New Roman" panose="02020603050405020304" pitchFamily="18" charset="0"/>
                <a:hlinkClick r:id="rId3"/>
              </a:rPr>
              <a:t>розрахунку</a:t>
            </a:r>
            <a:r>
              <a:rPr lang="ru-RU" b="1" dirty="0">
                <a:latin typeface="Times New Roman" panose="02020603050405020304" pitchFamily="18" charset="0"/>
                <a:hlinkClick r:id="rId3"/>
              </a:rPr>
              <a:t> </a:t>
            </a:r>
            <a:r>
              <a:rPr lang="ru-RU" b="1" dirty="0" err="1">
                <a:latin typeface="Times New Roman" panose="02020603050405020304" pitchFamily="18" charset="0"/>
                <a:hlinkClick r:id="rId3"/>
              </a:rPr>
              <a:t>діапазону</a:t>
            </a:r>
            <a:r>
              <a:rPr lang="ru-RU" b="1" dirty="0">
                <a:latin typeface="Times New Roman" panose="02020603050405020304" pitchFamily="18" charset="0"/>
                <a:hlinkClick r:id="rId3"/>
              </a:rPr>
              <a:t> </a:t>
            </a:r>
            <a:r>
              <a:rPr lang="ru-RU" b="1" dirty="0" err="1">
                <a:latin typeface="Times New Roman" panose="02020603050405020304" pitchFamily="18" charset="0"/>
                <a:hlinkClick r:id="rId3"/>
              </a:rPr>
              <a:t>цін</a:t>
            </a:r>
            <a:r>
              <a:rPr lang="ru-RU" b="1" dirty="0">
                <a:latin typeface="Times New Roman" panose="02020603050405020304" pitchFamily="18" charset="0"/>
                <a:hlinkClick r:id="rId3"/>
              </a:rPr>
              <a:t> (</a:t>
            </a:r>
            <a:r>
              <a:rPr lang="ru-RU" b="1" dirty="0" err="1">
                <a:latin typeface="Times New Roman" panose="02020603050405020304" pitchFamily="18" charset="0"/>
                <a:hlinkClick r:id="rId3"/>
              </a:rPr>
              <a:t>рентабельності</a:t>
            </a:r>
            <a:r>
              <a:rPr lang="ru-RU" b="1" dirty="0">
                <a:latin typeface="Times New Roman" panose="02020603050405020304" pitchFamily="18" charset="0"/>
                <a:hlinkClick r:id="rId3"/>
              </a:rPr>
              <a:t>) та </a:t>
            </a:r>
            <a:r>
              <a:rPr lang="ru-RU" b="1" dirty="0" err="1">
                <a:latin typeface="Times New Roman" panose="02020603050405020304" pitchFamily="18" charset="0"/>
                <a:hlinkClick r:id="rId3"/>
              </a:rPr>
              <a:t>медіани</a:t>
            </a:r>
            <a:r>
              <a:rPr lang="ru-RU" b="1" dirty="0">
                <a:latin typeface="Times New Roman" panose="02020603050405020304" pitchFamily="18" charset="0"/>
                <a:hlinkClick r:id="rId3"/>
              </a:rPr>
              <a:t> такого </a:t>
            </a:r>
            <a:r>
              <a:rPr lang="ru-RU" b="1" dirty="0" err="1">
                <a:latin typeface="Times New Roman" panose="02020603050405020304" pitchFamily="18" charset="0"/>
                <a:hlinkClick r:id="rId3"/>
              </a:rPr>
              <a:t>діапазону</a:t>
            </a:r>
            <a:r>
              <a:rPr lang="ru-RU" b="1" dirty="0">
                <a:latin typeface="Times New Roman" panose="02020603050405020304" pitchFamily="18" charset="0"/>
                <a:hlinkClick r:id="rId3"/>
              </a:rPr>
              <a:t> для </a:t>
            </a:r>
            <a:r>
              <a:rPr lang="ru-RU" b="1" dirty="0" err="1">
                <a:latin typeface="Times New Roman" panose="02020603050405020304" pitchFamily="18" charset="0"/>
                <a:hlinkClick r:id="rId3"/>
              </a:rPr>
              <a:t>цілей</a:t>
            </a:r>
            <a:r>
              <a:rPr lang="ru-RU" b="1" dirty="0">
                <a:latin typeface="Times New Roman" panose="02020603050405020304" pitchFamily="18" charset="0"/>
                <a:hlinkClick r:id="rId3"/>
              </a:rPr>
              <a:t> трансфертного </a:t>
            </a:r>
            <a:r>
              <a:rPr lang="ru-RU" b="1" dirty="0" err="1">
                <a:latin typeface="Times New Roman" panose="02020603050405020304" pitchFamily="18" charset="0"/>
                <a:hlinkClick r:id="rId3"/>
              </a:rPr>
              <a:t>ціноутворення</a:t>
            </a:r>
            <a:endParaRPr lang="ru-RU" b="1" dirty="0">
              <a:latin typeface="Times New Roman" panose="02020603050405020304" pitchFamily="18" charset="0"/>
            </a:endParaRPr>
          </a:p>
          <a:p>
            <a:pPr marL="0" indent="0" algn="ctr">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87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half" idx="2"/>
          </p:nvPr>
        </p:nvSpPr>
        <p:spPr>
          <a:xfrm>
            <a:off x="780176" y="520117"/>
            <a:ext cx="10788242" cy="5805182"/>
          </a:xfrm>
        </p:spPr>
        <p:txBody>
          <a:bodyPr rtlCol="0">
            <a:normAutofit/>
          </a:bodyPr>
          <a:lstStyle/>
          <a:p>
            <a:pPr algn="ctr" rtl="0"/>
            <a:r>
              <a:rPr lang="uk-UA" sz="2000" b="1" dirty="0">
                <a:solidFill>
                  <a:schemeClr val="tx1"/>
                </a:solidFill>
                <a:latin typeface="Times New Roman" panose="02020603050405020304" pitchFamily="18" charset="0"/>
                <a:cs typeface="Times New Roman" panose="02020603050405020304" pitchFamily="18" charset="0"/>
              </a:rPr>
              <a:t>Список джерел</a:t>
            </a:r>
          </a:p>
          <a:p>
            <a:pPr marL="342900" marR="81280" lvl="0" indent="-342900" algn="just">
              <a:spcAft>
                <a:spcPts val="0"/>
              </a:spcAft>
              <a:buFont typeface="+mj-lt"/>
              <a:buAutoNum type="arabicPeriod"/>
            </a:pP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OECD</a:t>
            </a:r>
            <a:r>
              <a:rPr lang="uk-UA" sz="20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Transfer</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Pricing</a:t>
            </a:r>
            <a:r>
              <a:rPr lang="uk-UA" sz="20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Guidelines</a:t>
            </a:r>
            <a:r>
              <a:rPr lang="uk-UA" sz="20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Multinational</a:t>
            </a:r>
            <a:r>
              <a:rPr lang="uk-UA" sz="20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Enterprises</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uk-UA" sz="20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Tax</a:t>
            </a:r>
            <a:r>
              <a:rPr lang="uk-UA" sz="2000" spc="-4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Administrations</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July</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2017.</a:t>
            </a:r>
          </a:p>
          <a:p>
            <a:pPr marL="342900" marR="81280" lvl="0" indent="-342900" algn="just">
              <a:spcAft>
                <a:spcPts val="0"/>
              </a:spcAft>
              <a:buFont typeface="+mj-lt"/>
              <a:buAutoNum type="arabicPeriod"/>
            </a:pP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Калініченко</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форм</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документального</a:t>
            </a:r>
            <a:r>
              <a:rPr lang="uk-UA" sz="20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забезпечення</a:t>
            </a:r>
            <a:r>
              <a:rPr lang="uk-UA" sz="20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трансфертного</a:t>
            </a:r>
            <a:r>
              <a:rPr lang="uk-UA" sz="20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ціноутворення.</a:t>
            </a:r>
            <a:r>
              <a:rPr lang="uk-UA" sz="20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Бухгалтерський</a:t>
            </a:r>
            <a:r>
              <a:rPr lang="uk-UA" sz="20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облік,</a:t>
            </a:r>
            <a:r>
              <a:rPr lang="uk-UA" sz="20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аналіз</a:t>
            </a:r>
            <a:r>
              <a:rPr lang="uk-UA" sz="20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a:t>
            </a:r>
            <a:r>
              <a:rPr lang="uk-UA" sz="20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аудит.</a:t>
            </a:r>
            <a:r>
              <a:rPr lang="uk-UA" sz="20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2019. </a:t>
            </a:r>
            <a:r>
              <a:rPr lang="uk-UA"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Вип</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28. С. 343. </a:t>
            </a:r>
            <a:r>
              <a:rPr lang="uk-UA" sz="200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http://er.dduvs.in.ua/bitstream/123456789/4274/1/2.pdf.</a:t>
            </a:r>
            <a:endPar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81280" lvl="0" indent="-342900" algn="just">
              <a:spcAft>
                <a:spcPts val="0"/>
              </a:spcAft>
              <a:buFont typeface="+mj-lt"/>
              <a:buAutoNum type="arabicPeriod"/>
            </a:pP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Податковий</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кодекс</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Закон</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uk-UA" sz="2000" spc="-4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02.12.2010</a:t>
            </a:r>
            <a:r>
              <a:rPr lang="uk-UA" sz="20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000" spc="-1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2755-</a:t>
            </a:r>
            <a:r>
              <a:rPr lang="uk-UA" sz="20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t>
            </a:r>
          </a:p>
          <a:p>
            <a:pPr marL="342900" marR="81280" lvl="0" indent="-342900" algn="just">
              <a:spcAft>
                <a:spcPts val="0"/>
              </a:spcAft>
              <a:buFont typeface="+mj-lt"/>
              <a:buAutoNum type="arabicPeriod"/>
            </a:pP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затвердження</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Порядків</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відповідності</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умов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контрольованої</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операції</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щодо</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сировинних</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товарів</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принципу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витягнутої</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руки» : Наказ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Міністерства</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фінансів</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0" dirty="0">
                <a:solidFill>
                  <a:schemeClr val="tx1"/>
                </a:solidFill>
                <a:effectLst/>
                <a:latin typeface="Times New Roman" panose="02020603050405020304" pitchFamily="18" charset="0"/>
              </a:rPr>
              <a:t>18.01.2022  № 19 </a:t>
            </a:r>
            <a:r>
              <a:rPr lang="en-US" sz="2000" b="1" i="0" dirty="0">
                <a:solidFill>
                  <a:schemeClr val="tx1"/>
                </a:solidFill>
                <a:effectLst/>
                <a:latin typeface="Times New Roman" panose="02020603050405020304" pitchFamily="18" charset="0"/>
              </a:rPr>
              <a:t>URL </a:t>
            </a:r>
            <a:r>
              <a:rPr lang="uk-UA" sz="2000" b="1" i="0" dirty="0">
                <a:solidFill>
                  <a:schemeClr val="tx1"/>
                </a:solidFill>
                <a:effectLst/>
                <a:latin typeface="Times New Roman" panose="02020603050405020304" pitchFamily="18" charset="0"/>
              </a:rPr>
              <a:t>: </a:t>
            </a:r>
            <a:r>
              <a:rPr lang="en-US" sz="2000" b="1" i="0" dirty="0">
                <a:solidFill>
                  <a:schemeClr val="tx1"/>
                </a:solidFill>
                <a:effectLst/>
                <a:latin typeface="Times New Roman" panose="02020603050405020304" pitchFamily="18" charset="0"/>
                <a:hlinkClick r:id="rId4"/>
              </a:rPr>
              <a:t>https://zakon.rada.gov.ua/laws/show/z0662-22#Text</a:t>
            </a:r>
            <a:endParaRPr lang="uk-UA" sz="2000" b="1" i="0" dirty="0">
              <a:solidFill>
                <a:schemeClr val="tx1"/>
              </a:solidFill>
              <a:effectLst/>
              <a:latin typeface="Times New Roman" panose="02020603050405020304" pitchFamily="18" charset="0"/>
            </a:endParaRPr>
          </a:p>
          <a:p>
            <a:pPr marL="342900" marR="81280" lvl="0" indent="-342900" algn="just">
              <a:spcAft>
                <a:spcPts val="0"/>
              </a:spcAft>
              <a:buFont typeface="+mj-lt"/>
              <a:buAutoNum type="arabicPeriod"/>
            </a:pP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затвердження</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Порядку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розрахунку</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діапазону</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цін</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рентабельності</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медіани</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такого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діапазону</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цілей</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трансфертного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ціноутворення</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Постанова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Кабінету</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міністрів</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i="0" dirty="0" err="1">
                <a:solidFill>
                  <a:schemeClr val="tx1"/>
                </a:solidFill>
                <a:effectLst/>
                <a:latin typeface="Times New Roman" panose="02020603050405020304" pitchFamily="18" charset="0"/>
              </a:rPr>
              <a:t>від</a:t>
            </a:r>
            <a:r>
              <a:rPr lang="ru-RU" sz="2000" i="0" dirty="0">
                <a:solidFill>
                  <a:schemeClr val="tx1"/>
                </a:solidFill>
                <a:effectLst/>
                <a:latin typeface="Times New Roman" panose="02020603050405020304" pitchFamily="18" charset="0"/>
              </a:rPr>
              <a:t> 4 червня 2015 р. № 381 </a:t>
            </a:r>
            <a:r>
              <a:rPr lang="en-US" sz="2000" b="1" i="0" dirty="0">
                <a:solidFill>
                  <a:schemeClr val="tx1"/>
                </a:solidFill>
                <a:effectLst/>
                <a:latin typeface="Times New Roman" panose="02020603050405020304" pitchFamily="18" charset="0"/>
              </a:rPr>
              <a:t>URL </a:t>
            </a:r>
            <a:r>
              <a:rPr lang="uk-UA" sz="2000" b="1" i="0" dirty="0">
                <a:solidFill>
                  <a:schemeClr val="tx1"/>
                </a:solidFill>
                <a:effectLst/>
                <a:latin typeface="Times New Roman" panose="02020603050405020304" pitchFamily="18" charset="0"/>
              </a:rPr>
              <a:t>: </a:t>
            </a:r>
            <a:r>
              <a:rPr lang="en-US" sz="2000" b="1" i="0" dirty="0">
                <a:solidFill>
                  <a:schemeClr val="tx1"/>
                </a:solidFill>
                <a:effectLst/>
                <a:latin typeface="Times New Roman" panose="02020603050405020304" pitchFamily="18" charset="0"/>
                <a:hlinkClick r:id="rId5"/>
              </a:rPr>
              <a:t>https://zakon.rada.gov.ua/laws/show/381-2015-%D0%BF#Text</a:t>
            </a:r>
            <a:endParaRPr lang="uk-UA" sz="2000" b="1" i="0" dirty="0">
              <a:solidFill>
                <a:schemeClr val="tx1"/>
              </a:solidFill>
              <a:effectLst/>
              <a:latin typeface="Times New Roman" panose="02020603050405020304" pitchFamily="18" charset="0"/>
            </a:endParaRPr>
          </a:p>
          <a:p>
            <a:pPr marL="342900" marR="81280" lvl="0" indent="-342900" algn="just">
              <a:spcAft>
                <a:spcPts val="0"/>
              </a:spcAft>
              <a:buFont typeface="+mj-lt"/>
              <a:buAutoNum type="arabicPeriod"/>
            </a:pPr>
            <a:endParaRPr lang="uk-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rtl="0"/>
            <a:endParaRPr lang="uk-UA"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20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558027" y="1331259"/>
            <a:ext cx="10708387" cy="4195481"/>
          </a:xfrm>
        </p:spPr>
        <p:txBody>
          <a:bodyPr>
            <a:normAutofit/>
          </a:bodyPr>
          <a:lstStyle/>
          <a:p>
            <a:pPr marL="0" indent="0">
              <a:buNone/>
            </a:pPr>
            <a:r>
              <a:rPr lang="uk-UA" b="1" dirty="0">
                <a:latin typeface="Times New Roman" panose="02020603050405020304" pitchFamily="18" charset="0"/>
                <a:cs typeface="Times New Roman" panose="02020603050405020304" pitchFamily="18" charset="0"/>
              </a:rPr>
              <a:t>Вибір методу трансфертного ціноутворення завжди націлений на визначення найбільш доречного методу для кожного окремого випадку, з цією метою у процесі відбору необхідно брати до уваги:</a:t>
            </a:r>
          </a:p>
          <a:p>
            <a:pPr marL="0" indent="0">
              <a:buNone/>
            </a:pPr>
            <a:r>
              <a:rPr lang="uk-UA" dirty="0">
                <a:latin typeface="Times New Roman" panose="02020603050405020304" pitchFamily="18" charset="0"/>
                <a:cs typeface="Times New Roman" panose="02020603050405020304" pitchFamily="18" charset="0"/>
              </a:rPr>
              <a:t>–	відповідні сильні і слабкі сторони методів, визнаних ОЕСР;</a:t>
            </a:r>
          </a:p>
          <a:p>
            <a:pPr marL="0" indent="0" algn="just">
              <a:buNone/>
            </a:pPr>
            <a:r>
              <a:rPr lang="uk-UA" dirty="0">
                <a:latin typeface="Times New Roman" panose="02020603050405020304" pitchFamily="18" charset="0"/>
                <a:cs typeface="Times New Roman" panose="02020603050405020304" pitchFamily="18" charset="0"/>
              </a:rPr>
              <a:t>–	доречність методу з точки зору природи контрольованої операції, визначеної, зокрема, за допомогою функціонального аналізу;</a:t>
            </a:r>
          </a:p>
          <a:p>
            <a:pPr marL="0" indent="0" algn="just">
              <a:buNone/>
            </a:pPr>
            <a:r>
              <a:rPr lang="uk-UA" dirty="0">
                <a:latin typeface="Times New Roman" panose="02020603050405020304" pitchFamily="18" charset="0"/>
                <a:cs typeface="Times New Roman" panose="02020603050405020304" pitchFamily="18" charset="0"/>
              </a:rPr>
              <a:t>–	наявність надійної інформації (зокрема щодо неконтрольованих ознак порівнянності), необхідної для застосування обраного методу та/або інших методів;</a:t>
            </a:r>
          </a:p>
          <a:p>
            <a:pPr marL="0" indent="0" algn="just">
              <a:buNone/>
            </a:pPr>
            <a:r>
              <a:rPr lang="uk-UA" dirty="0">
                <a:latin typeface="Times New Roman" panose="02020603050405020304" pitchFamily="18" charset="0"/>
                <a:cs typeface="Times New Roman" panose="02020603050405020304" pitchFamily="18" charset="0"/>
              </a:rPr>
              <a:t>–	ступеня порівнянності між контрольованими та неконтрольованими операціями, включаючи надійність коригувань щодо порівнянності, які можуть знадобитися для усунення істотних різниць між ними».</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79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2204421"/>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Відповідно до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39.3.3.1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39.3.3 п. 39.3 ст. 39 ПК України </a:t>
            </a:r>
            <a:r>
              <a:rPr lang="uk-UA" b="1" dirty="0">
                <a:latin typeface="Times New Roman" panose="02020603050405020304" pitchFamily="18" charset="0"/>
                <a:cs typeface="Times New Roman" panose="02020603050405020304" pitchFamily="18" charset="0"/>
              </a:rPr>
              <a:t>метод порівняльної неконтрольованої ціни </a:t>
            </a:r>
            <a:r>
              <a:rPr lang="uk-UA" dirty="0">
                <a:latin typeface="Times New Roman" panose="02020603050405020304" pitchFamily="18" charset="0"/>
                <a:cs typeface="Times New Roman" panose="02020603050405020304" pitchFamily="18" charset="0"/>
              </a:rPr>
              <a:t>полягає в</a:t>
            </a:r>
            <a:r>
              <a:rPr lang="uk-UA" b="1" dirty="0">
                <a:latin typeface="Times New Roman" panose="02020603050405020304" pitchFamily="18" charset="0"/>
                <a:cs typeface="Times New Roman" panose="02020603050405020304" pitchFamily="18" charset="0"/>
              </a:rPr>
              <a:t> порівнянні ціни, застосованої в контрольованій операції, із ціною в зіставній (зіставних) неконтрольованій (неконтрольованих) операції (операціях), які фактично здійснені платником податків (іншими особами) або на підставі відповідної інформації, отриманої з джерел.</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9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2204421"/>
          </a:xfrm>
        </p:spPr>
        <p:txBody>
          <a:bodyPr>
            <a:normAutofit/>
          </a:bodyPr>
          <a:lstStyle/>
          <a:p>
            <a:pPr marL="0" indent="0" algn="just">
              <a:buNone/>
            </a:pPr>
            <a:r>
              <a:rPr lang="uk-UA" b="1" dirty="0">
                <a:latin typeface="Times New Roman" panose="02020603050405020304" pitchFamily="18" charset="0"/>
                <a:cs typeface="Times New Roman" panose="02020603050405020304" pitchFamily="18" charset="0"/>
              </a:rPr>
              <a:t>ПЕРЕВАГИ: </a:t>
            </a:r>
            <a:r>
              <a:rPr lang="uk-UA" dirty="0">
                <a:latin typeface="Times New Roman" panose="02020603050405020304" pitchFamily="18" charset="0"/>
                <a:cs typeface="Times New Roman" panose="02020603050405020304" pitchFamily="18" charset="0"/>
              </a:rPr>
              <a:t>метод максимально враховує фактичні умови зіставних операцій, і тому він вважається найбільш прийнятним і об’єктивним стосовно реальної економічної участі суб’єкта в загальному результаті. </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НЕДОЛІКИ: для його застосування доволі складно знайти необхідні дані для порівняння, тобто таку інформацію, що відповідала б усім вимогам. </a:t>
            </a:r>
          </a:p>
        </p:txBody>
      </p:sp>
    </p:spTree>
    <p:extLst>
      <p:ext uri="{BB962C8B-B14F-4D97-AF65-F5344CB8AC3E}">
        <p14:creationId xmlns:p14="http://schemas.microsoft.com/office/powerpoint/2010/main" val="2008458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3659841"/>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Метод передбачає високий ступінь </a:t>
            </a:r>
            <a:r>
              <a:rPr lang="uk-UA" sz="1800" dirty="0" err="1">
                <a:latin typeface="Times New Roman" panose="02020603050405020304" pitchFamily="18" charset="0"/>
                <a:cs typeface="Times New Roman" panose="02020603050405020304" pitchFamily="18" charset="0"/>
              </a:rPr>
              <a:t>зіставності</a:t>
            </a:r>
            <a:r>
              <a:rPr lang="uk-UA" sz="1800" dirty="0">
                <a:latin typeface="Times New Roman" panose="02020603050405020304" pitchFamily="18" charset="0"/>
                <a:cs typeface="Times New Roman" panose="02020603050405020304" pitchFamily="18" charset="0"/>
              </a:rPr>
              <a:t> характеристик товарів чи послуг, а також умов здійснення операцій:</a:t>
            </a:r>
          </a:p>
          <a:p>
            <a:pPr marL="0" indent="0" algn="just">
              <a:buNone/>
            </a:pPr>
            <a:r>
              <a:rPr lang="uk-UA" sz="1800" dirty="0">
                <a:latin typeface="Times New Roman" panose="02020603050405020304" pitchFamily="18" charset="0"/>
                <a:cs typeface="Times New Roman" panose="02020603050405020304" pitchFamily="18" charset="0"/>
              </a:rPr>
              <a:t>умови виробництва, </a:t>
            </a:r>
          </a:p>
          <a:p>
            <a:pPr marL="0" indent="0" algn="just">
              <a:buNone/>
            </a:pPr>
            <a:r>
              <a:rPr lang="uk-UA" sz="1800" dirty="0">
                <a:latin typeface="Times New Roman" panose="02020603050405020304" pitchFamily="18" charset="0"/>
                <a:cs typeface="Times New Roman" panose="02020603050405020304" pitchFamily="18" charset="0"/>
              </a:rPr>
              <a:t>географічне розташування ринку, </a:t>
            </a:r>
          </a:p>
          <a:p>
            <a:pPr marL="0" indent="0" algn="just">
              <a:buNone/>
            </a:pPr>
            <a:r>
              <a:rPr lang="uk-UA" sz="1800" dirty="0">
                <a:latin typeface="Times New Roman" panose="02020603050405020304" pitchFamily="18" charset="0"/>
                <a:cs typeface="Times New Roman" panose="02020603050405020304" pitchFamily="18" charset="0"/>
              </a:rPr>
              <a:t>обсяги і строки виконання, умови оплати та ін., </a:t>
            </a:r>
          </a:p>
          <a:p>
            <a:pPr marL="0" indent="0" algn="just">
              <a:buNone/>
            </a:pPr>
            <a:endParaRPr lang="uk-UA" sz="1800" dirty="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rPr>
              <a:t>Метод є прийнятним саме до однорідних товарів, які мають стандартні властивості (найчастіше це біржові товари, сільськогосподарська продукція, деревина та інші природні ресурси тощо), а його найбільша доцільність визнається за наявності внутрішньо зіставних операцій суб’єктів господарювання, які реалізують подібний товар для асоційованого чи незалежного підприємства.</a:t>
            </a:r>
          </a:p>
        </p:txBody>
      </p:sp>
    </p:spTree>
    <p:extLst>
      <p:ext uri="{BB962C8B-B14F-4D97-AF65-F5344CB8AC3E}">
        <p14:creationId xmlns:p14="http://schemas.microsoft.com/office/powerpoint/2010/main" val="296198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3659841"/>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Згідно з </a:t>
            </a:r>
            <a:r>
              <a:rPr lang="uk-UA" sz="1800" dirty="0" err="1">
                <a:latin typeface="Times New Roman" panose="02020603050405020304" pitchFamily="18" charset="0"/>
                <a:cs typeface="Times New Roman" panose="02020603050405020304" pitchFamily="18" charset="0"/>
              </a:rPr>
              <a:t>підп</a:t>
            </a:r>
            <a:r>
              <a:rPr lang="uk-UA" sz="1800" dirty="0">
                <a:latin typeface="Times New Roman" panose="02020603050405020304" pitchFamily="18" charset="0"/>
                <a:cs typeface="Times New Roman" panose="02020603050405020304" pitchFamily="18" charset="0"/>
              </a:rPr>
              <a:t>. 39.3.3.3 </a:t>
            </a:r>
            <a:r>
              <a:rPr lang="uk-UA" sz="1800" dirty="0" err="1">
                <a:latin typeface="Times New Roman" panose="02020603050405020304" pitchFamily="18" charset="0"/>
                <a:cs typeface="Times New Roman" panose="02020603050405020304" pitchFamily="18" charset="0"/>
              </a:rPr>
              <a:t>підп</a:t>
            </a:r>
            <a:r>
              <a:rPr lang="uk-UA" sz="1800" dirty="0">
                <a:latin typeface="Times New Roman" panose="02020603050405020304" pitchFamily="18" charset="0"/>
                <a:cs typeface="Times New Roman" panose="02020603050405020304" pitchFamily="18" charset="0"/>
              </a:rPr>
              <a:t>. 39.3.3 п. 39.3 ст. 39 ПК України порівняння ціни контрольованої операції з ціною зіставних неконтрольованих операцій </a:t>
            </a:r>
            <a:r>
              <a:rPr lang="uk-UA" sz="1800" b="1" dirty="0">
                <a:latin typeface="Times New Roman" panose="02020603050405020304" pitchFamily="18" charset="0"/>
                <a:cs typeface="Times New Roman" panose="02020603050405020304" pitchFamily="18" charset="0"/>
              </a:rPr>
              <a:t>проводиться на підставі інформації про ціни, застосовані протягом періоду, який аналізується, зокрема інформації про ціни на найближчу до дня здійснення контрольованої операції дату.</a:t>
            </a:r>
          </a:p>
          <a:p>
            <a:pPr marL="0" indent="0" algn="just">
              <a:buNone/>
            </a:pPr>
            <a:r>
              <a:rPr lang="uk-UA" sz="1800" dirty="0">
                <a:latin typeface="Times New Roman" panose="02020603050405020304" pitchFamily="18" charset="0"/>
                <a:cs typeface="Times New Roman" panose="02020603050405020304" pitchFamily="18" charset="0"/>
              </a:rPr>
              <a:t>Для форвардних чи ф’ючерсних контрактів установлено особливість: при здійсненні контрольованої операції на підставі таких контрактів </a:t>
            </a:r>
            <a:r>
              <a:rPr lang="uk-UA" sz="1800" b="1" dirty="0">
                <a:latin typeface="Times New Roman" panose="02020603050405020304" pitchFamily="18" charset="0"/>
                <a:cs typeface="Times New Roman" panose="02020603050405020304" pitchFamily="18" charset="0"/>
              </a:rPr>
              <a:t>порівняння цін проводиться на підставі інформації про форвардні або ф’ючерсні ціни на найближчу до дати укладення відповідного форвардного або ф’ючерсного контракту дату </a:t>
            </a:r>
            <a:r>
              <a:rPr lang="uk-UA" sz="1800" dirty="0">
                <a:latin typeface="Times New Roman" panose="02020603050405020304" pitchFamily="18" charset="0"/>
                <a:cs typeface="Times New Roman" panose="02020603050405020304" pitchFamily="18" charset="0"/>
              </a:rPr>
              <a:t>(за умови, що платник податків повідомить ДПС України про укладення такого контракту засобами електронного зв’язку протягом 10 робочих днів із дня укладення відповідного форвардного або ф’ючерсного контракту). Форма такого повідомлення та порядок його подання затверджені </a:t>
            </a:r>
            <a:r>
              <a:rPr lang="uk-UA" sz="1800" dirty="0">
                <a:latin typeface="Times New Roman" panose="02020603050405020304" pitchFamily="18" charset="0"/>
                <a:cs typeface="Times New Roman" panose="02020603050405020304" pitchFamily="18" charset="0"/>
                <a:hlinkClick r:id="rId3"/>
              </a:rPr>
              <a:t>наказом Міністерства фінансів України від 31 грудня 2020 р. № 840</a:t>
            </a:r>
            <a:r>
              <a:rPr lang="uk-UA"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057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48750" y="973119"/>
            <a:ext cx="11324979" cy="5665806"/>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Під час застосування методу порівняльної неконтрольованої ціни для контрольованих операцій із сировинними товарами порівняння ціни контрольованої операції може проводитись із ціною зіставних неконтрольованих операцій, які фактично здійснені платником податків або іншими особами з непов’язаними особами, та/або з котирувальними цінами, які мають відповідати </a:t>
            </a:r>
            <a:r>
              <a:rPr lang="uk-UA" sz="1800" b="1" dirty="0">
                <a:latin typeface="Times New Roman" panose="02020603050405020304" pitchFamily="18" charset="0"/>
                <a:cs typeface="Times New Roman" panose="02020603050405020304" pitchFamily="18" charset="0"/>
              </a:rPr>
              <a:t>умовам </a:t>
            </a:r>
            <a:r>
              <a:rPr lang="uk-UA" sz="1800" b="1" dirty="0" err="1">
                <a:latin typeface="Times New Roman" panose="02020603050405020304" pitchFamily="18" charset="0"/>
                <a:cs typeface="Times New Roman" panose="02020603050405020304" pitchFamily="18" charset="0"/>
              </a:rPr>
              <a:t>зіставності</a:t>
            </a:r>
            <a:r>
              <a:rPr lang="uk-UA" sz="1800" dirty="0">
                <a:latin typeface="Times New Roman" panose="02020603050405020304" pitchFamily="18" charset="0"/>
                <a:cs typeface="Times New Roman" panose="02020603050405020304" pitchFamily="18" charset="0"/>
              </a:rPr>
              <a:t>. </a:t>
            </a: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rPr>
              <a:t>Операції визнаються </a:t>
            </a:r>
            <a:r>
              <a:rPr lang="uk-UA" sz="1800" b="1" i="1" dirty="0">
                <a:latin typeface="Times New Roman" panose="02020603050405020304" pitchFamily="18" charset="0"/>
                <a:cs typeface="Times New Roman" panose="02020603050405020304" pitchFamily="18" charset="0"/>
              </a:rPr>
              <a:t>зіставними, якщо немає значних відмінностей між ними, які можуть істотно вплинути на результат.</a:t>
            </a:r>
          </a:p>
          <a:p>
            <a:pPr marL="0" indent="0" algn="just">
              <a:buNone/>
            </a:pPr>
            <a:endParaRPr lang="uk-UA" sz="1800" dirty="0">
              <a:latin typeface="Times New Roman" panose="02020603050405020304" pitchFamily="18" charset="0"/>
              <a:cs typeface="Times New Roman" panose="02020603050405020304" pitchFamily="18" charset="0"/>
            </a:endParaRPr>
          </a:p>
          <a:p>
            <a:pPr marL="0" indent="0" algn="just">
              <a:buNone/>
            </a:pPr>
            <a:endParaRPr lang="uk-UA" sz="1800" dirty="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rPr>
              <a:t>У разі наявності між умовами контрольованої операції та умовами неконтрольованих операцій значних відмінностей, що суттєво впливають на ціну угод із сировинними товарами, здійснюються відповідні коригування.</a:t>
            </a:r>
          </a:p>
        </p:txBody>
      </p:sp>
    </p:spTree>
    <p:extLst>
      <p:ext uri="{BB962C8B-B14F-4D97-AF65-F5344CB8AC3E}">
        <p14:creationId xmlns:p14="http://schemas.microsoft.com/office/powerpoint/2010/main" val="360529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3C9D38EC-3C8C-4553-9D2F-60B7AF788BD5}"/>
              </a:ext>
            </a:extLst>
          </p:cNvPr>
          <p:cNvSpPr>
            <a:spLocks noChangeArrowheads="1"/>
          </p:cNvSpPr>
          <p:nvPr/>
        </p:nvSpPr>
        <p:spPr bwMode="auto">
          <a:xfrm>
            <a:off x="488950" y="548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800" b="0" i="0" u="none" strike="noStrike" cap="none" normalizeH="0" baseline="0" dirty="0">
                <a:ln>
                  <a:noFill/>
                </a:ln>
                <a:solidFill>
                  <a:schemeClr val="tx1"/>
                </a:solidFill>
                <a:effectLst/>
                <a:latin typeface="Arial" panose="020B0604020202020204" pitchFamily="34" charset="0"/>
              </a:rPr>
              <a:t>  </a:t>
            </a:r>
            <a:r>
              <a:rPr kumimoji="0" lang="ru-UA" altLang="ru-UA" sz="13300" b="0" i="0" u="none" strike="noStrike" cap="none" normalizeH="0" baseline="0" dirty="0">
                <a:ln>
                  <a:noFill/>
                </a:ln>
                <a:solidFill>
                  <a:schemeClr val="tx1"/>
                </a:solidFill>
                <a:effectLst/>
                <a:latin typeface="Arial" panose="020B0604020202020204" pitchFamily="34" charset="0"/>
              </a:rPr>
              <a:t>        </a:t>
            </a:r>
            <a:endParaRPr kumimoji="0" lang="ru-UA" altLang="ru-UA"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800" b="0" i="0" u="none" strike="noStrike" cap="none" normalizeH="0" baseline="0" dirty="0" err="1">
                <a:ln>
                  <a:noFill/>
                </a:ln>
                <a:solidFill>
                  <a:schemeClr val="tx1"/>
                </a:solidFill>
                <a:effectLst/>
                <a:latin typeface="Arial" panose="020B0604020202020204" pitchFamily="34" charset="0"/>
              </a:rPr>
              <a:t>Ілюстрований</a:t>
            </a:r>
            <a:r>
              <a:rPr kumimoji="0" lang="ru-UA" altLang="ru-UA" sz="1800" b="0" i="0" u="none" strike="noStrike" cap="none" normalizeH="0" baseline="0" dirty="0">
                <a:ln>
                  <a:noFill/>
                </a:ln>
                <a:solidFill>
                  <a:schemeClr val="tx1"/>
                </a:solidFill>
                <a:effectLst/>
                <a:latin typeface="Arial" panose="020B0604020202020204" pitchFamily="34" charset="0"/>
              </a:rPr>
              <a:t> приклад </a:t>
            </a:r>
            <a:r>
              <a:rPr kumimoji="0" lang="ru-UA" altLang="ru-UA" sz="1800" b="0" i="0" u="none" strike="noStrike" cap="none" normalizeH="0" baseline="0" dirty="0" err="1">
                <a:ln>
                  <a:noFill/>
                </a:ln>
                <a:solidFill>
                  <a:schemeClr val="tx1"/>
                </a:solidFill>
                <a:effectLst/>
                <a:latin typeface="Arial" panose="020B0604020202020204" pitchFamily="34" charset="0"/>
              </a:rPr>
              <a:t>приведення</a:t>
            </a:r>
            <a:r>
              <a:rPr kumimoji="0" lang="ru-UA" altLang="ru-UA" sz="1800" b="0" i="0" u="none" strike="noStrike" cap="none" normalizeH="0" baseline="0" dirty="0">
                <a:ln>
                  <a:noFill/>
                </a:ln>
                <a:solidFill>
                  <a:schemeClr val="tx1"/>
                </a:solidFill>
                <a:effectLst/>
                <a:latin typeface="Arial" panose="020B0604020202020204" pitchFamily="34" charset="0"/>
              </a:rPr>
              <a:t> </a:t>
            </a:r>
            <a:r>
              <a:rPr kumimoji="0" lang="ru-UA" altLang="ru-UA" sz="1800" b="0" i="0" u="none" strike="noStrike" cap="none" normalizeH="0" baseline="0" dirty="0" err="1">
                <a:ln>
                  <a:noFill/>
                </a:ln>
                <a:solidFill>
                  <a:schemeClr val="tx1"/>
                </a:solidFill>
                <a:effectLst/>
                <a:latin typeface="Arial" panose="020B0604020202020204" pitchFamily="34" charset="0"/>
              </a:rPr>
              <a:t>ціни</a:t>
            </a:r>
            <a:r>
              <a:rPr kumimoji="0" lang="ru-UA" altLang="ru-UA" sz="1800" b="0" i="0" u="none" strike="noStrike" cap="none" normalizeH="0" baseline="0" dirty="0">
                <a:ln>
                  <a:noFill/>
                </a:ln>
                <a:solidFill>
                  <a:schemeClr val="tx1"/>
                </a:solidFill>
                <a:effectLst/>
                <a:latin typeface="Arial" panose="020B0604020202020204" pitchFamily="34" charset="0"/>
              </a:rPr>
              <a:t> в </a:t>
            </a:r>
            <a:r>
              <a:rPr kumimoji="0" lang="ru-UA" altLang="ru-UA" sz="1800" b="0" i="0" u="none" strike="noStrike" cap="none" normalizeH="0" baseline="0" dirty="0" err="1">
                <a:ln>
                  <a:noFill/>
                </a:ln>
                <a:solidFill>
                  <a:schemeClr val="tx1"/>
                </a:solidFill>
                <a:effectLst/>
                <a:latin typeface="Arial" panose="020B0604020202020204" pitchFamily="34" charset="0"/>
              </a:rPr>
              <a:t>неконтрольованих</a:t>
            </a:r>
            <a:r>
              <a:rPr kumimoji="0" lang="ru-UA" altLang="ru-UA" sz="1800" b="0" i="0" u="none" strike="noStrike" cap="none" normalizeH="0" baseline="0" dirty="0">
                <a:ln>
                  <a:noFill/>
                </a:ln>
                <a:solidFill>
                  <a:schemeClr val="tx1"/>
                </a:solidFill>
                <a:effectLst/>
                <a:latin typeface="Arial" panose="020B0604020202020204" pitchFamily="34" charset="0"/>
              </a:rPr>
              <a:t> </a:t>
            </a:r>
            <a:r>
              <a:rPr kumimoji="0" lang="ru-UA" altLang="ru-UA" sz="1800" b="0" i="0" u="none" strike="noStrike" cap="none" normalizeH="0" baseline="0" dirty="0" err="1">
                <a:ln>
                  <a:noFill/>
                </a:ln>
                <a:solidFill>
                  <a:schemeClr val="tx1"/>
                </a:solidFill>
                <a:effectLst/>
                <a:latin typeface="Arial" panose="020B0604020202020204" pitchFamily="34" charset="0"/>
              </a:rPr>
              <a:t>операціях</a:t>
            </a:r>
            <a:r>
              <a:rPr kumimoji="0" lang="ru-UA" altLang="ru-UA" sz="1800" b="0" i="0" u="none" strike="noStrike" cap="none" normalizeH="0" baseline="0" dirty="0">
                <a:ln>
                  <a:noFill/>
                </a:ln>
                <a:solidFill>
                  <a:schemeClr val="tx1"/>
                </a:solidFill>
                <a:effectLst/>
                <a:latin typeface="Arial" panose="020B0604020202020204" pitchFamily="34" charset="0"/>
              </a:rPr>
              <a:t> (НКО) до </a:t>
            </a:r>
            <a:r>
              <a:rPr kumimoji="0" lang="ru-UA" altLang="ru-UA" sz="1800" b="0" i="0" u="none" strike="noStrike" cap="none" normalizeH="0" baseline="0" dirty="0" err="1">
                <a:ln>
                  <a:noFill/>
                </a:ln>
                <a:solidFill>
                  <a:schemeClr val="tx1"/>
                </a:solidFill>
                <a:effectLst/>
                <a:latin typeface="Arial" panose="020B0604020202020204" pitchFamily="34" charset="0"/>
              </a:rPr>
              <a:t>зіставного</a:t>
            </a:r>
            <a:r>
              <a:rPr kumimoji="0" lang="ru-UA" altLang="ru-UA" sz="1800" b="0" i="0" u="none" strike="noStrike" cap="none" normalizeH="0" baseline="0" dirty="0">
                <a:ln>
                  <a:noFill/>
                </a:ln>
                <a:solidFill>
                  <a:schemeClr val="tx1"/>
                </a:solidFill>
                <a:effectLst/>
                <a:latin typeface="Arial" panose="020B0604020202020204" pitchFamily="34" charset="0"/>
              </a:rPr>
              <a:t> </a:t>
            </a:r>
            <a:r>
              <a:rPr kumimoji="0" lang="ru-UA" altLang="ru-UA" sz="1800" b="0" i="0" u="none" strike="noStrike" cap="none" normalizeH="0" baseline="0" dirty="0" err="1">
                <a:ln>
                  <a:noFill/>
                </a:ln>
                <a:solidFill>
                  <a:schemeClr val="tx1"/>
                </a:solidFill>
                <a:effectLst/>
                <a:latin typeface="Arial" panose="020B0604020202020204" pitchFamily="34" charset="0"/>
              </a:rPr>
              <a:t>вигляду</a:t>
            </a:r>
            <a:endParaRPr kumimoji="0" lang="ru-UA" altLang="ru-UA"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Ілюстрований приклад приведення ціни в неконтрольованих операціях (НКО) до зіставного вигляду">
            <a:extLst>
              <a:ext uri="{FF2B5EF4-FFF2-40B4-BE49-F238E27FC236}">
                <a16:creationId xmlns:a16="http://schemas.microsoft.com/office/drawing/2014/main" id="{AF32181A-4259-4621-A701-62701DF50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176337"/>
            <a:ext cx="10782300" cy="515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93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B7BCED-3173-4764-A232-D501EA61C782}"/>
              </a:ext>
            </a:extLst>
          </p:cNvPr>
          <p:cNvSpPr txBox="1"/>
          <p:nvPr/>
        </p:nvSpPr>
        <p:spPr>
          <a:xfrm>
            <a:off x="295276" y="1602671"/>
            <a:ext cx="11715750" cy="4093428"/>
          </a:xfrm>
          <a:prstGeom prst="rect">
            <a:avLst/>
          </a:prstGeom>
          <a:noFill/>
        </p:spPr>
        <p:txBody>
          <a:bodyPr wrap="square">
            <a:spAutoFit/>
          </a:bodyPr>
          <a:lstStyle/>
          <a:p>
            <a:pPr algn="just">
              <a:spcBef>
                <a:spcPts val="1200"/>
              </a:spcBef>
            </a:pPr>
            <a:r>
              <a:rPr lang="ru-RU" sz="2000" dirty="0" err="1">
                <a:latin typeface="Times New Roman" panose="02020603050405020304" pitchFamily="18" charset="0"/>
                <a:cs typeface="Times New Roman" panose="02020603050405020304" pitchFamily="18" charset="0"/>
              </a:rPr>
              <a:t>Наприклад</a:t>
            </a:r>
            <a:r>
              <a:rPr lang="ru-RU" sz="2000" dirty="0">
                <a:latin typeface="Times New Roman" panose="02020603050405020304" pitchFamily="18" charset="0"/>
                <a:cs typeface="Times New Roman" panose="02020603050405020304" pitchFamily="18" charset="0"/>
              </a:rPr>
              <a:t>:</a:t>
            </a:r>
          </a:p>
          <a:p>
            <a:pPr algn="just">
              <a:spcBef>
                <a:spcPts val="1200"/>
              </a:spcBef>
            </a:pPr>
            <a:endParaRPr lang="ru-RU" sz="2000" dirty="0">
              <a:latin typeface="Times New Roman" panose="02020603050405020304" pitchFamily="18" charset="0"/>
              <a:cs typeface="Times New Roman" panose="02020603050405020304" pitchFamily="18" charset="0"/>
            </a:endParaRPr>
          </a:p>
          <a:p>
            <a:pPr marL="342900" indent="-342900" algn="just">
              <a:spcBef>
                <a:spcPts val="1200"/>
              </a:spcBef>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Проведені</a:t>
            </a:r>
            <a:r>
              <a:rPr lang="ru-RU" sz="2000" dirty="0">
                <a:latin typeface="Times New Roman" panose="02020603050405020304" pitchFamily="18" charset="0"/>
                <a:cs typeface="Times New Roman" panose="02020603050405020304" pitchFamily="18" charset="0"/>
              </a:rPr>
              <a:t> органом контролю </a:t>
            </a:r>
            <a:r>
              <a:rPr lang="ru-RU" sz="2000" dirty="0" err="1">
                <a:latin typeface="Times New Roman" panose="02020603050405020304" pitchFamily="18" charset="0"/>
                <a:cs typeface="Times New Roman" panose="02020603050405020304" pitchFamily="18" charset="0"/>
              </a:rPr>
              <a:t>коригування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фізичні</a:t>
            </a:r>
            <a:r>
              <a:rPr lang="ru-RU" sz="2000" dirty="0">
                <a:latin typeface="Times New Roman" panose="02020603050405020304" pitchFamily="18" charset="0"/>
                <a:cs typeface="Times New Roman" panose="02020603050405020304" pitchFamily="18" charset="0"/>
              </a:rPr>
              <a:t> характеристики товару,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зовнішнього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джерела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інформації</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Platts</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виключно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наближеними</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реальних</a:t>
            </a:r>
            <a:r>
              <a:rPr lang="ru-RU" sz="2000" dirty="0">
                <a:latin typeface="Times New Roman" panose="02020603050405020304" pitchFamily="18" charset="0"/>
                <a:cs typeface="Times New Roman" panose="02020603050405020304" pitchFamily="18" charset="0"/>
              </a:rPr>
              <a:t> характеристик товару, і не </a:t>
            </a:r>
            <a:r>
              <a:rPr lang="ru-RU" sz="2000" dirty="0" err="1">
                <a:latin typeface="Times New Roman" panose="02020603050405020304" pitchFamily="18" charset="0"/>
                <a:cs typeface="Times New Roman" panose="02020603050405020304" pitchFamily="18" charset="0"/>
              </a:rPr>
              <a:t>враховують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виробничі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потужності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підприємства</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яким</a:t>
            </a:r>
            <a:r>
              <a:rPr lang="ru-RU" sz="2000" dirty="0">
                <a:latin typeface="Times New Roman" panose="02020603050405020304" pitchFamily="18" charset="0"/>
                <a:cs typeface="Times New Roman" panose="02020603050405020304" pitchFamily="18" charset="0"/>
              </a:rPr>
              <a:t> проводиться </a:t>
            </a:r>
            <a:r>
              <a:rPr lang="ru-RU" sz="2000" dirty="0" err="1">
                <a:latin typeface="Times New Roman" panose="02020603050405020304" pitchFamily="18" charset="0"/>
                <a:cs typeface="Times New Roman" panose="02020603050405020304" pitchFamily="18" charset="0"/>
              </a:rPr>
              <a:t>порівняння</a:t>
            </a:r>
            <a:r>
              <a:rPr lang="ru-RU" sz="2000" dirty="0">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органом контролю </a:t>
            </a:r>
            <a:r>
              <a:rPr lang="ru-RU" sz="2000" dirty="0" err="1">
                <a:latin typeface="Times New Roman" panose="02020603050405020304" pitchFamily="18" charset="0"/>
                <a:cs typeface="Times New Roman" panose="02020603050405020304" pitchFamily="18" charset="0"/>
              </a:rPr>
              <a:t>коригувань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транспортування</a:t>
            </a:r>
            <a:r>
              <a:rPr lang="ru-RU" sz="2000" dirty="0">
                <a:latin typeface="Times New Roman" panose="02020603050405020304" pitchFamily="18" charset="0"/>
                <a:cs typeface="Times New Roman" panose="02020603050405020304" pitchFamily="18" charset="0"/>
              </a:rPr>
              <a:t> товару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перевезення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зовнішніх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джерел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інформації</a:t>
            </a:r>
            <a:r>
              <a:rPr lang="ru-RU" sz="2000" dirty="0">
                <a:latin typeface="Times New Roman" panose="02020603050405020304" pitchFamily="18" charset="0"/>
                <a:cs typeface="Times New Roman" panose="02020603050405020304" pitchFamily="18" charset="0"/>
              </a:rPr>
              <a:t> не є </a:t>
            </a:r>
            <a:r>
              <a:rPr lang="ru-RU" sz="2000" dirty="0" err="1">
                <a:latin typeface="Times New Roman" panose="02020603050405020304" pitchFamily="18" charset="0"/>
                <a:cs typeface="Times New Roman" panose="02020603050405020304" pitchFamily="18" charset="0"/>
              </a:rPr>
              <a:t>надійним</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якісним</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огляду</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виключно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потенційну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перевезень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вантажу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зіставних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умовах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зіставними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компаніями</a:t>
            </a:r>
            <a:r>
              <a:rPr lang="ru-RU" sz="2000" dirty="0">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Коригування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умови</a:t>
            </a:r>
            <a:r>
              <a:rPr lang="ru-RU" sz="2000" dirty="0">
                <a:latin typeface="Times New Roman" panose="02020603050405020304" pitchFamily="18" charset="0"/>
                <a:cs typeface="Times New Roman" panose="02020603050405020304" pitchFamily="18" charset="0"/>
              </a:rPr>
              <a:t> оплати з метою </a:t>
            </a:r>
            <a:r>
              <a:rPr lang="ru-RU" sz="2000" dirty="0" err="1">
                <a:latin typeface="Times New Roman" panose="02020603050405020304" pitchFamily="18" charset="0"/>
                <a:cs typeface="Times New Roman" panose="02020603050405020304" pitchFamily="18" charset="0"/>
              </a:rPr>
              <a:t>усунення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розбіжностей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умовами</a:t>
            </a:r>
            <a:r>
              <a:rPr lang="ru-RU" sz="2000" dirty="0">
                <a:latin typeface="Times New Roman" panose="02020603050405020304" pitchFamily="18" charset="0"/>
                <a:cs typeface="Times New Roman" panose="02020603050405020304" pitchFamily="18" charset="0"/>
              </a:rPr>
              <a:t> в КО (</a:t>
            </a:r>
            <a:r>
              <a:rPr lang="ru-RU" sz="2000" dirty="0" err="1">
                <a:latin typeface="Times New Roman" panose="02020603050405020304" pitchFamily="18" charset="0"/>
                <a:cs typeface="Times New Roman" panose="02020603050405020304" pitchFamily="18" charset="0"/>
              </a:rPr>
              <a:t>післяплата</a:t>
            </a:r>
            <a:r>
              <a:rPr lang="ru-RU" sz="2000" dirty="0">
                <a:latin typeface="Times New Roman" panose="02020603050405020304" pitchFamily="18" charset="0"/>
                <a:cs typeface="Times New Roman" panose="02020603050405020304" pitchFamily="18" charset="0"/>
              </a:rPr>
              <a:t>) та НКО (оплата за </a:t>
            </a:r>
            <a:r>
              <a:rPr lang="ru-RU" sz="2000" dirty="0" err="1">
                <a:latin typeface="Times New Roman" panose="02020603050405020304" pitchFamily="18" charset="0"/>
                <a:cs typeface="Times New Roman" panose="02020603050405020304" pitchFamily="18" charset="0"/>
              </a:rPr>
              <a:t>акредитивами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першочергово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забезпечують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оцінку</a:t>
            </a:r>
            <a:r>
              <a:rPr lang="ru-RU" sz="2000" dirty="0">
                <a:latin typeface="Times New Roman" panose="02020603050405020304" pitchFamily="18" charset="0"/>
                <a:cs typeface="Times New Roman" panose="02020603050405020304" pitchFamily="18" charset="0"/>
              </a:rPr>
              <a:t> товару в </a:t>
            </a:r>
            <a:r>
              <a:rPr lang="ru-RU" sz="2000" dirty="0" err="1">
                <a:latin typeface="Times New Roman" panose="02020603050405020304" pitchFamily="18" charset="0"/>
                <a:cs typeface="Times New Roman" panose="02020603050405020304" pitchFamily="18" charset="0"/>
              </a:rPr>
              <a:t>конкретний</a:t>
            </a:r>
            <a:r>
              <a:rPr lang="ru-RU" sz="2000" dirty="0">
                <a:latin typeface="Times New Roman" panose="02020603050405020304" pitchFamily="18" charset="0"/>
                <a:cs typeface="Times New Roman" panose="02020603050405020304" pitchFamily="18" charset="0"/>
              </a:rPr>
              <a:t> момент часу, але не </a:t>
            </a:r>
            <a:r>
              <a:rPr lang="ru-RU" sz="2000" dirty="0" err="1">
                <a:latin typeface="Times New Roman" panose="02020603050405020304" pitchFamily="18" charset="0"/>
                <a:cs typeface="Times New Roman" panose="02020603050405020304" pitchFamily="18" charset="0"/>
              </a:rPr>
              <a:t>усувають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врахування</a:t>
            </a:r>
            <a:r>
              <a:rPr lang="ru-RU" sz="2000" dirty="0">
                <a:latin typeface="Times New Roman" panose="02020603050405020304" pitchFamily="18" charset="0"/>
                <a:cs typeface="Times New Roman" panose="02020603050405020304" pitchFamily="18" charset="0"/>
              </a:rPr>
              <a:t> фактору валютного </a:t>
            </a:r>
            <a:r>
              <a:rPr lang="ru-RU" sz="2000" dirty="0" err="1">
                <a:latin typeface="Times New Roman" panose="02020603050405020304" pitchFamily="18" charset="0"/>
                <a:cs typeface="Times New Roman" panose="02020603050405020304" pitchFamily="18" charset="0"/>
              </a:rPr>
              <a:t>ризику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притаманний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тощо</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013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48750" y="973119"/>
            <a:ext cx="11324979" cy="5237181"/>
          </a:xfrm>
        </p:spPr>
        <p:txBody>
          <a:bodyPr>
            <a:noAutofit/>
          </a:bodyPr>
          <a:lstStyle/>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r>
              <a:rPr lang="ru-RU" sz="1800" b="1" dirty="0" err="1">
                <a:latin typeface="Times New Roman" panose="02020603050405020304" pitchFamily="18" charset="0"/>
                <a:cs typeface="Times New Roman" panose="02020603050405020304" pitchFamily="18" charset="0"/>
              </a:rPr>
              <a:t>Сировинні</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товари</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це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товари</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яких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непов’язані</a:t>
            </a:r>
            <a:r>
              <a:rPr lang="ru-RU" sz="1800" dirty="0">
                <a:latin typeface="Times New Roman" panose="02020603050405020304" pitchFamily="18" charset="0"/>
                <a:cs typeface="Times New Roman" panose="02020603050405020304" pitchFamily="18" charset="0"/>
              </a:rPr>
              <a:t> особи, у </a:t>
            </a:r>
            <a:r>
              <a:rPr lang="ru-RU" sz="1800" dirty="0" err="1">
                <a:latin typeface="Times New Roman" panose="02020603050405020304" pitchFamily="18" charset="0"/>
                <a:cs typeface="Times New Roman" panose="02020603050405020304" pitchFamily="18" charset="0"/>
              </a:rPr>
              <a:t>якості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орієнтира</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встановлення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ціни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неконтрольованих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операцій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використовують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котирувальні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ціни</a:t>
            </a:r>
            <a:r>
              <a:rPr lang="ru-RU" sz="1800" dirty="0">
                <a:latin typeface="Times New Roman" panose="02020603050405020304" pitchFamily="18" charset="0"/>
                <a:cs typeface="Times New Roman" panose="02020603050405020304" pitchFamily="18" charset="0"/>
              </a:rPr>
              <a:t>.</a:t>
            </a: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hlinkClick r:id="rId3"/>
              </a:rPr>
              <a:t>Перелік сировинних товарів визначається Кабінетом Міністрів України.</a:t>
            </a:r>
            <a:endParaRPr lang="uk-UA" sz="1800" dirty="0">
              <a:latin typeface="Times New Roman" panose="02020603050405020304" pitchFamily="18" charset="0"/>
              <a:cs typeface="Times New Roman" panose="02020603050405020304" pitchFamily="18" charset="0"/>
            </a:endParaRPr>
          </a:p>
          <a:p>
            <a:pPr marL="0" indent="0" algn="just">
              <a:buNone/>
            </a:pPr>
            <a:r>
              <a:rPr lang="uk" sz="1800" dirty="0">
                <a:latin typeface="Times New Roman" panose="02020603050405020304" pitchFamily="18" charset="0"/>
                <a:cs typeface="Times New Roman" panose="02020603050405020304" pitchFamily="18" charset="0"/>
                <a:hlinkClick r:id="rId4"/>
              </a:rPr>
              <a:t>Рекомендований (невиключний) перелік джерел інформації для отримання котирувальних цін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можна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побачити</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сайті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Державної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податкової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служби</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a:p>
            <a:pPr marL="0" indent="0" algn="just">
              <a:buNone/>
            </a:pP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затвердження</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Порядків</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відповідності</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умов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контрольованої</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операції</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щодо</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сировинних</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товарів</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принципу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витягнутої</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руки» : Наказ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Міністерства</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фінансів</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b="1" i="1" dirty="0">
                <a:solidFill>
                  <a:schemeClr val="tx1"/>
                </a:solidFill>
                <a:effectLst/>
                <a:latin typeface="Times New Roman" panose="02020603050405020304" pitchFamily="18" charset="0"/>
              </a:rPr>
              <a:t>18.01.2022  № 19 </a:t>
            </a:r>
            <a:r>
              <a:rPr lang="en-US" sz="1800" b="1" i="1" dirty="0">
                <a:solidFill>
                  <a:schemeClr val="tx1"/>
                </a:solidFill>
                <a:effectLst/>
                <a:latin typeface="Times New Roman" panose="02020603050405020304" pitchFamily="18" charset="0"/>
              </a:rPr>
              <a:t>URL </a:t>
            </a:r>
            <a:r>
              <a:rPr lang="uk-UA" sz="1800" b="1" i="1" dirty="0">
                <a:solidFill>
                  <a:schemeClr val="tx1"/>
                </a:solidFill>
                <a:effectLst/>
                <a:latin typeface="Times New Roman" panose="02020603050405020304" pitchFamily="18" charset="0"/>
              </a:rPr>
              <a:t>: </a:t>
            </a:r>
            <a:r>
              <a:rPr lang="en-US" sz="1800" b="1" i="1" dirty="0">
                <a:solidFill>
                  <a:schemeClr val="tx1"/>
                </a:solidFill>
                <a:effectLst/>
                <a:latin typeface="Times New Roman" panose="02020603050405020304" pitchFamily="18" charset="0"/>
                <a:hlinkClick r:id="rId5"/>
              </a:rPr>
              <a:t>https://zakon.rada.gov.ua/laws/show/z0662-22#Text</a:t>
            </a:r>
            <a:endParaRPr lang="uk-UA" sz="1800" b="1" i="1" dirty="0">
              <a:solidFill>
                <a:schemeClr val="tx1"/>
              </a:solidFill>
              <a:effectLst/>
              <a:latin typeface="Times New Roman" panose="02020603050405020304" pitchFamily="18" charset="0"/>
            </a:endParaRPr>
          </a:p>
          <a:p>
            <a:pPr marL="0" indent="0" algn="just">
              <a:buNone/>
            </a:pP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73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4063701"/>
          </a:xfrm>
        </p:spPr>
        <p:txBody>
          <a:bodyPr>
            <a:noAutofit/>
          </a:bodyPr>
          <a:lstStyle/>
          <a:p>
            <a:pPr marL="0" indent="0" algn="just">
              <a:buNone/>
            </a:pPr>
            <a:r>
              <a:rPr lang="uk-UA" sz="1800" dirty="0">
                <a:latin typeface="Times New Roman" panose="02020603050405020304" pitchFamily="18" charset="0"/>
                <a:cs typeface="Times New Roman" panose="02020603050405020304" pitchFamily="18" charset="0"/>
              </a:rPr>
              <a:t>При застосуванні методу порівняльної неконтрольованої ціни   порівнюють ціну товарів (робіт, послуг) у контрольованій операції із діапазоном ринкових цін на </a:t>
            </a:r>
            <a:r>
              <a:rPr lang="uk-UA" sz="1800" b="1" dirty="0">
                <a:latin typeface="Times New Roman" panose="02020603050405020304" pitchFamily="18" charset="0"/>
                <a:cs typeface="Times New Roman" panose="02020603050405020304" pitchFamily="18" charset="0"/>
              </a:rPr>
              <a:t>ідентичні товари (роботи, послуги</a:t>
            </a:r>
            <a:r>
              <a:rPr lang="uk-UA" sz="1800" dirty="0">
                <a:latin typeface="Times New Roman" panose="02020603050405020304" pitchFamily="18" charset="0"/>
                <a:cs typeface="Times New Roman" panose="02020603050405020304" pitchFamily="18" charset="0"/>
              </a:rPr>
              <a:t>) у зіставних операціях (у таких неконтрольованих операціях, які можуть бути використані для порівняння із нашою контрольованою операцією). Якщо </a:t>
            </a:r>
            <a:r>
              <a:rPr lang="uk-UA" sz="1800" b="1" dirty="0">
                <a:latin typeface="Times New Roman" panose="02020603050405020304" pitchFamily="18" charset="0"/>
                <a:cs typeface="Times New Roman" panose="02020603050405020304" pitchFamily="18" charset="0"/>
              </a:rPr>
              <a:t>ідентичних товарів немає</a:t>
            </a:r>
            <a:r>
              <a:rPr lang="uk-UA" sz="1800" dirty="0">
                <a:latin typeface="Times New Roman" panose="02020603050405020304" pitchFamily="18" charset="0"/>
                <a:cs typeface="Times New Roman" panose="02020603050405020304" pitchFamily="18" charset="0"/>
              </a:rPr>
              <a:t>, можна використати </a:t>
            </a:r>
            <a:r>
              <a:rPr lang="uk-UA" sz="1800" b="1" dirty="0">
                <a:latin typeface="Times New Roman" panose="02020603050405020304" pitchFamily="18" charset="0"/>
                <a:cs typeface="Times New Roman" panose="02020603050405020304" pitchFamily="18" charset="0"/>
              </a:rPr>
              <a:t>зіставні операції за однорідними товарами</a:t>
            </a:r>
            <a:r>
              <a:rPr lang="uk-UA" sz="1800" dirty="0">
                <a:latin typeface="Times New Roman" panose="02020603050405020304" pitchFamily="18" charset="0"/>
                <a:cs typeface="Times New Roman" panose="02020603050405020304" pitchFamily="18" charset="0"/>
              </a:rPr>
              <a:t>. </a:t>
            </a:r>
          </a:p>
          <a:p>
            <a:pPr marL="0" indent="0" algn="just">
              <a:buNone/>
            </a:pPr>
            <a:r>
              <a:rPr lang="uk-UA" sz="1800" dirty="0">
                <a:latin typeface="Times New Roman" panose="02020603050405020304" pitchFamily="18" charset="0"/>
                <a:cs typeface="Times New Roman" panose="02020603050405020304" pitchFamily="18" charset="0"/>
              </a:rPr>
              <a:t>Визначення однорідних товарів не є простим, але Податковий кодекс надає декілька критеріїв: </a:t>
            </a:r>
          </a:p>
          <a:p>
            <a:pPr marL="0" indent="0" algn="just">
              <a:buNone/>
            </a:pPr>
            <a:r>
              <a:rPr lang="uk-UA" sz="1800" dirty="0">
                <a:latin typeface="Times New Roman" panose="02020603050405020304" pitchFamily="18" charset="0"/>
                <a:cs typeface="Times New Roman" panose="02020603050405020304" pitchFamily="18" charset="0"/>
              </a:rPr>
              <a:t>–	якість та ділова репутація на ринку; </a:t>
            </a:r>
          </a:p>
          <a:p>
            <a:pPr marL="0" indent="0" algn="just">
              <a:buNone/>
            </a:pPr>
            <a:r>
              <a:rPr lang="uk-UA" sz="1800" dirty="0">
                <a:latin typeface="Times New Roman" panose="02020603050405020304" pitchFamily="18" charset="0"/>
                <a:cs typeface="Times New Roman" panose="02020603050405020304" pitchFamily="18" charset="0"/>
              </a:rPr>
              <a:t>–	наявність торговельної марки; </a:t>
            </a:r>
          </a:p>
          <a:p>
            <a:pPr marL="0" indent="0" algn="just">
              <a:buNone/>
            </a:pPr>
            <a:r>
              <a:rPr lang="uk-UA" sz="1800" dirty="0">
                <a:latin typeface="Times New Roman" panose="02020603050405020304" pitchFamily="18" charset="0"/>
                <a:cs typeface="Times New Roman" panose="02020603050405020304" pitchFamily="18" charset="0"/>
              </a:rPr>
              <a:t>–	країна виробництва (походження); </a:t>
            </a:r>
          </a:p>
          <a:p>
            <a:pPr marL="0" indent="0" algn="just">
              <a:buNone/>
            </a:pPr>
            <a:r>
              <a:rPr lang="uk-UA" sz="1800" dirty="0">
                <a:latin typeface="Times New Roman" panose="02020603050405020304" pitchFamily="18" charset="0"/>
                <a:cs typeface="Times New Roman" panose="02020603050405020304" pitchFamily="18" charset="0"/>
              </a:rPr>
              <a:t>–	виробник; рік виробництва; новий чи вживаний; </a:t>
            </a:r>
          </a:p>
          <a:p>
            <a:pPr marL="0" indent="0" algn="just">
              <a:buNone/>
            </a:pPr>
            <a:r>
              <a:rPr lang="uk-UA" sz="1800" dirty="0">
                <a:latin typeface="Times New Roman" panose="02020603050405020304" pitchFamily="18" charset="0"/>
                <a:cs typeface="Times New Roman" panose="02020603050405020304" pitchFamily="18" charset="0"/>
              </a:rPr>
              <a:t>–	термін придатності. </a:t>
            </a:r>
          </a:p>
          <a:p>
            <a:pPr marL="0" indent="0" algn="just">
              <a:buNone/>
            </a:pP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12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777" y="66824"/>
            <a:ext cx="11324979" cy="1400530"/>
          </a:xfrm>
        </p:spPr>
        <p:txBody>
          <a:bodyPr rtlCol="0"/>
          <a:lstStyle/>
          <a:p>
            <a:pPr algn="ctr" rtl="0"/>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Підходи</a:t>
            </a:r>
            <a:r>
              <a:rPr lang="ru-RU" sz="2400" b="1" dirty="0">
                <a:latin typeface="Times New Roman" panose="02020603050405020304" pitchFamily="18" charset="0"/>
                <a:cs typeface="Times New Roman" panose="02020603050405020304" pitchFamily="18" charset="0"/>
              </a:rPr>
              <a:t> до </a:t>
            </a:r>
            <a:r>
              <a:rPr lang="ru-RU" sz="2400" b="1" dirty="0" err="1">
                <a:latin typeface="Times New Roman" panose="02020603050405020304" pitchFamily="18" charset="0"/>
                <a:cs typeface="Times New Roman" panose="02020603050405020304" pitchFamily="18" charset="0"/>
              </a:rPr>
              <a:t>визначення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найбільш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доцільного</a:t>
            </a:r>
            <a:r>
              <a:rPr lang="ru-RU" sz="2400" b="1" dirty="0">
                <a:latin typeface="Times New Roman" panose="02020603050405020304" pitchFamily="18" charset="0"/>
                <a:cs typeface="Times New Roman" panose="02020603050405020304" pitchFamily="18" charset="0"/>
              </a:rPr>
              <a:t> методу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p:cNvSpPr>
            <a:spLocks noGrp="1"/>
          </p:cNvSpPr>
          <p:nvPr>
            <p:ph idx="1"/>
          </p:nvPr>
        </p:nvSpPr>
        <p:spPr>
          <a:xfrm>
            <a:off x="471182" y="1916123"/>
            <a:ext cx="11249636" cy="2527471"/>
          </a:xfrm>
        </p:spPr>
        <p:txBody>
          <a:bodyPr rtlCol="0">
            <a:noAutofit/>
          </a:bodyPr>
          <a:lstStyle/>
          <a:p>
            <a:pPr marL="0" indent="0" rtl="0">
              <a:buNone/>
            </a:pPr>
            <a:r>
              <a:rPr lang="uk-UA" sz="2200" b="1" dirty="0">
                <a:latin typeface="Times New Roman" panose="02020603050405020304" pitchFamily="18" charset="0"/>
                <a:cs typeface="Times New Roman" panose="02020603050405020304" pitchFamily="18" charset="0"/>
              </a:rPr>
              <a:t>Методи трансфертного ціноутворення поділяють на дві групи: </a:t>
            </a:r>
          </a:p>
          <a:p>
            <a:pPr marL="0" indent="0" rtl="0">
              <a:buNone/>
            </a:pPr>
            <a:r>
              <a:rPr lang="uk-UA" sz="2200" b="1" dirty="0">
                <a:solidFill>
                  <a:schemeClr val="accent1"/>
                </a:solidFill>
                <a:latin typeface="Times New Roman" panose="02020603050405020304" pitchFamily="18" charset="0"/>
                <a:cs typeface="Times New Roman" panose="02020603050405020304" pitchFamily="18" charset="0"/>
              </a:rPr>
              <a:t>традиційні</a:t>
            </a:r>
            <a:r>
              <a:rPr lang="uk-UA" sz="2200" dirty="0">
                <a:latin typeface="Times New Roman" panose="02020603050405020304" pitchFamily="18" charset="0"/>
                <a:cs typeface="Times New Roman" panose="02020603050405020304" pitchFamily="18" charset="0"/>
              </a:rPr>
              <a:t>, що основані на аналізі ціни (порівняльної неконтрольованої ціни – «</a:t>
            </a:r>
            <a:r>
              <a:rPr lang="en-US" sz="2200" dirty="0">
                <a:latin typeface="Times New Roman" panose="02020603050405020304" pitchFamily="18" charset="0"/>
                <a:cs typeface="Times New Roman" panose="02020603050405020304" pitchFamily="18" charset="0"/>
              </a:rPr>
              <a:t>comparable uncontrolled price method» (CUP); </a:t>
            </a:r>
            <a:r>
              <a:rPr lang="uk-UA" sz="2200" dirty="0">
                <a:latin typeface="Times New Roman" panose="02020603050405020304" pitchFamily="18" charset="0"/>
                <a:cs typeface="Times New Roman" panose="02020603050405020304" pitchFamily="18" charset="0"/>
              </a:rPr>
              <a:t>ціни перепродажу – «</a:t>
            </a:r>
            <a:r>
              <a:rPr lang="en-US" sz="2200" dirty="0">
                <a:latin typeface="Times New Roman" panose="02020603050405020304" pitchFamily="18" charset="0"/>
                <a:cs typeface="Times New Roman" panose="02020603050405020304" pitchFamily="18" charset="0"/>
              </a:rPr>
              <a:t>resale price method» (Resale price); «</a:t>
            </a:r>
            <a:r>
              <a:rPr lang="uk-UA" sz="2200" dirty="0">
                <a:latin typeface="Times New Roman" panose="02020603050405020304" pitchFamily="18" charset="0"/>
                <a:cs typeface="Times New Roman" panose="02020603050405020304" pitchFamily="18" charset="0"/>
              </a:rPr>
              <a:t>витрати плюс» – «</a:t>
            </a:r>
            <a:r>
              <a:rPr lang="en-US" sz="2200" dirty="0">
                <a:latin typeface="Times New Roman" panose="02020603050405020304" pitchFamily="18" charset="0"/>
                <a:cs typeface="Times New Roman" panose="02020603050405020304" pitchFamily="18" charset="0"/>
              </a:rPr>
              <a:t>cost plus method» (Cost plus))</a:t>
            </a:r>
            <a:r>
              <a:rPr lang="uk-UA" sz="2200" dirty="0">
                <a:latin typeface="Times New Roman" panose="02020603050405020304" pitchFamily="18" charset="0"/>
                <a:cs typeface="Times New Roman" panose="02020603050405020304" pitchFamily="18" charset="0"/>
              </a:rPr>
              <a:t>;</a:t>
            </a:r>
          </a:p>
          <a:p>
            <a:pPr marL="0" indent="0" rtl="0">
              <a:buNone/>
            </a:pPr>
            <a:r>
              <a:rPr lang="uk-UA" sz="2200" dirty="0">
                <a:latin typeface="Times New Roman" panose="02020603050405020304" pitchFamily="18" charset="0"/>
                <a:cs typeface="Times New Roman" panose="02020603050405020304" pitchFamily="18" charset="0"/>
              </a:rPr>
              <a:t>методи, підґрунтям яких є </a:t>
            </a:r>
            <a:r>
              <a:rPr lang="uk-UA" sz="2200" b="1" dirty="0">
                <a:solidFill>
                  <a:schemeClr val="accent1"/>
                </a:solidFill>
                <a:latin typeface="Times New Roman" panose="02020603050405020304" pitchFamily="18" charset="0"/>
                <a:cs typeface="Times New Roman" panose="02020603050405020304" pitchFamily="18" charset="0"/>
              </a:rPr>
              <a:t>аналіз розподілу прибутку </a:t>
            </a:r>
            <a:r>
              <a:rPr lang="uk-UA" sz="2200" dirty="0">
                <a:latin typeface="Times New Roman" panose="02020603050405020304" pitchFamily="18" charset="0"/>
                <a:cs typeface="Times New Roman" panose="02020603050405020304" pitchFamily="18" charset="0"/>
              </a:rPr>
              <a:t>(чистого прибутку – «</a:t>
            </a:r>
            <a:r>
              <a:rPr lang="en-US" sz="2200" dirty="0">
                <a:latin typeface="Times New Roman" panose="02020603050405020304" pitchFamily="18" charset="0"/>
                <a:cs typeface="Times New Roman" panose="02020603050405020304" pitchFamily="18" charset="0"/>
              </a:rPr>
              <a:t>transactional net margin method» (TNMM); </a:t>
            </a:r>
            <a:r>
              <a:rPr lang="uk-UA" sz="2200" dirty="0">
                <a:latin typeface="Times New Roman" panose="02020603050405020304" pitchFamily="18" charset="0"/>
                <a:cs typeface="Times New Roman" panose="02020603050405020304" pitchFamily="18" charset="0"/>
              </a:rPr>
              <a:t>розподілення прибутку – «</a:t>
            </a:r>
            <a:r>
              <a:rPr lang="en-US" sz="2200" dirty="0">
                <a:latin typeface="Times New Roman" panose="02020603050405020304" pitchFamily="18" charset="0"/>
                <a:cs typeface="Times New Roman" panose="02020603050405020304" pitchFamily="18" charset="0"/>
              </a:rPr>
              <a:t>transactional profit split method» (Profit split)). </a:t>
            </a:r>
            <a:endParaRPr lang="uk-UA"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5.1.	Метод </a:t>
            </a:r>
            <a:r>
              <a:rPr lang="ru-RU" sz="2400" b="1" dirty="0" err="1">
                <a:latin typeface="Times New Roman" panose="02020603050405020304" pitchFamily="18" charset="0"/>
                <a:cs typeface="Times New Roman" panose="02020603050405020304" pitchFamily="18" charset="0"/>
              </a:rPr>
              <a:t>порівняльної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4063701"/>
          </a:xfrm>
        </p:spPr>
        <p:txBody>
          <a:bodyPr>
            <a:noAutofit/>
          </a:bodyPr>
          <a:lstStyle/>
          <a:p>
            <a:pPr marL="0" indent="0" algn="just">
              <a:buNone/>
            </a:pPr>
            <a:r>
              <a:rPr lang="uk-UA" sz="1800" b="1" dirty="0">
                <a:latin typeface="Times New Roman" panose="02020603050405020304" pitchFamily="18" charset="0"/>
                <a:cs typeface="Times New Roman" panose="02020603050405020304" pitchFamily="18" charset="0"/>
              </a:rPr>
              <a:t>Метод порівняльної неконтрольованої ціни необхідно використовувати, якщо:</a:t>
            </a:r>
          </a:p>
          <a:p>
            <a:pPr marL="0" indent="0" algn="just">
              <a:buNone/>
            </a:pPr>
            <a:r>
              <a:rPr lang="uk-UA" sz="1800" dirty="0">
                <a:latin typeface="Times New Roman" panose="02020603050405020304" pitchFamily="18" charset="0"/>
                <a:cs typeface="Times New Roman" panose="02020603050405020304" pitchFamily="18" charset="0"/>
              </a:rPr>
              <a:t>–	платник податків має і контрольовані, і неконтрольовані однотипні операції (за ідентичними або однорідними товарами); </a:t>
            </a:r>
          </a:p>
          <a:p>
            <a:pPr marL="0" indent="0" algn="just">
              <a:buNone/>
            </a:pPr>
            <a:r>
              <a:rPr lang="uk-UA" sz="1800" dirty="0">
                <a:latin typeface="Times New Roman" panose="02020603050405020304" pitchFamily="18" charset="0"/>
                <a:cs typeface="Times New Roman" panose="02020603050405020304" pitchFamily="18" charset="0"/>
              </a:rPr>
              <a:t>–	товар, яким торгує платник податків, є стандартним та поширеним на ринку, і можна знайти «зовнішні» зіставні операції для проведення оцінки. </a:t>
            </a:r>
          </a:p>
          <a:p>
            <a:pPr marL="0" indent="0" algn="just">
              <a:buNone/>
            </a:pPr>
            <a:endParaRPr lang="uk-UA" sz="1800" dirty="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rPr>
              <a:t>Метод порівняльної неконтрольованої ціни потрібно використовувати обов’язково, якщо товар є біржовим (та включеним до </a:t>
            </a:r>
            <a:r>
              <a:rPr lang="uk-UA" sz="1800" dirty="0">
                <a:latin typeface="Times New Roman" panose="02020603050405020304" pitchFamily="18" charset="0"/>
                <a:cs typeface="Times New Roman" panose="02020603050405020304" pitchFamily="18" charset="0"/>
                <a:hlinkClick r:id="rId3"/>
              </a:rPr>
              <a:t>переліку Кабміну в Постанові № 1221 від 9 грудня 2020 р.).</a:t>
            </a:r>
            <a:endParaRPr lang="uk-UA" sz="1800" dirty="0">
              <a:latin typeface="Times New Roman" panose="02020603050405020304" pitchFamily="18" charset="0"/>
              <a:cs typeface="Times New Roman" panose="02020603050405020304" pitchFamily="18" charset="0"/>
            </a:endParaRPr>
          </a:p>
          <a:p>
            <a:pPr marL="0" indent="0" algn="just">
              <a:buNone/>
            </a:pP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23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Метод порівняльної неконтрольованої ціни">
            <a:extLst>
              <a:ext uri="{FF2B5EF4-FFF2-40B4-BE49-F238E27FC236}">
                <a16:creationId xmlns:a16="http://schemas.microsoft.com/office/drawing/2014/main" id="{E537951E-4A14-4E1A-A14E-9EE38268A0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44780"/>
            <a:ext cx="12039600" cy="6370320"/>
          </a:xfrm>
          <a:prstGeom prst="rect">
            <a:avLst/>
          </a:prstGeom>
          <a:noFill/>
          <a:ln>
            <a:solidFill>
              <a:schemeClr val="tx1"/>
            </a:solidFill>
          </a:ln>
        </p:spPr>
      </p:pic>
    </p:spTree>
    <p:extLst>
      <p:ext uri="{BB962C8B-B14F-4D97-AF65-F5344CB8AC3E}">
        <p14:creationId xmlns:p14="http://schemas.microsoft.com/office/powerpoint/2010/main" val="1697201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4063701"/>
          </a:xfrm>
        </p:spPr>
        <p:txBody>
          <a:bodyPr>
            <a:noAutofit/>
          </a:bodyPr>
          <a:lstStyle/>
          <a:p>
            <a:pPr marL="0" indent="0" algn="just">
              <a:buNone/>
            </a:pPr>
            <a:r>
              <a:rPr lang="uk-UA" dirty="0">
                <a:latin typeface="Times New Roman" panose="02020603050405020304" pitchFamily="18" charset="0"/>
                <a:cs typeface="Times New Roman" panose="02020603050405020304" pitchFamily="18" charset="0"/>
              </a:rPr>
              <a:t>Відповідно до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39.3.4.1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39.3.4 п. 39.4 ст. 39 ПК України </a:t>
            </a:r>
            <a:r>
              <a:rPr lang="uk-UA" b="1" dirty="0">
                <a:latin typeface="Times New Roman" panose="02020603050405020304" pitchFamily="18" charset="0"/>
                <a:cs typeface="Times New Roman" panose="02020603050405020304" pitchFamily="18" charset="0"/>
              </a:rPr>
              <a:t>метод ціни перепродажу полягає в порівнянні валової рентабельності від перепродажу товарів (робіт, послуг), придбаних у контрольованій операції, з валовою рентабельністю від перепродажу товарів (робіт, послуг), яка отримується у зіставних неконтрольованих операціях. </a:t>
            </a:r>
          </a:p>
          <a:p>
            <a:pPr marL="0" indent="0" algn="just">
              <a:buNone/>
            </a:pPr>
            <a:endParaRPr lang="uk-UA" b="1"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ПЕРЕВАГИ:  </a:t>
            </a:r>
            <a:r>
              <a:rPr lang="ru-RU" dirty="0">
                <a:latin typeface="Times New Roman" panose="02020603050405020304" pitchFamily="18" charset="0"/>
                <a:cs typeface="Times New Roman" panose="02020603050405020304" pitchFamily="18" charset="0"/>
              </a:rPr>
              <a:t>за </a:t>
            </a:r>
            <a:r>
              <a:rPr lang="ru-RU" dirty="0" err="1">
                <a:latin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cs typeface="Times New Roman" panose="02020603050405020304" pitchFamily="18" charset="0"/>
              </a:rPr>
              <a:t> методу </a:t>
            </a:r>
            <a:r>
              <a:rPr lang="ru-RU" dirty="0" err="1">
                <a:latin typeface="Times New Roman" panose="02020603050405020304" pitchFamily="18" charset="0"/>
                <a:cs typeface="Times New Roman" panose="02020603050405020304" pitchFamily="18" charset="0"/>
              </a:rPr>
              <a:t>можливо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ціну</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випадках</a:t>
            </a:r>
            <a:r>
              <a:rPr lang="ru-RU" dirty="0">
                <a:latin typeface="Times New Roman" panose="02020603050405020304" pitchFamily="18" charset="0"/>
                <a:cs typeface="Times New Roman" panose="02020603050405020304" pitchFamily="18" charset="0"/>
              </a:rPr>
              <a:t>, коли </a:t>
            </a:r>
            <a:r>
              <a:rPr lang="ru-RU" dirty="0" err="1">
                <a:latin typeface="Times New Roman" panose="02020603050405020304" pitchFamily="18" charset="0"/>
                <a:cs typeface="Times New Roman" panose="02020603050405020304" pitchFamily="18" charset="0"/>
              </a:rPr>
              <a:t>різниця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зіставними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операціями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значною</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такий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неможливо</a:t>
            </a:r>
            <a:r>
              <a:rPr lang="ru-RU" dirty="0">
                <a:latin typeface="Times New Roman" panose="02020603050405020304" pitchFamily="18" charset="0"/>
                <a:cs typeface="Times New Roman" panose="02020603050405020304" pitchFamily="18" charset="0"/>
              </a:rPr>
              <a:t> будь-</a:t>
            </a:r>
            <a:r>
              <a:rPr lang="ru-RU" dirty="0" err="1">
                <a:latin typeface="Times New Roman" panose="02020603050405020304" pitchFamily="18" charset="0"/>
                <a:cs typeface="Times New Roman" panose="02020603050405020304" pitchFamily="18" charset="0"/>
              </a:rPr>
              <a:t>яким</a:t>
            </a:r>
            <a:r>
              <a:rPr lang="ru-RU" dirty="0">
                <a:latin typeface="Times New Roman" panose="02020603050405020304" pitchFamily="18" charset="0"/>
                <a:cs typeface="Times New Roman" panose="02020603050405020304" pitchFamily="18" charset="0"/>
              </a:rPr>
              <a:t> чином </a:t>
            </a:r>
            <a:r>
              <a:rPr lang="ru-RU" dirty="0" err="1">
                <a:latin typeface="Times New Roman" panose="02020603050405020304" pitchFamily="18" charset="0"/>
                <a:cs typeface="Times New Roman" panose="02020603050405020304" pitchFamily="18" charset="0"/>
              </a:rPr>
              <a:t>виміряти</a:t>
            </a:r>
            <a:r>
              <a:rPr lang="ru-RU" dirty="0">
                <a:latin typeface="Times New Roman" panose="02020603050405020304" pitchFamily="18" charset="0"/>
                <a:cs typeface="Times New Roman" panose="02020603050405020304" pitchFamily="18" charset="0"/>
              </a:rPr>
              <a:t>. </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НЕДОЛІКИ: </a:t>
            </a:r>
            <a:r>
              <a:rPr lang="ru-RU" dirty="0">
                <a:latin typeface="Times New Roman" panose="02020603050405020304" pitchFamily="18" charset="0"/>
                <a:cs typeface="Times New Roman" panose="02020603050405020304" pitchFamily="18" charset="0"/>
              </a:rPr>
              <a:t>не </a:t>
            </a:r>
            <a:r>
              <a:rPr lang="ru-RU" dirty="0" err="1">
                <a:latin typeface="Times New Roman" panose="02020603050405020304" pitchFamily="18" charset="0"/>
                <a:cs typeface="Times New Roman" panose="02020603050405020304" pitchFamily="18" charset="0"/>
              </a:rPr>
              <a:t>дозволяє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попиту</a:t>
            </a:r>
            <a:r>
              <a:rPr lang="ru-RU" dirty="0">
                <a:latin typeface="Times New Roman" panose="02020603050405020304" pitchFamily="18" charset="0"/>
                <a:cs typeface="Times New Roman" panose="02020603050405020304" pitchFamily="18" charset="0"/>
              </a:rPr>
              <a:t> на товар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нематеріальних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маркетингових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впливають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ціну</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608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0708387" cy="4063701"/>
          </a:xfrm>
        </p:spPr>
        <p:txBody>
          <a:bodyPr>
            <a:noAutofit/>
          </a:bodyPr>
          <a:lstStyle/>
          <a:p>
            <a:pPr marL="0" indent="0" algn="just">
              <a:buNone/>
            </a:pPr>
            <a:r>
              <a:rPr lang="uk-UA" dirty="0">
                <a:latin typeface="Times New Roman" panose="02020603050405020304" pitchFamily="18" charset="0"/>
                <a:cs typeface="Times New Roman" panose="02020603050405020304" pitchFamily="18" charset="0"/>
              </a:rPr>
              <a:t>Відповідно до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39.3.4.1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39.3.4 п. 39.4 ст. 39 ПК України </a:t>
            </a:r>
            <a:r>
              <a:rPr lang="uk-UA" b="1" dirty="0">
                <a:latin typeface="Times New Roman" panose="02020603050405020304" pitchFamily="18" charset="0"/>
                <a:cs typeface="Times New Roman" panose="02020603050405020304" pitchFamily="18" charset="0"/>
              </a:rPr>
              <a:t>метод ціни перепродажу (</a:t>
            </a:r>
            <a:r>
              <a:rPr lang="en-US" b="0" i="0" dirty="0">
                <a:effectLst/>
                <a:latin typeface="Times New Roman" panose="02020603050405020304" pitchFamily="18" charset="0"/>
                <a:cs typeface="Times New Roman" panose="02020603050405020304" pitchFamily="18" charset="0"/>
              </a:rPr>
              <a:t>resale price method</a:t>
            </a:r>
            <a:r>
              <a:rPr lang="ru-RU" b="0" i="0" dirty="0">
                <a:effectLst/>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полягає в порівнянні валової рентабельності від перепродажу товарів (робіт, послуг), придбаних у контрольованій операції, з валовою рентабельністю від перепродажу товарів (робіт, послуг), яка отримується у зіставних неконтрольованих операціях. </a:t>
            </a:r>
          </a:p>
          <a:p>
            <a:pPr marL="0" indent="0" algn="just">
              <a:buNone/>
            </a:pPr>
            <a:endParaRPr lang="uk-UA" b="1"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ПЕРЕВАГИ:  </a:t>
            </a:r>
            <a:r>
              <a:rPr lang="ru-RU" dirty="0">
                <a:latin typeface="Times New Roman" panose="02020603050405020304" pitchFamily="18" charset="0"/>
                <a:cs typeface="Times New Roman" panose="02020603050405020304" pitchFamily="18" charset="0"/>
              </a:rPr>
              <a:t>за </a:t>
            </a:r>
            <a:r>
              <a:rPr lang="ru-RU" dirty="0" err="1">
                <a:latin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cs typeface="Times New Roman" panose="02020603050405020304" pitchFamily="18" charset="0"/>
              </a:rPr>
              <a:t> методу </a:t>
            </a:r>
            <a:r>
              <a:rPr lang="ru-RU" dirty="0" err="1">
                <a:latin typeface="Times New Roman" panose="02020603050405020304" pitchFamily="18" charset="0"/>
                <a:cs typeface="Times New Roman" panose="02020603050405020304" pitchFamily="18" charset="0"/>
              </a:rPr>
              <a:t>можливо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ціну</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випадках</a:t>
            </a:r>
            <a:r>
              <a:rPr lang="ru-RU" dirty="0">
                <a:latin typeface="Times New Roman" panose="02020603050405020304" pitchFamily="18" charset="0"/>
                <a:cs typeface="Times New Roman" panose="02020603050405020304" pitchFamily="18" charset="0"/>
              </a:rPr>
              <a:t>, коли </a:t>
            </a:r>
            <a:r>
              <a:rPr lang="ru-RU" dirty="0" err="1">
                <a:latin typeface="Times New Roman" panose="02020603050405020304" pitchFamily="18" charset="0"/>
                <a:cs typeface="Times New Roman" panose="02020603050405020304" pitchFamily="18" charset="0"/>
              </a:rPr>
              <a:t>різниця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зіставними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операціями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значною</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такий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неможливо</a:t>
            </a:r>
            <a:r>
              <a:rPr lang="ru-RU" dirty="0">
                <a:latin typeface="Times New Roman" panose="02020603050405020304" pitchFamily="18" charset="0"/>
                <a:cs typeface="Times New Roman" panose="02020603050405020304" pitchFamily="18" charset="0"/>
              </a:rPr>
              <a:t> будь-</a:t>
            </a:r>
            <a:r>
              <a:rPr lang="ru-RU" dirty="0" err="1">
                <a:latin typeface="Times New Roman" panose="02020603050405020304" pitchFamily="18" charset="0"/>
                <a:cs typeface="Times New Roman" panose="02020603050405020304" pitchFamily="18" charset="0"/>
              </a:rPr>
              <a:t>яким</a:t>
            </a:r>
            <a:r>
              <a:rPr lang="ru-RU" dirty="0">
                <a:latin typeface="Times New Roman" panose="02020603050405020304" pitchFamily="18" charset="0"/>
                <a:cs typeface="Times New Roman" panose="02020603050405020304" pitchFamily="18" charset="0"/>
              </a:rPr>
              <a:t> чином </a:t>
            </a:r>
            <a:r>
              <a:rPr lang="ru-RU" dirty="0" err="1">
                <a:latin typeface="Times New Roman" panose="02020603050405020304" pitchFamily="18" charset="0"/>
                <a:cs typeface="Times New Roman" panose="02020603050405020304" pitchFamily="18" charset="0"/>
              </a:rPr>
              <a:t>виміряти</a:t>
            </a:r>
            <a:r>
              <a:rPr lang="ru-RU" dirty="0">
                <a:latin typeface="Times New Roman" panose="02020603050405020304" pitchFamily="18" charset="0"/>
                <a:cs typeface="Times New Roman" panose="02020603050405020304" pitchFamily="18" charset="0"/>
              </a:rPr>
              <a:t>. </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НЕДОЛІКИ: </a:t>
            </a:r>
            <a:r>
              <a:rPr lang="ru-RU" dirty="0">
                <a:latin typeface="Times New Roman" panose="02020603050405020304" pitchFamily="18" charset="0"/>
                <a:cs typeface="Times New Roman" panose="02020603050405020304" pitchFamily="18" charset="0"/>
              </a:rPr>
              <a:t>не </a:t>
            </a:r>
            <a:r>
              <a:rPr lang="ru-RU" dirty="0" err="1">
                <a:latin typeface="Times New Roman" panose="02020603050405020304" pitchFamily="18" charset="0"/>
                <a:cs typeface="Times New Roman" panose="02020603050405020304" pitchFamily="18" charset="0"/>
              </a:rPr>
              <a:t>дозволяє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попиту</a:t>
            </a:r>
            <a:r>
              <a:rPr lang="ru-RU" dirty="0">
                <a:latin typeface="Times New Roman" panose="02020603050405020304" pitchFamily="18" charset="0"/>
                <a:cs typeface="Times New Roman" panose="02020603050405020304" pitchFamily="18" charset="0"/>
              </a:rPr>
              <a:t> на товар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нематеріальних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маркетингових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впливають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ціну</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768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403030" y="1392219"/>
            <a:ext cx="11503220" cy="4063701"/>
          </a:xfrm>
        </p:spPr>
        <p:txBody>
          <a:bodyPr>
            <a:noAutofit/>
          </a:bodyPr>
          <a:lstStyle/>
          <a:p>
            <a:pPr marL="0" indent="0" algn="just">
              <a:buNone/>
            </a:pPr>
            <a:r>
              <a:rPr lang="uk-UA" sz="2400" b="1" dirty="0">
                <a:latin typeface="Times New Roman" panose="02020603050405020304" pitchFamily="18" charset="0"/>
                <a:cs typeface="Times New Roman" panose="02020603050405020304" pitchFamily="18" charset="0"/>
              </a:rPr>
              <a:t>Метод може використовуватися, якщо під час перепродажу товару здійснюються такі операції: </a:t>
            </a:r>
          </a:p>
          <a:p>
            <a:pPr marL="0" indent="0" algn="just">
              <a:buNone/>
            </a:pPr>
            <a:r>
              <a:rPr lang="uk-UA" sz="2400" dirty="0">
                <a:latin typeface="Times New Roman" panose="02020603050405020304" pitchFamily="18" charset="0"/>
                <a:cs typeface="Times New Roman" panose="02020603050405020304" pitchFamily="18" charset="0"/>
              </a:rPr>
              <a:t>а) підготовка товару до перепродажу та його транспортування (поділ товарів на партії, формування поставок, сортування, перепакування); </a:t>
            </a:r>
          </a:p>
          <a:p>
            <a:pPr marL="0" indent="0" algn="just">
              <a:buNone/>
            </a:pPr>
            <a:r>
              <a:rPr lang="uk-UA" sz="2400" dirty="0">
                <a:latin typeface="Times New Roman" panose="02020603050405020304" pitchFamily="18" charset="0"/>
                <a:cs typeface="Times New Roman" panose="02020603050405020304" pitchFamily="18" charset="0"/>
              </a:rPr>
              <a:t>б) змішування товарів, якщо характеристики кінцевої продукції (напівфабрикатів) істотно не відрізняються від характеристик змішуваних товарів.</a:t>
            </a:r>
          </a:p>
        </p:txBody>
      </p:sp>
    </p:spTree>
    <p:extLst>
      <p:ext uri="{BB962C8B-B14F-4D97-AF65-F5344CB8AC3E}">
        <p14:creationId xmlns:p14="http://schemas.microsoft.com/office/powerpoint/2010/main" val="2455035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a:extLst>
              <a:ext uri="{FF2B5EF4-FFF2-40B4-BE49-F238E27FC236}">
                <a16:creationId xmlns:a16="http://schemas.microsoft.com/office/drawing/2014/main" id="{5FE6BE1A-2040-4857-A389-AEFBD1A1F39C}"/>
              </a:ext>
            </a:extLst>
          </p:cNvPr>
          <p:cNvSpPr>
            <a:spLocks noGrp="1"/>
          </p:cNvSpPr>
          <p:nvPr>
            <p:ph idx="1"/>
          </p:nvPr>
        </p:nvSpPr>
        <p:spPr>
          <a:xfrm>
            <a:off x="344390" y="1173144"/>
            <a:ext cx="11503220" cy="4999056"/>
          </a:xfrm>
        </p:spPr>
        <p:txBody>
          <a:bodyPr>
            <a:noAutofit/>
          </a:bodyPr>
          <a:lstStyle/>
          <a:p>
            <a:pPr marL="0" indent="0" algn="just">
              <a:buNone/>
            </a:pPr>
            <a:r>
              <a:rPr lang="uk-UA" sz="2400" b="1" dirty="0">
                <a:latin typeface="Times New Roman" panose="02020603050405020304" pitchFamily="18" charset="0"/>
                <a:cs typeface="Times New Roman" panose="02020603050405020304" pitchFamily="18" charset="0"/>
              </a:rPr>
              <a:t>Метод ціни перепродажу використовується коли:</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Підприємство є виробником товару, який реалізує його пов’язаному дистриб’ютору.</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Є можливість порівняти валову рентабельність контрольованих операцій з валовою рентабельністю зовнішніх операцій. </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Неможливо використати метод порівняльної неконтрольованої ціни (наприклад, товар, який реалізують, є унікальним в своєму роді).</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У випадку, коли асоційоване підприємство виступає як торговий агент, до якого не переходить право власності на товари, в якості порівняльної маржі валового прибутку можна використовувати комісійні, отримані торговим агентом (представлені у вигляді відсотка від неконтрольованої ціни продажу відповідних товарів).</a:t>
            </a:r>
          </a:p>
        </p:txBody>
      </p:sp>
    </p:spTree>
    <p:extLst>
      <p:ext uri="{BB962C8B-B14F-4D97-AF65-F5344CB8AC3E}">
        <p14:creationId xmlns:p14="http://schemas.microsoft.com/office/powerpoint/2010/main" val="947882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pic>
        <p:nvPicPr>
          <p:cNvPr id="6" name="Рисунок 5" descr="валова рентабельність">
            <a:extLst>
              <a:ext uri="{FF2B5EF4-FFF2-40B4-BE49-F238E27FC236}">
                <a16:creationId xmlns:a16="http://schemas.microsoft.com/office/drawing/2014/main" id="{E4D42BEB-6221-4318-B48E-CB798B91C8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30884"/>
            <a:ext cx="11849100" cy="5598516"/>
          </a:xfrm>
          <a:prstGeom prst="rect">
            <a:avLst/>
          </a:prstGeom>
          <a:noFill/>
          <a:ln>
            <a:solidFill>
              <a:schemeClr val="tx1"/>
            </a:solidFill>
          </a:ln>
        </p:spPr>
      </p:pic>
    </p:spTree>
    <p:extLst>
      <p:ext uri="{BB962C8B-B14F-4D97-AF65-F5344CB8AC3E}">
        <p14:creationId xmlns:p14="http://schemas.microsoft.com/office/powerpoint/2010/main" val="1263032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E8A054-9F5D-4014-9A54-DEB1C6585646}"/>
              </a:ext>
            </a:extLst>
          </p:cNvPr>
          <p:cNvSpPr txBox="1"/>
          <p:nvPr/>
        </p:nvSpPr>
        <p:spPr>
          <a:xfrm>
            <a:off x="647700" y="6120802"/>
            <a:ext cx="9734550" cy="369332"/>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Застосування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внутрішньої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порівняльної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ціни</a:t>
            </a:r>
            <a:r>
              <a:rPr lang="ru-RU" dirty="0">
                <a:latin typeface="Times New Roman" panose="02020603050405020304" pitchFamily="18" charset="0"/>
                <a:cs typeface="Times New Roman" panose="02020603050405020304" pitchFamily="18" charset="0"/>
              </a:rPr>
              <a:t> методу </a:t>
            </a:r>
            <a:r>
              <a:rPr lang="ru-RU" dirty="0" err="1">
                <a:latin typeface="Times New Roman" panose="02020603050405020304" pitchFamily="18" charset="0"/>
                <a:cs typeface="Times New Roman" panose="02020603050405020304" pitchFamily="18" charset="0"/>
              </a:rPr>
              <a:t>ціни</a:t>
            </a:r>
            <a:r>
              <a:rPr lang="ru-RU" dirty="0">
                <a:latin typeface="Times New Roman" panose="02020603050405020304" pitchFamily="18" charset="0"/>
                <a:cs typeface="Times New Roman" panose="02020603050405020304" pitchFamily="18" charset="0"/>
              </a:rPr>
              <a:t> перепродажу.</a:t>
            </a:r>
            <a:endParaRPr lang="uk-UA" dirty="0">
              <a:latin typeface="Times New Roman" panose="02020603050405020304" pitchFamily="18" charset="0"/>
              <a:cs typeface="Times New Roman" panose="02020603050405020304" pitchFamily="18" charset="0"/>
            </a:endParaRPr>
          </a:p>
        </p:txBody>
      </p:sp>
      <p:pic>
        <p:nvPicPr>
          <p:cNvPr id="3074" name="Picture 2" descr="Метод ціни перепродажу (RPM)">
            <a:extLst>
              <a:ext uri="{FF2B5EF4-FFF2-40B4-BE49-F238E27FC236}">
                <a16:creationId xmlns:a16="http://schemas.microsoft.com/office/drawing/2014/main" id="{C3CC3BDE-DF1A-4A7E-B0D4-B9CFBA68B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 y="1219200"/>
            <a:ext cx="11019349" cy="490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66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89534" y="1030884"/>
            <a:ext cx="11830050" cy="5355312"/>
          </a:xfrm>
          <a:prstGeom prst="rect">
            <a:avLst/>
          </a:prstGeom>
          <a:noFill/>
        </p:spPr>
        <p:txBody>
          <a:bodyPr wrap="square">
            <a:spAutoFit/>
          </a:bodyPr>
          <a:lstStyle/>
          <a:p>
            <a:r>
              <a:rPr lang="ru-RU" i="1" dirty="0">
                <a:latin typeface="Times New Roman" panose="02020603050405020304" pitchFamily="18" charset="0"/>
                <a:cs typeface="Times New Roman" panose="02020603050405020304" pitchFamily="18" charset="0"/>
              </a:rPr>
              <a:t>Приклад </a:t>
            </a:r>
            <a:r>
              <a:rPr lang="ru-RU" i="1" dirty="0" err="1">
                <a:latin typeface="Times New Roman" panose="02020603050405020304" pitchFamily="18" charset="0"/>
                <a:cs typeface="Times New Roman" panose="02020603050405020304" pitchFamily="18" charset="0"/>
              </a:rPr>
              <a:t>використання</a:t>
            </a:r>
            <a:r>
              <a:rPr lang="ru-RU" i="1" dirty="0">
                <a:latin typeface="Times New Roman" panose="02020603050405020304" pitchFamily="18" charset="0"/>
                <a:cs typeface="Times New Roman" panose="02020603050405020304" pitchFamily="18" charset="0"/>
              </a:rPr>
              <a:t>  методу RPM і </a:t>
            </a:r>
            <a:r>
              <a:rPr lang="ru-RU" i="1" dirty="0" err="1">
                <a:latin typeface="Times New Roman" panose="02020603050405020304" pitchFamily="18" charset="0"/>
                <a:cs typeface="Times New Roman" panose="02020603050405020304" pitchFamily="18" charset="0"/>
              </a:rPr>
              <a:t>які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можуть</a:t>
            </a:r>
            <a:r>
              <a:rPr lang="ru-RU" i="1" dirty="0">
                <a:latin typeface="Times New Roman" panose="02020603050405020304" pitchFamily="18" charset="0"/>
                <a:cs typeface="Times New Roman" panose="02020603050405020304" pitchFamily="18" charset="0"/>
              </a:rPr>
              <a:t> бути </a:t>
            </a:r>
            <a:r>
              <a:rPr lang="ru-RU" i="1" dirty="0" err="1">
                <a:latin typeface="Times New Roman" panose="02020603050405020304" pitchFamily="18" charset="0"/>
                <a:cs typeface="Times New Roman" panose="02020603050405020304" pitchFamily="18" charset="0"/>
              </a:rPr>
              <a:t>наслідки</a:t>
            </a:r>
            <a:r>
              <a:rPr lang="ru-RU" i="1"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Компанія</a:t>
            </a:r>
            <a:r>
              <a:rPr lang="ru-RU" b="1" dirty="0">
                <a:latin typeface="Times New Roman" panose="02020603050405020304" pitchFamily="18" charset="0"/>
                <a:cs typeface="Times New Roman" panose="02020603050405020304" pitchFamily="18" charset="0"/>
              </a:rPr>
              <a:t> «К» є </a:t>
            </a:r>
            <a:r>
              <a:rPr lang="ru-RU" b="1" dirty="0" err="1">
                <a:latin typeface="Times New Roman" panose="02020603050405020304" pitchFamily="18" charset="0"/>
                <a:cs typeface="Times New Roman" panose="02020603050405020304" pitchFamily="18" charset="0"/>
              </a:rPr>
              <a:t>дистриб’ютором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Компанії</a:t>
            </a:r>
            <a:r>
              <a:rPr lang="ru-RU" b="1" dirty="0">
                <a:latin typeface="Times New Roman" panose="02020603050405020304" pitchFamily="18" charset="0"/>
                <a:cs typeface="Times New Roman" panose="02020603050405020304" pitchFamily="18" charset="0"/>
              </a:rPr>
              <a:t> «L», </a:t>
            </a:r>
            <a:r>
              <a:rPr lang="ru-RU" b="1" dirty="0" err="1">
                <a:latin typeface="Times New Roman" panose="02020603050405020304" pitchFamily="18" charset="0"/>
                <a:cs typeface="Times New Roman" panose="02020603050405020304" pitchFamily="18" charset="0"/>
              </a:rPr>
              <a:t>її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іноземної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материнської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компанії</a:t>
            </a:r>
            <a:r>
              <a:rPr lang="ru-RU" b="1" dirty="0">
                <a:latin typeface="Times New Roman" panose="02020603050405020304" pitchFamily="18" charset="0"/>
                <a:cs typeface="Times New Roman" panose="02020603050405020304" pitchFamily="18" charset="0"/>
              </a:rPr>
              <a:t>. За </a:t>
            </a:r>
            <a:r>
              <a:rPr lang="ru-RU" b="1" dirty="0" err="1">
                <a:latin typeface="Times New Roman" panose="02020603050405020304" pitchFamily="18" charset="0"/>
                <a:cs typeface="Times New Roman" panose="02020603050405020304" pitchFamily="18" charset="0"/>
              </a:rPr>
              <a:t>звітний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рік</a:t>
            </a:r>
            <a:r>
              <a:rPr lang="ru-RU" b="1" dirty="0">
                <a:latin typeface="Times New Roman" panose="02020603050405020304" pitchFamily="18" charset="0"/>
                <a:cs typeface="Times New Roman" panose="02020603050405020304" pitchFamily="18" charset="0"/>
              </a:rPr>
              <a:t> не </a:t>
            </a:r>
            <a:r>
              <a:rPr lang="ru-RU" b="1" dirty="0" err="1">
                <a:latin typeface="Times New Roman" panose="02020603050405020304" pitchFamily="18" charset="0"/>
                <a:cs typeface="Times New Roman" panose="02020603050405020304" pitchFamily="18" charset="0"/>
              </a:rPr>
              <a:t>відбулося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суттєвих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змін</a:t>
            </a:r>
            <a:r>
              <a:rPr lang="ru-RU" b="1" dirty="0">
                <a:latin typeface="Times New Roman" panose="02020603050405020304" pitchFamily="18" charset="0"/>
                <a:cs typeface="Times New Roman" panose="02020603050405020304" pitchFamily="18" charset="0"/>
              </a:rPr>
              <a:t> у запасах на початок і </a:t>
            </a:r>
            <a:r>
              <a:rPr lang="ru-RU" b="1" dirty="0" err="1">
                <a:latin typeface="Times New Roman" panose="02020603050405020304" pitchFamily="18" charset="0"/>
                <a:cs typeface="Times New Roman" panose="02020603050405020304" pitchFamily="18" charset="0"/>
              </a:rPr>
              <a:t>кінець</a:t>
            </a:r>
            <a:r>
              <a:rPr lang="ru-RU" b="1" dirty="0">
                <a:latin typeface="Times New Roman" panose="02020603050405020304" pitchFamily="18" charset="0"/>
                <a:cs typeface="Times New Roman" panose="02020603050405020304" pitchFamily="18" charset="0"/>
              </a:rPr>
              <a:t> року.</a:t>
            </a:r>
          </a:p>
          <a:p>
            <a:endParaRPr lang="ru-RU" b="1"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Загальна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собівартість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 «К» становить 800 </a:t>
            </a:r>
            <a:r>
              <a:rPr lang="ru-RU" dirty="0" err="1">
                <a:latin typeface="Times New Roman" panose="02020603050405020304" pitchFamily="18" charset="0"/>
                <a:cs typeface="Times New Roman" panose="02020603050405020304" pitchFamily="18" charset="0"/>
              </a:rPr>
              <a:t>доларів</a:t>
            </a:r>
            <a:r>
              <a:rPr lang="ru-RU" dirty="0">
                <a:latin typeface="Times New Roman" panose="02020603050405020304" pitchFamily="18" charset="0"/>
                <a:cs typeface="Times New Roman" panose="02020603050405020304" pitchFamily="18" charset="0"/>
              </a:rPr>
              <a:t> США,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складається</a:t>
            </a:r>
            <a:r>
              <a:rPr lang="ru-RU" dirty="0">
                <a:latin typeface="Times New Roman" panose="02020603050405020304" pitchFamily="18" charset="0"/>
                <a:cs typeface="Times New Roman" panose="02020603050405020304" pitchFamily="18" charset="0"/>
              </a:rPr>
              <a:t> з 600 </a:t>
            </a:r>
            <a:r>
              <a:rPr lang="ru-RU" dirty="0" err="1">
                <a:latin typeface="Times New Roman" panose="02020603050405020304" pitchFamily="18" charset="0"/>
                <a:cs typeface="Times New Roman" panose="02020603050405020304" pitchFamily="18" charset="0"/>
              </a:rPr>
              <a:t>доларів</a:t>
            </a:r>
            <a:r>
              <a:rPr lang="ru-RU" dirty="0">
                <a:latin typeface="Times New Roman" panose="02020603050405020304" pitchFamily="18" charset="0"/>
                <a:cs typeface="Times New Roman" panose="02020603050405020304" pitchFamily="18" charset="0"/>
              </a:rPr>
              <a:t> США за </a:t>
            </a:r>
            <a:r>
              <a:rPr lang="ru-RU" dirty="0" err="1">
                <a:latin typeface="Times New Roman" panose="02020603050405020304" pitchFamily="18" charset="0"/>
                <a:cs typeface="Times New Roman" panose="02020603050405020304" pitchFamily="18" charset="0"/>
              </a:rPr>
              <a:t>майно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придбане</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 «L», і 200 </a:t>
            </a:r>
            <a:r>
              <a:rPr lang="ru-RU" dirty="0" err="1">
                <a:latin typeface="Times New Roman" panose="02020603050405020304" pitchFamily="18" charset="0"/>
                <a:cs typeface="Times New Roman" panose="02020603050405020304" pitchFamily="18" charset="0"/>
              </a:rPr>
              <a:t>доларів</a:t>
            </a:r>
            <a:r>
              <a:rPr lang="ru-RU" dirty="0">
                <a:latin typeface="Times New Roman" panose="02020603050405020304" pitchFamily="18" charset="0"/>
                <a:cs typeface="Times New Roman" panose="02020603050405020304" pitchFamily="18" charset="0"/>
              </a:rPr>
              <a:t> США за </a:t>
            </a:r>
            <a:r>
              <a:rPr lang="ru-RU" dirty="0" err="1">
                <a:latin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продані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понесені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непов’язаними</a:t>
            </a:r>
            <a:r>
              <a:rPr lang="ru-RU" dirty="0">
                <a:latin typeface="Times New Roman" panose="02020603050405020304" pitchFamily="18" charset="0"/>
                <a:cs typeface="Times New Roman" panose="02020603050405020304" pitchFamily="18" charset="0"/>
              </a:rPr>
              <a:t> сторонами.</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Застосовна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ціна</a:t>
            </a:r>
            <a:r>
              <a:rPr lang="ru-RU" dirty="0">
                <a:latin typeface="Times New Roman" panose="02020603050405020304" pitchFamily="18" charset="0"/>
                <a:cs typeface="Times New Roman" panose="02020603050405020304" pitchFamily="18" charset="0"/>
              </a:rPr>
              <a:t> перепродажу та заявлений </a:t>
            </a:r>
            <a:r>
              <a:rPr lang="ru-RU" dirty="0" err="1">
                <a:latin typeface="Times New Roman" panose="02020603050405020304" pitchFamily="18" charset="0"/>
                <a:cs typeface="Times New Roman" panose="02020603050405020304" pitchFamily="18" charset="0"/>
              </a:rPr>
              <a:t>валовий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 «К» </a:t>
            </a:r>
            <a:r>
              <a:rPr lang="ru-RU" dirty="0" err="1">
                <a:latin typeface="Times New Roman" panose="02020603050405020304" pitchFamily="18" charset="0"/>
                <a:cs typeface="Times New Roman" panose="02020603050405020304" pitchFamily="18" charset="0"/>
              </a:rPr>
              <a:t>виглядають</a:t>
            </a:r>
            <a:r>
              <a:rPr lang="ru-RU" dirty="0">
                <a:latin typeface="Times New Roman" panose="02020603050405020304" pitchFamily="18" charset="0"/>
                <a:cs typeface="Times New Roman" panose="02020603050405020304" pitchFamily="18" charset="0"/>
              </a:rPr>
              <a:t> таким чином:</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Застосовна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ціна</a:t>
            </a:r>
            <a:r>
              <a:rPr lang="ru-RU" dirty="0">
                <a:latin typeface="Times New Roman" panose="02020603050405020304" pitchFamily="18" charset="0"/>
                <a:cs typeface="Times New Roman" panose="02020603050405020304" pitchFamily="18" charset="0"/>
              </a:rPr>
              <a:t> перепродажу 1 000 дол. США;</a:t>
            </a:r>
          </a:p>
          <a:p>
            <a:r>
              <a:rPr lang="ru-RU" dirty="0" err="1">
                <a:latin typeface="Times New Roman" panose="02020603050405020304" pitchFamily="18" charset="0"/>
                <a:cs typeface="Times New Roman" panose="02020603050405020304" pitchFamily="18" charset="0"/>
              </a:rPr>
              <a:t>Вартість</a:t>
            </a:r>
            <a:r>
              <a:rPr lang="ru-RU" dirty="0">
                <a:latin typeface="Times New Roman" panose="02020603050405020304" pitchFamily="18" charset="0"/>
                <a:cs typeface="Times New Roman" panose="02020603050405020304" pitchFamily="18" charset="0"/>
              </a:rPr>
              <a:t> покупок у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 «L» 600 дол. США;</a:t>
            </a:r>
          </a:p>
          <a:p>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понесені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Компанією</a:t>
            </a:r>
            <a:r>
              <a:rPr lang="ru-RU" dirty="0">
                <a:latin typeface="Times New Roman" panose="02020603050405020304" pitchFamily="18" charset="0"/>
                <a:cs typeface="Times New Roman" panose="02020603050405020304" pitchFamily="18" charset="0"/>
              </a:rPr>
              <a:t> «К» 200 дол. США;</a:t>
            </a:r>
          </a:p>
          <a:p>
            <a:r>
              <a:rPr lang="ru-RU" dirty="0">
                <a:latin typeface="Times New Roman" panose="02020603050405020304" pitchFamily="18" charset="0"/>
                <a:cs typeface="Times New Roman" panose="02020603050405020304" pitchFamily="18" charset="0"/>
              </a:rPr>
              <a:t>Заявлений </a:t>
            </a:r>
            <a:r>
              <a:rPr lang="ru-RU" dirty="0" err="1">
                <a:latin typeface="Times New Roman" panose="02020603050405020304" pitchFamily="18" charset="0"/>
                <a:cs typeface="Times New Roman" panose="02020603050405020304" pitchFamily="18" charset="0"/>
              </a:rPr>
              <a:t>валовий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прибуток</a:t>
            </a:r>
            <a:r>
              <a:rPr lang="ru-RU" dirty="0">
                <a:latin typeface="Times New Roman" panose="02020603050405020304" pitchFamily="18" charset="0"/>
                <a:cs typeface="Times New Roman" panose="02020603050405020304" pitchFamily="18" charset="0"/>
              </a:rPr>
              <a:t> 200 дол. США.</a:t>
            </a:r>
          </a:p>
          <a:p>
            <a:r>
              <a:rPr lang="ru-RU" dirty="0" err="1">
                <a:latin typeface="Times New Roman" panose="02020603050405020304" pitchFamily="18" charset="0"/>
                <a:cs typeface="Times New Roman" panose="02020603050405020304" pitchFamily="18" charset="0"/>
              </a:rPr>
              <a:t>Податковий</a:t>
            </a:r>
            <a:r>
              <a:rPr lang="ru-RU" dirty="0">
                <a:latin typeface="Times New Roman" panose="02020603050405020304" pitchFamily="18" charset="0"/>
                <a:cs typeface="Times New Roman" panose="02020603050405020304" pitchFamily="18" charset="0"/>
              </a:rPr>
              <a:t> орган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контрольованої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відповідна</a:t>
            </a:r>
            <a:r>
              <a:rPr lang="ru-RU" dirty="0">
                <a:latin typeface="Times New Roman" panose="02020603050405020304" pitchFamily="18" charset="0"/>
                <a:cs typeface="Times New Roman" panose="02020603050405020304" pitchFamily="18" charset="0"/>
              </a:rPr>
              <a:t> маржа валового </a:t>
            </a:r>
            <a:r>
              <a:rPr lang="ru-RU" dirty="0" err="1">
                <a:latin typeface="Times New Roman" panose="02020603050405020304" pitchFamily="18" charset="0"/>
                <a:cs typeface="Times New Roman" panose="02020603050405020304" pitchFamily="18" charset="0"/>
              </a:rPr>
              <a:t>прибутку</a:t>
            </a:r>
            <a:r>
              <a:rPr lang="ru-RU" dirty="0">
                <a:latin typeface="Times New Roman" panose="02020603050405020304" pitchFamily="18" charset="0"/>
                <a:cs typeface="Times New Roman" panose="02020603050405020304" pitchFamily="18" charset="0"/>
              </a:rPr>
              <a:t> становить 25 </a:t>
            </a:r>
            <a:r>
              <a:rPr lang="ru-RU" dirty="0" err="1">
                <a:latin typeface="Times New Roman" panose="02020603050405020304" pitchFamily="18" charset="0"/>
                <a:cs typeface="Times New Roman" panose="02020603050405020304" pitchFamily="18" charset="0"/>
              </a:rPr>
              <a:t>відсотків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посилаючись</a:t>
            </a:r>
            <a:r>
              <a:rPr lang="ru-RU" dirty="0">
                <a:latin typeface="Times New Roman" panose="02020603050405020304" pitchFamily="18" charset="0"/>
                <a:cs typeface="Times New Roman" panose="02020603050405020304" pitchFamily="18" charset="0"/>
              </a:rPr>
              <a:t> на маржу валового </a:t>
            </a:r>
            <a:r>
              <a:rPr lang="ru-RU" dirty="0" err="1">
                <a:latin typeface="Times New Roman" panose="02020603050405020304" pitchFamily="18" charset="0"/>
                <a:cs typeface="Times New Roman" panose="02020603050405020304" pitchFamily="18" charset="0"/>
              </a:rPr>
              <a:t>прибутку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незалежним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торговим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посередником</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порівняльній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неконтрольованій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операції</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689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180975" y="1226701"/>
            <a:ext cx="11830050" cy="4093428"/>
          </a:xfrm>
          <a:prstGeom prst="rect">
            <a:avLst/>
          </a:prstGeom>
          <a:noFill/>
        </p:spPr>
        <p:txBody>
          <a:bodyPr wrap="square">
            <a:spAutoFit/>
          </a:bodyPr>
          <a:lstStyle/>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Таким чином, </a:t>
            </a:r>
            <a:r>
              <a:rPr lang="ru-RU" sz="2000" dirty="0" err="1">
                <a:latin typeface="Times New Roman" panose="02020603050405020304" pitchFamily="18" charset="0"/>
                <a:cs typeface="Times New Roman" panose="02020603050405020304" pitchFamily="18" charset="0"/>
              </a:rPr>
              <a:t>відповідний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валовий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 «К» становить 250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25 </a:t>
            </a:r>
            <a:r>
              <a:rPr lang="ru-RU" sz="2000" dirty="0" err="1">
                <a:latin typeface="Times New Roman" panose="02020603050405020304" pitchFamily="18" charset="0"/>
                <a:cs typeface="Times New Roman" panose="02020603050405020304" pitchFamily="18" charset="0"/>
              </a:rPr>
              <a:t>відсотків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застосовної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перепродажу в 1 000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a:t>
            </a:r>
            <a:r>
              <a:rPr lang="ru-RU" sz="2000" dirty="0">
                <a:latin typeface="Times New Roman" panose="02020603050405020304" pitchFamily="18" charset="0"/>
                <a:cs typeface="Times New Roman" panose="02020603050405020304" pitchFamily="18" charset="0"/>
              </a:rPr>
              <a:t> «К» </a:t>
            </a:r>
            <a:r>
              <a:rPr lang="ru-RU" sz="2000" dirty="0" err="1">
                <a:latin typeface="Times New Roman" panose="02020603050405020304" pitchFamily="18" charset="0"/>
                <a:cs typeface="Times New Roman" panose="02020603050405020304" pitchFamily="18" charset="0"/>
              </a:rPr>
              <a:t>несе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на продаж </a:t>
            </a:r>
            <a:r>
              <a:rPr lang="ru-RU" sz="2000" dirty="0" err="1">
                <a:latin typeface="Times New Roman" panose="02020603050405020304" pitchFamily="18" charset="0"/>
                <a:cs typeface="Times New Roman" panose="02020603050405020304" pitchFamily="18" charset="0"/>
              </a:rPr>
              <a:t>непов’язаним</a:t>
            </a:r>
            <a:r>
              <a:rPr lang="ru-RU" sz="2000" dirty="0">
                <a:latin typeface="Times New Roman" panose="02020603050405020304" pitchFamily="18" charset="0"/>
                <a:cs typeface="Times New Roman" panose="02020603050405020304" pitchFamily="18" charset="0"/>
              </a:rPr>
              <a:t> сторонам, </a:t>
            </a:r>
            <a:r>
              <a:rPr lang="ru-RU" sz="2000" dirty="0" err="1">
                <a:latin typeface="Times New Roman" panose="02020603050405020304" pitchFamily="18" charset="0"/>
                <a:cs typeface="Times New Roman" panose="02020603050405020304" pitchFamily="18" charset="0"/>
              </a:rPr>
              <a:t>ціна</a:t>
            </a:r>
            <a:r>
              <a:rPr lang="ru-RU" sz="2000" dirty="0">
                <a:latin typeface="Times New Roman" panose="02020603050405020304" pitchFamily="18" charset="0"/>
                <a:cs typeface="Times New Roman" panose="02020603050405020304" pitchFamily="18" charset="0"/>
              </a:rPr>
              <a:t> майна за принципом «</a:t>
            </a:r>
            <a:r>
              <a:rPr lang="ru-RU" sz="2000" dirty="0" err="1">
                <a:latin typeface="Times New Roman" panose="02020603050405020304" pitchFamily="18" charset="0"/>
                <a:cs typeface="Times New Roman" panose="02020603050405020304" pitchFamily="18" charset="0"/>
              </a:rPr>
              <a:t>витягнутої</a:t>
            </a:r>
            <a:r>
              <a:rPr lang="ru-RU" sz="2000" dirty="0">
                <a:latin typeface="Times New Roman" panose="02020603050405020304" pitchFamily="18" charset="0"/>
                <a:cs typeface="Times New Roman" panose="02020603050405020304" pitchFamily="18" charset="0"/>
              </a:rPr>
              <a:t> руки», </a:t>
            </a:r>
            <a:r>
              <a:rPr lang="ru-RU" sz="2000" dirty="0" err="1">
                <a:latin typeface="Times New Roman" panose="02020603050405020304" pitchFamily="18" charset="0"/>
                <a:cs typeface="Times New Roman" panose="02020603050405020304" pitchFamily="18" charset="0"/>
              </a:rPr>
              <a:t>придбаного</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 «L»,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визначена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наступним</a:t>
            </a:r>
            <a:r>
              <a:rPr lang="ru-RU" sz="2000" dirty="0">
                <a:latin typeface="Times New Roman" panose="02020603050405020304" pitchFamily="18" charset="0"/>
                <a:cs typeface="Times New Roman" panose="02020603050405020304" pitchFamily="18" charset="0"/>
              </a:rPr>
              <a:t> чином:</a:t>
            </a:r>
          </a:p>
          <a:p>
            <a:endParaRPr lang="ru-RU" sz="2000"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відповідний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валовий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(250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віднімається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перепродажу (1 000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a:t>
            </a:r>
          </a:p>
          <a:p>
            <a:r>
              <a:rPr lang="ru-RU" sz="2000" dirty="0" err="1">
                <a:latin typeface="Times New Roman" panose="02020603050405020304" pitchFamily="18" charset="0"/>
                <a:cs typeface="Times New Roman" panose="02020603050405020304" pitchFamily="18" charset="0"/>
              </a:rPr>
              <a:t>отримана</a:t>
            </a:r>
            <a:r>
              <a:rPr lang="ru-RU" sz="2000" dirty="0">
                <a:latin typeface="Times New Roman" panose="02020603050405020304" pitchFamily="18" charset="0"/>
                <a:cs typeface="Times New Roman" panose="02020603050405020304" pitchFamily="18" charset="0"/>
              </a:rPr>
              <a:t> сума (750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потім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зменшується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на продаж, </a:t>
            </a:r>
            <a:r>
              <a:rPr lang="ru-RU" sz="2000" dirty="0" err="1">
                <a:latin typeface="Times New Roman" panose="02020603050405020304" pitchFamily="18" charset="0"/>
                <a:cs typeface="Times New Roman" panose="02020603050405020304" pitchFamily="18" charset="0"/>
              </a:rPr>
              <a:t>понесені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непов’язаними</a:t>
            </a:r>
            <a:r>
              <a:rPr lang="ru-RU" sz="2000" dirty="0">
                <a:latin typeface="Times New Roman" panose="02020603050405020304" pitchFamily="18" charset="0"/>
                <a:cs typeface="Times New Roman" panose="02020603050405020304" pitchFamily="18" charset="0"/>
              </a:rPr>
              <a:t> сторонами (200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a:t>
            </a:r>
          </a:p>
          <a:p>
            <a:r>
              <a:rPr lang="ru-RU" sz="2000" dirty="0">
                <a:latin typeface="Times New Roman" panose="02020603050405020304" pitchFamily="18" charset="0"/>
                <a:cs typeface="Times New Roman" panose="02020603050405020304" pitchFamily="18" charset="0"/>
              </a:rPr>
              <a:t>Таким чином, </a:t>
            </a:r>
            <a:r>
              <a:rPr lang="ru-RU" sz="2000" dirty="0" err="1">
                <a:latin typeface="Times New Roman" panose="02020603050405020304" pitchFamily="18" charset="0"/>
                <a:cs typeface="Times New Roman" panose="02020603050405020304" pitchFamily="18" charset="0"/>
              </a:rPr>
              <a:t>ціна</a:t>
            </a:r>
            <a:r>
              <a:rPr lang="ru-RU" sz="2000" dirty="0">
                <a:latin typeface="Times New Roman" panose="02020603050405020304" pitchFamily="18" charset="0"/>
                <a:cs typeface="Times New Roman" panose="02020603050405020304" pitchFamily="18" charset="0"/>
              </a:rPr>
              <a:t> покупки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 «К» у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 «L» за принципом «</a:t>
            </a:r>
            <a:r>
              <a:rPr lang="ru-RU" sz="2000" dirty="0" err="1">
                <a:latin typeface="Times New Roman" panose="02020603050405020304" pitchFamily="18" charset="0"/>
                <a:cs typeface="Times New Roman" panose="02020603050405020304" pitchFamily="18" charset="0"/>
              </a:rPr>
              <a:t>витягнутої</a:t>
            </a:r>
            <a:r>
              <a:rPr lang="ru-RU" sz="2000" dirty="0">
                <a:latin typeface="Times New Roman" panose="02020603050405020304" pitchFamily="18" charset="0"/>
                <a:cs typeface="Times New Roman" panose="02020603050405020304" pitchFamily="18" charset="0"/>
              </a:rPr>
              <a:t> руки» в </a:t>
            </a:r>
            <a:r>
              <a:rPr lang="ru-RU" sz="2000" dirty="0" err="1">
                <a:latin typeface="Times New Roman" panose="02020603050405020304" pitchFamily="18" charset="0"/>
                <a:cs typeface="Times New Roman" panose="02020603050405020304" pitchFamily="18" charset="0"/>
              </a:rPr>
              <a:t>цьому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випадку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становити</a:t>
            </a:r>
            <a:r>
              <a:rPr lang="ru-RU" sz="2000" dirty="0">
                <a:latin typeface="Times New Roman" panose="02020603050405020304" pitchFamily="18" charset="0"/>
                <a:cs typeface="Times New Roman" panose="02020603050405020304" pitchFamily="18" charset="0"/>
              </a:rPr>
              <a:t> 550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750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мінус</a:t>
            </a:r>
            <a:r>
              <a:rPr lang="ru-RU" sz="2000" dirty="0">
                <a:latin typeface="Times New Roman" panose="02020603050405020304" pitchFamily="18" charset="0"/>
                <a:cs typeface="Times New Roman" panose="02020603050405020304" pitchFamily="18" charset="0"/>
              </a:rPr>
              <a:t> 200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а не 600 </a:t>
            </a:r>
            <a:r>
              <a:rPr lang="ru-RU" sz="2000" dirty="0" err="1">
                <a:latin typeface="Times New Roman" panose="02020603050405020304" pitchFamily="18" charset="0"/>
                <a:cs typeface="Times New Roman" panose="02020603050405020304" pitchFamily="18" charset="0"/>
              </a:rPr>
              <a:t>доларів</a:t>
            </a:r>
            <a:r>
              <a:rPr lang="ru-RU" sz="2000" dirty="0">
                <a:latin typeface="Times New Roman" panose="02020603050405020304" pitchFamily="18" charset="0"/>
                <a:cs typeface="Times New Roman" panose="02020603050405020304" pitchFamily="18" charset="0"/>
              </a:rPr>
              <a:t> США,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призведе</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заниження</a:t>
            </a:r>
            <a:r>
              <a:rPr lang="ru-RU" sz="2000" dirty="0">
                <a:latin typeface="Times New Roman" panose="02020603050405020304" pitchFamily="18" charset="0"/>
                <a:cs typeface="Times New Roman" panose="02020603050405020304" pitchFamily="18" charset="0"/>
              </a:rPr>
              <a:t> позитивного </a:t>
            </a:r>
            <a:r>
              <a:rPr lang="ru-RU" sz="2000" dirty="0" err="1">
                <a:latin typeface="Times New Roman" panose="02020603050405020304" pitchFamily="18" charset="0"/>
                <a:cs typeface="Times New Roman" panose="02020603050405020304" pitchFamily="18" charset="0"/>
              </a:rPr>
              <a:t>фінансового</a:t>
            </a:r>
            <a:r>
              <a:rPr lang="ru-RU" sz="2000" dirty="0">
                <a:latin typeface="Times New Roman" panose="02020603050405020304" pitchFamily="18" charset="0"/>
                <a:cs typeface="Times New Roman" panose="02020603050405020304" pitchFamily="18" charset="0"/>
              </a:rPr>
              <a:t> результату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66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49"/>
            <a:ext cx="11324979" cy="1023745"/>
          </a:xfrm>
        </p:spPr>
        <p:txBody>
          <a:bodyPr rtlCol="0"/>
          <a:lstStyle/>
          <a:p>
            <a:pPr algn="ctr" rtl="0"/>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Підходи</a:t>
            </a:r>
            <a:r>
              <a:rPr lang="ru-RU" sz="2400" b="1" dirty="0">
                <a:latin typeface="Times New Roman" panose="02020603050405020304" pitchFamily="18" charset="0"/>
                <a:cs typeface="Times New Roman" panose="02020603050405020304" pitchFamily="18" charset="0"/>
              </a:rPr>
              <a:t> до </a:t>
            </a:r>
            <a:r>
              <a:rPr lang="ru-RU" sz="2400" b="1" dirty="0" err="1">
                <a:latin typeface="Times New Roman" panose="02020603050405020304" pitchFamily="18" charset="0"/>
                <a:cs typeface="Times New Roman" panose="02020603050405020304" pitchFamily="18" charset="0"/>
              </a:rPr>
              <a:t>визначення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найбільш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доцільного</a:t>
            </a:r>
            <a:r>
              <a:rPr lang="ru-RU" sz="2400" b="1" dirty="0">
                <a:latin typeface="Times New Roman" panose="02020603050405020304" pitchFamily="18" charset="0"/>
                <a:cs typeface="Times New Roman" panose="02020603050405020304" pitchFamily="18" charset="0"/>
              </a:rPr>
              <a:t> методу трансфертного </a:t>
            </a:r>
            <a:r>
              <a:rPr lang="ru-RU" sz="2400" b="1" dirty="0" err="1">
                <a:latin typeface="Times New Roman" panose="02020603050405020304" pitchFamily="18" charset="0"/>
                <a:cs typeface="Times New Roman" panose="02020603050405020304" pitchFamily="18" charset="0"/>
              </a:rPr>
              <a:t>ціноутворення</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p:cNvSpPr>
            <a:spLocks noGrp="1"/>
          </p:cNvSpPr>
          <p:nvPr>
            <p:ph idx="1"/>
          </p:nvPr>
        </p:nvSpPr>
        <p:spPr>
          <a:xfrm>
            <a:off x="471182" y="1916123"/>
            <a:ext cx="11249636" cy="3545110"/>
          </a:xfrm>
        </p:spPr>
        <p:txBody>
          <a:bodyPr rtlCol="0">
            <a:noAutofit/>
          </a:bodyPr>
          <a:lstStyle/>
          <a:p>
            <a:pPr marL="0" indent="0" rtl="0">
              <a:buNone/>
            </a:pPr>
            <a:r>
              <a:rPr lang="uk-UA" sz="2200" b="1" dirty="0">
                <a:latin typeface="Times New Roman" panose="02020603050405020304" pitchFamily="18" charset="0"/>
                <a:cs typeface="Times New Roman" panose="02020603050405020304" pitchFamily="18" charset="0"/>
              </a:rPr>
              <a:t>Визначення найбільшої доцільності методу трансфертного ціноутворення платником базується на трьох аспектах:</a:t>
            </a:r>
          </a:p>
          <a:p>
            <a:pPr marL="540000" indent="0" algn="just" rtl="0">
              <a:buNone/>
            </a:pPr>
            <a:r>
              <a:rPr lang="uk-UA" sz="2200" dirty="0">
                <a:latin typeface="Times New Roman" panose="02020603050405020304" pitchFamily="18" charset="0"/>
                <a:cs typeface="Times New Roman" panose="02020603050405020304" pitchFamily="18" charset="0"/>
              </a:rPr>
              <a:t>1)	проведення </a:t>
            </a:r>
            <a:r>
              <a:rPr lang="uk-UA" sz="2200" b="1" dirty="0">
                <a:latin typeface="Times New Roman" panose="02020603050405020304" pitchFamily="18" charset="0"/>
                <a:cs typeface="Times New Roman" panose="02020603050405020304" pitchFamily="18" charset="0"/>
              </a:rPr>
              <a:t>функціонального аналізу контрольованої операції </a:t>
            </a:r>
            <a:r>
              <a:rPr lang="uk-UA" sz="2200" dirty="0">
                <a:latin typeface="Times New Roman" panose="02020603050405020304" pitchFamily="18" charset="0"/>
                <a:cs typeface="Times New Roman" panose="02020603050405020304" pitchFamily="18" charset="0"/>
              </a:rPr>
              <a:t>(з урахуванням виконуваних функцій, використовуваних активів і по- несених ризиків);</a:t>
            </a:r>
          </a:p>
          <a:p>
            <a:pPr marL="540000" indent="0" algn="just" rtl="0">
              <a:buNone/>
            </a:pPr>
            <a:r>
              <a:rPr lang="uk-UA" sz="2200" dirty="0">
                <a:latin typeface="Times New Roman" panose="02020603050405020304" pitchFamily="18" charset="0"/>
                <a:cs typeface="Times New Roman" panose="02020603050405020304" pitchFamily="18" charset="0"/>
              </a:rPr>
              <a:t>2)	наявності </a:t>
            </a:r>
            <a:r>
              <a:rPr lang="uk-UA" sz="2200" b="1" dirty="0">
                <a:latin typeface="Times New Roman" panose="02020603050405020304" pitchFamily="18" charset="0"/>
                <a:cs typeface="Times New Roman" panose="02020603050405020304" pitchFamily="18" charset="0"/>
              </a:rPr>
              <a:t>повної та достовірної інформації</a:t>
            </a:r>
            <a:r>
              <a:rPr lang="uk-UA" sz="2200" dirty="0">
                <a:latin typeface="Times New Roman" panose="02020603050405020304" pitchFamily="18" charset="0"/>
                <a:cs typeface="Times New Roman" panose="02020603050405020304" pitchFamily="18" charset="0"/>
              </a:rPr>
              <a:t>, необхідної для застосування обраного методу та/або методів трансфертного ціно утворення;</a:t>
            </a:r>
          </a:p>
          <a:p>
            <a:pPr marL="540000" indent="0" algn="just" rtl="0">
              <a:buNone/>
            </a:pPr>
            <a:r>
              <a:rPr lang="uk-UA" sz="2200" dirty="0">
                <a:latin typeface="Times New Roman" panose="02020603050405020304" pitchFamily="18" charset="0"/>
                <a:cs typeface="Times New Roman" panose="02020603050405020304" pitchFamily="18" charset="0"/>
              </a:rPr>
              <a:t>3)	</a:t>
            </a:r>
            <a:r>
              <a:rPr lang="uk-UA" sz="2200" b="1" dirty="0">
                <a:latin typeface="Times New Roman" panose="02020603050405020304" pitchFamily="18" charset="0"/>
                <a:cs typeface="Times New Roman" panose="02020603050405020304" pitchFamily="18" charset="0"/>
              </a:rPr>
              <a:t>ступеня </a:t>
            </a:r>
            <a:r>
              <a:rPr lang="uk-UA" sz="2200" b="1" dirty="0" err="1">
                <a:latin typeface="Times New Roman" panose="02020603050405020304" pitchFamily="18" charset="0"/>
                <a:cs typeface="Times New Roman" panose="02020603050405020304" pitchFamily="18" charset="0"/>
              </a:rPr>
              <a:t>зіставності</a:t>
            </a:r>
            <a:r>
              <a:rPr lang="uk-UA" sz="2200" b="1" dirty="0">
                <a:latin typeface="Times New Roman" panose="02020603050405020304" pitchFamily="18" charset="0"/>
                <a:cs typeface="Times New Roman" panose="02020603050405020304" pitchFamily="18" charset="0"/>
              </a:rPr>
              <a:t> між контрольованими і неконтрольованими операціями</a:t>
            </a:r>
            <a:r>
              <a:rPr lang="uk-UA" sz="2200" dirty="0">
                <a:latin typeface="Times New Roman" panose="02020603050405020304" pitchFamily="18" charset="0"/>
                <a:cs typeface="Times New Roman" panose="02020603050405020304" pitchFamily="18" charset="0"/>
              </a:rPr>
              <a:t>, включаючи надійність коригувань </a:t>
            </a:r>
            <a:r>
              <a:rPr lang="uk-UA" sz="2200" dirty="0" err="1">
                <a:latin typeface="Times New Roman" panose="02020603050405020304" pitchFamily="18" charset="0"/>
                <a:cs typeface="Times New Roman" panose="02020603050405020304" pitchFamily="18" charset="0"/>
              </a:rPr>
              <a:t>зіставності</a:t>
            </a:r>
            <a:r>
              <a:rPr lang="uk-UA" sz="2200" dirty="0">
                <a:latin typeface="Times New Roman" panose="02020603050405020304" pitchFamily="18" charset="0"/>
                <a:cs typeface="Times New Roman" panose="02020603050405020304" pitchFamily="18" charset="0"/>
              </a:rPr>
              <a:t>, якщо такі застосовуються, які можуть використовуватися для усунення розбіжностей між такими операціями.</a:t>
            </a:r>
          </a:p>
        </p:txBody>
      </p:sp>
    </p:spTree>
    <p:extLst>
      <p:ext uri="{BB962C8B-B14F-4D97-AF65-F5344CB8AC3E}">
        <p14:creationId xmlns:p14="http://schemas.microsoft.com/office/powerpoint/2010/main" val="410893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180975" y="1226701"/>
            <a:ext cx="11830050" cy="3170099"/>
          </a:xfrm>
          <a:prstGeom prst="rect">
            <a:avLst/>
          </a:prstGeom>
          <a:noFill/>
        </p:spPr>
        <p:txBody>
          <a:bodyPr wrap="square">
            <a:spAutoFit/>
          </a:bodyPr>
          <a:lstStyle/>
          <a:p>
            <a:pPr algn="just">
              <a:spcBef>
                <a:spcPts val="1200"/>
              </a:spcBef>
            </a:pPr>
            <a:r>
              <a:rPr lang="ru-RU" sz="2000" b="1" dirty="0" err="1">
                <a:latin typeface="Times New Roman" panose="02020603050405020304" pitchFamily="18" charset="0"/>
                <a:cs typeface="Times New Roman" panose="02020603050405020304" pitchFamily="18" charset="0"/>
              </a:rPr>
              <a:t>Переваги</a:t>
            </a:r>
            <a:r>
              <a:rPr lang="ru-RU" sz="2000" b="1" dirty="0">
                <a:latin typeface="Times New Roman" panose="02020603050405020304" pitchFamily="18" charset="0"/>
                <a:cs typeface="Times New Roman" panose="02020603050405020304" pitchFamily="18" charset="0"/>
              </a:rPr>
              <a:t> методу </a:t>
            </a:r>
            <a:r>
              <a:rPr lang="ru-RU" sz="2000" b="1" dirty="0" err="1">
                <a:latin typeface="Times New Roman" panose="02020603050405020304" pitchFamily="18" charset="0"/>
                <a:cs typeface="Times New Roman" panose="02020603050405020304" pitchFamily="18" charset="0"/>
              </a:rPr>
              <a:t>ціни</a:t>
            </a:r>
            <a:r>
              <a:rPr lang="ru-RU" sz="2000" b="1" dirty="0">
                <a:latin typeface="Times New Roman" panose="02020603050405020304" pitchFamily="18" charset="0"/>
                <a:cs typeface="Times New Roman" panose="02020603050405020304" pitchFamily="18" charset="0"/>
              </a:rPr>
              <a:t> перепродажу</a:t>
            </a:r>
          </a:p>
          <a:p>
            <a:pPr marL="342900" indent="-342900" algn="just">
              <a:spcBef>
                <a:spcPts val="12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Метод, </a:t>
            </a:r>
            <a:r>
              <a:rPr lang="ru-RU" sz="2000" dirty="0" err="1">
                <a:latin typeface="Times New Roman" panose="02020603050405020304" pitchFamily="18" charset="0"/>
                <a:cs typeface="Times New Roman" panose="02020603050405020304" pitchFamily="18" charset="0"/>
              </a:rPr>
              <a:t>заснований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ціні</a:t>
            </a:r>
            <a:r>
              <a:rPr lang="ru-RU" sz="2000" dirty="0">
                <a:latin typeface="Times New Roman" panose="02020603050405020304" pitchFamily="18" charset="0"/>
                <a:cs typeface="Times New Roman" panose="02020603050405020304" pitchFamily="18" charset="0"/>
              </a:rPr>
              <a:t> перепродажу, </a:t>
            </a:r>
            <a:r>
              <a:rPr lang="ru-RU" sz="2000" dirty="0" err="1">
                <a:latin typeface="Times New Roman" panose="02020603050405020304" pitchFamily="18" charset="0"/>
                <a:cs typeface="Times New Roman" panose="02020603050405020304" pitchFamily="18" charset="0"/>
              </a:rPr>
              <a:t>ринковій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ціні</a:t>
            </a:r>
            <a:r>
              <a:rPr lang="ru-RU" sz="2000" dirty="0">
                <a:latin typeface="Times New Roman" panose="02020603050405020304" pitchFamily="18" charset="0"/>
                <a:cs typeface="Times New Roman" panose="02020603050405020304" pitchFamily="18" charset="0"/>
              </a:rPr>
              <a:t>, та тому </a:t>
            </a:r>
            <a:r>
              <a:rPr lang="ru-RU" sz="2000" dirty="0" err="1">
                <a:latin typeface="Times New Roman" panose="02020603050405020304" pitchFamily="18" charset="0"/>
                <a:cs typeface="Times New Roman" panose="02020603050405020304" pitchFamily="18" charset="0"/>
              </a:rPr>
              <a:t>являє</a:t>
            </a:r>
            <a:r>
              <a:rPr lang="ru-RU" sz="2000" dirty="0">
                <a:latin typeface="Times New Roman" panose="02020603050405020304" pitchFamily="18" charset="0"/>
                <a:cs typeface="Times New Roman" panose="02020603050405020304" pitchFamily="18" charset="0"/>
              </a:rPr>
              <a:t> собою метод, </a:t>
            </a:r>
            <a:r>
              <a:rPr lang="ru-RU" sz="2000" dirty="0" err="1">
                <a:latin typeface="Times New Roman" panose="02020603050405020304" pitchFamily="18" charset="0"/>
                <a:cs typeface="Times New Roman" panose="02020603050405020304" pitchFamily="18" charset="0"/>
              </a:rPr>
              <a:t>орієнтований</a:t>
            </a:r>
            <a:r>
              <a:rPr lang="ru-RU" sz="2000" dirty="0">
                <a:latin typeface="Times New Roman" panose="02020603050405020304" pitchFamily="18" charset="0"/>
                <a:cs typeface="Times New Roman" panose="02020603050405020304" pitchFamily="18" charset="0"/>
              </a:rPr>
              <a:t> на попит; в </a:t>
            </a:r>
            <a:r>
              <a:rPr lang="ru-RU" sz="2000" dirty="0" err="1">
                <a:latin typeface="Times New Roman" panose="02020603050405020304" pitchFamily="18" charset="0"/>
                <a:cs typeface="Times New Roman" panose="02020603050405020304" pitchFamily="18" charset="0"/>
              </a:rPr>
              <a:t>ситуаціях</a:t>
            </a:r>
            <a:r>
              <a:rPr lang="ru-RU" sz="2000" dirty="0">
                <a:latin typeface="Times New Roman" panose="02020603050405020304" pitchFamily="18" charset="0"/>
                <a:cs typeface="Times New Roman" panose="02020603050405020304" pitchFamily="18" charset="0"/>
              </a:rPr>
              <a:t>, коли </a:t>
            </a:r>
            <a:r>
              <a:rPr lang="ru-RU" sz="2000" dirty="0" err="1">
                <a:latin typeface="Times New Roman" panose="02020603050405020304" pitchFamily="18" charset="0"/>
                <a:cs typeface="Times New Roman" panose="02020603050405020304" pitchFamily="18" charset="0"/>
              </a:rPr>
              <a:t>існує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слабкий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зв’язок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понесеними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витратами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продукції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наприклад</a:t>
            </a:r>
            <a:r>
              <a:rPr lang="ru-RU" sz="2000" dirty="0">
                <a:latin typeface="Times New Roman" panose="02020603050405020304" pitchFamily="18" charset="0"/>
                <a:cs typeface="Times New Roman" panose="02020603050405020304" pitchFamily="18" charset="0"/>
              </a:rPr>
              <a:t>, коли попит не </a:t>
            </a:r>
            <a:r>
              <a:rPr lang="ru-RU" sz="2000" dirty="0" err="1">
                <a:latin typeface="Times New Roman" panose="02020603050405020304" pitchFamily="18" charset="0"/>
                <a:cs typeface="Times New Roman" panose="02020603050405020304" pitchFamily="18" charset="0"/>
              </a:rPr>
              <a:t>гнучкий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ціна</a:t>
            </a:r>
            <a:r>
              <a:rPr lang="ru-RU" sz="2000" dirty="0">
                <a:latin typeface="Times New Roman" panose="02020603050405020304" pitchFamily="18" charset="0"/>
                <a:cs typeface="Times New Roman" panose="02020603050405020304" pitchFamily="18" charset="0"/>
              </a:rPr>
              <a:t> перепродажу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більш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надійною</a:t>
            </a:r>
            <a:r>
              <a:rPr lang="ru-RU" sz="2000" dirty="0">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Метод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використовувати</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змушуючи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дистриб’юторів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неправомірно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Дистриб’ютор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заробляє</a:t>
            </a:r>
            <a:r>
              <a:rPr lang="ru-RU" sz="2000" dirty="0">
                <a:latin typeface="Times New Roman" panose="02020603050405020304" pitchFamily="18" charset="0"/>
                <a:cs typeface="Times New Roman" panose="02020603050405020304" pitchFamily="18" charset="0"/>
              </a:rPr>
              <a:t> маржу валового </a:t>
            </a:r>
            <a:r>
              <a:rPr lang="ru-RU" sz="2000" dirty="0" err="1">
                <a:latin typeface="Times New Roman" panose="02020603050405020304" pitchFamily="18" charset="0"/>
                <a:cs typeface="Times New Roman" panose="02020603050405020304" pitchFamily="18" charset="0"/>
              </a:rPr>
              <a:t>прибутку</a:t>
            </a:r>
            <a:r>
              <a:rPr lang="ru-RU" sz="2000" dirty="0">
                <a:latin typeface="Times New Roman" panose="02020603050405020304" pitchFamily="18" charset="0"/>
                <a:cs typeface="Times New Roman" panose="02020603050405020304" pitchFamily="18" charset="0"/>
              </a:rPr>
              <a:t> за принципом «</a:t>
            </a:r>
            <a:r>
              <a:rPr lang="ru-RU" sz="2000" dirty="0" err="1">
                <a:latin typeface="Times New Roman" panose="02020603050405020304" pitchFamily="18" charset="0"/>
                <a:cs typeface="Times New Roman" panose="02020603050405020304" pitchFamily="18" charset="0"/>
              </a:rPr>
              <a:t>витягнутої</a:t>
            </a:r>
            <a:r>
              <a:rPr lang="ru-RU" sz="2000" dirty="0">
                <a:latin typeface="Times New Roman" panose="02020603050405020304" pitchFamily="18" charset="0"/>
                <a:cs typeface="Times New Roman" panose="02020603050405020304" pitchFamily="18" charset="0"/>
              </a:rPr>
              <a:t> руки». </a:t>
            </a:r>
            <a:r>
              <a:rPr lang="ru-RU" sz="2000" dirty="0" err="1">
                <a:latin typeface="Times New Roman" panose="02020603050405020304" pitchFamily="18" charset="0"/>
                <a:cs typeface="Times New Roman" panose="02020603050405020304" pitchFamily="18" charset="0"/>
              </a:rPr>
              <a:t>Проте</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певних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обставин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дистриб’ютор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законно </a:t>
            </a:r>
            <a:r>
              <a:rPr lang="ru-RU" sz="2000" dirty="0" err="1">
                <a:latin typeface="Times New Roman" panose="02020603050405020304" pitchFamily="18" charset="0"/>
                <a:cs typeface="Times New Roman" panose="02020603050405020304" pitchFamily="18" charset="0"/>
              </a:rPr>
              <a:t>мати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операційні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збитки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пов’язані</a:t>
            </a:r>
            <a:r>
              <a:rPr lang="ru-RU" sz="2000" dirty="0">
                <a:latin typeface="Times New Roman" panose="02020603050405020304" pitchFamily="18" charset="0"/>
                <a:cs typeface="Times New Roman" panose="02020603050405020304" pitchFamily="18" charset="0"/>
              </a:rPr>
              <a:t> з трансфертною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скоріше</a:t>
            </a:r>
            <a:r>
              <a:rPr lang="ru-RU" sz="2000" dirty="0">
                <a:latin typeface="Times New Roman" panose="02020603050405020304" pitchFamily="18" charset="0"/>
                <a:cs typeface="Times New Roman" panose="02020603050405020304" pitchFamily="18" charset="0"/>
              </a:rPr>
              <a:t>, є результатом </a:t>
            </a:r>
            <a:r>
              <a:rPr lang="ru-RU" sz="2000" dirty="0" err="1">
                <a:latin typeface="Times New Roman" panose="02020603050405020304" pitchFamily="18" charset="0"/>
                <a:cs typeface="Times New Roman" panose="02020603050405020304" pitchFamily="18" charset="0"/>
              </a:rPr>
              <a:t>комерційних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факторів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наприклад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високих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комерційних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викликаних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бізнес-стратегіями</a:t>
            </a:r>
            <a:r>
              <a:rPr lang="ru-RU" sz="2000" dirty="0">
                <a:latin typeface="Times New Roman" panose="02020603050405020304" pitchFamily="18" charset="0"/>
                <a:cs typeface="Times New Roman" panose="02020603050405020304" pitchFamily="18" charset="0"/>
              </a:rPr>
              <a:t>, такими як </a:t>
            </a:r>
            <a:r>
              <a:rPr lang="ru-RU" sz="2000" dirty="0" err="1">
                <a:latin typeface="Times New Roman" panose="02020603050405020304" pitchFamily="18" charset="0"/>
                <a:cs typeface="Times New Roman" panose="02020603050405020304" pitchFamily="18" charset="0"/>
              </a:rPr>
              <a:t>стратегія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проникнення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ринок</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277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5.2. Метод </a:t>
            </a:r>
            <a:r>
              <a:rPr lang="ru-RU" sz="2400" b="1" dirty="0" err="1">
                <a:latin typeface="Times New Roman" panose="02020603050405020304" pitchFamily="18" charset="0"/>
                <a:cs typeface="Times New Roman" panose="02020603050405020304" pitchFamily="18" charset="0"/>
              </a:rPr>
              <a:t>ціни</a:t>
            </a:r>
            <a:r>
              <a:rPr lang="ru-RU" sz="2400" b="1" dirty="0">
                <a:latin typeface="Times New Roman" panose="02020603050405020304" pitchFamily="18" charset="0"/>
                <a:cs typeface="Times New Roman" panose="02020603050405020304" pitchFamily="18" charset="0"/>
              </a:rPr>
              <a:t> перепродажу	</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180975" y="1226701"/>
            <a:ext cx="11830050" cy="3631763"/>
          </a:xfrm>
          <a:prstGeom prst="rect">
            <a:avLst/>
          </a:prstGeom>
          <a:noFill/>
        </p:spPr>
        <p:txBody>
          <a:bodyPr wrap="square">
            <a:spAutoFit/>
          </a:bodyPr>
          <a:lstStyle/>
          <a:p>
            <a:pPr algn="just">
              <a:spcBef>
                <a:spcPts val="1200"/>
              </a:spcBef>
            </a:pPr>
            <a:r>
              <a:rPr lang="uk-UA" sz="2000" b="1" dirty="0">
                <a:latin typeface="Times New Roman" panose="02020603050405020304" pitchFamily="18" charset="0"/>
                <a:cs typeface="Times New Roman" panose="02020603050405020304" pitchFamily="18" charset="0"/>
              </a:rPr>
              <a:t>Недоліки методу ціни перепродажу</a:t>
            </a:r>
          </a:p>
          <a:p>
            <a:pPr marL="342900" indent="-342900" algn="just">
              <a:spcBef>
                <a:spcPts val="1200"/>
              </a:spcBef>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Може бути важко знайти порівняльні дані по валовій маржі через невідповідності в бухгалтерському обліку.</a:t>
            </a:r>
          </a:p>
          <a:p>
            <a:pPr marL="342900" indent="-342900" algn="just">
              <a:spcBef>
                <a:spcPts val="1200"/>
              </a:spcBef>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Можлива розбіжність показників валової рентабельності відібраних компаній з валовою рентабельністю платника податків, яка виникає в обліковій політиці компаній. Деякі витрати (транспортні, витрати на гарантійне обслуговування, страхування) можуть враховуватись як у витратах поточного періоду, так і в собівартості товарів. Надані знижки також можуть враховуватись і як зменшення доходу, і у складі витрат на збут.</a:t>
            </a:r>
          </a:p>
          <a:p>
            <a:pPr marL="342900" indent="-342900" algn="just">
              <a:spcBef>
                <a:spcPts val="1200"/>
              </a:spcBef>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Метод передбачає односторонній аналіз, оскільки при аналізі трансфертного ціноутворення основна увага приділяється пов’язаній збутовій компанії як стороні, яка перевіряється.</a:t>
            </a:r>
          </a:p>
        </p:txBody>
      </p:sp>
    </p:spTree>
    <p:extLst>
      <p:ext uri="{BB962C8B-B14F-4D97-AF65-F5344CB8AC3E}">
        <p14:creationId xmlns:p14="http://schemas.microsoft.com/office/powerpoint/2010/main" val="207595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180975" y="1398151"/>
            <a:ext cx="11830050" cy="3323987"/>
          </a:xfrm>
          <a:prstGeom prst="rect">
            <a:avLst/>
          </a:prstGeom>
          <a:noFill/>
        </p:spPr>
        <p:txBody>
          <a:bodyPr wrap="square">
            <a:spAutoFit/>
          </a:bodyPr>
          <a:lstStyle/>
          <a:p>
            <a:pPr algn="just">
              <a:spcBef>
                <a:spcPts val="1200"/>
              </a:spcBef>
            </a:pPr>
            <a:r>
              <a:rPr lang="ru-RU" sz="2000" dirty="0" err="1">
                <a:latin typeface="Times New Roman" panose="02020603050405020304" pitchFamily="18" charset="0"/>
                <a:cs typeface="Times New Roman" panose="02020603050405020304" pitchFamily="18" charset="0"/>
              </a:rPr>
              <a:t>Відповідно</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підп</a:t>
            </a:r>
            <a:r>
              <a:rPr lang="ru-RU" sz="2000" dirty="0">
                <a:latin typeface="Times New Roman" panose="02020603050405020304" pitchFamily="18" charset="0"/>
                <a:cs typeface="Times New Roman" panose="02020603050405020304" pitchFamily="18" charset="0"/>
              </a:rPr>
              <a:t>. 39.3.5.1 </a:t>
            </a:r>
            <a:r>
              <a:rPr lang="ru-RU" sz="2000" dirty="0" err="1">
                <a:latin typeface="Times New Roman" panose="02020603050405020304" pitchFamily="18" charset="0"/>
                <a:cs typeface="Times New Roman" panose="02020603050405020304" pitchFamily="18" charset="0"/>
              </a:rPr>
              <a:t>підп</a:t>
            </a:r>
            <a:r>
              <a:rPr lang="ru-RU" sz="2000" dirty="0">
                <a:latin typeface="Times New Roman" panose="02020603050405020304" pitchFamily="18" charset="0"/>
                <a:cs typeface="Times New Roman" panose="02020603050405020304" pitchFamily="18" charset="0"/>
              </a:rPr>
              <a:t>. 39.3.5 п. 39.3 ПК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метод «</a:t>
            </a:r>
            <a:r>
              <a:rPr lang="ru-RU" sz="2000" b="1" dirty="0" err="1">
                <a:latin typeface="Times New Roman" panose="02020603050405020304" pitchFamily="18" charset="0"/>
                <a:cs typeface="Times New Roman" panose="02020603050405020304" pitchFamily="18" charset="0"/>
              </a:rPr>
              <a:t>витрати</a:t>
            </a:r>
            <a:r>
              <a:rPr lang="ru-RU" sz="2000" b="1" dirty="0">
                <a:latin typeface="Times New Roman" panose="02020603050405020304" pitchFamily="18" charset="0"/>
                <a:cs typeface="Times New Roman" panose="02020603050405020304" pitchFamily="18" charset="0"/>
              </a:rPr>
              <a:t> плюс» </a:t>
            </a:r>
            <a:r>
              <a:rPr lang="ru-RU" sz="2000" b="1" dirty="0" err="1">
                <a:latin typeface="Times New Roman" panose="02020603050405020304" pitchFamily="18" charset="0"/>
                <a:cs typeface="Times New Roman" panose="02020603050405020304" pitchFamily="18" charset="0"/>
              </a:rPr>
              <a:t>полягає</a:t>
            </a:r>
            <a:r>
              <a:rPr lang="ru-RU" sz="2000" b="1" dirty="0">
                <a:latin typeface="Times New Roman" panose="02020603050405020304" pitchFamily="18" charset="0"/>
                <a:cs typeface="Times New Roman" panose="02020603050405020304" pitchFamily="18" charset="0"/>
              </a:rPr>
              <a:t> в </a:t>
            </a:r>
            <a:r>
              <a:rPr lang="ru-RU" sz="2000" b="1" dirty="0" err="1">
                <a:latin typeface="Times New Roman" panose="02020603050405020304" pitchFamily="18" charset="0"/>
                <a:cs typeface="Times New Roman" panose="02020603050405020304" pitchFamily="18" charset="0"/>
              </a:rPr>
              <a:t>порівнянні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валової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рентабельності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собівартості</a:t>
            </a:r>
            <a:r>
              <a:rPr lang="ru-RU" sz="2000" b="1" dirty="0">
                <a:latin typeface="Times New Roman" panose="02020603050405020304" pitchFamily="18" charset="0"/>
                <a:cs typeface="Times New Roman" panose="02020603050405020304" pitchFamily="18" charset="0"/>
              </a:rPr>
              <a:t> продажу </a:t>
            </a:r>
            <a:r>
              <a:rPr lang="ru-RU" sz="2000" b="1" dirty="0" err="1">
                <a:latin typeface="Times New Roman" panose="02020603050405020304" pitchFamily="18" charset="0"/>
                <a:cs typeface="Times New Roman" panose="02020603050405020304" pitchFamily="18" charset="0"/>
              </a:rPr>
              <a:t>товарів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робіт</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послуг</a:t>
            </a:r>
            <a:r>
              <a:rPr lang="ru-RU" sz="2000" b="1" dirty="0">
                <a:latin typeface="Times New Roman" panose="02020603050405020304" pitchFamily="18" charset="0"/>
                <a:cs typeface="Times New Roman" panose="02020603050405020304" pitchFamily="18" charset="0"/>
              </a:rPr>
              <a:t>) у </a:t>
            </a:r>
            <a:r>
              <a:rPr lang="ru-RU" sz="2000" b="1" dirty="0" err="1">
                <a:latin typeface="Times New Roman" panose="02020603050405020304" pitchFamily="18" charset="0"/>
                <a:cs typeface="Times New Roman" panose="02020603050405020304" pitchFamily="18" charset="0"/>
              </a:rPr>
              <a:t>контрольованій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операції</a:t>
            </a:r>
            <a:r>
              <a:rPr lang="ru-RU" sz="2000" b="1" dirty="0">
                <a:latin typeface="Times New Roman" panose="02020603050405020304" pitchFamily="18" charset="0"/>
                <a:cs typeface="Times New Roman" panose="02020603050405020304" pitchFamily="18" charset="0"/>
              </a:rPr>
              <a:t> з </a:t>
            </a:r>
            <a:r>
              <a:rPr lang="ru-RU" sz="2000" b="1" dirty="0" err="1">
                <a:latin typeface="Times New Roman" panose="02020603050405020304" pitchFamily="18" charset="0"/>
                <a:cs typeface="Times New Roman" panose="02020603050405020304" pitchFamily="18" charset="0"/>
              </a:rPr>
              <a:t>аналогічним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показником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рентабельності</a:t>
            </a:r>
            <a:r>
              <a:rPr lang="ru-RU" sz="2000" b="1" dirty="0">
                <a:latin typeface="Times New Roman" panose="02020603050405020304" pitchFamily="18" charset="0"/>
                <a:cs typeface="Times New Roman" panose="02020603050405020304" pitchFamily="18" charset="0"/>
              </a:rPr>
              <a:t> у </a:t>
            </a:r>
            <a:r>
              <a:rPr lang="ru-RU" sz="2000" b="1" dirty="0" err="1">
                <a:latin typeface="Times New Roman" panose="02020603050405020304" pitchFamily="18" charset="0"/>
                <a:cs typeface="Times New Roman" panose="02020603050405020304" pitchFamily="18" charset="0"/>
              </a:rPr>
              <a:t>зіставних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неконтрольованих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операціях</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застосовуватися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a:t>
            </a:r>
            <a:r>
              <a:rPr lang="ru-RU" sz="2000" dirty="0">
                <a:latin typeface="Times New Roman" panose="02020603050405020304" pitchFamily="18" charset="0"/>
                <a:cs typeface="Times New Roman" panose="02020603050405020304" pitchFamily="18" charset="0"/>
              </a:rPr>
              <a:t> час: </a:t>
            </a:r>
          </a:p>
          <a:p>
            <a:pPr algn="just">
              <a:spcBef>
                <a:spcPts val="1200"/>
              </a:spcBef>
            </a:pPr>
            <a:r>
              <a:rPr lang="ru-RU" sz="2000" dirty="0">
                <a:latin typeface="Times New Roman" panose="02020603050405020304" pitchFamily="18" charset="0"/>
                <a:cs typeface="Times New Roman" panose="02020603050405020304" pitchFamily="18" charset="0"/>
              </a:rPr>
              <a:t>а) </a:t>
            </a:r>
            <a:r>
              <a:rPr lang="ru-RU" sz="2000" dirty="0" err="1">
                <a:latin typeface="Times New Roman" panose="02020603050405020304" pitchFamily="18" charset="0"/>
                <a:cs typeface="Times New Roman" panose="02020603050405020304" pitchFamily="18" charset="0"/>
              </a:rPr>
              <a:t>виконання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особами,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пов’язаними</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отримувачами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результатів</a:t>
            </a:r>
            <a:r>
              <a:rPr lang="ru-RU" sz="2000" dirty="0">
                <a:latin typeface="Times New Roman" panose="02020603050405020304" pitchFamily="18" charset="0"/>
                <a:cs typeface="Times New Roman" panose="02020603050405020304" pitchFamily="18" charset="0"/>
              </a:rPr>
              <a:t> таких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a:t>
            </a:r>
          </a:p>
          <a:p>
            <a:pPr algn="just">
              <a:spcBef>
                <a:spcPts val="1200"/>
              </a:spcBef>
            </a:pPr>
            <a:r>
              <a:rPr lang="ru-RU" sz="2000" dirty="0">
                <a:latin typeface="Times New Roman" panose="02020603050405020304" pitchFamily="18" charset="0"/>
                <a:cs typeface="Times New Roman" panose="02020603050405020304" pitchFamily="18" charset="0"/>
              </a:rPr>
              <a:t>б)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сировини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напівфабрикатів</a:t>
            </a:r>
            <a:r>
              <a:rPr lang="ru-RU" sz="2000" dirty="0">
                <a:latin typeface="Times New Roman" panose="02020603050405020304" pitchFamily="18" charset="0"/>
                <a:cs typeface="Times New Roman" panose="02020603050405020304" pitchFamily="18" charset="0"/>
              </a:rPr>
              <a:t> за договорами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пов’язаними</a:t>
            </a:r>
            <a:r>
              <a:rPr lang="ru-RU" sz="2000" dirty="0">
                <a:latin typeface="Times New Roman" panose="02020603050405020304" pitchFamily="18" charset="0"/>
                <a:cs typeface="Times New Roman" panose="02020603050405020304" pitchFamily="18" charset="0"/>
              </a:rPr>
              <a:t> особами; </a:t>
            </a:r>
          </a:p>
          <a:p>
            <a:pPr algn="just">
              <a:spcBef>
                <a:spcPts val="1200"/>
              </a:spcBef>
            </a:pP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довгостроковими</a:t>
            </a:r>
            <a:r>
              <a:rPr lang="ru-RU" sz="2000" dirty="0">
                <a:latin typeface="Times New Roman" panose="02020603050405020304" pitchFamily="18" charset="0"/>
                <a:cs typeface="Times New Roman" panose="02020603050405020304" pitchFamily="18" charset="0"/>
              </a:rPr>
              <a:t> договорами (контрактами)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пов’язаними</a:t>
            </a:r>
            <a:r>
              <a:rPr lang="ru-RU" sz="2000" dirty="0">
                <a:latin typeface="Times New Roman" panose="02020603050405020304" pitchFamily="18" charset="0"/>
                <a:cs typeface="Times New Roman" panose="02020603050405020304" pitchFamily="18" charset="0"/>
              </a:rPr>
              <a:t> особами. </a:t>
            </a:r>
          </a:p>
        </p:txBody>
      </p:sp>
    </p:spTree>
    <p:extLst>
      <p:ext uri="{BB962C8B-B14F-4D97-AF65-F5344CB8AC3E}">
        <p14:creationId xmlns:p14="http://schemas.microsoft.com/office/powerpoint/2010/main" val="3014298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3C7A4-AFEF-4B05-8FC5-7F7079FB975F}"/>
              </a:ext>
            </a:extLst>
          </p:cNvPr>
          <p:cNvSpPr txBox="1"/>
          <p:nvPr/>
        </p:nvSpPr>
        <p:spPr>
          <a:xfrm>
            <a:off x="180975" y="1398151"/>
            <a:ext cx="11830050" cy="3323987"/>
          </a:xfrm>
          <a:prstGeom prst="rect">
            <a:avLst/>
          </a:prstGeom>
          <a:noFill/>
        </p:spPr>
        <p:txBody>
          <a:bodyPr wrap="square">
            <a:spAutoFit/>
          </a:bodyPr>
          <a:lstStyle/>
          <a:p>
            <a:pPr algn="just">
              <a:spcBef>
                <a:spcPts val="1200"/>
              </a:spcBef>
            </a:pPr>
            <a:r>
              <a:rPr lang="ru-RU" sz="2000" dirty="0" err="1">
                <a:latin typeface="Times New Roman" panose="02020603050405020304" pitchFamily="18" charset="0"/>
                <a:cs typeface="Times New Roman" panose="02020603050405020304" pitchFamily="18" charset="0"/>
              </a:rPr>
              <a:t>Визначення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рентабельності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здійснюється</a:t>
            </a:r>
            <a:r>
              <a:rPr lang="ru-RU" sz="2000" dirty="0">
                <a:latin typeface="Times New Roman" panose="02020603050405020304" pitchFamily="18" charset="0"/>
                <a:cs typeface="Times New Roman" panose="02020603050405020304" pitchFamily="18" charset="0"/>
              </a:rPr>
              <a:t> шляхом </a:t>
            </a:r>
            <a:r>
              <a:rPr lang="ru-RU" sz="2000" dirty="0" err="1">
                <a:latin typeface="Times New Roman" panose="02020603050405020304" pitchFamily="18" charset="0"/>
                <a:cs typeface="Times New Roman" panose="02020603050405020304" pitchFamily="18" charset="0"/>
              </a:rPr>
              <a:t>співвіднесення</a:t>
            </a:r>
            <a:r>
              <a:rPr lang="ru-RU" sz="2000" dirty="0">
                <a:latin typeface="Times New Roman" panose="02020603050405020304" pitchFamily="18" charset="0"/>
                <a:cs typeface="Times New Roman" panose="02020603050405020304" pitchFamily="18" charset="0"/>
              </a:rPr>
              <a:t> валового </a:t>
            </a:r>
            <a:r>
              <a:rPr lang="ru-RU" sz="2000" dirty="0" err="1">
                <a:latin typeface="Times New Roman" panose="02020603050405020304" pitchFamily="18" charset="0"/>
                <a:cs typeface="Times New Roman" panose="02020603050405020304" pitchFamily="18" charset="0"/>
              </a:rPr>
              <a:t>прибутку</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собівартості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поставлених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При </a:t>
            </a:r>
            <a:r>
              <a:rPr lang="ru-RU" sz="2000" dirty="0" err="1">
                <a:latin typeface="Times New Roman" panose="02020603050405020304" pitchFamily="18" charset="0"/>
                <a:cs typeface="Times New Roman" panose="02020603050405020304" pitchFamily="18" charset="0"/>
              </a:rPr>
              <a:t>цьому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собівартість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поставлених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показником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перебуває</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залежності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визначених</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контрольованій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a:t>
            </a:r>
          </a:p>
          <a:p>
            <a:pPr algn="just">
              <a:spcBef>
                <a:spcPts val="1200"/>
              </a:spcBef>
            </a:pPr>
            <a:r>
              <a:rPr lang="ru-RU" sz="2000" dirty="0">
                <a:latin typeface="Times New Roman" panose="02020603050405020304" pitchFamily="18" charset="0"/>
                <a:cs typeface="Times New Roman" panose="02020603050405020304" pitchFamily="18" charset="0"/>
              </a:rPr>
              <a:t>Метод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полюс»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разі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наявності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внутрішніх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співставних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a:t>
            </a:r>
          </a:p>
          <a:p>
            <a:pPr algn="just">
              <a:spcBef>
                <a:spcPts val="1200"/>
              </a:spcBef>
            </a:pPr>
            <a:endParaRPr lang="ru-RU" sz="2000" dirty="0">
              <a:latin typeface="Times New Roman" panose="02020603050405020304" pitchFamily="18" charset="0"/>
              <a:cs typeface="Times New Roman" panose="02020603050405020304" pitchFamily="18" charset="0"/>
            </a:endParaRPr>
          </a:p>
          <a:p>
            <a:pPr algn="just">
              <a:spcBef>
                <a:spcPts val="1200"/>
              </a:spcBef>
            </a:pPr>
            <a:r>
              <a:rPr lang="ru-RU" sz="2000" dirty="0">
                <a:latin typeface="Times New Roman" panose="02020603050405020304" pitchFamily="18" charset="0"/>
                <a:cs typeface="Times New Roman" panose="02020603050405020304" pitchFamily="18" charset="0"/>
              </a:rPr>
              <a:t>Як </a:t>
            </a:r>
            <a:r>
              <a:rPr lang="ru-RU" sz="2000" dirty="0" err="1">
                <a:latin typeface="Times New Roman" panose="02020603050405020304" pitchFamily="18" charset="0"/>
                <a:cs typeface="Times New Roman" panose="02020603050405020304" pitchFamily="18" charset="0"/>
              </a:rPr>
              <a:t>показує</a:t>
            </a:r>
            <a:r>
              <a:rPr lang="ru-RU" sz="2000" dirty="0">
                <a:latin typeface="Times New Roman" panose="02020603050405020304" pitchFamily="18" charset="0"/>
                <a:cs typeface="Times New Roman" panose="02020603050405020304" pitchFamily="18" charset="0"/>
              </a:rPr>
              <a:t> практика, </a:t>
            </a:r>
            <a:r>
              <a:rPr lang="ru-RU" sz="2000" dirty="0" err="1">
                <a:latin typeface="Times New Roman" panose="02020603050405020304" pitchFamily="18" charset="0"/>
                <a:cs typeface="Times New Roman" panose="02020603050405020304" pitchFamily="18" charset="0"/>
              </a:rPr>
              <a:t>цей</a:t>
            </a:r>
            <a:r>
              <a:rPr lang="ru-RU" sz="2000" dirty="0">
                <a:latin typeface="Times New Roman" panose="02020603050405020304" pitchFamily="18" charset="0"/>
                <a:cs typeface="Times New Roman" panose="02020603050405020304" pitchFamily="18" charset="0"/>
              </a:rPr>
              <a:t> метод </a:t>
            </a:r>
            <a:r>
              <a:rPr lang="ru-RU" sz="2000" dirty="0" err="1">
                <a:latin typeface="Times New Roman" panose="02020603050405020304" pitchFamily="18" charset="0"/>
                <a:cs typeface="Times New Roman" panose="02020603050405020304" pitchFamily="18" charset="0"/>
              </a:rPr>
              <a:t>частіше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застосовується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з продажу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виробника</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дистриб’ютора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виробник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здійснює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реалізацію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зіставного</a:t>
            </a:r>
            <a:r>
              <a:rPr lang="ru-RU" sz="2000" dirty="0">
                <a:latin typeface="Times New Roman" panose="02020603050405020304" pitchFamily="18" charset="0"/>
                <a:cs typeface="Times New Roman" panose="02020603050405020304" pitchFamily="18" charset="0"/>
              </a:rPr>
              <a:t> товару на адресу </a:t>
            </a:r>
            <a:r>
              <a:rPr lang="ru-RU" sz="2000" dirty="0" err="1">
                <a:latin typeface="Times New Roman" panose="02020603050405020304" pitchFamily="18" charset="0"/>
                <a:cs typeface="Times New Roman" panose="02020603050405020304" pitchFamily="18" charset="0"/>
              </a:rPr>
              <a:t>пов’язаного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дистриб’ютора</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незалежних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дистриб’юторів</a:t>
            </a:r>
            <a:r>
              <a:rPr lang="ru-RU" sz="2000" dirty="0">
                <a:latin typeface="Times New Roman" panose="02020603050405020304" pitchFamily="18" charset="0"/>
                <a:cs typeface="Times New Roman" panose="02020603050405020304" pitchFamily="18" charset="0"/>
              </a:rPr>
              <a:t> на тих самих </a:t>
            </a:r>
            <a:r>
              <a:rPr lang="ru-RU" sz="2000" dirty="0" err="1">
                <a:latin typeface="Times New Roman" panose="02020603050405020304" pitchFamily="18" charset="0"/>
                <a:cs typeface="Times New Roman" panose="02020603050405020304" pitchFamily="18" charset="0"/>
              </a:rPr>
              <a:t>умовах</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649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pic>
        <p:nvPicPr>
          <p:cNvPr id="4098" name="Picture 2" descr="Метод «витрати плюс» (CPM)">
            <a:extLst>
              <a:ext uri="{FF2B5EF4-FFF2-40B4-BE49-F238E27FC236}">
                <a16:creationId xmlns:a16="http://schemas.microsoft.com/office/drawing/2014/main" id="{D1B77754-1D1F-4794-B26B-407BA09C2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104900"/>
            <a:ext cx="11630025" cy="538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923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250144D-7A11-4F32-B281-7C8264D887E5}"/>
              </a:ext>
            </a:extLst>
          </p:cNvPr>
          <p:cNvSpPr txBox="1"/>
          <p:nvPr/>
        </p:nvSpPr>
        <p:spPr>
          <a:xfrm>
            <a:off x="342070" y="1172766"/>
            <a:ext cx="11449050" cy="4708981"/>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Метод CPM </a:t>
            </a:r>
            <a:r>
              <a:rPr lang="ru-RU" sz="2000" dirty="0" err="1">
                <a:latin typeface="Times New Roman" panose="02020603050405020304" pitchFamily="18" charset="0"/>
                <a:cs typeface="Times New Roman" panose="02020603050405020304" pitchFamily="18" charset="0"/>
              </a:rPr>
              <a:t>оцінює</a:t>
            </a:r>
            <a:r>
              <a:rPr lang="ru-RU" sz="2000" dirty="0">
                <a:latin typeface="Times New Roman" panose="02020603050405020304" pitchFamily="18" charset="0"/>
                <a:cs typeface="Times New Roman" panose="02020603050405020304" pitchFamily="18" charset="0"/>
              </a:rPr>
              <a:t> характер </a:t>
            </a:r>
            <a:r>
              <a:rPr lang="ru-RU" sz="2000" dirty="0" err="1">
                <a:latin typeface="Times New Roman" panose="02020603050405020304" pitchFamily="18" charset="0"/>
                <a:cs typeface="Times New Roman" panose="02020603050405020304" pitchFamily="18" charset="0"/>
              </a:rPr>
              <a:t>внутрішньо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групових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a:t>
            </a:r>
            <a:r>
              <a:rPr lang="ru-RU" sz="2000" dirty="0">
                <a:latin typeface="Times New Roman" panose="02020603050405020304" pitchFamily="18" charset="0"/>
                <a:cs typeface="Times New Roman" panose="02020603050405020304" pitchFamily="18" charset="0"/>
              </a:rPr>
              <a:t> за принципом «</a:t>
            </a:r>
            <a:r>
              <a:rPr lang="ru-RU" sz="2000" dirty="0" err="1">
                <a:latin typeface="Times New Roman" panose="02020603050405020304" pitchFamily="18" charset="0"/>
                <a:cs typeface="Times New Roman" panose="02020603050405020304" pitchFamily="18" charset="0"/>
              </a:rPr>
              <a:t>витягнутої</a:t>
            </a:r>
            <a:r>
              <a:rPr lang="ru-RU" sz="2000" dirty="0">
                <a:latin typeface="Times New Roman" panose="02020603050405020304" pitchFamily="18" charset="0"/>
                <a:cs typeface="Times New Roman" panose="02020603050405020304" pitchFamily="18" charset="0"/>
              </a:rPr>
              <a:t> руки»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націнки</a:t>
            </a:r>
            <a:r>
              <a:rPr lang="ru-RU" sz="2000" dirty="0">
                <a:latin typeface="Times New Roman" panose="02020603050405020304" pitchFamily="18" charset="0"/>
                <a:cs typeface="Times New Roman" panose="02020603050405020304" pitchFamily="18" charset="0"/>
              </a:rPr>
              <a:t> валового </a:t>
            </a:r>
            <a:r>
              <a:rPr lang="ru-RU" sz="2000" dirty="0" err="1">
                <a:latin typeface="Times New Roman" panose="02020603050405020304" pitchFamily="18" charset="0"/>
                <a:cs typeface="Times New Roman" panose="02020603050405020304" pitchFamily="18" charset="0"/>
              </a:rPr>
              <a:t>прибутку</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незалежними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постачальниками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матеріального</a:t>
            </a:r>
            <a:r>
              <a:rPr lang="ru-RU" sz="2000" dirty="0">
                <a:latin typeface="Times New Roman" panose="02020603050405020304" pitchFamily="18" charset="0"/>
                <a:cs typeface="Times New Roman" panose="02020603050405020304" pitchFamily="18" charset="0"/>
              </a:rPr>
              <a:t> майна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порівнюваних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неконтрольованих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операціях</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порівнюється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націнка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валовий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отримана</a:t>
            </a:r>
            <a:r>
              <a:rPr lang="ru-RU" sz="2000" dirty="0">
                <a:latin typeface="Times New Roman" panose="02020603050405020304" pitchFamily="18" charset="0"/>
                <a:cs typeface="Times New Roman" panose="02020603050405020304" pitchFamily="18" charset="0"/>
              </a:rPr>
              <a:t> стороною, яка </a:t>
            </a:r>
            <a:r>
              <a:rPr lang="ru-RU" sz="2000" dirty="0" err="1">
                <a:latin typeface="Times New Roman" panose="02020603050405020304" pitchFamily="18" charset="0"/>
                <a:cs typeface="Times New Roman" panose="02020603050405020304" pitchFamily="18" charset="0"/>
              </a:rPr>
              <a:t>перевіряється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виробництво</a:t>
            </a:r>
            <a:r>
              <a:rPr lang="ru-RU" sz="2000" dirty="0">
                <a:latin typeface="Times New Roman" panose="02020603050405020304" pitchFamily="18" charset="0"/>
                <a:cs typeface="Times New Roman" panose="02020603050405020304" pitchFamily="18" charset="0"/>
              </a:rPr>
              <a:t> товару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послуги</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націнкою</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валовий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порівнюваними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беруть</a:t>
            </a:r>
            <a:r>
              <a:rPr lang="ru-RU" sz="2000" dirty="0">
                <a:latin typeface="Times New Roman" panose="02020603050405020304" pitchFamily="18" charset="0"/>
                <a:cs typeface="Times New Roman" panose="02020603050405020304" pitchFamily="18" charset="0"/>
              </a:rPr>
              <a:t> участь в </a:t>
            </a:r>
            <a:r>
              <a:rPr lang="ru-RU" sz="2000" dirty="0" err="1">
                <a:latin typeface="Times New Roman" panose="02020603050405020304" pitchFamily="18" charset="0"/>
                <a:cs typeface="Times New Roman" panose="02020603050405020304" pitchFamily="18" charset="0"/>
              </a:rPr>
              <a:t>порівняльних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операціях</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Неконтрольована операція вважається порівняльною з контрольованою операцією при застосуванні методу «витрати плюс», якщо:</a:t>
            </a:r>
          </a:p>
          <a:p>
            <a:pPr algn="just"/>
            <a:endParaRPr lang="uk-UA"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Операції, які порівнюються, не мають відмінностей, які суттєво впливають на націнку на валовий прибуток.</a:t>
            </a:r>
          </a:p>
          <a:p>
            <a:pPr marL="342900" indent="-34290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Можуть бути проведені обґрунтовано точні коригування для коригування впливу таких відмінностей.</a:t>
            </a:r>
          </a:p>
        </p:txBody>
      </p:sp>
    </p:spTree>
    <p:extLst>
      <p:ext uri="{BB962C8B-B14F-4D97-AF65-F5344CB8AC3E}">
        <p14:creationId xmlns:p14="http://schemas.microsoft.com/office/powerpoint/2010/main" val="3267607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250144D-7A11-4F32-B281-7C8264D887E5}"/>
              </a:ext>
            </a:extLst>
          </p:cNvPr>
          <p:cNvSpPr txBox="1"/>
          <p:nvPr/>
        </p:nvSpPr>
        <p:spPr>
          <a:xfrm>
            <a:off x="246574" y="1582341"/>
            <a:ext cx="11449050" cy="4093428"/>
          </a:xfrm>
          <a:prstGeom prst="rect">
            <a:avLst/>
          </a:prstGeom>
          <a:noFill/>
        </p:spPr>
        <p:txBody>
          <a:bodyPr wrap="square">
            <a:spAutoFit/>
          </a:bodyPr>
          <a:lstStyle/>
          <a:p>
            <a:pPr algn="just"/>
            <a:r>
              <a:rPr lang="ru-RU" sz="2000" b="1" dirty="0" err="1">
                <a:latin typeface="Times New Roman" panose="02020603050405020304" pitchFamily="18" charset="0"/>
                <a:cs typeface="Times New Roman" panose="02020603050405020304" pitchFamily="18" charset="0"/>
              </a:rPr>
              <a:t>Переваги</a:t>
            </a:r>
            <a:r>
              <a:rPr lang="ru-RU" sz="2000" b="1" dirty="0">
                <a:latin typeface="Times New Roman" panose="02020603050405020304" pitchFamily="18" charset="0"/>
                <a:cs typeface="Times New Roman" panose="02020603050405020304" pitchFamily="18" charset="0"/>
              </a:rPr>
              <a:t> методу «</a:t>
            </a:r>
            <a:r>
              <a:rPr lang="ru-RU" sz="2000" b="1" dirty="0" err="1">
                <a:latin typeface="Times New Roman" panose="02020603050405020304" pitchFamily="18" charset="0"/>
                <a:cs typeface="Times New Roman" panose="02020603050405020304" pitchFamily="18" charset="0"/>
              </a:rPr>
              <a:t>витрати</a:t>
            </a:r>
            <a:r>
              <a:rPr lang="ru-RU" sz="2000" b="1" dirty="0">
                <a:latin typeface="Times New Roman" panose="02020603050405020304" pitchFamily="18" charset="0"/>
                <a:cs typeface="Times New Roman" panose="02020603050405020304" pitchFamily="18" charset="0"/>
              </a:rPr>
              <a:t> плюс»</a:t>
            </a:r>
          </a:p>
          <a:p>
            <a:pPr algn="just"/>
            <a:r>
              <a:rPr lang="ru-RU" sz="2000" dirty="0">
                <a:latin typeface="Times New Roman" panose="02020603050405020304" pitchFamily="18" charset="0"/>
                <a:cs typeface="Times New Roman" panose="02020603050405020304" pitchFamily="18" charset="0"/>
              </a:rPr>
              <a:t>метод </a:t>
            </a:r>
            <a:r>
              <a:rPr lang="ru-RU" sz="2000" dirty="0" err="1">
                <a:latin typeface="Times New Roman" panose="02020603050405020304" pitchFamily="18" charset="0"/>
                <a:cs typeface="Times New Roman" panose="02020603050405020304" pitchFamily="18" charset="0"/>
              </a:rPr>
              <a:t>заснований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внутрішніх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зазвичай</a:t>
            </a:r>
            <a:r>
              <a:rPr lang="ru-RU" sz="2000" dirty="0">
                <a:latin typeface="Times New Roman" panose="02020603050405020304" pitchFamily="18" charset="0"/>
                <a:cs typeface="Times New Roman" panose="02020603050405020304" pitchFamily="18" charset="0"/>
              </a:rPr>
              <a:t>, легко доступна </a:t>
            </a:r>
            <a:r>
              <a:rPr lang="ru-RU" sz="2000" dirty="0" err="1">
                <a:latin typeface="Times New Roman" panose="02020603050405020304" pitchFamily="18" charset="0"/>
                <a:cs typeface="Times New Roman" panose="02020603050405020304" pitchFamily="18" charset="0"/>
              </a:rPr>
              <a:t>багатонаціональному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підприємству</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b="1" dirty="0" err="1">
                <a:latin typeface="Times New Roman" panose="02020603050405020304" pitchFamily="18" charset="0"/>
                <a:cs typeface="Times New Roman" panose="02020603050405020304" pitchFamily="18" charset="0"/>
              </a:rPr>
              <a:t>Недоліки</a:t>
            </a:r>
            <a:r>
              <a:rPr lang="ru-RU" sz="2000" b="1" dirty="0">
                <a:latin typeface="Times New Roman" panose="02020603050405020304" pitchFamily="18" charset="0"/>
                <a:cs typeface="Times New Roman" panose="02020603050405020304" pitchFamily="18" charset="0"/>
              </a:rPr>
              <a:t> методу «</a:t>
            </a:r>
            <a:r>
              <a:rPr lang="ru-RU" sz="2000" b="1" dirty="0" err="1">
                <a:latin typeface="Times New Roman" panose="02020603050405020304" pitchFamily="18" charset="0"/>
                <a:cs typeface="Times New Roman" panose="02020603050405020304" pitchFamily="18" charset="0"/>
              </a:rPr>
              <a:t>витрати</a:t>
            </a:r>
            <a:r>
              <a:rPr lang="ru-RU" sz="2000" b="1" dirty="0">
                <a:latin typeface="Times New Roman" panose="02020603050405020304" pitchFamily="18" charset="0"/>
                <a:cs typeface="Times New Roman" panose="02020603050405020304" pitchFamily="18" charset="0"/>
              </a:rPr>
              <a:t> плюс»</a:t>
            </a:r>
          </a:p>
          <a:p>
            <a:pPr marL="342900" indent="-342900" algn="just">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існувати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слабкий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зв’язок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рівнем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ринковою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Дані</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націнки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валовий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можуть</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непорівнювані</a:t>
            </a:r>
            <a:r>
              <a:rPr lang="ru-RU" sz="2000" dirty="0">
                <a:latin typeface="Times New Roman" panose="02020603050405020304" pitchFamily="18" charset="0"/>
                <a:cs typeface="Times New Roman" panose="02020603050405020304" pitchFamily="18" charset="0"/>
              </a:rPr>
              <a:t> через </a:t>
            </a:r>
            <a:r>
              <a:rPr lang="ru-RU" sz="2000" dirty="0" err="1">
                <a:latin typeface="Times New Roman" panose="02020603050405020304" pitchFamily="18" charset="0"/>
                <a:cs typeface="Times New Roman" panose="02020603050405020304" pitchFamily="18" charset="0"/>
              </a:rPr>
              <a:t>невідповідності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бухгалтерському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обліку</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факторах;</a:t>
            </a:r>
          </a:p>
          <a:p>
            <a:pPr marL="342900" indent="-342900" algn="just">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Потрібна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бухгалтерська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узгодженість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контрольованими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неконтрольованими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операціями</a:t>
            </a:r>
            <a:r>
              <a:rPr lang="ru-RU"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Аналіз</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одностороннім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зосереджений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пов’язаній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стороні-виробнику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постачальнику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і</a:t>
            </a:r>
          </a:p>
          <a:p>
            <a:pPr marL="342900" indent="-342900" algn="just">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метод </a:t>
            </a:r>
            <a:r>
              <a:rPr lang="ru-RU" sz="2000" dirty="0" err="1">
                <a:latin typeface="Times New Roman" panose="02020603050405020304" pitchFamily="18" charset="0"/>
                <a:cs typeface="Times New Roman" panose="02020603050405020304" pitchFamily="18" charset="0"/>
              </a:rPr>
              <a:t>заснований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фактичних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витратах</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контрольованого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відсутній</a:t>
            </a:r>
            <a:r>
              <a:rPr lang="ru-RU" sz="2000" dirty="0">
                <a:latin typeface="Times New Roman" panose="02020603050405020304" pitchFamily="18" charset="0"/>
                <a:cs typeface="Times New Roman" panose="02020603050405020304" pitchFamily="18" charset="0"/>
              </a:rPr>
              <a:t> стимул для контролю </a:t>
            </a:r>
            <a:r>
              <a:rPr lang="ru-RU" sz="2000" dirty="0" err="1">
                <a:latin typeface="Times New Roman" panose="02020603050405020304" pitchFamily="18" charset="0"/>
                <a:cs typeface="Times New Roman" panose="02020603050405020304" pitchFamily="18" charset="0"/>
              </a:rPr>
              <a:t>витрат</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711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5.3. Метод «</a:t>
            </a:r>
            <a:r>
              <a:rPr lang="ru-RU" sz="2400" b="1" dirty="0" err="1">
                <a:latin typeface="Times New Roman" panose="02020603050405020304" pitchFamily="18" charset="0"/>
                <a:cs typeface="Times New Roman" panose="02020603050405020304" pitchFamily="18" charset="0"/>
              </a:rPr>
              <a:t>витрати</a:t>
            </a:r>
            <a:r>
              <a:rPr lang="ru-RU" sz="2400" b="1" dirty="0">
                <a:latin typeface="Times New Roman" panose="02020603050405020304" pitchFamily="18" charset="0"/>
                <a:cs typeface="Times New Roman" panose="02020603050405020304" pitchFamily="18" charset="0"/>
              </a:rPr>
              <a:t> плюс»</a:t>
            </a:r>
            <a:endParaRPr lang="uk-UA" sz="2400" b="1" dirty="0">
              <a:latin typeface="Times New Roman" panose="02020603050405020304" pitchFamily="18" charset="0"/>
              <a:cs typeface="Times New Roman" panose="02020603050405020304" pitchFamily="18" charset="0"/>
            </a:endParaRPr>
          </a:p>
        </p:txBody>
      </p:sp>
      <p:pic>
        <p:nvPicPr>
          <p:cNvPr id="4" name="Рисунок 3" descr="витрати плюс">
            <a:extLst>
              <a:ext uri="{FF2B5EF4-FFF2-40B4-BE49-F238E27FC236}">
                <a16:creationId xmlns:a16="http://schemas.microsoft.com/office/drawing/2014/main" id="{31A1DDAD-03EE-4078-B107-B8535D9EB4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375" y="952500"/>
            <a:ext cx="10952674" cy="5638800"/>
          </a:xfrm>
          <a:prstGeom prst="rect">
            <a:avLst/>
          </a:prstGeom>
          <a:noFill/>
          <a:ln>
            <a:solidFill>
              <a:schemeClr val="tx1"/>
            </a:solidFill>
          </a:ln>
        </p:spPr>
      </p:pic>
    </p:spTree>
    <p:extLst>
      <p:ext uri="{BB962C8B-B14F-4D97-AF65-F5344CB8AC3E}">
        <p14:creationId xmlns:p14="http://schemas.microsoft.com/office/powerpoint/2010/main" val="392707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495300" y="1302514"/>
            <a:ext cx="11410950" cy="2862322"/>
          </a:xfrm>
          <a:prstGeom prst="rect">
            <a:avLst/>
          </a:prstGeom>
          <a:no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Відповідно до </a:t>
            </a:r>
            <a:r>
              <a:rPr lang="uk-UA" sz="2000" dirty="0" err="1">
                <a:latin typeface="Times New Roman" panose="02020603050405020304" pitchFamily="18" charset="0"/>
                <a:cs typeface="Times New Roman" panose="02020603050405020304" pitchFamily="18" charset="0"/>
              </a:rPr>
              <a:t>підп</a:t>
            </a:r>
            <a:r>
              <a:rPr lang="uk-UA" sz="2000" dirty="0">
                <a:latin typeface="Times New Roman" panose="02020603050405020304" pitchFamily="18" charset="0"/>
                <a:cs typeface="Times New Roman" panose="02020603050405020304" pitchFamily="18" charset="0"/>
              </a:rPr>
              <a:t>. 39.3.6.1 </a:t>
            </a:r>
            <a:r>
              <a:rPr lang="uk-UA" sz="2000" dirty="0" err="1">
                <a:latin typeface="Times New Roman" panose="02020603050405020304" pitchFamily="18" charset="0"/>
                <a:cs typeface="Times New Roman" panose="02020603050405020304" pitchFamily="18" charset="0"/>
              </a:rPr>
              <a:t>підп</a:t>
            </a:r>
            <a:r>
              <a:rPr lang="uk-UA" sz="2000" dirty="0">
                <a:latin typeface="Times New Roman" panose="02020603050405020304" pitchFamily="18" charset="0"/>
                <a:cs typeface="Times New Roman" panose="02020603050405020304" pitchFamily="18" charset="0"/>
              </a:rPr>
              <a:t>. 39.3.6 п. 39.3 ст. 39 ПК України </a:t>
            </a:r>
            <a:r>
              <a:rPr lang="uk-UA" sz="2000" b="1" dirty="0">
                <a:latin typeface="Times New Roman" panose="02020603050405020304" pitchFamily="18" charset="0"/>
                <a:cs typeface="Times New Roman" panose="02020603050405020304" pitchFamily="18" charset="0"/>
              </a:rPr>
              <a:t>метод чистого прибутку полягає в порівнянні відповідного фінансового показника рентабельності в контрольованій операції (чистого прибутку на основі відповідної бази (витрати, продаж, активи) або показника рентабельності операційних витрат) із відповідним показником рентабельності в зіставній (зі- ставних) неконтрольованій (неконтрольованих) операції (операціях).</a:t>
            </a:r>
          </a:p>
          <a:p>
            <a:pPr algn="just"/>
            <a:endParaRPr lang="uk-UA" sz="2000" b="1"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У настановах ОЕСР</a:t>
            </a:r>
            <a:r>
              <a:rPr lang="uk-UA" sz="2000" b="1" dirty="0">
                <a:latin typeface="Times New Roman" panose="02020603050405020304" pitchFamily="18" charset="0"/>
                <a:cs typeface="Times New Roman" panose="02020603050405020304" pitchFamily="18" charset="0"/>
              </a:rPr>
              <a:t> метод чистого прибутку визначено як метод, що вивчає норму чистого прибутку відповідної бази (наприклад, витрат, продажів чи активів), яку отримує платник податків від контрольованої транзакції (операції).</a:t>
            </a:r>
          </a:p>
        </p:txBody>
      </p:sp>
      <p:pic>
        <p:nvPicPr>
          <p:cNvPr id="5122" name="Picture 2" descr="Метод чистого прибутку">
            <a:extLst>
              <a:ext uri="{FF2B5EF4-FFF2-40B4-BE49-F238E27FC236}">
                <a16:creationId xmlns:a16="http://schemas.microsoft.com/office/drawing/2014/main" id="{BC0FEC28-5F2B-4419-91C2-4F5D2304E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4164837"/>
            <a:ext cx="4581525" cy="242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06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628650" y="1988314"/>
            <a:ext cx="11201400" cy="2862322"/>
          </a:xfrm>
          <a:prstGeom prst="rect">
            <a:avLst/>
          </a:prstGeom>
          <a:no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Відповідно до </a:t>
            </a:r>
            <a:r>
              <a:rPr lang="uk-UA" sz="2000" dirty="0" err="1">
                <a:latin typeface="Times New Roman" panose="02020603050405020304" pitchFamily="18" charset="0"/>
                <a:cs typeface="Times New Roman" panose="02020603050405020304" pitchFamily="18" charset="0"/>
              </a:rPr>
              <a:t>підп</a:t>
            </a:r>
            <a:r>
              <a:rPr lang="uk-UA" sz="2000" dirty="0">
                <a:latin typeface="Times New Roman" panose="02020603050405020304" pitchFamily="18" charset="0"/>
                <a:cs typeface="Times New Roman" panose="02020603050405020304" pitchFamily="18" charset="0"/>
              </a:rPr>
              <a:t>. 39.3.6.1 </a:t>
            </a:r>
            <a:r>
              <a:rPr lang="uk-UA" sz="2000" dirty="0" err="1">
                <a:latin typeface="Times New Roman" panose="02020603050405020304" pitchFamily="18" charset="0"/>
                <a:cs typeface="Times New Roman" panose="02020603050405020304" pitchFamily="18" charset="0"/>
              </a:rPr>
              <a:t>підп</a:t>
            </a:r>
            <a:r>
              <a:rPr lang="uk-UA" sz="2000" dirty="0">
                <a:latin typeface="Times New Roman" panose="02020603050405020304" pitchFamily="18" charset="0"/>
                <a:cs typeface="Times New Roman" panose="02020603050405020304" pitchFamily="18" charset="0"/>
              </a:rPr>
              <a:t>. 39.3.6 п. 39.3 ст. 39 ПК України </a:t>
            </a:r>
            <a:r>
              <a:rPr lang="uk-UA" sz="2000" b="1" dirty="0">
                <a:latin typeface="Times New Roman" panose="02020603050405020304" pitchFamily="18" charset="0"/>
                <a:cs typeface="Times New Roman" panose="02020603050405020304" pitchFamily="18" charset="0"/>
              </a:rPr>
              <a:t>метод чистого прибутку полягає в порівнянні відповідного фінансового показника рентабельності в контрольованій операції (чистого прибутку на основі відповідної бази (витрати, продаж, активи) або показника рентабельності операційних витрат) із відповідним показником рентабельності в зіставній (зіставних) неконтрольованій (неконтрольованих) операції (операціях).</a:t>
            </a:r>
          </a:p>
          <a:p>
            <a:pPr algn="just"/>
            <a:endParaRPr lang="uk-UA" sz="2000" b="1"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У настановах ОЕСР</a:t>
            </a:r>
            <a:r>
              <a:rPr lang="uk-UA" sz="2000" b="1" dirty="0">
                <a:latin typeface="Times New Roman" panose="02020603050405020304" pitchFamily="18" charset="0"/>
                <a:cs typeface="Times New Roman" panose="02020603050405020304" pitchFamily="18" charset="0"/>
              </a:rPr>
              <a:t> метод чистого прибутку визначено як метод, що вивчає норму чистого прибутку відповідної бази (наприклад, витрат, продажів чи активів), яку отримує платник податків від контрольованої транзакції (операції).</a:t>
            </a:r>
          </a:p>
        </p:txBody>
      </p:sp>
    </p:spTree>
    <p:extLst>
      <p:ext uri="{BB962C8B-B14F-4D97-AF65-F5344CB8AC3E}">
        <p14:creationId xmlns:p14="http://schemas.microsoft.com/office/powerpoint/2010/main" val="226366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p:cNvSpPr>
            <a:spLocks noGrp="1"/>
          </p:cNvSpPr>
          <p:nvPr>
            <p:ph idx="1"/>
          </p:nvPr>
        </p:nvSpPr>
        <p:spPr>
          <a:xfrm>
            <a:off x="471182" y="1916123"/>
            <a:ext cx="11249636" cy="4014894"/>
          </a:xfrm>
        </p:spPr>
        <p:txBody>
          <a:bodyPr rtlCol="0">
            <a:noAutofit/>
          </a:bodyPr>
          <a:lstStyle/>
          <a:p>
            <a:pPr marL="0" indent="0" algn="just">
              <a:buNone/>
            </a:pPr>
            <a:r>
              <a:rPr lang="uk-UA" sz="2400" b="1" dirty="0">
                <a:latin typeface="Times New Roman" panose="02020603050405020304" pitchFamily="18" charset="0"/>
                <a:cs typeface="Times New Roman" panose="02020603050405020304" pitchFamily="18" charset="0"/>
              </a:rPr>
              <a:t>Функціональний аналіз </a:t>
            </a:r>
            <a:r>
              <a:rPr lang="uk-UA" sz="2200" dirty="0">
                <a:latin typeface="Times New Roman" panose="02020603050405020304" pitchFamily="18" charset="0"/>
                <a:cs typeface="Times New Roman" panose="02020603050405020304" pitchFamily="18" charset="0"/>
              </a:rPr>
              <a:t>здійснюється </a:t>
            </a:r>
            <a:r>
              <a:rPr lang="en-US" b="1" dirty="0">
                <a:latin typeface="Times New Roman" panose="02020603050405020304" pitchFamily="18" charset="0"/>
                <a:cs typeface="Times New Roman" panose="02020603050405020304" pitchFamily="18" charset="0"/>
              </a:rPr>
              <a:t>у </a:t>
            </a:r>
            <a:r>
              <a:rPr lang="en-US" b="1" dirty="0" err="1">
                <a:latin typeface="Times New Roman" panose="02020603050405020304" pitchFamily="18" charset="0"/>
                <a:cs typeface="Times New Roman" panose="02020603050405020304" pitchFamily="18" charset="0"/>
              </a:rPr>
              <a:t>формі</a:t>
            </a:r>
            <a:r>
              <a:rPr lang="en-US" b="1" dirty="0">
                <a:latin typeface="Times New Roman" panose="02020603050405020304" pitchFamily="18" charset="0"/>
                <a:cs typeface="Times New Roman" panose="02020603050405020304" pitchFamily="18" charset="0"/>
              </a:rPr>
              <a:t> FAR (Functions Assets Risks) </a:t>
            </a:r>
            <a:r>
              <a:rPr lang="uk-UA" sz="2200" dirty="0">
                <a:latin typeface="Times New Roman" panose="02020603050405020304" pitchFamily="18" charset="0"/>
                <a:cs typeface="Times New Roman" panose="02020603050405020304" pitchFamily="18" charset="0"/>
              </a:rPr>
              <a:t>одночасно з вивченням діяльності підприємства та групи компаній, до якої воно належить, з </a:t>
            </a:r>
            <a:r>
              <a:rPr lang="uk-UA" sz="2400" b="1" dirty="0">
                <a:latin typeface="Times New Roman" panose="02020603050405020304" pitchFamily="18" charset="0"/>
                <a:cs typeface="Times New Roman" panose="02020603050405020304" pitchFamily="18" charset="0"/>
              </a:rPr>
              <a:t>метою отримання уявлення про відповідні ролі сторін у контрольованих операціях, що розглядаються</a:t>
            </a:r>
            <a:r>
              <a:rPr lang="uk-UA" sz="2400" dirty="0">
                <a:latin typeface="Times New Roman" panose="02020603050405020304" pitchFamily="18" charset="0"/>
                <a:cs typeface="Times New Roman" panose="02020603050405020304" pitchFamily="18" charset="0"/>
              </a:rPr>
              <a:t>. </a:t>
            </a:r>
          </a:p>
          <a:p>
            <a:pPr marL="0" indent="0" algn="just" rtl="0">
              <a:buNone/>
            </a:pPr>
            <a:endParaRPr lang="uk-UA" sz="2200" dirty="0">
              <a:latin typeface="Times New Roman" panose="02020603050405020304" pitchFamily="18" charset="0"/>
              <a:cs typeface="Times New Roman" panose="02020603050405020304" pitchFamily="18" charset="0"/>
            </a:endParaRPr>
          </a:p>
          <a:p>
            <a:pPr marL="0" indent="0" rtl="0">
              <a:buNone/>
            </a:pPr>
            <a:r>
              <a:rPr lang="uk-UA" sz="2800" b="1" dirty="0">
                <a:latin typeface="Times New Roman" panose="02020603050405020304" pitchFamily="18" charset="0"/>
                <a:cs typeface="Times New Roman" panose="02020603050405020304" pitchFamily="18" charset="0"/>
              </a:rPr>
              <a:t>Предметом функціонального аналізу </a:t>
            </a:r>
            <a:r>
              <a:rPr lang="uk-UA" sz="2800" dirty="0">
                <a:latin typeface="Times New Roman" panose="02020603050405020304" pitchFamily="18" charset="0"/>
                <a:cs typeface="Times New Roman" panose="02020603050405020304" pitchFamily="18" charset="0"/>
              </a:rPr>
              <a:t>є:</a:t>
            </a:r>
          </a:p>
          <a:p>
            <a:pPr marL="612000" rtl="0">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істотні функції, що виконують сторони-контрагенти договорів купівлі-продажу товарів (договорів про надання робіт, послуг); </a:t>
            </a:r>
          </a:p>
          <a:p>
            <a:pPr marL="612000" rtl="0">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ризики, що беруть на себе сторони при виробництві і реалізації продукції; </a:t>
            </a:r>
          </a:p>
          <a:p>
            <a:pPr marL="612000" rtl="0">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активи, що </a:t>
            </a:r>
            <a:r>
              <a:rPr lang="uk-UA" sz="2200" dirty="0" err="1">
                <a:latin typeface="Times New Roman" panose="02020603050405020304" pitchFamily="18" charset="0"/>
                <a:cs typeface="Times New Roman" panose="02020603050405020304" pitchFamily="18" charset="0"/>
              </a:rPr>
              <a:t>задіюють</a:t>
            </a:r>
            <a:r>
              <a:rPr lang="uk-UA" sz="2200" dirty="0">
                <a:latin typeface="Times New Roman" panose="02020603050405020304" pitchFamily="18" charset="0"/>
                <a:cs typeface="Times New Roman" panose="02020603050405020304" pitchFamily="18" charset="0"/>
              </a:rPr>
              <a:t> сторони для виробництва товарів або надання робіт чи послуг.</a:t>
            </a:r>
          </a:p>
        </p:txBody>
      </p:sp>
    </p:spTree>
    <p:extLst>
      <p:ext uri="{BB962C8B-B14F-4D97-AF65-F5344CB8AC3E}">
        <p14:creationId xmlns:p14="http://schemas.microsoft.com/office/powerpoint/2010/main" val="2274507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628650" y="1988314"/>
            <a:ext cx="11201400" cy="3170099"/>
          </a:xfrm>
          <a:prstGeom prst="rect">
            <a:avLst/>
          </a:prstGeom>
          <a:no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Суть методу чистого прибутку полягає у зіставленні рентабельності, що склалася у компанії, яка є стороною аналізованої угоди, з ринковим інтервалом рентабельності в порівняних угодах.</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У цьому випадку з ринковим інтервалом зіставляється рентабельність тієї сторони аналізованої угоди, яка здійснює менше функцій, несе менше ризиків, і навіть має об'єкти нематеріальних активів, які створюють значний вплив на рівень рентабельності.</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Даний метод можна використовувати, якщо відсутня чи недостатньо наявна інформація щодо трансфертного ціноутворення за допомогою інших методів.</a:t>
            </a:r>
          </a:p>
          <a:p>
            <a:pPr algn="just"/>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815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20" y="649021"/>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427549" y="1536174"/>
            <a:ext cx="11201400" cy="4093428"/>
          </a:xfrm>
          <a:prstGeom prst="rect">
            <a:avLst/>
          </a:prstGeom>
          <a:noFill/>
        </p:spPr>
        <p:txBody>
          <a:bodyPr wrap="square">
            <a:spAutoFit/>
          </a:bodyPr>
          <a:lstStyle/>
          <a:p>
            <a:pPr algn="ctr"/>
            <a:r>
              <a:rPr lang="uk-UA" sz="2000" b="1" dirty="0">
                <a:latin typeface="Times New Roman" panose="02020603050405020304" pitchFamily="18" charset="0"/>
                <a:cs typeface="Times New Roman" panose="02020603050405020304" pitchFamily="18" charset="0"/>
              </a:rPr>
              <a:t>Алгоритм застосування</a:t>
            </a:r>
          </a:p>
          <a:p>
            <a:pPr algn="just"/>
            <a:r>
              <a:rPr lang="uk-UA" sz="2000" b="1" u="sng" dirty="0">
                <a:latin typeface="Times New Roman" panose="02020603050405020304" pitchFamily="18" charset="0"/>
                <a:cs typeface="Times New Roman" panose="02020603050405020304" pitchFamily="18" charset="0"/>
              </a:rPr>
              <a:t>Крок 1. </a:t>
            </a:r>
            <a:r>
              <a:rPr lang="uk-UA" sz="2000" dirty="0">
                <a:latin typeface="Times New Roman" panose="02020603050405020304" pitchFamily="18" charset="0"/>
                <a:cs typeface="Times New Roman" panose="02020603050405020304" pitchFamily="18" charset="0"/>
              </a:rPr>
              <a:t>При застосуванні методів рентабельності здійснюється вибір сторони, для якої перевіряється показник у відповідності до обраного методу.</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Вибір сторони, що досліджується, повинен здійснюватися відповідно до виконаних кожною стороною контрольованої операції функцій, використаних під час здійснення контрольованих операцій, активів та прийнятих економічних (комерційних) ризиків, пов'язаних із здійсненням такої операції.</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Під час вибору сторони, що досліджується, аналізується застосовність обраного методу (комбінації методів) до кожної із сторін контрольованої операції. </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290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507558" y="1112014"/>
            <a:ext cx="11201400" cy="4401205"/>
          </a:xfrm>
          <a:prstGeom prst="rect">
            <a:avLst/>
          </a:prstGeom>
          <a:noFill/>
        </p:spPr>
        <p:txBody>
          <a:bodyPr wrap="square">
            <a:spAutoFit/>
          </a:bodyPr>
          <a:lstStyle/>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Стороною, що досліджується, обирається сторона:</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щодо якої застосування такого методу (комбінації методів) є найбільш обґрунтованим;</a:t>
            </a:r>
          </a:p>
          <a:p>
            <a:pPr algn="just"/>
            <a:r>
              <a:rPr lang="uk-UA" sz="2000" dirty="0">
                <a:latin typeface="Times New Roman" panose="02020603050405020304" pitchFamily="18" charset="0"/>
                <a:cs typeface="Times New Roman" panose="02020603050405020304" pitchFamily="18" charset="0"/>
              </a:rPr>
              <a:t>для якої можна знайти найбільш зіставні операції та/або зіставних осіб;</a:t>
            </a:r>
          </a:p>
          <a:p>
            <a:pPr algn="just"/>
            <a:r>
              <a:rPr lang="uk-UA" sz="2000" dirty="0">
                <a:latin typeface="Times New Roman" panose="02020603050405020304" pitchFamily="18" charset="0"/>
                <a:cs typeface="Times New Roman" panose="02020603050405020304" pitchFamily="18" charset="0"/>
              </a:rPr>
              <a:t>щодо якої є найбільш повна та документально підтверджена інформація про фінансові показники контрольованої операції, які використовуються для розрахунку показників рентабельності, передбачені підпунктом 39.3.2.5;</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а також, яка:</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виконує найменш складні функції стосовно контрольованої операції;</a:t>
            </a:r>
          </a:p>
          <a:p>
            <a:pPr algn="just"/>
            <a:r>
              <a:rPr lang="uk-UA" sz="2000" dirty="0">
                <a:latin typeface="Times New Roman" panose="02020603050405020304" pitchFamily="18" charset="0"/>
                <a:cs typeface="Times New Roman" panose="02020603050405020304" pitchFamily="18" charset="0"/>
              </a:rPr>
              <a:t>приймає найменші економічні (комерційні) ризики стосовно контрольованої операції;</a:t>
            </a:r>
          </a:p>
          <a:p>
            <a:pPr algn="just"/>
            <a:r>
              <a:rPr lang="uk-UA" sz="2000" dirty="0">
                <a:latin typeface="Times New Roman" panose="02020603050405020304" pitchFamily="18" charset="0"/>
                <a:cs typeface="Times New Roman" panose="02020603050405020304" pitchFamily="18" charset="0"/>
              </a:rPr>
              <a:t>не володіє об’єктами нематеріальних активів, які мають значний вплив на рівень рентабельності.</a:t>
            </a:r>
          </a:p>
        </p:txBody>
      </p:sp>
    </p:spTree>
    <p:extLst>
      <p:ext uri="{BB962C8B-B14F-4D97-AF65-F5344CB8AC3E}">
        <p14:creationId xmlns:p14="http://schemas.microsoft.com/office/powerpoint/2010/main" val="1739158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70" y="367866"/>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465649" y="1059459"/>
            <a:ext cx="11201400" cy="3416320"/>
          </a:xfrm>
          <a:prstGeom prst="rect">
            <a:avLst/>
          </a:prstGeom>
          <a:noFill/>
        </p:spPr>
        <p:txBody>
          <a:bodyPr wrap="square">
            <a:spAutoFit/>
          </a:bodyPr>
          <a:lstStyle/>
          <a:p>
            <a:pPr algn="just"/>
            <a:endParaRPr lang="uk-UA" sz="2400" dirty="0">
              <a:latin typeface="Times New Roman" panose="02020603050405020304" pitchFamily="18" charset="0"/>
              <a:cs typeface="Times New Roman" panose="02020603050405020304" pitchFamily="18" charset="0"/>
            </a:endParaRPr>
          </a:p>
          <a:p>
            <a:pPr algn="just"/>
            <a:r>
              <a:rPr lang="uk-UA" sz="2400" b="1" u="sng" dirty="0">
                <a:latin typeface="Times New Roman" panose="02020603050405020304" pitchFamily="18" charset="0"/>
                <a:cs typeface="Times New Roman" panose="02020603050405020304" pitchFamily="18" charset="0"/>
              </a:rPr>
              <a:t>Крок 2. </a:t>
            </a:r>
            <a:r>
              <a:rPr lang="uk-UA" sz="2400" dirty="0">
                <a:latin typeface="Times New Roman" panose="02020603050405020304" pitchFamily="18" charset="0"/>
                <a:cs typeface="Times New Roman" panose="02020603050405020304" pitchFamily="18" charset="0"/>
              </a:rPr>
              <a:t>Далі, під час визначення рівня рентабельності контрольованих операцій використовуються фінансові показники, які забезпечують встановлення відповідності умов контрольованої операції принципу «витягнутої руки», наприклад:</a:t>
            </a:r>
          </a:p>
          <a:p>
            <a:pPr algn="just"/>
            <a:endParaRPr lang="uk-UA" sz="2400" dirty="0">
              <a:latin typeface="Times New Roman" panose="02020603050405020304" pitchFamily="18" charset="0"/>
              <a:cs typeface="Times New Roman" panose="02020603050405020304" pitchFamily="18" charset="0"/>
            </a:endParaRPr>
          </a:p>
          <a:p>
            <a:pPr algn="just"/>
            <a:r>
              <a:rPr lang="uk-UA" sz="2400" i="1" dirty="0">
                <a:latin typeface="Times New Roman" panose="02020603050405020304" pitchFamily="18" charset="0"/>
                <a:cs typeface="Times New Roman" panose="02020603050405020304" pitchFamily="18" charset="0"/>
              </a:rPr>
              <a:t>Наприклад: Чиста рентабельність застосовується для сторони, що придбаває у рамках контрольованої операції товари, роботи чи послуги для подальшого перепродажу відповідним споживачам.</a:t>
            </a:r>
          </a:p>
        </p:txBody>
      </p:sp>
    </p:spTree>
    <p:extLst>
      <p:ext uri="{BB962C8B-B14F-4D97-AF65-F5344CB8AC3E}">
        <p14:creationId xmlns:p14="http://schemas.microsoft.com/office/powerpoint/2010/main" val="1117456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71449" y="764184"/>
            <a:ext cx="11839575" cy="5632311"/>
          </a:xfrm>
          <a:prstGeom prst="rect">
            <a:avLst/>
          </a:prstGeom>
          <a:noFill/>
        </p:spPr>
        <p:txBody>
          <a:bodyPr wrap="square">
            <a:spAutoFit/>
          </a:bodyPr>
          <a:lstStyle/>
          <a:p>
            <a:pPr algn="just"/>
            <a:endParaRPr lang="uk-UA" sz="2400" dirty="0">
              <a:latin typeface="Times New Roman" panose="02020603050405020304" pitchFamily="18" charset="0"/>
              <a:cs typeface="Times New Roman" panose="02020603050405020304" pitchFamily="18" charset="0"/>
            </a:endParaRPr>
          </a:p>
          <a:p>
            <a:pPr algn="just"/>
            <a:r>
              <a:rPr lang="uk-UA" sz="2400" b="1" u="sng" dirty="0">
                <a:latin typeface="Times New Roman" panose="02020603050405020304" pitchFamily="18" charset="0"/>
                <a:cs typeface="Times New Roman" panose="02020603050405020304" pitchFamily="18" charset="0"/>
              </a:rPr>
              <a:t>Крок 3. </a:t>
            </a:r>
            <a:r>
              <a:rPr lang="uk-UA" sz="2400" dirty="0">
                <a:latin typeface="Times New Roman" panose="02020603050405020304" pitchFamily="18" charset="0"/>
                <a:cs typeface="Times New Roman" panose="02020603050405020304" pitchFamily="18" charset="0"/>
              </a:rPr>
              <a:t>Відповідно до вимог законодавства, під час аналізу умов на предмет відповідності принципу «витягнутої руки», необхідно проводити порівняння контрольованої операції із зіставною неконтрольованою операцією.</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Для вибірки фінансової інформації про іноземні компанії, які потенційно зіставні зі стороною, що досліджується, використовується, наприклад, база даних </a:t>
            </a:r>
            <a:r>
              <a:rPr lang="en-US" sz="2400" dirty="0">
                <a:latin typeface="Times New Roman" panose="02020603050405020304" pitchFamily="18" charset="0"/>
                <a:cs typeface="Times New Roman" panose="02020603050405020304" pitchFamily="18" charset="0"/>
              </a:rPr>
              <a:t>Orbis.</a:t>
            </a:r>
          </a:p>
          <a:p>
            <a:pPr algn="just"/>
            <a:endParaRPr lang="en-US"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База даних </a:t>
            </a:r>
            <a:r>
              <a:rPr lang="en-US" sz="2400" dirty="0">
                <a:latin typeface="Times New Roman" panose="02020603050405020304" pitchFamily="18" charset="0"/>
                <a:cs typeface="Times New Roman" panose="02020603050405020304" pitchFamily="18" charset="0"/>
              </a:rPr>
              <a:t>Orbis – </a:t>
            </a:r>
            <a:r>
              <a:rPr lang="uk-UA" sz="2400" dirty="0">
                <a:latin typeface="Times New Roman" panose="02020603050405020304" pitchFamily="18" charset="0"/>
                <a:cs typeface="Times New Roman" panose="02020603050405020304" pitchFamily="18" charset="0"/>
              </a:rPr>
              <a:t>комерційна база даних, розроблена </a:t>
            </a:r>
            <a:r>
              <a:rPr lang="en-US" sz="2400" dirty="0">
                <a:latin typeface="Times New Roman" panose="02020603050405020304" pitchFamily="18" charset="0"/>
                <a:cs typeface="Times New Roman" panose="02020603050405020304" pitchFamily="18" charset="0"/>
              </a:rPr>
              <a:t>Bureau Van Dijk Electronic Publishing. </a:t>
            </a:r>
            <a:r>
              <a:rPr lang="uk-UA" sz="2400" dirty="0">
                <a:latin typeface="Times New Roman" panose="02020603050405020304" pitchFamily="18" charset="0"/>
                <a:cs typeface="Times New Roman" panose="02020603050405020304" pitchFamily="18" charset="0"/>
              </a:rPr>
              <a:t>Вона містить інформацію майже про 400 мільйонів компаній та організацій з усього світу, а про 41 мільйон з них є детальна фінансова інформація.</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Система аналізу підприємств </a:t>
            </a:r>
            <a:r>
              <a:rPr lang="en-US" sz="2400" dirty="0" err="1">
                <a:latin typeface="Times New Roman" panose="02020603050405020304" pitchFamily="18" charset="0"/>
                <a:cs typeface="Times New Roman" panose="02020603050405020304" pitchFamily="18" charset="0"/>
              </a:rPr>
              <a:t>YouControl</a:t>
            </a:r>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містить великий спектр інструментів для аналізу юридичних та фізичних осіб - резидентів України. Вона містить інформацію про фінансовий стан, а також про належність до фінансово-промислової групи.</a:t>
            </a:r>
            <a:endParaRPr lang="uk-U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661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975" y="1015443"/>
            <a:ext cx="11877675" cy="4154984"/>
          </a:xfrm>
          <a:prstGeom prst="rect">
            <a:avLst/>
          </a:prstGeom>
          <a:noFill/>
        </p:spPr>
        <p:txBody>
          <a:bodyPr wrap="square">
            <a:spAutoFit/>
          </a:bodyPr>
          <a:lstStyle/>
          <a:p>
            <a:pPr algn="just"/>
            <a:endParaRPr lang="uk-UA" sz="2400" dirty="0">
              <a:latin typeface="Times New Roman" panose="02020603050405020304" pitchFamily="18" charset="0"/>
              <a:cs typeface="Times New Roman" panose="02020603050405020304" pitchFamily="18" charset="0"/>
            </a:endParaRPr>
          </a:p>
          <a:p>
            <a:pPr algn="just"/>
            <a:r>
              <a:rPr lang="uk-UA" sz="2400" b="1" u="sng" dirty="0">
                <a:latin typeface="Times New Roman" panose="02020603050405020304" pitchFamily="18" charset="0"/>
                <a:cs typeface="Times New Roman" panose="02020603050405020304" pitchFamily="18" charset="0"/>
              </a:rPr>
              <a:t>Крок 4.  </a:t>
            </a:r>
            <a:r>
              <a:rPr lang="uk-UA" sz="2400" dirty="0">
                <a:latin typeface="Times New Roman" panose="02020603050405020304" pitchFamily="18" charset="0"/>
                <a:cs typeface="Times New Roman" panose="02020603050405020304" pitchFamily="18" charset="0"/>
              </a:rPr>
              <a:t>Проводиться:</a:t>
            </a:r>
          </a:p>
          <a:p>
            <a:pPr algn="just"/>
            <a:endParaRPr lang="uk-UA"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аналіз функціональної </a:t>
            </a:r>
            <a:r>
              <a:rPr lang="uk-UA" sz="2400" dirty="0" err="1">
                <a:latin typeface="Times New Roman" panose="02020603050405020304" pitchFamily="18" charset="0"/>
                <a:cs typeface="Times New Roman" panose="02020603050405020304" pitchFamily="18" charset="0"/>
              </a:rPr>
              <a:t>зіставності</a:t>
            </a:r>
            <a:r>
              <a:rPr lang="uk-UA"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розрахунок середньозваженого показника;</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вибірку зіставних компаній;</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розраховуємо ринковий діапазон рентабельності.</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За результатами аналізу ринкових показників чистої рентабельності незалежних компаній, потенційно зіставних з </a:t>
            </a:r>
            <a:r>
              <a:rPr lang="uk-UA" sz="2400" dirty="0" err="1">
                <a:latin typeface="Times New Roman" panose="02020603050405020304" pitchFamily="18" charset="0"/>
                <a:cs typeface="Times New Roman" panose="02020603050405020304" pitchFamily="18" charset="0"/>
              </a:rPr>
              <a:t>тестованою</a:t>
            </a:r>
            <a:r>
              <a:rPr lang="uk-UA" sz="2400" dirty="0">
                <a:latin typeface="Times New Roman" panose="02020603050405020304" pitchFamily="18" charset="0"/>
                <a:cs typeface="Times New Roman" panose="02020603050405020304" pitchFamily="18" charset="0"/>
              </a:rPr>
              <a:t> стороною, робиться висновок про дотримання «принципу витягнутої руки» під час здійснення контрольованих операцій.</a:t>
            </a:r>
            <a:endParaRPr lang="uk-U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897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975" y="1015443"/>
            <a:ext cx="11877675" cy="3785652"/>
          </a:xfrm>
          <a:prstGeom prst="rect">
            <a:avLst/>
          </a:prstGeom>
          <a:noFill/>
        </p:spPr>
        <p:txBody>
          <a:bodyPr wrap="square">
            <a:spAutoFit/>
          </a:bodyPr>
          <a:lstStyle/>
          <a:p>
            <a:pPr algn="just"/>
            <a:r>
              <a:rPr lang="ru-RU" sz="2400" b="1" dirty="0" err="1">
                <a:latin typeface="Times New Roman" panose="02020603050405020304" pitchFamily="18" charset="0"/>
                <a:cs typeface="Times New Roman" panose="02020603050405020304" pitchFamily="18" charset="0"/>
              </a:rPr>
              <a:t>Сильні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сторони</a:t>
            </a:r>
            <a:r>
              <a:rPr lang="ru-RU" sz="2400" b="1" dirty="0">
                <a:latin typeface="Times New Roman" panose="02020603050405020304" pitchFamily="18" charset="0"/>
                <a:cs typeface="Times New Roman" panose="02020603050405020304" pitchFamily="18" charset="0"/>
              </a:rPr>
              <a:t> методу чистого </a:t>
            </a:r>
            <a:r>
              <a:rPr lang="ru-RU" sz="2400" b="1" dirty="0" err="1">
                <a:latin typeface="Times New Roman" panose="02020603050405020304" pitchFamily="18" charset="0"/>
                <a:cs typeface="Times New Roman" panose="02020603050405020304" pitchFamily="18" charset="0"/>
              </a:rPr>
              <a:t>прибутку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включають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наступне</a:t>
            </a:r>
            <a:r>
              <a:rPr lang="ru-RU" sz="2400" b="1"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Потрібен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складний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функціональний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аналіз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оскільки</a:t>
            </a:r>
            <a:r>
              <a:rPr lang="ru-RU" sz="2400" dirty="0">
                <a:latin typeface="Times New Roman" panose="02020603050405020304" pitchFamily="18" charset="0"/>
                <a:cs typeface="Times New Roman" panose="02020603050405020304" pitchFamily="18" charset="0"/>
              </a:rPr>
              <a:t> TNMM </a:t>
            </a:r>
            <a:r>
              <a:rPr lang="ru-RU" sz="2400" dirty="0" err="1">
                <a:latin typeface="Times New Roman" panose="02020603050405020304" pitchFamily="18" charset="0"/>
                <a:cs typeface="Times New Roman" panose="02020603050405020304" pitchFamily="18" charset="0"/>
              </a:rPr>
              <a:t>застосовується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лише</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пов'язаних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Оскільки</a:t>
            </a:r>
            <a:r>
              <a:rPr lang="ru-RU" sz="2400" dirty="0">
                <a:latin typeface="Times New Roman" panose="02020603050405020304" pitchFamily="18" charset="0"/>
                <a:cs typeface="Times New Roman" panose="02020603050405020304" pitchFamily="18" charset="0"/>
              </a:rPr>
              <a:t> TNMM </a:t>
            </a:r>
            <a:r>
              <a:rPr lang="ru-RU" sz="2400" dirty="0" err="1">
                <a:latin typeface="Times New Roman" panose="02020603050405020304" pitchFamily="18" charset="0"/>
                <a:cs typeface="Times New Roman" panose="02020603050405020304" pitchFamily="18" charset="0"/>
              </a:rPr>
              <a:t>застосовується</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складної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сторони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навіть</a:t>
            </a:r>
            <a:r>
              <a:rPr lang="ru-RU" sz="2400" dirty="0">
                <a:latin typeface="Times New Roman" panose="02020603050405020304" pitchFamily="18" charset="0"/>
                <a:cs typeface="Times New Roman" panose="02020603050405020304" pitchFamily="18" charset="0"/>
              </a:rPr>
              <a:t> у тому </a:t>
            </a:r>
            <a:r>
              <a:rPr lang="ru-RU" sz="2400" dirty="0" err="1">
                <a:latin typeface="Times New Roman" panose="02020603050405020304" pitchFamily="18" charset="0"/>
                <a:cs typeface="Times New Roman" panose="02020603050405020304" pitchFamily="18" charset="0"/>
              </a:rPr>
              <a:t>випадку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одна з </a:t>
            </a:r>
            <a:r>
              <a:rPr lang="ru-RU" sz="2400" dirty="0" err="1">
                <a:latin typeface="Times New Roman" panose="02020603050405020304" pitchFamily="18" charset="0"/>
                <a:cs typeface="Times New Roman" panose="02020603050405020304" pitchFamily="18" charset="0"/>
              </a:rPr>
              <a:t>пов'язаних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володіє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нематеріальними</a:t>
            </a:r>
            <a:r>
              <a:rPr lang="ru-RU" sz="2400" dirty="0">
                <a:latin typeface="Times New Roman" panose="02020603050405020304" pitchFamily="18" charset="0"/>
                <a:cs typeface="Times New Roman" panose="02020603050405020304" pitchFamily="18" charset="0"/>
              </a:rPr>
              <a:t> активами, для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порівняльна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прибутковість</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визначена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безпосередньо</a:t>
            </a:r>
            <a:r>
              <a:rPr lang="ru-R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TNMM </a:t>
            </a:r>
            <a:r>
              <a:rPr lang="ru-RU" sz="2400" dirty="0" err="1">
                <a:latin typeface="Times New Roman" panose="02020603050405020304" pitchFamily="18" charset="0"/>
                <a:cs typeface="Times New Roman" panose="02020603050405020304" pitchFamily="18" charset="0"/>
              </a:rPr>
              <a:t>застосовується</a:t>
            </a:r>
            <a:r>
              <a:rPr lang="ru-RU" sz="2400" dirty="0">
                <a:latin typeface="Times New Roman" panose="02020603050405020304" pitchFamily="18" charset="0"/>
                <a:cs typeface="Times New Roman" panose="02020603050405020304" pitchFamily="18" charset="0"/>
              </a:rPr>
              <a:t> до будь-</a:t>
            </a:r>
            <a:r>
              <a:rPr lang="ru-RU" sz="2400" dirty="0" err="1">
                <a:latin typeface="Times New Roman" panose="02020603050405020304" pitchFamily="18" charset="0"/>
                <a:cs typeface="Times New Roman" panose="02020603050405020304" pitchFamily="18" charset="0"/>
              </a:rPr>
              <a:t>якої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сторони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контрольованої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тобто</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виробника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пов'язаної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сторони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дистриб'ютора</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321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975" y="1015443"/>
            <a:ext cx="11877675" cy="5262979"/>
          </a:xfrm>
          <a:prstGeom prst="rect">
            <a:avLst/>
          </a:prstGeom>
          <a:noFill/>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До </a:t>
            </a:r>
            <a:r>
              <a:rPr lang="ru-RU" sz="2400" b="1" dirty="0" err="1">
                <a:latin typeface="Times New Roman" panose="02020603050405020304" pitchFamily="18" charset="0"/>
                <a:cs typeface="Times New Roman" panose="02020603050405020304" pitchFamily="18" charset="0"/>
              </a:rPr>
              <a:t>слабких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сторін</a:t>
            </a:r>
            <a:r>
              <a:rPr lang="ru-RU" sz="2400" b="1" dirty="0">
                <a:latin typeface="Times New Roman" panose="02020603050405020304" pitchFamily="18" charset="0"/>
                <a:cs typeface="Times New Roman" panose="02020603050405020304" pitchFamily="18" charset="0"/>
              </a:rPr>
              <a:t> методу чистого </a:t>
            </a:r>
            <a:r>
              <a:rPr lang="ru-RU" sz="2400" b="1" dirty="0" err="1">
                <a:latin typeface="Times New Roman" panose="02020603050405020304" pitchFamily="18" charset="0"/>
                <a:cs typeface="Times New Roman" panose="02020603050405020304" pitchFamily="18" charset="0"/>
              </a:rPr>
              <a:t>прибутку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можна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віднести</a:t>
            </a:r>
            <a:r>
              <a:rPr lang="ru-RU" sz="2400" b="1"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2400" dirty="0" err="1">
                <a:latin typeface="Times New Roman" panose="02020603050405020304" pitchFamily="18" charset="0"/>
                <a:cs typeface="Times New Roman" panose="02020603050405020304" pitchFamily="18" charset="0"/>
              </a:rPr>
              <a:t>Інформаційні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проблеми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включаючи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недоступність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інформації</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прибуток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відноситься</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неконтрольованих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операцій</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r>
              <a:rPr lang="ru-RU" sz="2400" dirty="0" err="1">
                <a:latin typeface="Times New Roman" panose="02020603050405020304" pitchFamily="18" charset="0"/>
                <a:cs typeface="Times New Roman" panose="02020603050405020304" pitchFamily="18" charset="0"/>
              </a:rPr>
              <a:t>Проблеми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оцінки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індикатор</a:t>
            </a:r>
            <a:r>
              <a:rPr lang="ru-RU" sz="2400" dirty="0">
                <a:latin typeface="Times New Roman" panose="02020603050405020304" pitchFamily="18" charset="0"/>
                <a:cs typeface="Times New Roman" panose="02020603050405020304" pitchFamily="18" charset="0"/>
              </a:rPr>
              <a:t> чистого </a:t>
            </a:r>
            <a:r>
              <a:rPr lang="ru-RU" sz="2400" dirty="0" err="1">
                <a:latin typeface="Times New Roman" panose="02020603050405020304" pitchFamily="18" charset="0"/>
                <a:cs typeface="Times New Roman" panose="02020603050405020304" pitchFamily="18" charset="0"/>
              </a:rPr>
              <a:t>прибутку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платника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податків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складається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факторів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впливають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безпосередній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ціну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валову</a:t>
            </a:r>
            <a:r>
              <a:rPr lang="ru-RU" sz="2400" dirty="0">
                <a:latin typeface="Times New Roman" panose="02020603050405020304" pitchFamily="18" charset="0"/>
                <a:cs typeface="Times New Roman" panose="02020603050405020304" pitchFamily="18" charset="0"/>
              </a:rPr>
              <a:t> маржу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незалежними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ускладнити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точну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надійну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оцінку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індикаторів</a:t>
            </a:r>
            <a:r>
              <a:rPr lang="ru-RU" sz="2400" dirty="0">
                <a:latin typeface="Times New Roman" panose="02020603050405020304" pitchFamily="18" charset="0"/>
                <a:cs typeface="Times New Roman" panose="02020603050405020304" pitchFamily="18" charset="0"/>
              </a:rPr>
              <a:t> чистого </a:t>
            </a:r>
            <a:r>
              <a:rPr lang="ru-RU" sz="2400" dirty="0" err="1">
                <a:latin typeface="Times New Roman" panose="02020603050405020304" pitchFamily="18" charset="0"/>
                <a:cs typeface="Times New Roman" panose="02020603050405020304" pitchFamily="18" charset="0"/>
              </a:rPr>
              <a:t>прибутку</a:t>
            </a:r>
            <a:r>
              <a:rPr lang="ru-RU" sz="2400" dirty="0">
                <a:latin typeface="Times New Roman" panose="02020603050405020304" pitchFamily="18" charset="0"/>
                <a:cs typeface="Times New Roman" panose="02020603050405020304" pitchFamily="18" charset="0"/>
              </a:rPr>
              <a:t> за принципом «</a:t>
            </a:r>
            <a:r>
              <a:rPr lang="ru-RU" sz="2400" dirty="0" err="1">
                <a:latin typeface="Times New Roman" panose="02020603050405020304" pitchFamily="18" charset="0"/>
                <a:cs typeface="Times New Roman" panose="02020603050405020304" pitchFamily="18" charset="0"/>
              </a:rPr>
              <a:t>витягнутої</a:t>
            </a:r>
            <a:r>
              <a:rPr lang="ru-RU" sz="2400" dirty="0">
                <a:latin typeface="Times New Roman" panose="02020603050405020304" pitchFamily="18" charset="0"/>
                <a:cs typeface="Times New Roman" panose="02020603050405020304" pitchFamily="18" charset="0"/>
              </a:rPr>
              <a:t> руки».</a:t>
            </a:r>
          </a:p>
          <a:p>
            <a:pPr marL="342900" indent="-342900" algn="just">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Даний метод </a:t>
            </a:r>
            <a:r>
              <a:rPr lang="ru-RU" sz="2400" dirty="0" err="1">
                <a:latin typeface="Times New Roman" panose="02020603050405020304" pitchFamily="18" charset="0"/>
                <a:cs typeface="Times New Roman" panose="02020603050405020304" pitchFamily="18" charset="0"/>
              </a:rPr>
              <a:t>застосовується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лише</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пов'язаних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 Таким чином, </a:t>
            </a:r>
            <a:r>
              <a:rPr lang="ru-RU" sz="2400" dirty="0" err="1">
                <a:latin typeface="Times New Roman" panose="02020603050405020304" pitchFamily="18" charset="0"/>
                <a:cs typeface="Times New Roman" panose="02020603050405020304" pitchFamily="18" charset="0"/>
              </a:rPr>
              <a:t>виявлений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чистий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прибуток</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діапазоні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витягнутої</a:t>
            </a:r>
            <a:r>
              <a:rPr lang="ru-RU" sz="2400" dirty="0">
                <a:latin typeface="Times New Roman" panose="02020603050405020304" pitchFamily="18" charset="0"/>
                <a:cs typeface="Times New Roman" panose="02020603050405020304" pitchFamily="18" charset="0"/>
              </a:rPr>
              <a:t> руки»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призвести</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надзвичайного</a:t>
            </a:r>
            <a:r>
              <a:rPr lang="ru-RU" sz="2400" dirty="0">
                <a:latin typeface="Times New Roman" panose="02020603050405020304" pitchFamily="18" charset="0"/>
                <a:cs typeface="Times New Roman" panose="02020603050405020304" pitchFamily="18" charset="0"/>
              </a:rPr>
              <a:t> результату для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пов'язаних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беруть</a:t>
            </a:r>
            <a:r>
              <a:rPr lang="ru-RU" sz="2400" dirty="0">
                <a:latin typeface="Times New Roman" panose="02020603050405020304" pitchFamily="18" charset="0"/>
                <a:cs typeface="Times New Roman" panose="02020603050405020304" pitchFamily="18" charset="0"/>
              </a:rPr>
              <a:t> участь у </a:t>
            </a:r>
            <a:r>
              <a:rPr lang="ru-RU" sz="2400" dirty="0" err="1">
                <a:latin typeface="Times New Roman" panose="02020603050405020304" pitchFamily="18" charset="0"/>
                <a:cs typeface="Times New Roman" panose="02020603050405020304" pitchFamily="18" charset="0"/>
              </a:rPr>
              <a:t>контрольованій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операційні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збитки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тоді</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іншій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стороні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гарантується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чистий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прибуток</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741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975" y="1015443"/>
            <a:ext cx="11877675" cy="3046988"/>
          </a:xfrm>
          <a:prstGeom prst="rect">
            <a:avLst/>
          </a:prstGeom>
          <a:noFill/>
        </p:spPr>
        <p:txBody>
          <a:bodyPr wrap="square">
            <a:spAutoFit/>
          </a:bodyPr>
          <a:lstStyle/>
          <a:p>
            <a:pPr algn="just"/>
            <a:r>
              <a:rPr lang="uk-UA" sz="2400" dirty="0">
                <a:latin typeface="Times New Roman" panose="02020603050405020304" pitchFamily="18" charset="0"/>
                <a:cs typeface="Times New Roman" panose="02020603050405020304" pitchFamily="18" charset="0"/>
              </a:rPr>
              <a:t>Вітчизняним законодавством передбачено п’ять індикаторів рентабельності чистого прибутку для цілей трансфертного ціноутворення:</a:t>
            </a:r>
          </a:p>
          <a:p>
            <a:pPr algn="just"/>
            <a:endParaRPr lang="uk-UA"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Чиста рентабельність (ЧР).</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Чиста рентабельність витрат (ЧРВ).</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Рентабельність операційних витрат.</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Рентабельність активів.</a:t>
            </a:r>
          </a:p>
          <a:p>
            <a:pPr marL="342900" indent="-342900" algn="just">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Рентабельність капіталу.</a:t>
            </a:r>
          </a:p>
        </p:txBody>
      </p:sp>
    </p:spTree>
    <p:extLst>
      <p:ext uri="{BB962C8B-B14F-4D97-AF65-F5344CB8AC3E}">
        <p14:creationId xmlns:p14="http://schemas.microsoft.com/office/powerpoint/2010/main" val="2397304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870" y="3075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314326" y="1024968"/>
            <a:ext cx="11696700" cy="3139321"/>
          </a:xfrm>
          <a:prstGeom prst="rect">
            <a:avLst/>
          </a:prstGeom>
          <a:noFill/>
        </p:spPr>
        <p:txBody>
          <a:bodyPr wrap="square">
            <a:spAutoFit/>
          </a:bodyPr>
          <a:lstStyle/>
          <a:p>
            <a:pPr algn="just">
              <a:spcBef>
                <a:spcPts val="1200"/>
              </a:spcBef>
            </a:pPr>
            <a:r>
              <a:rPr lang="uk-UA" sz="2400" dirty="0">
                <a:latin typeface="Times New Roman" panose="02020603050405020304" pitchFamily="18" charset="0"/>
                <a:cs typeface="Times New Roman" panose="02020603050405020304" pitchFamily="18" charset="0"/>
              </a:rPr>
              <a:t>Коефіцієнт Беррі -  рентабельність операційних витрат.</a:t>
            </a:r>
          </a:p>
          <a:p>
            <a:pPr algn="just">
              <a:spcBef>
                <a:spcPts val="1200"/>
              </a:spcBef>
            </a:pPr>
            <a:endParaRPr lang="uk-UA" sz="2400" dirty="0">
              <a:latin typeface="Times New Roman" panose="02020603050405020304" pitchFamily="18" charset="0"/>
              <a:cs typeface="Times New Roman" panose="02020603050405020304" pitchFamily="18" charset="0"/>
            </a:endParaRPr>
          </a:p>
          <a:p>
            <a:pPr algn="just">
              <a:spcBef>
                <a:spcPts val="1200"/>
              </a:spcBef>
            </a:pPr>
            <a:r>
              <a:rPr lang="uk-UA" sz="2400" dirty="0">
                <a:latin typeface="Times New Roman" panose="02020603050405020304" pitchFamily="18" charset="0"/>
                <a:cs typeface="Times New Roman" panose="02020603050405020304" pitchFamily="18" charset="0"/>
              </a:rPr>
              <a:t>У світі цей показник, також відомий як </a:t>
            </a:r>
            <a:r>
              <a:rPr lang="en-US" sz="2400" dirty="0">
                <a:latin typeface="Times New Roman" panose="02020603050405020304" pitchFamily="18" charset="0"/>
                <a:cs typeface="Times New Roman" panose="02020603050405020304" pitchFamily="18" charset="0"/>
              </a:rPr>
              <a:t>Berry ratio (</a:t>
            </a:r>
            <a:r>
              <a:rPr lang="uk-UA" sz="2400" dirty="0" err="1">
                <a:latin typeface="Times New Roman" panose="02020603050405020304" pitchFamily="18" charset="0"/>
                <a:cs typeface="Times New Roman" panose="02020603050405020304" pitchFamily="18" charset="0"/>
              </a:rPr>
              <a:t>беррі</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рейшіо</a:t>
            </a:r>
            <a:r>
              <a:rPr lang="uk-UA" sz="2400" dirty="0">
                <a:latin typeface="Times New Roman" panose="02020603050405020304" pitchFamily="18" charset="0"/>
                <a:cs typeface="Times New Roman" panose="02020603050405020304" pitchFamily="18" charset="0"/>
              </a:rPr>
              <a:t>) або коефіцієнт Беррі, визначається як співвідношення валового прибутку до операційних витрат (адміністративні витрати, витрати на збут, інше).</a:t>
            </a:r>
          </a:p>
          <a:p>
            <a:pPr algn="just">
              <a:spcBef>
                <a:spcPts val="1200"/>
              </a:spcBef>
            </a:pPr>
            <a:r>
              <a:rPr lang="ru-RU" sz="2400" dirty="0" err="1">
                <a:latin typeface="Times New Roman" panose="02020603050405020304" pitchFamily="18" charset="0"/>
                <a:cs typeface="Times New Roman" panose="02020603050405020304" pitchFamily="18" charset="0"/>
              </a:rPr>
              <a:t>Цей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індикатор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відноситься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саме</a:t>
            </a:r>
            <a:r>
              <a:rPr lang="ru-RU" sz="2400" dirty="0">
                <a:latin typeface="Times New Roman" panose="02020603050405020304" pitchFamily="18" charset="0"/>
                <a:cs typeface="Times New Roman" panose="02020603050405020304" pitchFamily="18" charset="0"/>
              </a:rPr>
              <a:t> до методу чистого </a:t>
            </a:r>
            <a:r>
              <a:rPr lang="ru-RU" sz="2400" dirty="0" err="1">
                <a:latin typeface="Times New Roman" panose="02020603050405020304" pitchFamily="18" charset="0"/>
                <a:cs typeface="Times New Roman" panose="02020603050405020304" pitchFamily="18" charset="0"/>
              </a:rPr>
              <a:t>прибутку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найкраще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підходить</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асоційованими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підприємствами</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дистриб’юторами</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79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5" name="Місце для вмісту 4"/>
          <p:cNvSpPr>
            <a:spLocks noGrp="1"/>
          </p:cNvSpPr>
          <p:nvPr>
            <p:ph idx="1"/>
          </p:nvPr>
        </p:nvSpPr>
        <p:spPr>
          <a:xfrm>
            <a:off x="346587" y="850720"/>
            <a:ext cx="11249636" cy="5466189"/>
          </a:xfrm>
        </p:spPr>
        <p:txBody>
          <a:bodyPr rtlCol="0">
            <a:noAutofit/>
          </a:bodyPr>
          <a:lstStyle/>
          <a:p>
            <a:pPr marL="0" indent="0" algn="just">
              <a:buNone/>
            </a:pPr>
            <a:r>
              <a:rPr lang="uk-UA" dirty="0">
                <a:latin typeface="Times New Roman" panose="02020603050405020304" pitchFamily="18" charset="0"/>
                <a:cs typeface="Times New Roman" panose="02020603050405020304" pitchFamily="18" charset="0"/>
              </a:rPr>
              <a:t>До переліку функцій відповідно до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39.2.2.4 </a:t>
            </a:r>
            <a:r>
              <a:rPr lang="uk-UA" dirty="0" err="1">
                <a:latin typeface="Times New Roman" panose="02020603050405020304" pitchFamily="18" charset="0"/>
                <a:cs typeface="Times New Roman" panose="02020603050405020304" pitchFamily="18" charset="0"/>
              </a:rPr>
              <a:t>підп</a:t>
            </a:r>
            <a:r>
              <a:rPr lang="uk-UA" dirty="0">
                <a:latin typeface="Times New Roman" panose="02020603050405020304" pitchFamily="18" charset="0"/>
                <a:cs typeface="Times New Roman" panose="02020603050405020304" pitchFamily="18" charset="0"/>
              </a:rPr>
              <a:t>. 39.2.2 п. 39.2 ст. 39 ПК України можуть належати: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дизайн і технологічне розроблення товарів;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виробництво товарів;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складення товарів чи їх компонентів;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монтаж та/або установлення обладнання;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проведення науково-дослідних та дослідно-конструкторських робіт;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придбання товарно-матеріальних цінностей;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здійснення оптового чи роздрібного продажу;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маркетинг, реклама товарів (робіт, послуг);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зберігання товарів; транспортування товарів;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страхування;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надання консультацій, інформаційне обслуговування;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ведення бухгалтерського обліку;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юридичне обслуговування;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надання персоналу; </a:t>
            </a:r>
          </a:p>
          <a:p>
            <a:pPr marL="612000" algn="just">
              <a:spcBef>
                <a:spcPts val="0"/>
              </a:spcBef>
              <a:buFont typeface="Wingdings" panose="05000000000000000000" pitchFamily="2" charset="2"/>
              <a:buChar char="Ø"/>
            </a:pPr>
            <a:r>
              <a:rPr lang="uk-UA" sz="1800" dirty="0">
                <a:latin typeface="Times New Roman" panose="02020603050405020304" pitchFamily="18" charset="0"/>
                <a:cs typeface="Times New Roman" panose="02020603050405020304" pitchFamily="18" charset="0"/>
              </a:rPr>
              <a:t>надання агентських, довірчих, комісійних та інших подібних посередницьких послуг з продажу товарів (робіт, послуг) та ін.</a:t>
            </a:r>
          </a:p>
        </p:txBody>
      </p:sp>
    </p:spTree>
    <p:extLst>
      <p:ext uri="{BB962C8B-B14F-4D97-AF65-F5344CB8AC3E}">
        <p14:creationId xmlns:p14="http://schemas.microsoft.com/office/powerpoint/2010/main" val="874489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70" y="16410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5.4.	Метод чистого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145" y="901143"/>
            <a:ext cx="11696700" cy="4893647"/>
          </a:xfrm>
          <a:prstGeom prst="rect">
            <a:avLst/>
          </a:prstGeom>
          <a:noFill/>
        </p:spPr>
        <p:txBody>
          <a:bodyPr wrap="square">
            <a:spAutoFit/>
          </a:bodyPr>
          <a:lstStyle/>
          <a:p>
            <a:pPr algn="just">
              <a:spcBef>
                <a:spcPts val="1200"/>
              </a:spcBef>
            </a:pPr>
            <a:r>
              <a:rPr lang="uk-UA" sz="2400" b="1" i="1" dirty="0">
                <a:latin typeface="Times New Roman" panose="02020603050405020304" pitchFamily="18" charset="0"/>
                <a:cs typeface="Times New Roman" panose="02020603050405020304" pitchFamily="18" charset="0"/>
              </a:rPr>
              <a:t>Але, незважаючи на зовнішню простоту, потрібно враховувати певні обмеження та застереження для застосування, які передбачені у тих же настановах ОЕСР, зокрема:</a:t>
            </a:r>
          </a:p>
          <a:p>
            <a:pPr marL="342900" indent="-342900" algn="just">
              <a:spcBef>
                <a:spcPts val="1200"/>
              </a:spcBef>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Коефіцієнт дуже чутливий до функцій, та не може бути застосований до інтегрованого дистриб'ютора, який виконує різні функції, такі як складання або налагодження.</a:t>
            </a:r>
          </a:p>
          <a:p>
            <a:pPr marL="342900" indent="-342900" algn="just">
              <a:spcBef>
                <a:spcPts val="1200"/>
              </a:spcBef>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Застосування РОВ вимагає проведення ретельного порівняльного дослідження. Наприклад, вибір зіставних компаній в різних галузях, де вплив доданої вартості на прибуток може відрізнятися, та призведе до інших рівнів прибутку, ніж в галузі діяльності сторони, що досліджується.</a:t>
            </a:r>
          </a:p>
          <a:p>
            <a:pPr marL="342900" indent="-342900" algn="just">
              <a:spcBef>
                <a:spcPts val="1200"/>
              </a:spcBef>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Мають бути враховані можливі відмінності у класифікації окремих витрат, які враховуються при обчисленні РОВ, у сторони КО, що досліджується, та  компаній, які використовуються для порівняння.</a:t>
            </a:r>
          </a:p>
          <a:p>
            <a:pPr marL="342900" indent="-342900" algn="just">
              <a:spcBef>
                <a:spcPts val="1200"/>
              </a:spcBef>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Показник РОВ не повинен застосовуватися, якщо збутова діяльність дистриб’ютора пов’язана  із використанням істотних нематеріальних активів (торгові марки, ліцензії, патенти тощо).</a:t>
            </a:r>
          </a:p>
        </p:txBody>
      </p:sp>
    </p:spTree>
    <p:extLst>
      <p:ext uri="{BB962C8B-B14F-4D97-AF65-F5344CB8AC3E}">
        <p14:creationId xmlns:p14="http://schemas.microsoft.com/office/powerpoint/2010/main" val="509393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70" y="16410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5.5.	Метод </a:t>
            </a:r>
            <a:r>
              <a:rPr lang="ru-RU" sz="2400" b="1" dirty="0" err="1">
                <a:latin typeface="Times New Roman" panose="02020603050405020304" pitchFamily="18" charset="0"/>
                <a:cs typeface="Times New Roman" panose="02020603050405020304" pitchFamily="18" charset="0"/>
              </a:rPr>
              <a:t>розподілення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80145" y="901143"/>
            <a:ext cx="11696700" cy="4093428"/>
          </a:xfrm>
          <a:prstGeom prst="rect">
            <a:avLst/>
          </a:prstGeom>
          <a:noFill/>
        </p:spPr>
        <p:txBody>
          <a:bodyPr wrap="square">
            <a:spAutoFit/>
          </a:bodyPr>
          <a:lstStyle/>
          <a:p>
            <a:pPr algn="just">
              <a:spcBef>
                <a:spcPts val="1200"/>
              </a:spcBef>
            </a:pPr>
            <a:r>
              <a:rPr lang="uk-UA" sz="2200" dirty="0">
                <a:latin typeface="Times New Roman" panose="02020603050405020304" pitchFamily="18" charset="0"/>
                <a:cs typeface="Times New Roman" panose="02020603050405020304" pitchFamily="18" charset="0"/>
              </a:rPr>
              <a:t>Відповідно до </a:t>
            </a:r>
            <a:r>
              <a:rPr lang="uk-UA" sz="2200" dirty="0" err="1">
                <a:latin typeface="Times New Roman" panose="02020603050405020304" pitchFamily="18" charset="0"/>
                <a:cs typeface="Times New Roman" panose="02020603050405020304" pitchFamily="18" charset="0"/>
              </a:rPr>
              <a:t>підп</a:t>
            </a:r>
            <a:r>
              <a:rPr lang="uk-UA" sz="2200" dirty="0">
                <a:latin typeface="Times New Roman" panose="02020603050405020304" pitchFamily="18" charset="0"/>
                <a:cs typeface="Times New Roman" panose="02020603050405020304" pitchFamily="18" charset="0"/>
              </a:rPr>
              <a:t>. 39.3.7.1 </a:t>
            </a:r>
            <a:r>
              <a:rPr lang="uk-UA" sz="2200" dirty="0" err="1">
                <a:latin typeface="Times New Roman" panose="02020603050405020304" pitchFamily="18" charset="0"/>
                <a:cs typeface="Times New Roman" panose="02020603050405020304" pitchFamily="18" charset="0"/>
              </a:rPr>
              <a:t>підп</a:t>
            </a:r>
            <a:r>
              <a:rPr lang="uk-UA" sz="2200" dirty="0">
                <a:latin typeface="Times New Roman" panose="02020603050405020304" pitchFamily="18" charset="0"/>
                <a:cs typeface="Times New Roman" panose="02020603050405020304" pitchFamily="18" charset="0"/>
              </a:rPr>
              <a:t>. 39.3.7 п. 39.3 ст. 39 ПК України </a:t>
            </a:r>
            <a:r>
              <a:rPr lang="uk-UA" sz="2200" b="1" dirty="0">
                <a:latin typeface="Times New Roman" panose="02020603050405020304" pitchFamily="18" charset="0"/>
                <a:cs typeface="Times New Roman" panose="02020603050405020304" pitchFamily="18" charset="0"/>
              </a:rPr>
              <a:t>метод розподілення прибутку </a:t>
            </a:r>
            <a:r>
              <a:rPr lang="uk-UA" sz="2200" dirty="0">
                <a:latin typeface="Times New Roman" panose="02020603050405020304" pitchFamily="18" charset="0"/>
                <a:cs typeface="Times New Roman" panose="02020603050405020304" pitchFamily="18" charset="0"/>
              </a:rPr>
              <a:t>полягає у виділенні кожній особі, що бере участь у контрольованій (контрольованих) операції (операціях), частини загального прибутку (або збитку), отриманого за результатами здійснення такої операції, яку б інша непов’язана особа отримала від участі в зіставній (зіставних) неконтрольованій (неконтрольованих) операції (операціях)</a:t>
            </a:r>
          </a:p>
          <a:p>
            <a:pPr algn="just">
              <a:spcBef>
                <a:spcPts val="1200"/>
              </a:spcBef>
            </a:pPr>
            <a:r>
              <a:rPr lang="ru-RU" sz="2000" i="1" dirty="0" err="1">
                <a:latin typeface="Times New Roman" panose="02020603050405020304" pitchFamily="18" charset="0"/>
                <a:cs typeface="Times New Roman" panose="02020603050405020304" pitchFamily="18" charset="0"/>
              </a:rPr>
              <a:t>Цей</a:t>
            </a:r>
            <a:r>
              <a:rPr lang="ru-RU" sz="2000" i="1" dirty="0">
                <a:latin typeface="Times New Roman" panose="02020603050405020304" pitchFamily="18" charset="0"/>
                <a:cs typeface="Times New Roman" panose="02020603050405020304" pitchFamily="18" charset="0"/>
              </a:rPr>
              <a:t> метод </a:t>
            </a:r>
            <a:r>
              <a:rPr lang="ru-RU" sz="2000" i="1" dirty="0" err="1">
                <a:latin typeface="Times New Roman" panose="02020603050405020304" pitchFamily="18" charset="0"/>
                <a:cs typeface="Times New Roman" panose="02020603050405020304" pitchFamily="18" charset="0"/>
              </a:rPr>
              <a:t>може</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використовуватися</a:t>
            </a:r>
            <a:r>
              <a:rPr lang="ru-RU" sz="2000" i="1" dirty="0">
                <a:latin typeface="Times New Roman" panose="02020603050405020304" pitchFamily="18" charset="0"/>
                <a:cs typeface="Times New Roman" panose="02020603050405020304" pitchFamily="18" charset="0"/>
              </a:rPr>
              <a:t> в </a:t>
            </a:r>
            <a:r>
              <a:rPr lang="ru-RU" sz="2000" i="1" dirty="0" err="1">
                <a:latin typeface="Times New Roman" panose="02020603050405020304" pitchFamily="18" charset="0"/>
                <a:cs typeface="Times New Roman" panose="02020603050405020304" pitchFamily="18" charset="0"/>
              </a:rPr>
              <a:t>разі</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наявності</a:t>
            </a:r>
            <a:r>
              <a:rPr lang="ru-RU" sz="2000" i="1" dirty="0">
                <a:latin typeface="Times New Roman" panose="02020603050405020304" pitchFamily="18" charset="0"/>
                <a:cs typeface="Times New Roman" panose="02020603050405020304" pitchFamily="18" charset="0"/>
              </a:rPr>
              <a:t>: </a:t>
            </a:r>
          </a:p>
          <a:p>
            <a:pPr algn="just">
              <a:spcBef>
                <a:spcPts val="1200"/>
              </a:spcBef>
            </a:pPr>
            <a:r>
              <a:rPr lang="ru-RU" sz="2000" dirty="0">
                <a:latin typeface="Times New Roman" panose="02020603050405020304" pitchFamily="18" charset="0"/>
                <a:cs typeface="Times New Roman" panose="02020603050405020304" pitchFamily="18" charset="0"/>
              </a:rPr>
              <a:t>а) </a:t>
            </a:r>
            <a:r>
              <a:rPr lang="ru-RU" sz="2000" dirty="0" err="1">
                <a:latin typeface="Times New Roman" panose="02020603050405020304" pitchFamily="18" charset="0"/>
                <a:cs typeface="Times New Roman" panose="02020603050405020304" pitchFamily="18" charset="0"/>
              </a:rPr>
              <a:t>істотного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взаємозв’язку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контрольованими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операціями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іншими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операціями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здійснюються</a:t>
            </a:r>
            <a:r>
              <a:rPr lang="ru-RU" sz="2000" dirty="0">
                <a:latin typeface="Times New Roman" panose="02020603050405020304" pitchFamily="18" charset="0"/>
                <a:cs typeface="Times New Roman" panose="02020603050405020304" pitchFamily="18" charset="0"/>
              </a:rPr>
              <a:t> сторонами </a:t>
            </a:r>
            <a:r>
              <a:rPr lang="ru-RU" sz="2000" dirty="0" err="1">
                <a:latin typeface="Times New Roman" panose="02020603050405020304" pitchFamily="18" charset="0"/>
                <a:cs typeface="Times New Roman" panose="02020603050405020304" pitchFamily="18" charset="0"/>
              </a:rPr>
              <a:t>контрольованої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пов’язаними</a:t>
            </a:r>
            <a:r>
              <a:rPr lang="ru-RU" sz="2000" dirty="0">
                <a:latin typeface="Times New Roman" panose="02020603050405020304" pitchFamily="18" charset="0"/>
                <a:cs typeface="Times New Roman" panose="02020603050405020304" pitchFamily="18" charset="0"/>
              </a:rPr>
              <a:t> з ними особами; </a:t>
            </a:r>
          </a:p>
          <a:p>
            <a:pPr algn="just">
              <a:spcBef>
                <a:spcPts val="1200"/>
              </a:spcBef>
            </a:pPr>
            <a:r>
              <a:rPr lang="ru-RU" sz="2000" dirty="0">
                <a:latin typeface="Times New Roman" panose="02020603050405020304" pitchFamily="18" charset="0"/>
                <a:cs typeface="Times New Roman" panose="02020603050405020304" pitchFamily="18" charset="0"/>
              </a:rPr>
              <a:t>б) у </a:t>
            </a:r>
            <a:r>
              <a:rPr lang="ru-RU" sz="2000" dirty="0" err="1">
                <a:latin typeface="Times New Roman" panose="02020603050405020304" pitchFamily="18" charset="0"/>
                <a:cs typeface="Times New Roman" panose="02020603050405020304" pitchFamily="18" charset="0"/>
              </a:rPr>
              <a:t>сторін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контрольованої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прав на </a:t>
            </a:r>
            <a:r>
              <a:rPr lang="ru-RU" sz="2000" dirty="0" err="1">
                <a:latin typeface="Times New Roman" panose="02020603050405020304" pitchFamily="18" charset="0"/>
                <a:cs typeface="Times New Roman" panose="02020603050405020304" pitchFamily="18" charset="0"/>
              </a:rPr>
              <a:t>володіння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об’єктами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нематеріальних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істотно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впливають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рівень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рентабельності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отриманої</a:t>
            </a:r>
            <a:r>
              <a:rPr lang="ru-RU" sz="2000" dirty="0">
                <a:latin typeface="Times New Roman" panose="02020603050405020304" pitchFamily="18" charset="0"/>
                <a:cs typeface="Times New Roman" panose="02020603050405020304" pitchFamily="18" charset="0"/>
              </a:rPr>
              <a:t> сторонами </a:t>
            </a:r>
            <a:r>
              <a:rPr lang="ru-RU" sz="2000" dirty="0" err="1">
                <a:latin typeface="Times New Roman" panose="02020603050405020304" pitchFamily="18" charset="0"/>
                <a:cs typeface="Times New Roman" panose="02020603050405020304" pitchFamily="18" charset="0"/>
              </a:rPr>
              <a:t>контрольованої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за результатами </a:t>
            </a:r>
            <a:r>
              <a:rPr lang="ru-RU" sz="2000" dirty="0" err="1">
                <a:latin typeface="Times New Roman" panose="02020603050405020304" pitchFamily="18" charset="0"/>
                <a:cs typeface="Times New Roman" panose="02020603050405020304" pitchFamily="18" charset="0"/>
              </a:rPr>
              <a:t>здійснення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контрольованої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105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70" y="16410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5.5.	Метод </a:t>
            </a:r>
            <a:r>
              <a:rPr lang="ru-RU" sz="2400" b="1" dirty="0" err="1">
                <a:latin typeface="Times New Roman" panose="02020603050405020304" pitchFamily="18" charset="0"/>
                <a:cs typeface="Times New Roman" panose="02020603050405020304" pitchFamily="18" charset="0"/>
              </a:rPr>
              <a:t>розподілення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42045" y="1196418"/>
            <a:ext cx="11696700" cy="2923877"/>
          </a:xfrm>
          <a:prstGeom prst="rect">
            <a:avLst/>
          </a:prstGeom>
          <a:noFill/>
        </p:spPr>
        <p:txBody>
          <a:bodyPr wrap="square">
            <a:spAutoFit/>
          </a:bodyPr>
          <a:lstStyle/>
          <a:p>
            <a:pPr algn="just">
              <a:spcBef>
                <a:spcPts val="1200"/>
              </a:spcBef>
            </a:pPr>
            <a:r>
              <a:rPr lang="ru-RU" sz="2200" b="1" dirty="0" err="1">
                <a:latin typeface="Times New Roman" panose="02020603050405020304" pitchFamily="18" charset="0"/>
                <a:cs typeface="Times New Roman" panose="02020603050405020304" pitchFamily="18" charset="0"/>
              </a:rPr>
              <a:t>Цей</a:t>
            </a:r>
            <a:r>
              <a:rPr lang="ru-RU" sz="2200" b="1" dirty="0">
                <a:latin typeface="Times New Roman" panose="02020603050405020304" pitchFamily="18" charset="0"/>
                <a:cs typeface="Times New Roman" panose="02020603050405020304" pitchFamily="18" charset="0"/>
              </a:rPr>
              <a:t> метод </a:t>
            </a:r>
            <a:r>
              <a:rPr lang="ru-RU" sz="2200" b="1" dirty="0" err="1">
                <a:latin typeface="Times New Roman" panose="02020603050405020304" pitchFamily="18" charset="0"/>
                <a:cs typeface="Times New Roman" panose="02020603050405020304" pitchFamily="18" charset="0"/>
              </a:rPr>
              <a:t>може</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використовуватись</a:t>
            </a:r>
            <a:r>
              <a:rPr lang="ru-RU" sz="2200" b="1" dirty="0">
                <a:latin typeface="Times New Roman" panose="02020603050405020304" pitchFamily="18" charset="0"/>
                <a:cs typeface="Times New Roman" panose="02020603050405020304" pitchFamily="18" charset="0"/>
              </a:rPr>
              <a:t> в </a:t>
            </a:r>
            <a:r>
              <a:rPr lang="ru-RU" sz="2200" b="1" dirty="0" err="1">
                <a:latin typeface="Times New Roman" panose="02020603050405020304" pitchFamily="18" charset="0"/>
                <a:cs typeface="Times New Roman" panose="02020603050405020304" pitchFamily="18" charset="0"/>
              </a:rPr>
              <a:t>угодах</a:t>
            </a:r>
            <a:r>
              <a:rPr lang="ru-RU" sz="2200" b="1" dirty="0">
                <a:latin typeface="Times New Roman" panose="02020603050405020304" pitchFamily="18" charset="0"/>
                <a:cs typeface="Times New Roman" panose="02020603050405020304" pitchFamily="18" charset="0"/>
              </a:rPr>
              <a:t>:</a:t>
            </a:r>
          </a:p>
          <a:p>
            <a:pPr marL="342900" indent="-342900" algn="just">
              <a:spcBef>
                <a:spcPts val="1200"/>
              </a:spcBef>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коли </a:t>
            </a:r>
            <a:r>
              <a:rPr lang="ru-RU" sz="2200" dirty="0" err="1">
                <a:latin typeface="Times New Roman" panose="02020603050405020304" pitchFamily="18" charset="0"/>
                <a:cs typeface="Times New Roman" panose="02020603050405020304" pitchFamily="18" charset="0"/>
              </a:rPr>
              <a:t>пов'язані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сторони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ведуть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міжнародну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торгівлю</a:t>
            </a:r>
            <a:r>
              <a:rPr lang="ru-RU" sz="2200" dirty="0">
                <a:latin typeface="Times New Roman" panose="02020603050405020304" pitchFamily="18" charset="0"/>
                <a:cs typeface="Times New Roman" panose="02020603050405020304" pitchFamily="18" charset="0"/>
              </a:rPr>
              <a:t> товарами, </a:t>
            </a:r>
            <a:r>
              <a:rPr lang="ru-RU" sz="2200" dirty="0" err="1">
                <a:latin typeface="Times New Roman" panose="02020603050405020304" pitchFamily="18" charset="0"/>
                <a:cs typeface="Times New Roman" panose="02020603050405020304" pitchFamily="18" charset="0"/>
              </a:rPr>
              <a:t>послугами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або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майном</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мають</a:t>
            </a:r>
            <a:r>
              <a:rPr lang="ru-RU" sz="2200" dirty="0">
                <a:latin typeface="Times New Roman" panose="02020603050405020304" pitchFamily="18" charset="0"/>
                <a:cs typeface="Times New Roman" panose="02020603050405020304" pitchFamily="18" charset="0"/>
              </a:rPr>
              <a:t> потребу в </a:t>
            </a:r>
            <a:r>
              <a:rPr lang="ru-RU" sz="2200" dirty="0" err="1">
                <a:latin typeface="Times New Roman" panose="02020603050405020304" pitchFamily="18" charset="0"/>
                <a:cs typeface="Times New Roman" panose="02020603050405020304" pitchFamily="18" charset="0"/>
              </a:rPr>
              <a:t>обґрунтуванні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розподілу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прибутку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між</a:t>
            </a:r>
            <a:r>
              <a:rPr lang="ru-RU" sz="2200" dirty="0">
                <a:latin typeface="Times New Roman" panose="02020603050405020304" pitchFamily="18" charset="0"/>
                <a:cs typeface="Times New Roman" panose="02020603050405020304" pitchFamily="18" charset="0"/>
              </a:rPr>
              <a:t> ними таким чином, </a:t>
            </a:r>
            <a:r>
              <a:rPr lang="ru-RU" sz="2200" dirty="0" err="1">
                <a:latin typeface="Times New Roman" panose="02020603050405020304" pitchFamily="18" charset="0"/>
                <a:cs typeface="Times New Roman" panose="02020603050405020304" pitchFamily="18" charset="0"/>
              </a:rPr>
              <a:t>щоб</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уникнути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податкових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або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фінансових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ризиків</a:t>
            </a:r>
            <a:r>
              <a:rPr lang="ru-RU" sz="2200" dirty="0">
                <a:latin typeface="Times New Roman" panose="02020603050405020304" pitchFamily="18" charset="0"/>
                <a:cs typeface="Times New Roman" panose="02020603050405020304" pitchFamily="18" charset="0"/>
              </a:rPr>
              <a:t>;</a:t>
            </a:r>
          </a:p>
          <a:p>
            <a:pPr marL="342900" indent="-342900" algn="just">
              <a:spcBef>
                <a:spcPts val="1200"/>
              </a:spcBef>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у </a:t>
            </a:r>
            <a:r>
              <a:rPr lang="ru-RU" sz="2200" dirty="0" err="1">
                <a:latin typeface="Times New Roman" panose="02020603050405020304" pitchFamily="18" charset="0"/>
                <a:cs typeface="Times New Roman" panose="02020603050405020304" pitchFamily="18" charset="0"/>
              </a:rPr>
              <a:t>яких</a:t>
            </a:r>
            <a:r>
              <a:rPr lang="ru-RU" sz="2200" dirty="0">
                <a:latin typeface="Times New Roman" panose="02020603050405020304" pitchFamily="18" charset="0"/>
                <a:cs typeface="Times New Roman" panose="02020603050405020304" pitchFamily="18" charset="0"/>
              </a:rPr>
              <a:t> предметом є права на </a:t>
            </a:r>
            <a:r>
              <a:rPr lang="ru-RU" sz="2200" dirty="0" err="1">
                <a:latin typeface="Times New Roman" panose="02020603050405020304" pitchFamily="18" charset="0"/>
                <a:cs typeface="Times New Roman" panose="02020603050405020304" pitchFamily="18" charset="0"/>
              </a:rPr>
              <a:t>об'єкти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нематеріальних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активів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істотно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впливають</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рівень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рентабельності</a:t>
            </a:r>
            <a:r>
              <a:rPr lang="ru-RU" sz="2200" dirty="0">
                <a:latin typeface="Times New Roman" panose="02020603050405020304" pitchFamily="18" charset="0"/>
                <a:cs typeface="Times New Roman" panose="02020603050405020304" pitchFamily="18" charset="0"/>
              </a:rPr>
              <a:t>;</a:t>
            </a:r>
          </a:p>
          <a:p>
            <a:pPr marL="342900" indent="-342900" algn="just">
              <a:spcBef>
                <a:spcPts val="1200"/>
              </a:spcBef>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при </a:t>
            </a:r>
            <a:r>
              <a:rPr lang="ru-RU" sz="2200" dirty="0" err="1">
                <a:latin typeface="Times New Roman" panose="02020603050405020304" pitchFamily="18" charset="0"/>
                <a:cs typeface="Times New Roman" panose="02020603050405020304" pitchFamily="18" charset="0"/>
              </a:rPr>
              <a:t>спільному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виробництві</a:t>
            </a:r>
            <a:r>
              <a:rPr lang="ru-RU" sz="2200" dirty="0">
                <a:latin typeface="Times New Roman" panose="02020603050405020304" pitchFamily="18" charset="0"/>
                <a:cs typeface="Times New Roman" panose="02020603050405020304" pitchFamily="18" charset="0"/>
              </a:rPr>
              <a:t> складного продукту </a:t>
            </a:r>
            <a:r>
              <a:rPr lang="ru-RU" sz="2200" dirty="0" err="1">
                <a:latin typeface="Times New Roman" panose="02020603050405020304" pitchFamily="18" charset="0"/>
                <a:cs typeface="Times New Roman" panose="02020603050405020304" pitchFamily="18" charset="0"/>
              </a:rPr>
              <a:t>декількома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компаніями</a:t>
            </a:r>
            <a:r>
              <a:rPr lang="ru-RU" sz="22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805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70" y="16410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5.5.	Метод </a:t>
            </a:r>
            <a:r>
              <a:rPr lang="ru-RU" sz="2400" b="1" dirty="0" err="1">
                <a:latin typeface="Times New Roman" panose="02020603050405020304" pitchFamily="18" charset="0"/>
                <a:cs typeface="Times New Roman" panose="02020603050405020304" pitchFamily="18" charset="0"/>
              </a:rPr>
              <a:t>розподілення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42045" y="1196418"/>
            <a:ext cx="11696700" cy="3139321"/>
          </a:xfrm>
          <a:prstGeom prst="rect">
            <a:avLst/>
          </a:prstGeom>
          <a:noFill/>
        </p:spPr>
        <p:txBody>
          <a:bodyPr wrap="square">
            <a:spAutoFit/>
          </a:bodyPr>
          <a:lstStyle/>
          <a:p>
            <a:pPr algn="just">
              <a:spcBef>
                <a:spcPts val="1200"/>
              </a:spcBef>
            </a:pPr>
            <a:r>
              <a:rPr lang="ru-RU" sz="2400" b="1" dirty="0">
                <a:latin typeface="Times New Roman" panose="02020603050405020304" pitchFamily="18" charset="0"/>
                <a:cs typeface="Times New Roman" panose="02020603050405020304" pitchFamily="18" charset="0"/>
              </a:rPr>
              <a:t>Алгоритм </a:t>
            </a:r>
            <a:r>
              <a:rPr lang="ru-RU" sz="2400" b="1" dirty="0" err="1">
                <a:latin typeface="Times New Roman" panose="02020603050405020304" pitchFamily="18" charset="0"/>
                <a:cs typeface="Times New Roman" panose="02020603050405020304" pitchFamily="18" charset="0"/>
              </a:rPr>
              <a:t>дій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стосовно</a:t>
            </a:r>
            <a:r>
              <a:rPr lang="ru-RU" sz="2400" b="1" dirty="0">
                <a:latin typeface="Times New Roman" panose="02020603050405020304" pitchFamily="18" charset="0"/>
                <a:cs typeface="Times New Roman" panose="02020603050405020304" pitchFamily="18" charset="0"/>
              </a:rPr>
              <a:t> методу </a:t>
            </a:r>
            <a:r>
              <a:rPr lang="ru-RU" sz="2400" b="1" dirty="0" err="1">
                <a:latin typeface="Times New Roman" panose="02020603050405020304" pitchFamily="18" charset="0"/>
                <a:cs typeface="Times New Roman" panose="02020603050405020304" pitchFamily="18" charset="0"/>
              </a:rPr>
              <a:t>розподілу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прибутку</a:t>
            </a:r>
            <a:r>
              <a:rPr lang="ru-RU" sz="2400" b="1" dirty="0">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
            </a:pP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сума </a:t>
            </a:r>
            <a:r>
              <a:rPr lang="ru-RU" sz="2400" dirty="0" err="1">
                <a:latin typeface="Times New Roman" panose="02020603050405020304" pitchFamily="18" charset="0"/>
                <a:cs typeface="Times New Roman" panose="02020603050405020304" pitchFamily="18" charset="0"/>
              </a:rPr>
              <a:t>сукупного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фактично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одержаного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всіма</a:t>
            </a:r>
            <a:r>
              <a:rPr lang="ru-RU" sz="2400" dirty="0">
                <a:latin typeface="Times New Roman" panose="02020603050405020304" pitchFamily="18" charset="0"/>
                <a:cs typeface="Times New Roman" panose="02020603050405020304" pitchFamily="18" charset="0"/>
              </a:rPr>
              <a:t> сторонами </a:t>
            </a:r>
            <a:r>
              <a:rPr lang="ru-RU" sz="2400" dirty="0" err="1">
                <a:latin typeface="Times New Roman" panose="02020603050405020304" pitchFamily="18" charset="0"/>
                <a:cs typeface="Times New Roman" panose="02020603050405020304" pitchFamily="18" charset="0"/>
              </a:rPr>
              <a:t>контрольованої</a:t>
            </a:r>
            <a:r>
              <a:rPr lang="ru-RU" sz="2400" dirty="0">
                <a:latin typeface="Times New Roman" panose="02020603050405020304" pitchFamily="18" charset="0"/>
                <a:cs typeface="Times New Roman" panose="02020603050405020304" pitchFamily="18" charset="0"/>
              </a:rPr>
              <a:t> угоди.</a:t>
            </a:r>
          </a:p>
          <a:p>
            <a:pPr marL="342900" indent="-342900" algn="just">
              <a:spcBef>
                <a:spcPts val="1200"/>
              </a:spcBef>
              <a:buFont typeface="Wingdings" panose="05000000000000000000" pitchFamily="2" charset="2"/>
              <a:buChar char="§"/>
            </a:pPr>
            <a:r>
              <a:rPr lang="ru-RU" sz="2400" dirty="0" err="1">
                <a:latin typeface="Times New Roman" panose="02020603050405020304" pitchFamily="18" charset="0"/>
                <a:cs typeface="Times New Roman" panose="02020603050405020304" pitchFamily="18" charset="0"/>
              </a:rPr>
              <a:t>Обчислюється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розрахунковий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усіх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сторін</a:t>
            </a:r>
            <a:r>
              <a:rPr lang="ru-RU" sz="2400" dirty="0">
                <a:latin typeface="Times New Roman" panose="02020603050405020304" pitchFamily="18" charset="0"/>
                <a:cs typeface="Times New Roman" panose="02020603050405020304" pitchFamily="18" charset="0"/>
              </a:rPr>
              <a:t> угоди шляхом </a:t>
            </a:r>
            <a:r>
              <a:rPr lang="ru-RU" sz="2400" dirty="0" err="1">
                <a:latin typeface="Times New Roman" panose="02020603050405020304" pitchFamily="18" charset="0"/>
                <a:cs typeface="Times New Roman" panose="02020603050405020304" pitchFamily="18" charset="0"/>
              </a:rPr>
              <a:t>підсумовування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кожної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сторони</a:t>
            </a:r>
            <a:r>
              <a:rPr lang="ru-RU" sz="2400" dirty="0">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
            </a:pPr>
            <a:r>
              <a:rPr lang="ru-RU" sz="2400" dirty="0" err="1">
                <a:latin typeface="Times New Roman" panose="02020603050405020304" pitchFamily="18" charset="0"/>
                <a:cs typeface="Times New Roman" panose="02020603050405020304" pitchFamily="18" charset="0"/>
              </a:rPr>
              <a:t>Загальний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прибуток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розподіляється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сторонами </a:t>
            </a:r>
            <a:r>
              <a:rPr lang="ru-RU" sz="2400" dirty="0" err="1">
                <a:latin typeface="Times New Roman" panose="02020603050405020304" pitchFamily="18" charset="0"/>
                <a:cs typeface="Times New Roman" panose="02020603050405020304" pitchFamily="18" charset="0"/>
              </a:rPr>
              <a:t>операції</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такій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пропорції</a:t>
            </a:r>
            <a:r>
              <a:rPr lang="ru-RU" sz="2400" dirty="0">
                <a:latin typeface="Times New Roman" panose="02020603050405020304" pitchFamily="18" charset="0"/>
                <a:cs typeface="Times New Roman" panose="02020603050405020304" pitchFamily="18" charset="0"/>
              </a:rPr>
              <a:t>, яку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було</a:t>
            </a:r>
            <a:r>
              <a:rPr lang="ru-RU" sz="2400" dirty="0">
                <a:latin typeface="Times New Roman" panose="02020603050405020304" pitchFamily="18" charset="0"/>
                <a:cs typeface="Times New Roman" panose="02020603050405020304" pitchFamily="18" charset="0"/>
              </a:rPr>
              <a:t> б </a:t>
            </a:r>
            <a:r>
              <a:rPr lang="ru-RU" sz="2400" dirty="0" err="1">
                <a:latin typeface="Times New Roman" panose="02020603050405020304" pitchFamily="18" charset="0"/>
                <a:cs typeface="Times New Roman" panose="02020603050405020304" pitchFamily="18" charset="0"/>
              </a:rPr>
              <a:t>очікувати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разі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проведення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незалежними</a:t>
            </a:r>
            <a:r>
              <a:rPr lang="ru-RU" sz="2400" dirty="0">
                <a:latin typeface="Times New Roman" panose="02020603050405020304" pitchFamily="18" charset="0"/>
                <a:cs typeface="Times New Roman" panose="02020603050405020304" pitchFamily="18" charset="0"/>
              </a:rPr>
              <a:t> сторонами.</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047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70" y="164109"/>
            <a:ext cx="11324979" cy="663018"/>
          </a:xfrm>
        </p:spPr>
        <p:txBody>
          <a:bodyPr rtlCol="0"/>
          <a:lstStyle/>
          <a:p>
            <a:pPr algn="ctr" rtl="0"/>
            <a:r>
              <a:rPr lang="ru-RU" sz="2400" b="1" dirty="0">
                <a:latin typeface="Times New Roman" panose="02020603050405020304" pitchFamily="18" charset="0"/>
                <a:cs typeface="Times New Roman" panose="02020603050405020304" pitchFamily="18" charset="0"/>
              </a:rPr>
              <a:t>5.5.	Метод </a:t>
            </a:r>
            <a:r>
              <a:rPr lang="ru-RU" sz="2400" b="1" dirty="0" err="1">
                <a:latin typeface="Times New Roman" panose="02020603050405020304" pitchFamily="18" charset="0"/>
                <a:cs typeface="Times New Roman" panose="02020603050405020304" pitchFamily="18" charset="0"/>
              </a:rPr>
              <a:t>розподілення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прибутку</a:t>
            </a:r>
            <a:endParaRPr lang="uk-UA"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F6307A-A5C2-481E-9C98-FFF57ABB86DE}"/>
              </a:ext>
            </a:extLst>
          </p:cNvPr>
          <p:cNvSpPr txBox="1"/>
          <p:nvPr/>
        </p:nvSpPr>
        <p:spPr>
          <a:xfrm>
            <a:off x="142045" y="1196418"/>
            <a:ext cx="11696700" cy="5447645"/>
          </a:xfrm>
          <a:prstGeom prst="rect">
            <a:avLst/>
          </a:prstGeom>
          <a:noFill/>
        </p:spPr>
        <p:txBody>
          <a:bodyPr wrap="square">
            <a:spAutoFit/>
          </a:bodyPr>
          <a:lstStyle/>
          <a:p>
            <a:pPr algn="just">
              <a:spcBef>
                <a:spcPts val="1200"/>
              </a:spcBef>
            </a:pPr>
            <a:r>
              <a:rPr lang="uk-UA" sz="2400" dirty="0">
                <a:latin typeface="Times New Roman" panose="02020603050405020304" pitchFamily="18" charset="0"/>
                <a:cs typeface="Times New Roman" panose="02020603050405020304" pitchFamily="18" charset="0"/>
              </a:rPr>
              <a:t>Для розподілення прибутку необхідно враховувати:</a:t>
            </a:r>
          </a:p>
          <a:p>
            <a:pPr algn="just">
              <a:spcBef>
                <a:spcPts val="1200"/>
              </a:spcBef>
            </a:pPr>
            <a:r>
              <a:rPr lang="uk-UA" sz="2400" dirty="0">
                <a:latin typeface="Times New Roman" panose="02020603050405020304" pitchFamily="18" charset="0"/>
                <a:cs typeface="Times New Roman" panose="02020603050405020304" pitchFamily="18" charset="0"/>
              </a:rPr>
              <a:t>розмір витрат, понесених у зв’язку зі створенням нематеріальних активів;</a:t>
            </a:r>
          </a:p>
          <a:p>
            <a:pPr algn="just">
              <a:spcBef>
                <a:spcPts val="1200"/>
              </a:spcBef>
            </a:pPr>
            <a:r>
              <a:rPr lang="uk-UA" sz="2400" dirty="0">
                <a:latin typeface="Times New Roman" panose="02020603050405020304" pitchFamily="18" charset="0"/>
                <a:cs typeface="Times New Roman" panose="02020603050405020304" pitchFamily="18" charset="0"/>
              </a:rPr>
              <a:t>характеристику персоналу, включаючи його чисельність і кваліфікацію, витрачений персоналом час, обсяг витрат на оплату праці;</a:t>
            </a:r>
          </a:p>
          <a:p>
            <a:pPr algn="just">
              <a:spcBef>
                <a:spcPts val="1200"/>
              </a:spcBef>
            </a:pPr>
            <a:r>
              <a:rPr lang="uk-UA" sz="2400" dirty="0">
                <a:latin typeface="Times New Roman" panose="02020603050405020304" pitchFamily="18" charset="0"/>
                <a:cs typeface="Times New Roman" panose="02020603050405020304" pitchFamily="18" charset="0"/>
              </a:rPr>
              <a:t>ринкову вартість активів, що були використані та мали вплив на розмір отриманого прибутку (збитку);</a:t>
            </a:r>
          </a:p>
          <a:p>
            <a:pPr algn="just">
              <a:spcBef>
                <a:spcPts val="1200"/>
              </a:spcBef>
            </a:pPr>
            <a:r>
              <a:rPr lang="uk-UA" sz="2400" dirty="0">
                <a:latin typeface="Times New Roman" panose="02020603050405020304" pitchFamily="18" charset="0"/>
                <a:cs typeface="Times New Roman" panose="02020603050405020304" pitchFamily="18" charset="0"/>
              </a:rPr>
              <a:t>інші показники, які пов’язані з виконанням функцій суб’єктом господарювання, що досліджується.</a:t>
            </a:r>
          </a:p>
          <a:p>
            <a:pPr algn="just">
              <a:spcBef>
                <a:spcPts val="1200"/>
              </a:spcBef>
            </a:pPr>
            <a:endParaRPr lang="uk-UA" sz="2400" dirty="0">
              <a:latin typeface="Times New Roman" panose="02020603050405020304" pitchFamily="18" charset="0"/>
              <a:cs typeface="Times New Roman" panose="02020603050405020304" pitchFamily="18" charset="0"/>
            </a:endParaRPr>
          </a:p>
          <a:p>
            <a:pPr algn="just">
              <a:spcBef>
                <a:spcPts val="1200"/>
              </a:spcBef>
            </a:pPr>
            <a:r>
              <a:rPr lang="uk-UA" sz="2400" i="1" dirty="0">
                <a:latin typeface="Times New Roman" panose="02020603050405020304" pitchFamily="18" charset="0"/>
                <a:cs typeface="Times New Roman" panose="02020603050405020304" pitchFamily="18" charset="0"/>
              </a:rPr>
              <a:t>Дуже важливо! При виборі методу </a:t>
            </a:r>
            <a:r>
              <a:rPr lang="en-US" sz="2400" i="1" dirty="0">
                <a:latin typeface="Times New Roman" panose="02020603050405020304" pitchFamily="18" charset="0"/>
                <a:cs typeface="Times New Roman" panose="02020603050405020304" pitchFamily="18" charset="0"/>
              </a:rPr>
              <a:t>PSM, </a:t>
            </a:r>
            <a:r>
              <a:rPr lang="uk-UA" sz="2400" i="1" dirty="0">
                <a:latin typeface="Times New Roman" panose="02020603050405020304" pitchFamily="18" charset="0"/>
                <a:cs typeface="Times New Roman" panose="02020603050405020304" pitchFamily="18" charset="0"/>
              </a:rPr>
              <a:t>потрібно розуміти вклад кожної компанії, а також які функції кожна з них виконує для того, щоб розуміти, який ключ розподілу буде застосовано.</a:t>
            </a:r>
          </a:p>
        </p:txBody>
      </p:sp>
    </p:spTree>
    <p:extLst>
      <p:ext uri="{BB962C8B-B14F-4D97-AF65-F5344CB8AC3E}">
        <p14:creationId xmlns:p14="http://schemas.microsoft.com/office/powerpoint/2010/main" val="3469514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algn="ctr" rtl="0"/>
            <a:r>
              <a:rPr lang="uk" sz="8000"/>
              <a:t>Дякую за увагу</a:t>
            </a:r>
            <a:endParaRPr lang="uk" sz="8000" dirty="0"/>
          </a:p>
        </p:txBody>
      </p:sp>
      <p:pic>
        <p:nvPicPr>
          <p:cNvPr id="5" name="Рисунок 4" descr="Зображення опис якого включає слова: будівля, сидіти, лавка, збоку&#10;&#10;Автоматично створений опис">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graphicFrame>
        <p:nvGraphicFramePr>
          <p:cNvPr id="6" name="Місце для вмісту 5">
            <a:extLst>
              <a:ext uri="{FF2B5EF4-FFF2-40B4-BE49-F238E27FC236}">
                <a16:creationId xmlns:a16="http://schemas.microsoft.com/office/drawing/2014/main" id="{E696F6EE-BE1B-42E5-8914-AE38FC628DF8}"/>
              </a:ext>
            </a:extLst>
          </p:cNvPr>
          <p:cNvGraphicFramePr>
            <a:graphicFrameLocks noGrp="1"/>
          </p:cNvGraphicFramePr>
          <p:nvPr>
            <p:ph idx="1"/>
            <p:extLst>
              <p:ext uri="{D42A27DB-BD31-4B8C-83A1-F6EECF244321}">
                <p14:modId xmlns:p14="http://schemas.microsoft.com/office/powerpoint/2010/main" val="1147407568"/>
              </p:ext>
            </p:extLst>
          </p:nvPr>
        </p:nvGraphicFramePr>
        <p:xfrm>
          <a:off x="888763" y="2610072"/>
          <a:ext cx="10359499" cy="2503237"/>
        </p:xfrm>
        <a:graphic>
          <a:graphicData uri="http://schemas.openxmlformats.org/drawingml/2006/table">
            <a:tbl>
              <a:tblPr firstRow="1" firstCol="1" bandRow="1">
                <a:tableStyleId>{5C22544A-7EE6-4342-B048-85BDC9FD1C3A}</a:tableStyleId>
              </a:tblPr>
              <a:tblGrid>
                <a:gridCol w="523208">
                  <a:extLst>
                    <a:ext uri="{9D8B030D-6E8A-4147-A177-3AD203B41FA5}">
                      <a16:colId xmlns:a16="http://schemas.microsoft.com/office/drawing/2014/main" val="3362908639"/>
                    </a:ext>
                  </a:extLst>
                </a:gridCol>
                <a:gridCol w="9836291">
                  <a:extLst>
                    <a:ext uri="{9D8B030D-6E8A-4147-A177-3AD203B41FA5}">
                      <a16:colId xmlns:a16="http://schemas.microsoft.com/office/drawing/2014/main" val="1596739574"/>
                    </a:ext>
                  </a:extLst>
                </a:gridCol>
              </a:tblGrid>
              <a:tr h="190500">
                <a:tc>
                  <a:txBody>
                    <a:bodyPr/>
                    <a:lstStyle/>
                    <a:p>
                      <a:pPr>
                        <a:lnSpc>
                          <a:spcPct val="107000"/>
                        </a:lnSpc>
                      </a:pPr>
                      <a:r>
                        <a:rPr lang="uk-UA" sz="1800">
                          <a:effectLst/>
                          <a:latin typeface="Times New Roman" panose="02020603050405020304" pitchFamily="18" charset="0"/>
                          <a:cs typeface="Times New Roman" panose="02020603050405020304" pitchFamily="18" charset="0"/>
                        </a:rPr>
                        <a:t>№</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07000"/>
                        </a:lnSpc>
                      </a:pPr>
                      <a:r>
                        <a:rPr lang="uk-UA" sz="1800">
                          <a:effectLst/>
                          <a:latin typeface="Times New Roman" panose="02020603050405020304" pitchFamily="18" charset="0"/>
                          <a:cs typeface="Times New Roman" panose="02020603050405020304" pitchFamily="18" charset="0"/>
                        </a:rPr>
                        <a:t> Назва елементів порівняльного аналізу на зіставність угод</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98829325"/>
                  </a:ext>
                </a:extLst>
              </a:tr>
              <a:tr h="20002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1</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dirty="0">
                          <a:effectLst/>
                          <a:latin typeface="Times New Roman" panose="02020603050405020304" pitchFamily="18" charset="0"/>
                          <a:cs typeface="Times New Roman" panose="02020603050405020304" pitchFamily="18" charset="0"/>
                        </a:rPr>
                        <a:t>Предметний аналіз угод (головні характеристики товарів/послуг/робіт, що є трансфертами)</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89729582"/>
                  </a:ext>
                </a:extLst>
              </a:tr>
              <a:tr h="20002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2</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dirty="0">
                          <a:effectLst/>
                          <a:latin typeface="Times New Roman" panose="02020603050405020304" pitchFamily="18" charset="0"/>
                          <a:cs typeface="Times New Roman" panose="02020603050405020304" pitchFamily="18" charset="0"/>
                        </a:rPr>
                        <a:t>Функції, що виконують сторони з урахуванням використовуваних активів  і ризиків, що приймаються ними (</a:t>
                      </a:r>
                      <a:r>
                        <a:rPr lang="en-US" sz="1800" dirty="0">
                          <a:effectLst/>
                          <a:latin typeface="Times New Roman" panose="02020603050405020304" pitchFamily="18" charset="0"/>
                          <a:cs typeface="Times New Roman" panose="02020603050405020304" pitchFamily="18" charset="0"/>
                        </a:rPr>
                        <a:t>FAR</a:t>
                      </a:r>
                      <a:r>
                        <a:rPr lang="uk-UA" sz="1800" dirty="0">
                          <a:effectLst/>
                          <a:latin typeface="Times New Roman" panose="02020603050405020304" pitchFamily="18" charset="0"/>
                          <a:cs typeface="Times New Roman" panose="02020603050405020304" pitchFamily="18" charset="0"/>
                        </a:rPr>
                        <a:t> - </a:t>
                      </a:r>
                      <a:r>
                        <a:rPr lang="en-US" sz="1800" dirty="0">
                          <a:effectLst/>
                          <a:latin typeface="Times New Roman" panose="02020603050405020304" pitchFamily="18" charset="0"/>
                          <a:cs typeface="Times New Roman" panose="02020603050405020304" pitchFamily="18" charset="0"/>
                        </a:rPr>
                        <a:t>Functions Assets Risks</a:t>
                      </a:r>
                      <a:r>
                        <a:rPr lang="uk-UA" sz="1800" dirty="0">
                          <a:effectLst/>
                          <a:latin typeface="Times New Roman" panose="02020603050405020304" pitchFamily="18" charset="0"/>
                          <a:cs typeface="Times New Roman" panose="02020603050405020304" pitchFamily="18" charset="0"/>
                        </a:rPr>
                        <a:t> - аналіз)</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37061499"/>
                  </a:ext>
                </a:extLst>
              </a:tr>
              <a:tr h="20002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3</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a:effectLst/>
                          <a:latin typeface="Times New Roman" panose="02020603050405020304" pitchFamily="18" charset="0"/>
                          <a:cs typeface="Times New Roman" panose="02020603050405020304" pitchFamily="18" charset="0"/>
                        </a:rPr>
                        <a:t>Порівняльна характеристика ринків товарів</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30151880"/>
                  </a:ext>
                </a:extLst>
              </a:tr>
              <a:tr h="20002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4</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a:effectLst/>
                          <a:latin typeface="Times New Roman" panose="02020603050405020304" pitchFamily="18" charset="0"/>
                          <a:cs typeface="Times New Roman" panose="02020603050405020304" pitchFamily="18" charset="0"/>
                        </a:rPr>
                        <a:t>Аналіз ринкових (комерційних) бізнес-стратегій сторін</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08176555"/>
                  </a:ext>
                </a:extLst>
              </a:tr>
              <a:tr h="14668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5</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a:effectLst/>
                          <a:latin typeface="Times New Roman" panose="02020603050405020304" pitchFamily="18" charset="0"/>
                          <a:cs typeface="Times New Roman" panose="02020603050405020304" pitchFamily="18" charset="0"/>
                        </a:rPr>
                        <a:t>Характеристика фінансових зобов’язань, що приймають на себе сторони у рамках угоди (кредитні договори, договори позики, поруки та ін.)</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53528249"/>
                  </a:ext>
                </a:extLst>
              </a:tr>
              <a:tr h="53975">
                <a:tc>
                  <a:txBody>
                    <a:bodyPr/>
                    <a:lstStyle/>
                    <a:p>
                      <a:pPr algn="r">
                        <a:lnSpc>
                          <a:spcPct val="107000"/>
                        </a:lnSpc>
                      </a:pPr>
                      <a:r>
                        <a:rPr lang="uk-UA" sz="1800">
                          <a:effectLst/>
                          <a:latin typeface="Times New Roman" panose="02020603050405020304" pitchFamily="18" charset="0"/>
                          <a:cs typeface="Times New Roman" panose="02020603050405020304" pitchFamily="18" charset="0"/>
                        </a:rPr>
                        <a:t>6</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ct val="107000"/>
                        </a:lnSpc>
                      </a:pPr>
                      <a:r>
                        <a:rPr lang="uk-UA" sz="1800" dirty="0">
                          <a:effectLst/>
                          <a:latin typeface="Times New Roman" panose="02020603050405020304" pitchFamily="18" charset="0"/>
                          <a:cs typeface="Times New Roman" panose="02020603050405020304" pitchFamily="18" charset="0"/>
                        </a:rPr>
                        <a:t>Інші фінансові і комерційні умови, що істотно впливають на ціну в угоді</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0895812"/>
                  </a:ext>
                </a:extLst>
              </a:tr>
            </a:tbl>
          </a:graphicData>
        </a:graphic>
      </p:graphicFrame>
      <p:sp>
        <p:nvSpPr>
          <p:cNvPr id="7" name="Rectangle 2">
            <a:extLst>
              <a:ext uri="{FF2B5EF4-FFF2-40B4-BE49-F238E27FC236}">
                <a16:creationId xmlns:a16="http://schemas.microsoft.com/office/drawing/2014/main" id="{D58FAE50-14FA-4EC3-BCC6-6502DCE4BF1C}"/>
              </a:ext>
            </a:extLst>
          </p:cNvPr>
          <p:cNvSpPr>
            <a:spLocks noChangeArrowheads="1"/>
          </p:cNvSpPr>
          <p:nvPr/>
        </p:nvSpPr>
        <p:spPr bwMode="auto">
          <a:xfrm>
            <a:off x="1794617" y="1754256"/>
            <a:ext cx="97504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Таблиця 1.</a:t>
            </a:r>
            <a:endParaRPr kumimoji="0" lang="uk-UA" altLang="uk-UA"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Структура порівняльного аналізу на </a:t>
            </a:r>
            <a:r>
              <a:rPr kumimoji="0" lang="uk-UA" altLang="uk-UA" sz="20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зіставність</a:t>
            </a:r>
            <a:r>
              <a:rPr kumimoji="0" lang="uk-UA" altLang="uk-UA" sz="20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угод (приклад)</a:t>
            </a:r>
            <a:endParaRPr kumimoji="0" lang="uk-UA" altLang="uk-UA"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92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4" y="276550"/>
            <a:ext cx="11324979" cy="646240"/>
          </a:xfrm>
        </p:spPr>
        <p:txBody>
          <a:bodyPr rtlCol="0"/>
          <a:lstStyle/>
          <a:p>
            <a:pPr algn="ctr" rtl="0"/>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Проведення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функціонального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аналізу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контрольованої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endParaRPr lang="uk-UA" sz="24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E9C154BE-9A4C-4A29-A868-AD10BC99FCFD}"/>
              </a:ext>
            </a:extLst>
          </p:cNvPr>
          <p:cNvSpPr>
            <a:spLocks noGrp="1"/>
          </p:cNvSpPr>
          <p:nvPr>
            <p:ph idx="1"/>
          </p:nvPr>
        </p:nvSpPr>
        <p:spPr>
          <a:xfrm>
            <a:off x="346587" y="1010331"/>
            <a:ext cx="11600434" cy="5279373"/>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Під час їх аналізу активів, відповідно до </a:t>
            </a:r>
            <a:r>
              <a:rPr lang="uk-UA" b="1" dirty="0" err="1">
                <a:latin typeface="Times New Roman" panose="02020603050405020304" pitchFamily="18" charset="0"/>
                <a:cs typeface="Times New Roman" panose="02020603050405020304" pitchFamily="18" charset="0"/>
              </a:rPr>
              <a:t>підп</a:t>
            </a:r>
            <a:r>
              <a:rPr lang="uk-UA" b="1" dirty="0">
                <a:latin typeface="Times New Roman" panose="02020603050405020304" pitchFamily="18" charset="0"/>
                <a:cs typeface="Times New Roman" panose="02020603050405020304" pitchFamily="18" charset="0"/>
              </a:rPr>
              <a:t>. 39.2.2.9 </a:t>
            </a:r>
            <a:r>
              <a:rPr lang="uk-UA" b="1" dirty="0" err="1">
                <a:latin typeface="Times New Roman" panose="02020603050405020304" pitchFamily="18" charset="0"/>
                <a:cs typeface="Times New Roman" panose="02020603050405020304" pitchFamily="18" charset="0"/>
              </a:rPr>
              <a:t>підп</a:t>
            </a:r>
            <a:r>
              <a:rPr lang="uk-UA" b="1" dirty="0">
                <a:latin typeface="Times New Roman" panose="02020603050405020304" pitchFamily="18" charset="0"/>
                <a:cs typeface="Times New Roman" panose="02020603050405020304" pitchFamily="18" charset="0"/>
              </a:rPr>
              <a:t>. 39.2.2 п. 39.2 ст. 39 ПК України, акцентується на двох аспектах: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по-перше, типі активу (виробниче обладнання, нематеріальні активи, фінансові активи тощо); </a:t>
            </a:r>
          </a:p>
          <a:p>
            <a:pPr marL="5760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по-друге, природі активу (вік, ринкова вартість, розташування, наявність прав захисту тощо). </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b="1" dirty="0">
                <a:latin typeface="Times New Roman" panose="02020603050405020304" pitchFamily="18" charset="0"/>
                <a:cs typeface="Times New Roman" panose="02020603050405020304" pitchFamily="18" charset="0"/>
              </a:rPr>
              <a:t>При аналізі впливу нематеріальних активів на умови контрольованої та зіставних операцій, ураховуються принаймні чинники: </a:t>
            </a:r>
          </a:p>
          <a:p>
            <a:pPr marL="396000" indent="0" algn="just">
              <a:buNone/>
            </a:pPr>
            <a:r>
              <a:rPr lang="uk-UA" dirty="0">
                <a:latin typeface="Times New Roman" panose="02020603050405020304" pitchFamily="18" charset="0"/>
                <a:cs typeface="Times New Roman" panose="02020603050405020304" pitchFamily="18" charset="0"/>
              </a:rPr>
              <a:t>а) юридичне володіння нематеріальними активами та договірні умови їх використання; </a:t>
            </a:r>
          </a:p>
          <a:p>
            <a:pPr marL="396000" indent="0" algn="just">
              <a:buNone/>
            </a:pPr>
            <a:r>
              <a:rPr lang="uk-UA" dirty="0">
                <a:latin typeface="Times New Roman" panose="02020603050405020304" pitchFamily="18" charset="0"/>
                <a:cs typeface="Times New Roman" panose="02020603050405020304" pitchFamily="18" charset="0"/>
              </a:rPr>
              <a:t>б) категорії та характеристики нематеріальних активів (ексклюзивність, ступінь і тривалість правового захисту, географічна сфера застосування, термін корисного використання, стадія розробки тощо); </a:t>
            </a:r>
          </a:p>
          <a:p>
            <a:pPr marL="396000" indent="0" algn="just">
              <a:buNone/>
            </a:pPr>
            <a:r>
              <a:rPr lang="uk-UA" dirty="0">
                <a:latin typeface="Times New Roman" panose="02020603050405020304" pitchFamily="18" charset="0"/>
                <a:cs typeface="Times New Roman" panose="02020603050405020304" pitchFamily="18" charset="0"/>
              </a:rPr>
              <a:t>в) договірна й фактична діяльність сторін, що пов’язана з розробкою, вдосконаленням, підтримкою, захистом і експлуатацією таких активів.</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45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ізнес-стратегія">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Office_17078655_TF03417222" id="{24AE9EE0-A95D-43C1-AA0B-07A95F42801E}" vid="{88FE16BF-487F-4572-B8C6-1AA7D1D5BCB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Презентація бізнес-плану (зелене оформлення Іон, широкий формат)</Template>
  <TotalTime>253</TotalTime>
  <Words>7169</Words>
  <Application>Microsoft Office PowerPoint</Application>
  <PresentationFormat>Широкий екран</PresentationFormat>
  <Paragraphs>526</Paragraphs>
  <Slides>75</Slides>
  <Notes>73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75</vt:i4>
      </vt:variant>
    </vt:vector>
  </HeadingPairs>
  <TitlesOfParts>
    <vt:vector size="82" baseType="lpstr">
      <vt:lpstr>Arial</vt:lpstr>
      <vt:lpstr>Calibri</vt:lpstr>
      <vt:lpstr>Century Gothic</vt:lpstr>
      <vt:lpstr>Times New Roman</vt:lpstr>
      <vt:lpstr>Wingdings</vt:lpstr>
      <vt:lpstr>Wingdings 3</vt:lpstr>
      <vt:lpstr>Бізнес-стратегія</vt:lpstr>
      <vt:lpstr>Тема 4. Методи встановлення відповідності умов контрольованої операції принципу «витягнутої руки»</vt:lpstr>
      <vt:lpstr>ПЛАН ЛЕКЦІЇ</vt:lpstr>
      <vt:lpstr>Презентація PowerPoint</vt:lpstr>
      <vt:lpstr>1. Підходи до визначення найбільш доцільного методу трансфертного ціноутворення</vt:lpstr>
      <vt:lpstr>1. Підходи до визначення найбільш доцільного методу трансфертного ціноутворення</vt:lpstr>
      <vt:lpstr>2. Проведення функціонального аналізу контрольованої операції</vt:lpstr>
      <vt:lpstr>2. Проведення функціонального аналізу контрольованої операції</vt:lpstr>
      <vt:lpstr>2. Проведення функціонального аналізу контрольованої операції</vt:lpstr>
      <vt:lpstr>2. Проведення функціонального аналізу контрольованої операції</vt:lpstr>
      <vt:lpstr>2. Проведення функціонального аналізу контрольованої операції</vt:lpstr>
      <vt:lpstr>2. Проведення функціонального аналізу контрольованої операції</vt:lpstr>
      <vt:lpstr>2. Проведення функціонального аналізу контрольованої операції</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3. Інформація, необхідна для застосування обраного методу та/або методів трансфертного ціноутворення</vt:lpstr>
      <vt:lpstr>4. Визначення ступеня зіставності між контрольованими і неконтрольованими операціями</vt:lpstr>
      <vt:lpstr>4. Визначення ступеня зіставності між контрольованими і неконтрольованими операціями</vt:lpstr>
      <vt:lpstr>5. Методи трансфертного ціноутворення</vt:lpstr>
      <vt:lpstr>5. Методи трансфертного ціноутворення</vt:lpstr>
      <vt:lpstr>5. Методи трансфертного ціноутворення</vt:lpstr>
      <vt:lpstr>5. Методи трансфертного ціноутворення</vt:lpstr>
      <vt:lpstr>5. Методи трансфертного ціноутворення</vt:lpstr>
      <vt:lpstr>5. Методи трансфертного ціноутворення</vt:lpstr>
      <vt:lpstr>5. Методи трансфертного ціноутворення</vt:lpstr>
      <vt:lpstr>5. Методи трансфертного ціноутворення</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5.1. Метод порівняльної неконтрольованої ціни </vt:lpstr>
      <vt:lpstr>Презентація PowerPoint</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5.2. Метод ціни перепродажу </vt:lpstr>
      <vt:lpstr>5.3. Метод «витрати плюс»</vt:lpstr>
      <vt:lpstr>5.3. Метод «витрати плюс»</vt:lpstr>
      <vt:lpstr>5.3. Метод «витрати плюс»</vt:lpstr>
      <vt:lpstr>5.3. Метод «витрати плюс»</vt:lpstr>
      <vt:lpstr>5.3. Метод «витрати плюс»</vt:lpstr>
      <vt:lpstr>5.3. Метод «витрати плюс»</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5.4. Метод чистого прибутку</vt:lpstr>
      <vt:lpstr>5.5. Метод розподілення прибутку</vt:lpstr>
      <vt:lpstr>5.5. Метод розподілення прибутку</vt:lpstr>
      <vt:lpstr>5.5. Метод розподілення прибутку</vt:lpstr>
      <vt:lpstr>5.5. Метод розподілення прибутку</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Методи встановлення відповідності умов контрольованої операції принципу «витягнутої руки»</dc:title>
  <dc:creator>Dell</dc:creator>
  <cp:lastModifiedBy>Dell</cp:lastModifiedBy>
  <cp:revision>24</cp:revision>
  <cp:lastPrinted>2012-08-15T21:38:02Z</cp:lastPrinted>
  <dcterms:created xsi:type="dcterms:W3CDTF">2024-09-23T13:45:31Z</dcterms:created>
  <dcterms:modified xsi:type="dcterms:W3CDTF">2024-10-03T12:55:42Z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