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7CDBB-7420-46C4-AE86-74F1562A36FB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9EE-D83B-444B-9303-E4D4AC170C84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960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5AF71-8D80-4E81-9875-667804E311DF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3EEE-124F-4FE1-B06B-416823C8AAD9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4175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581C7-7962-4F70-8026-A67BDB89B9CE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A37-887C-40AF-BBD0-2EF372E1143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6453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1A2C2-6BB8-4052-8114-2122A783803A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3FF-ADF8-4176-9667-2EA8E9880A3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791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294FE-F65F-4B10-B128-A9CFC8666F1B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EA23-4990-4F70-9768-5F33391EA32B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725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7418C-34EB-481A-9936-1070DCACD1F2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D14A-0A41-40A1-A347-50E6D017883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45731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4FC6D-7EFD-451F-BF28-274CCC7B699F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054A-80E2-4378-A7A7-BFF7EEF03C0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1872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577C6-E225-4DEF-86F7-8AC0C4E8E23D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AEF4-B9AB-4D65-9FD3-781D27D9BF52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166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6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E424B-31E3-480A-B8DB-8FD2B7C75CE9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5515-D856-41B4-8F42-EEAE82BF35B9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374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418A0-2C1A-48EF-9EEC-FFFFB4AF130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DAF7-E1B0-477E-A601-992421BECC0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85915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418A0-2C1A-48EF-9EEC-FFFFB4AF130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DAF7-E1B0-477E-A601-992421BECC07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7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418A0-2C1A-48EF-9EEC-FFFFB4AF130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DAF7-E1B0-477E-A601-992421BECC0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5244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418A0-2C1A-48EF-9EEC-FFFFB4AF130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DAF7-E1B0-477E-A601-992421BECC07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506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418A0-2C1A-48EF-9EEC-FFFFB4AF130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DAF7-E1B0-477E-A601-992421BECC0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3308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7BC88-5ACA-49BD-97AA-B91CC9CE72F0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F793-14C7-481D-B20A-8E03187064D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64048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480A9-9300-49AD-8BD9-B6A18054D60C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F58-5ABD-4EC3-B924-36F3DC17F8D2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30676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E38E9-6F1F-4AE1-9118-C19B2F71DC8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10466168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8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0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344183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58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F418A0-2C1A-48EF-9EEC-FFFFB4AF1307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19DAF7-E1B0-477E-A601-992421BECC0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81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2985" y="1196975"/>
            <a:ext cx="5634966" cy="317988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4400" b="1" dirty="0" err="1">
                <a:solidFill>
                  <a:srgbClr val="FF0000"/>
                </a:solidFill>
              </a:rPr>
              <a:t>Організація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обслуговування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клієнтів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>
                <a:solidFill>
                  <a:srgbClr val="FF0000"/>
                </a:solidFill>
              </a:rPr>
              <a:t> в туристичному підприємстві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ÐÐ°ÑÑÐ¸Ð½ÐºÐ¸ Ð¿Ð¾ Ð·Ð°Ð¿ÑÐ¾ÑÑ ÐÑÐ³Ð°Ð½ÑÐ·Ð°ÑÑÑ Ð¾Ð±ÑÐ»ÑÐ³Ð¾Ð²ÑÐ²Ð°Ð½Ð½Ñ ÐºÐ»ÑÑÐ½Ñ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51" y="3933056"/>
            <a:ext cx="4157725" cy="2346287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610132-1775-B1DD-972E-3ADE99AE3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0" y="476672"/>
            <a:ext cx="2645558" cy="3312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A30C4-154A-1CA8-D43A-0B95853F0DAE}"/>
              </a:ext>
            </a:extLst>
          </p:cNvPr>
          <p:cNvSpPr txBox="1"/>
          <p:nvPr/>
        </p:nvSpPr>
        <p:spPr>
          <a:xfrm>
            <a:off x="4355976" y="5236269"/>
            <a:ext cx="502018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Лектор- професор, доктор економічних наук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ЛЕВИЦЬКА ІННА ВАНАДІЇВНА</a:t>
            </a:r>
            <a:endParaRPr lang="ru-RU" sz="18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7DB661-5368-BFC7-D39F-3FA66FDE2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14" y="332657"/>
            <a:ext cx="5724869" cy="864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різновиди</a:t>
            </a:r>
            <a:r>
              <a:rPr lang="ru-RU" b="1" dirty="0"/>
              <a:t> туризму </a:t>
            </a:r>
            <a:r>
              <a:rPr lang="ru-RU" dirty="0"/>
              <a:t>як:</a:t>
            </a:r>
          </a:p>
          <a:p>
            <a:r>
              <a:rPr lang="ru-RU" dirty="0"/>
              <a:t> </a:t>
            </a:r>
            <a:r>
              <a:rPr lang="ru-RU" dirty="0" err="1"/>
              <a:t>бізнесовий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діловий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конгресний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, </a:t>
            </a:r>
          </a:p>
          <a:p>
            <a:r>
              <a:rPr lang="ru-RU" dirty="0" err="1"/>
              <a:t>військовий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спортивний</a:t>
            </a:r>
            <a:r>
              <a:rPr lang="ru-RU" dirty="0"/>
              <a:t>, </a:t>
            </a:r>
          </a:p>
          <a:p>
            <a:r>
              <a:rPr lang="ru-RU" dirty="0" err="1"/>
              <a:t>шоп-туризм</a:t>
            </a:r>
            <a:r>
              <a:rPr lang="ru-RU" dirty="0"/>
              <a:t> та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. </a:t>
            </a:r>
          </a:p>
          <a:p>
            <a:pPr algn="just">
              <a:buNone/>
            </a:pPr>
            <a:r>
              <a:rPr lang="ru-RU" dirty="0"/>
              <a:t>   </a:t>
            </a:r>
            <a:r>
              <a:rPr lang="ru-RU" dirty="0" err="1"/>
              <a:t>Проте</a:t>
            </a:r>
            <a:r>
              <a:rPr lang="ru-RU" dirty="0"/>
              <a:t> потреби, </a:t>
            </a:r>
            <a:r>
              <a:rPr lang="ru-RU" dirty="0" err="1"/>
              <a:t>які</a:t>
            </a:r>
            <a:r>
              <a:rPr lang="ru-RU" dirty="0"/>
              <a:t> стоять за </a:t>
            </a:r>
            <a:r>
              <a:rPr lang="ru-RU" dirty="0" err="1"/>
              <a:t>цими</a:t>
            </a:r>
            <a:r>
              <a:rPr lang="ru-RU" dirty="0"/>
              <a:t> видами туризму, </a:t>
            </a:r>
            <a:r>
              <a:rPr lang="ru-RU" dirty="0" err="1"/>
              <a:t>задовольняються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над ними </a:t>
            </a:r>
            <a:r>
              <a:rPr lang="ru-RU" dirty="0" err="1"/>
              <a:t>надбудовуються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комерційно-економічної</a:t>
            </a:r>
            <a:r>
              <a:rPr lang="ru-RU" dirty="0"/>
              <a:t>, </a:t>
            </a:r>
            <a:r>
              <a:rPr lang="ru-RU" dirty="0" err="1"/>
              <a:t>наукової</a:t>
            </a:r>
            <a:r>
              <a:rPr lang="ru-RU" dirty="0"/>
              <a:t>,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,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потреби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.</a:t>
            </a:r>
          </a:p>
        </p:txBody>
      </p:sp>
      <p:pic>
        <p:nvPicPr>
          <p:cNvPr id="26626" name="Picture 2" descr="ÐÐ°ÑÑÐ¸Ð½ÐºÐ¸ Ð¿Ð¾ Ð·Ð°Ð¿ÑÐ¾ÑÑ Ð±ÑÐ·Ð½ÐµÑÐ¾Ð²Ð¸Ð¹ ÑÑÑÐ¸Ð·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14884"/>
            <a:ext cx="3905823" cy="1928802"/>
          </a:xfrm>
          <a:prstGeom prst="rect">
            <a:avLst/>
          </a:prstGeom>
          <a:noFill/>
        </p:spPr>
      </p:pic>
      <p:pic>
        <p:nvPicPr>
          <p:cNvPr id="26628" name="Picture 4" descr="ÐÐ°ÑÑÐ¸Ð½ÐºÐ¸ Ð¿Ð¾ Ð·Ð°Ð¿ÑÐ¾ÑÑ ÑÐ¾Ð¿ ÑÑÑÐ¸Ð·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86322"/>
            <a:ext cx="2987665" cy="1867291"/>
          </a:xfrm>
          <a:prstGeom prst="rect">
            <a:avLst/>
          </a:prstGeom>
          <a:noFill/>
        </p:spPr>
      </p:pic>
      <p:sp>
        <p:nvSpPr>
          <p:cNvPr id="26630" name="AutoShape 6" descr="ÐÐ°ÑÑÐ¸Ð½ÐºÐ¸ Ð¿Ð¾ Ð·Ð°Ð¿ÑÐ¾ÑÑ ÑÐ¿Ð¾ÑÑÐ¸Ð²Ð½Ð¸Ð¹ ÑÑÑÐ¸Ð·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ÐÐ°ÑÑÐ¸Ð½ÐºÐ¸ Ð¿Ð¾ Ð·Ð°Ð¿ÑÐ¾ÑÑ ÑÐ¿Ð¾ÑÑÐ¸Ð²Ð½Ð¸Ð¹ ÑÑÑÐ¸Ð·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ÐÐ°ÑÑÐ¸Ð½ÐºÐ¸ Ð¿Ð¾ Ð·Ð°Ð¿ÑÐ¾ÑÑ ÑÐ¿Ð¾ÑÑÐ¸Ð²Ð½Ð¸Ð¹ ÑÑÑÐ¸Ð·Ð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14942" y="928670"/>
            <a:ext cx="3403591" cy="1914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психологічного</a:t>
            </a:r>
            <a:r>
              <a:rPr lang="ru-RU" b="1" dirty="0"/>
              <a:t> портрету </a:t>
            </a:r>
            <a:r>
              <a:rPr lang="ru-RU" b="1" dirty="0" err="1"/>
              <a:t>потенційних</a:t>
            </a:r>
            <a:r>
              <a:rPr lang="ru-RU" b="1" dirty="0"/>
              <a:t> </a:t>
            </a:r>
            <a:r>
              <a:rPr lang="ru-RU" b="1" dirty="0" err="1"/>
              <a:t>туристів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/>
              <a:t> На </a:t>
            </a:r>
            <a:r>
              <a:rPr lang="ru-RU" b="1" dirty="0" err="1"/>
              <a:t>туристичному</a:t>
            </a:r>
            <a:r>
              <a:rPr lang="ru-RU" b="1" dirty="0"/>
              <a:t> ринку </a:t>
            </a:r>
            <a:r>
              <a:rPr lang="ru-RU" b="1" dirty="0" err="1"/>
              <a:t>сформувався</a:t>
            </a:r>
            <a:r>
              <a:rPr lang="ru-RU" b="1" dirty="0"/>
              <a:t> </a:t>
            </a:r>
            <a:r>
              <a:rPr lang="ru-RU" b="1" dirty="0" err="1"/>
              <a:t>новий</a:t>
            </a:r>
            <a:r>
              <a:rPr lang="ru-RU" b="1" dirty="0"/>
              <a:t> тип </a:t>
            </a:r>
            <a:r>
              <a:rPr lang="ru-RU" b="1" dirty="0" err="1"/>
              <a:t>споживача</a:t>
            </a:r>
            <a:r>
              <a:rPr lang="ru-RU" b="1" dirty="0"/>
              <a:t>,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відрізняють</a:t>
            </a:r>
            <a:r>
              <a:rPr lang="ru-RU" b="1" dirty="0"/>
              <a:t> </a:t>
            </a:r>
            <a:r>
              <a:rPr lang="ru-RU" b="1" dirty="0" err="1"/>
              <a:t>наступні</a:t>
            </a:r>
            <a:r>
              <a:rPr lang="ru-RU" b="1" dirty="0"/>
              <a:t> </a:t>
            </a:r>
            <a:r>
              <a:rPr lang="ru-RU" b="1" dirty="0" err="1"/>
              <a:t>психолого</a:t>
            </a:r>
            <a:r>
              <a:rPr lang="ru-RU" b="1" dirty="0"/>
              <a:t>- </a:t>
            </a:r>
            <a:r>
              <a:rPr lang="ru-RU" b="1" dirty="0" err="1"/>
              <a:t>поведінкові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: </a:t>
            </a:r>
          </a:p>
          <a:p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поінформованості</a:t>
            </a:r>
            <a:r>
              <a:rPr lang="ru-RU" dirty="0"/>
              <a:t>; </a:t>
            </a:r>
          </a:p>
          <a:p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вимогливість</a:t>
            </a:r>
            <a:r>
              <a:rPr lang="ru-RU" dirty="0"/>
              <a:t> до комфорту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r>
              <a:rPr lang="ru-RU" dirty="0" err="1"/>
              <a:t>індивідуалізм</a:t>
            </a:r>
            <a:r>
              <a:rPr lang="ru-RU" dirty="0"/>
              <a:t>; </a:t>
            </a:r>
          </a:p>
          <a:p>
            <a:r>
              <a:rPr lang="ru-RU" dirty="0" err="1"/>
              <a:t>екологізм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(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крихкості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нерозривної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); </a:t>
            </a:r>
          </a:p>
          <a:p>
            <a:r>
              <a:rPr lang="ru-RU" dirty="0"/>
              <a:t> </a:t>
            </a:r>
            <a:r>
              <a:rPr lang="ru-RU" dirty="0" err="1"/>
              <a:t>спонтанність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; </a:t>
            </a:r>
          </a:p>
          <a:p>
            <a:r>
              <a:rPr lang="ru-RU" dirty="0" err="1"/>
              <a:t>мобільність</a:t>
            </a:r>
            <a:r>
              <a:rPr lang="ru-RU" dirty="0"/>
              <a:t>; </a:t>
            </a:r>
          </a:p>
          <a:p>
            <a:r>
              <a:rPr lang="ru-RU" dirty="0" err="1"/>
              <a:t>фізична</a:t>
            </a:r>
            <a:r>
              <a:rPr lang="ru-RU" dirty="0"/>
              <a:t> та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на </a:t>
            </a:r>
            <a:r>
              <a:rPr lang="ru-RU" dirty="0" err="1"/>
              <a:t>відпочинку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калейдоскоп </a:t>
            </a:r>
            <a:r>
              <a:rPr lang="ru-RU" dirty="0" err="1"/>
              <a:t>вражень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571504"/>
          </a:xfrm>
        </p:spPr>
        <p:txBody>
          <a:bodyPr>
            <a:noAutofit/>
          </a:bodyPr>
          <a:lstStyle/>
          <a:p>
            <a:pPr algn="just"/>
            <a:r>
              <a:rPr lang="ru-RU" sz="2900" b="1" dirty="0"/>
              <a:t>2.Техніка та </a:t>
            </a:r>
            <a:r>
              <a:rPr lang="ru-RU" sz="2900" b="1" dirty="0" err="1"/>
              <a:t>технологія</a:t>
            </a:r>
            <a:r>
              <a:rPr lang="ru-RU" sz="2900" b="1" dirty="0"/>
              <a:t> </a:t>
            </a:r>
            <a:r>
              <a:rPr lang="ru-RU" sz="2900" b="1" dirty="0" err="1"/>
              <a:t>продажів</a:t>
            </a:r>
            <a:r>
              <a:rPr lang="ru-RU" sz="2900" b="1" dirty="0"/>
              <a:t> в </a:t>
            </a:r>
            <a:r>
              <a:rPr lang="ru-RU" sz="2900" b="1" dirty="0" err="1"/>
              <a:t>туристичній</a:t>
            </a:r>
            <a:r>
              <a:rPr lang="ru-RU" sz="2900" b="1" dirty="0"/>
              <a:t> </a:t>
            </a:r>
            <a:r>
              <a:rPr lang="ru-RU" sz="2900" b="1" dirty="0" err="1"/>
              <a:t>фірмі</a:t>
            </a:r>
            <a:endParaRPr lang="ru-RU" sz="2900" b="1" dirty="0"/>
          </a:p>
        </p:txBody>
      </p:sp>
      <p:sp>
        <p:nvSpPr>
          <p:cNvPr id="4" name="Куб 3"/>
          <p:cNvSpPr/>
          <p:nvPr/>
        </p:nvSpPr>
        <p:spPr>
          <a:xfrm>
            <a:off x="642910" y="3786190"/>
            <a:ext cx="78581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 err="1"/>
              <a:t>Підбір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пропозиція</a:t>
            </a:r>
            <a:r>
              <a:rPr lang="ru-RU" sz="2000" b="1" dirty="0"/>
              <a:t> </a:t>
            </a:r>
            <a:r>
              <a:rPr lang="ru-RU" sz="2000" b="1" dirty="0" err="1"/>
              <a:t>турів</a:t>
            </a:r>
            <a:endParaRPr lang="ru-RU" sz="2000" b="1" dirty="0"/>
          </a:p>
        </p:txBody>
      </p:sp>
      <p:sp>
        <p:nvSpPr>
          <p:cNvPr id="5" name="Куб 4"/>
          <p:cNvSpPr/>
          <p:nvPr/>
        </p:nvSpPr>
        <p:spPr>
          <a:xfrm>
            <a:off x="571472" y="1714488"/>
            <a:ext cx="78581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Прийом</a:t>
            </a:r>
            <a:r>
              <a:rPr lang="ru-RU" sz="2000" b="1" dirty="0"/>
              <a:t> </a:t>
            </a:r>
            <a:r>
              <a:rPr lang="ru-RU" sz="2000" b="1" dirty="0" err="1"/>
              <a:t>клієнта</a:t>
            </a:r>
            <a:r>
              <a:rPr lang="ru-RU" sz="2000" b="1" dirty="0"/>
              <a:t> в </a:t>
            </a:r>
            <a:r>
              <a:rPr lang="ru-RU" sz="2000" b="1" dirty="0" err="1"/>
              <a:t>офісі</a:t>
            </a:r>
            <a:r>
              <a:rPr lang="ru-RU" sz="2000" b="1" dirty="0"/>
              <a:t> та </a:t>
            </a:r>
            <a:r>
              <a:rPr lang="ru-RU" sz="2000" b="1" dirty="0" err="1"/>
              <a:t>встановлення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ним контакту</a:t>
            </a:r>
          </a:p>
        </p:txBody>
      </p:sp>
      <p:sp>
        <p:nvSpPr>
          <p:cNvPr id="6" name="Куб 5"/>
          <p:cNvSpPr/>
          <p:nvPr/>
        </p:nvSpPr>
        <p:spPr>
          <a:xfrm>
            <a:off x="714348" y="4857760"/>
            <a:ext cx="78581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Оформлення</a:t>
            </a:r>
            <a:r>
              <a:rPr lang="ru-RU" sz="2000" b="1" dirty="0"/>
              <a:t> </a:t>
            </a:r>
            <a:r>
              <a:rPr lang="ru-RU" sz="2000" b="1" dirty="0" err="1"/>
              <a:t>правовідносин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розрахунок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клієнтом</a:t>
            </a:r>
            <a:r>
              <a:rPr lang="ru-RU" sz="2000" b="1" dirty="0"/>
              <a:t>;</a:t>
            </a:r>
          </a:p>
        </p:txBody>
      </p:sp>
      <p:sp>
        <p:nvSpPr>
          <p:cNvPr id="7" name="Куб 6"/>
          <p:cNvSpPr/>
          <p:nvPr/>
        </p:nvSpPr>
        <p:spPr>
          <a:xfrm>
            <a:off x="642910" y="2786058"/>
            <a:ext cx="78581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Визначення</a:t>
            </a:r>
            <a:r>
              <a:rPr lang="ru-RU" sz="2000" b="1" dirty="0"/>
              <a:t> потреб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мотивуючих</a:t>
            </a:r>
            <a:r>
              <a:rPr lang="ru-RU" sz="2000" b="1" dirty="0"/>
              <a:t> </a:t>
            </a:r>
            <a:r>
              <a:rPr lang="ru-RU" sz="2000" b="1" dirty="0" err="1"/>
              <a:t>факторів</a:t>
            </a:r>
            <a:r>
              <a:rPr lang="ru-RU" sz="2000" b="1" dirty="0"/>
              <a:t> </a:t>
            </a:r>
            <a:r>
              <a:rPr lang="ru-RU" sz="2000" b="1" dirty="0" err="1"/>
              <a:t>клієнта</a:t>
            </a:r>
            <a:r>
              <a:rPr lang="ru-RU" sz="2000" b="1" dirty="0"/>
              <a:t> у </a:t>
            </a:r>
            <a:r>
              <a:rPr lang="ru-RU" sz="2000" b="1" dirty="0" err="1"/>
              <a:t>виборі</a:t>
            </a:r>
            <a:r>
              <a:rPr lang="ru-RU" sz="2000" b="1" dirty="0"/>
              <a:t> </a:t>
            </a:r>
            <a:r>
              <a:rPr lang="ru-RU" sz="2000" b="1" dirty="0" err="1"/>
              <a:t>певного</a:t>
            </a:r>
            <a:r>
              <a:rPr lang="ru-RU" sz="2000" b="1" dirty="0"/>
              <a:t> типу </a:t>
            </a:r>
            <a:r>
              <a:rPr lang="ru-RU" sz="2000" b="1" dirty="0" err="1"/>
              <a:t>відпочинку</a:t>
            </a:r>
            <a:endParaRPr lang="ru-RU" sz="2000" b="1" dirty="0"/>
          </a:p>
        </p:txBody>
      </p:sp>
      <p:sp>
        <p:nvSpPr>
          <p:cNvPr id="8" name="Куб 7"/>
          <p:cNvSpPr/>
          <p:nvPr/>
        </p:nvSpPr>
        <p:spPr>
          <a:xfrm>
            <a:off x="642910" y="5857892"/>
            <a:ext cx="78581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Інформування</a:t>
            </a:r>
            <a:r>
              <a:rPr lang="ru-RU" sz="2000" b="1" dirty="0"/>
              <a:t> </a:t>
            </a:r>
            <a:r>
              <a:rPr lang="ru-RU" sz="2000" b="1" dirty="0" err="1"/>
              <a:t>покупця</a:t>
            </a:r>
            <a:r>
              <a:rPr lang="ru-RU" sz="2000" b="1" dirty="0"/>
              <a:t> про </a:t>
            </a:r>
            <a:r>
              <a:rPr lang="ru-RU" sz="2000" b="1" dirty="0" err="1"/>
              <a:t>специфіку</a:t>
            </a:r>
            <a:r>
              <a:rPr lang="ru-RU" sz="2000" b="1" dirty="0"/>
              <a:t> </a:t>
            </a:r>
            <a:r>
              <a:rPr lang="ru-RU" sz="2000" b="1" dirty="0" err="1"/>
              <a:t>обраної</a:t>
            </a:r>
            <a:r>
              <a:rPr lang="ru-RU" sz="2000" b="1" dirty="0"/>
              <a:t> </a:t>
            </a:r>
            <a:r>
              <a:rPr lang="ru-RU" sz="2000" b="1" dirty="0" err="1"/>
              <a:t>країни</a:t>
            </a:r>
            <a:endParaRPr lang="ru-RU" sz="2000" b="1" dirty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71546"/>
            <a:ext cx="81439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dirty="0" err="1">
                <a:solidFill>
                  <a:prstClr val="black"/>
                </a:solidFill>
              </a:rPr>
              <a:t>Процес</a:t>
            </a:r>
            <a:r>
              <a:rPr lang="ru-RU" sz="2600" dirty="0">
                <a:solidFill>
                  <a:prstClr val="black"/>
                </a:solidFill>
              </a:rPr>
              <a:t> продажу </a:t>
            </a:r>
            <a:r>
              <a:rPr lang="ru-RU" sz="2600" dirty="0" err="1">
                <a:solidFill>
                  <a:prstClr val="black"/>
                </a:solidFill>
              </a:rPr>
              <a:t>турпродукту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клієнту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включає</a:t>
            </a:r>
            <a:r>
              <a:rPr lang="ru-RU" sz="2600" dirty="0">
                <a:solidFill>
                  <a:prstClr val="black"/>
                </a:solidFill>
              </a:rPr>
              <a:t>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</a:t>
            </a:r>
            <a:r>
              <a:rPr lang="ru-RU" b="1" dirty="0"/>
              <a:t>«</a:t>
            </a:r>
            <a:r>
              <a:rPr lang="ru-RU" b="1" dirty="0" err="1"/>
              <a:t>Сервіс</a:t>
            </a:r>
            <a:r>
              <a:rPr lang="ru-RU" b="1" dirty="0"/>
              <a:t>»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вміле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приносить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 </a:t>
            </a:r>
            <a:r>
              <a:rPr lang="ru-RU" dirty="0" err="1"/>
              <a:t>задоволення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підготовка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велика практика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працівникові</a:t>
            </a:r>
            <a:r>
              <a:rPr lang="ru-RU" dirty="0"/>
              <a:t> </a:t>
            </a:r>
            <a:r>
              <a:rPr lang="ru-RU" dirty="0" err="1"/>
              <a:t>турфірми</a:t>
            </a:r>
            <a:r>
              <a:rPr lang="ru-RU" dirty="0"/>
              <a:t> </a:t>
            </a:r>
            <a:r>
              <a:rPr lang="ru-RU" dirty="0" err="1"/>
              <a:t>кваліфіковане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: </a:t>
            </a:r>
            <a:r>
              <a:rPr lang="ru-RU" dirty="0" err="1"/>
              <a:t>спокою</a:t>
            </a:r>
            <a:r>
              <a:rPr lang="ru-RU" dirty="0"/>
              <a:t> та </a:t>
            </a:r>
            <a:r>
              <a:rPr lang="ru-RU" dirty="0" err="1"/>
              <a:t>впевненості</a:t>
            </a:r>
            <a:r>
              <a:rPr lang="ru-RU" dirty="0"/>
              <a:t> у </a:t>
            </a:r>
            <a:r>
              <a:rPr lang="ru-RU" dirty="0" err="1"/>
              <a:t>важкій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думав,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рацію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правий</a:t>
            </a:r>
            <a:r>
              <a:rPr lang="ru-RU" dirty="0"/>
              <a:t>. Мета </a:t>
            </a:r>
            <a:r>
              <a:rPr lang="ru-RU" dirty="0" err="1"/>
              <a:t>турфірми</a:t>
            </a:r>
            <a:r>
              <a:rPr lang="ru-RU" dirty="0"/>
              <a:t> - </a:t>
            </a:r>
            <a:r>
              <a:rPr lang="ru-RU" dirty="0" err="1"/>
              <a:t>задовольнити</a:t>
            </a:r>
            <a:r>
              <a:rPr lang="ru-RU" dirty="0"/>
              <a:t> потреби </a:t>
            </a:r>
            <a:r>
              <a:rPr lang="ru-RU" dirty="0" err="1"/>
              <a:t>клієнта</a:t>
            </a:r>
            <a:r>
              <a:rPr lang="ru-RU" dirty="0"/>
              <a:t>. </a:t>
            </a:r>
            <a:r>
              <a:rPr lang="ru-RU" dirty="0" err="1"/>
              <a:t>Клієнт</a:t>
            </a:r>
            <a:r>
              <a:rPr lang="ru-RU" dirty="0"/>
              <a:t> -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замовник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турпослуги</a:t>
            </a:r>
            <a:r>
              <a:rPr lang="ru-RU" dirty="0"/>
              <a:t>.</a:t>
            </a:r>
          </a:p>
        </p:txBody>
      </p:sp>
      <p:pic>
        <p:nvPicPr>
          <p:cNvPr id="23554" name="Picture 2" descr="ÐÐ°ÑÑÐ¸Ð½ÐºÐ¸ Ð¿Ð¾ Ð·Ð°Ð¿ÑÐ¾ÑÑ ÑÐµÑÐ²ÑÑ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645786"/>
            <a:ext cx="4000528" cy="2212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4389120"/>
          </a:xfrm>
        </p:spPr>
        <p:txBody>
          <a:bodyPr/>
          <a:lstStyle/>
          <a:p>
            <a:pPr>
              <a:buNone/>
            </a:pPr>
            <a:r>
              <a:rPr lang="ru-RU" dirty="0"/>
              <a:t> 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по туру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 на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  <a:r>
              <a:rPr lang="en-US" dirty="0"/>
              <a:t>V</a:t>
            </a:r>
            <a:r>
              <a:rPr lang="ru-RU" dirty="0"/>
              <a:t>ІР, </a:t>
            </a:r>
            <a:endParaRPr lang="en-US" dirty="0"/>
          </a:p>
          <a:p>
            <a:r>
              <a:rPr lang="ru-RU" dirty="0"/>
              <a:t>«люкс»</a:t>
            </a:r>
            <a:r>
              <a:rPr lang="uk-UA" dirty="0"/>
              <a:t>,</a:t>
            </a:r>
            <a:endParaRPr lang="en-US" dirty="0"/>
          </a:p>
          <a:p>
            <a:r>
              <a:rPr lang="ru-RU" dirty="0"/>
              <a:t> перший </a:t>
            </a:r>
            <a:r>
              <a:rPr lang="ru-RU" dirty="0" err="1"/>
              <a:t>клас</a:t>
            </a:r>
            <a:r>
              <a:rPr lang="ru-RU" dirty="0"/>
              <a:t>, </a:t>
            </a:r>
            <a:endParaRPr lang="en-US" dirty="0"/>
          </a:p>
          <a:p>
            <a:r>
              <a:rPr lang="ru-RU" dirty="0" err="1"/>
              <a:t>туристський</a:t>
            </a:r>
            <a:r>
              <a:rPr lang="ru-RU" dirty="0"/>
              <a:t> </a:t>
            </a:r>
            <a:r>
              <a:rPr lang="uk-UA" dirty="0"/>
              <a:t>,</a:t>
            </a:r>
            <a:endParaRPr lang="en-US" dirty="0" err="1"/>
          </a:p>
          <a:p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.</a:t>
            </a:r>
          </a:p>
        </p:txBody>
      </p:sp>
      <p:pic>
        <p:nvPicPr>
          <p:cNvPr id="22530" name="Picture 2" descr="ÐÐ°ÑÑÐ¸Ð½ÐºÐ¸ Ð¿Ð¾ Ð·Ð°Ð¿ÑÐ¾ÑÑ Ð¾Ð±ÑÐ»ÑÐ³Ð¾Ð²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979018" cy="2643206"/>
          </a:xfrm>
          <a:prstGeom prst="rect">
            <a:avLst/>
          </a:prstGeom>
          <a:noFill/>
        </p:spPr>
      </p:pic>
      <p:pic>
        <p:nvPicPr>
          <p:cNvPr id="22532" name="Picture 4" descr="ÐÐ°ÑÑÐ¸Ð½ÐºÐ¸ Ð¿Ð¾ Ð·Ð°Ð¿ÑÐ¾ÑÑ Ð¾Ð±ÑÐ»ÑÐ³Ð¾Ð²ÑÐ²Ð°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98444"/>
            <a:ext cx="4143404" cy="255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89120"/>
          </a:xfrm>
        </p:spPr>
        <p:txBody>
          <a:bodyPr/>
          <a:lstStyle/>
          <a:p>
            <a:pPr algn="ctr">
              <a:buNone/>
            </a:pPr>
            <a:r>
              <a:rPr lang="ru-RU" sz="3200" b="1" dirty="0"/>
              <a:t>   </a:t>
            </a:r>
            <a:r>
              <a:rPr lang="ru-RU" sz="3200" b="1" dirty="0" err="1"/>
              <a:t>Клас</a:t>
            </a:r>
            <a:r>
              <a:rPr lang="ru-RU" sz="3200" b="1" dirty="0"/>
              <a:t> «люкс» </a:t>
            </a:r>
          </a:p>
          <a:p>
            <a:pPr algn="just">
              <a:buNone/>
            </a:pPr>
            <a:r>
              <a:rPr lang="ru-RU" dirty="0"/>
              <a:t>         При </a:t>
            </a:r>
            <a:r>
              <a:rPr lang="ru-RU" dirty="0" err="1"/>
              <a:t>організації</a:t>
            </a:r>
            <a:r>
              <a:rPr lang="ru-RU" dirty="0"/>
              <a:t> туру по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залучають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самого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та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позакатегорійні</a:t>
            </a:r>
            <a:r>
              <a:rPr lang="ru-RU" dirty="0"/>
              <a:t>, </a:t>
            </a:r>
            <a:r>
              <a:rPr lang="ru-RU" dirty="0" err="1"/>
              <a:t>харчування</a:t>
            </a:r>
            <a:r>
              <a:rPr lang="ru-RU" dirty="0"/>
              <a:t> в </a:t>
            </a:r>
            <a:r>
              <a:rPr lang="ru-RU" dirty="0" err="1"/>
              <a:t>розкішних</a:t>
            </a:r>
            <a:r>
              <a:rPr lang="ru-RU" dirty="0"/>
              <a:t> ресторанах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індивідуальним</a:t>
            </a:r>
            <a:r>
              <a:rPr lang="ru-RU" dirty="0"/>
              <a:t> </a:t>
            </a:r>
            <a:r>
              <a:rPr lang="ru-RU" dirty="0" err="1"/>
              <a:t>обслуговуванням</a:t>
            </a:r>
            <a:r>
              <a:rPr lang="ru-RU" dirty="0"/>
              <a:t>, </a:t>
            </a:r>
            <a:r>
              <a:rPr lang="ru-RU" dirty="0" err="1"/>
              <a:t>перельоти</a:t>
            </a:r>
            <a:r>
              <a:rPr lang="ru-RU" dirty="0"/>
              <a:t> першим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літаками</a:t>
            </a:r>
            <a:r>
              <a:rPr lang="ru-RU" dirty="0"/>
              <a:t> </a:t>
            </a:r>
            <a:r>
              <a:rPr lang="ru-RU" dirty="0" err="1"/>
              <a:t>бізнес-авіації</a:t>
            </a:r>
            <a:r>
              <a:rPr lang="ru-RU" dirty="0"/>
              <a:t>,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трансфер</a:t>
            </a:r>
            <a:r>
              <a:rPr lang="ru-RU" dirty="0"/>
              <a:t> на машинах </a:t>
            </a:r>
            <a:r>
              <a:rPr lang="ru-RU" dirty="0" err="1"/>
              <a:t>класу</a:t>
            </a:r>
            <a:r>
              <a:rPr lang="ru-RU" dirty="0"/>
              <a:t> «</a:t>
            </a:r>
            <a:r>
              <a:rPr lang="ru-RU" dirty="0" err="1"/>
              <a:t>лімузин</a:t>
            </a:r>
            <a:r>
              <a:rPr lang="ru-RU" dirty="0"/>
              <a:t>»,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гід-перекладач</a:t>
            </a:r>
            <a:endParaRPr lang="ru-RU" dirty="0"/>
          </a:p>
        </p:txBody>
      </p:sp>
      <p:pic>
        <p:nvPicPr>
          <p:cNvPr id="30722" name="Picture 2" descr="ÐÐ°ÑÑÐ¸Ð½ÐºÐ¸ Ð¿Ð¾ Ð·Ð°Ð¿ÑÐ¾ÑÑ Ð¾ÑÐµÐ»Ñ 5 Ð·Ð²ÐµÐ·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43314"/>
            <a:ext cx="3929090" cy="2943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71810"/>
          </a:xfrm>
        </p:spPr>
        <p:txBody>
          <a:bodyPr/>
          <a:lstStyle/>
          <a:p>
            <a:pPr algn="ctr">
              <a:buNone/>
            </a:pPr>
            <a:r>
              <a:rPr lang="ru-RU" sz="3200" b="1" dirty="0"/>
              <a:t>Перший </a:t>
            </a:r>
            <a:r>
              <a:rPr lang="ru-RU" sz="3200" b="1" dirty="0" err="1"/>
              <a:t>клас</a:t>
            </a:r>
            <a:r>
              <a:rPr lang="ru-RU" sz="3200" b="1" dirty="0"/>
              <a:t> </a:t>
            </a:r>
          </a:p>
          <a:p>
            <a:pPr algn="just">
              <a:buNone/>
            </a:pPr>
            <a:r>
              <a:rPr lang="ru-RU" dirty="0"/>
              <a:t>      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«</a:t>
            </a:r>
            <a:r>
              <a:rPr lang="ru-RU" dirty="0" err="1"/>
              <a:t>чотири</a:t>
            </a:r>
            <a:r>
              <a:rPr lang="ru-RU" dirty="0"/>
              <a:t> -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», </a:t>
            </a:r>
            <a:r>
              <a:rPr lang="ru-RU" dirty="0" err="1"/>
              <a:t>переліт</a:t>
            </a:r>
            <a:r>
              <a:rPr lang="ru-RU" dirty="0"/>
              <a:t> </a:t>
            </a:r>
            <a:r>
              <a:rPr lang="ru-RU" dirty="0" err="1"/>
              <a:t>бізнес-класом</a:t>
            </a:r>
            <a:r>
              <a:rPr lang="ru-RU" dirty="0"/>
              <a:t>, </a:t>
            </a:r>
            <a:r>
              <a:rPr lang="ru-RU" dirty="0" err="1"/>
              <a:t>відмінну</a:t>
            </a:r>
            <a:r>
              <a:rPr lang="ru-RU" dirty="0"/>
              <a:t> кухню </a:t>
            </a:r>
            <a:r>
              <a:rPr lang="ru-RU" dirty="0" err="1"/>
              <a:t>і</a:t>
            </a:r>
            <a:r>
              <a:rPr lang="ru-RU" dirty="0"/>
              <a:t> широкий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,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трансфер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кураторство </a:t>
            </a:r>
            <a:r>
              <a:rPr lang="ru-RU" dirty="0" err="1"/>
              <a:t>гіда</a:t>
            </a:r>
            <a:endParaRPr lang="ru-RU" dirty="0"/>
          </a:p>
        </p:txBody>
      </p:sp>
      <p:pic>
        <p:nvPicPr>
          <p:cNvPr id="29698" name="Picture 2" descr="ÐÐ°ÑÑÐ¸Ð½ÐºÐ¸ Ð¿Ð¾ Ð·Ð°Ð¿ÑÐ¾ÑÑ Ð¾ÑÐµÐ»Ñ 4Ð·Ð²ÐµÐ·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54292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7496"/>
          </a:xfrm>
        </p:spPr>
        <p:txBody>
          <a:bodyPr/>
          <a:lstStyle/>
          <a:p>
            <a:pPr algn="ctr">
              <a:buNone/>
            </a:pPr>
            <a:r>
              <a:rPr lang="ru-RU" b="1" dirty="0" err="1"/>
              <a:t>Туристський</a:t>
            </a:r>
            <a:r>
              <a:rPr lang="ru-RU" b="1" dirty="0"/>
              <a:t> </a:t>
            </a:r>
            <a:r>
              <a:rPr lang="ru-RU" b="1" dirty="0" err="1"/>
              <a:t>клас</a:t>
            </a:r>
            <a:endParaRPr lang="ru-RU" b="1" dirty="0"/>
          </a:p>
          <a:p>
            <a:pPr algn="just">
              <a:buNone/>
            </a:pPr>
            <a:r>
              <a:rPr lang="ru-RU" dirty="0"/>
              <a:t>        </a:t>
            </a:r>
            <a:r>
              <a:rPr lang="ru-RU" dirty="0" err="1"/>
              <a:t>Наймасовіший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«</a:t>
            </a:r>
            <a:r>
              <a:rPr lang="ru-RU" dirty="0" err="1"/>
              <a:t>дві-три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», </a:t>
            </a:r>
            <a:r>
              <a:rPr lang="ru-RU" dirty="0" err="1"/>
              <a:t>переліт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ru-RU" dirty="0" err="1"/>
              <a:t>регулярних</a:t>
            </a:r>
            <a:r>
              <a:rPr lang="ru-RU" dirty="0"/>
              <a:t> </a:t>
            </a:r>
            <a:r>
              <a:rPr lang="ru-RU" dirty="0" err="1"/>
              <a:t>авіарейсів</a:t>
            </a:r>
            <a:r>
              <a:rPr lang="ru-RU" dirty="0"/>
              <a:t>, </a:t>
            </a:r>
            <a:r>
              <a:rPr lang="ru-RU" dirty="0" err="1"/>
              <a:t>харчування</a:t>
            </a:r>
            <a:r>
              <a:rPr lang="ru-RU" dirty="0"/>
              <a:t> за типом </a:t>
            </a:r>
            <a:r>
              <a:rPr lang="ru-RU" dirty="0" err="1"/>
              <a:t>шведського</a:t>
            </a:r>
            <a:r>
              <a:rPr lang="ru-RU" dirty="0"/>
              <a:t> столу, </a:t>
            </a:r>
            <a:r>
              <a:rPr lang="ru-RU" dirty="0" err="1"/>
              <a:t>трансфер</a:t>
            </a:r>
            <a:r>
              <a:rPr lang="ru-RU" dirty="0"/>
              <a:t> на </a:t>
            </a:r>
            <a:r>
              <a:rPr lang="ru-RU" dirty="0" err="1"/>
              <a:t>замовному</a:t>
            </a:r>
            <a:r>
              <a:rPr lang="ru-RU" dirty="0"/>
              <a:t> </a:t>
            </a:r>
            <a:r>
              <a:rPr lang="ru-RU" dirty="0" err="1"/>
              <a:t>автобусі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</p:txBody>
      </p:sp>
      <p:pic>
        <p:nvPicPr>
          <p:cNvPr id="28674" name="Picture 2" descr="ÐÐ°ÑÑÐ¸Ð½ÐºÐ¸ Ð¿Ð¾ Ð·Ð°Ð¿ÑÐ¾ÑÑ Ð¾ÑÐµÐ»Ñ 2Ð·Ð²ÐµÐ·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3143272" cy="3143272"/>
          </a:xfrm>
          <a:prstGeom prst="rect">
            <a:avLst/>
          </a:prstGeom>
          <a:noFill/>
        </p:spPr>
      </p:pic>
      <p:pic>
        <p:nvPicPr>
          <p:cNvPr id="28676" name="Picture 4" descr="ÐÐ°ÑÑÐ¸Ð½ÐºÐ¸ Ð¿Ð¾ Ð·Ð°Ð¿ÑÐ¾ÑÑ ÑÑÑÐ¸ÑÑÐ¸ÑÐ½Ð¸Ð¹ Ð°Ð²ÑÐ¾Ð±Ñ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016719" cy="250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/>
              <a:t>Економічний</a:t>
            </a:r>
            <a:r>
              <a:rPr lang="ru-RU" sz="3200" b="1" dirty="0"/>
              <a:t> </a:t>
            </a:r>
            <a:r>
              <a:rPr lang="ru-RU" sz="3200" b="1" dirty="0" err="1"/>
              <a:t>клас</a:t>
            </a:r>
            <a:endParaRPr lang="ru-RU" sz="3200" b="1" dirty="0"/>
          </a:p>
          <a:p>
            <a:pPr algn="just">
              <a:buNone/>
            </a:pPr>
            <a:r>
              <a:rPr lang="ru-RU" dirty="0"/>
              <a:t>           </a:t>
            </a:r>
            <a:r>
              <a:rPr lang="ru-RU" dirty="0" err="1"/>
              <a:t>Найдешевший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малозабезпечені</a:t>
            </a:r>
            <a:r>
              <a:rPr lang="ru-RU" dirty="0"/>
              <a:t> люди. </a:t>
            </a:r>
            <a:r>
              <a:rPr lang="ru-RU" dirty="0" err="1"/>
              <a:t>Розміщення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 «</a:t>
            </a:r>
            <a:r>
              <a:rPr lang="ru-RU" dirty="0" err="1"/>
              <a:t>одна-дві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»,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хостелах</a:t>
            </a:r>
            <a:r>
              <a:rPr lang="ru-RU" dirty="0"/>
              <a:t>, </a:t>
            </a:r>
            <a:r>
              <a:rPr lang="ru-RU" dirty="0" err="1"/>
              <a:t>гуртожитках</a:t>
            </a:r>
            <a:r>
              <a:rPr lang="ru-RU" dirty="0"/>
              <a:t>, у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готелях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 по типу </a:t>
            </a:r>
            <a:r>
              <a:rPr lang="ru-RU" dirty="0" err="1"/>
              <a:t>самообслуговування</a:t>
            </a:r>
            <a:r>
              <a:rPr lang="ru-RU" dirty="0"/>
              <a:t>,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не </a:t>
            </a:r>
            <a:r>
              <a:rPr lang="ru-RU" dirty="0" err="1"/>
              <a:t>надаватися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надаватися</a:t>
            </a:r>
            <a:r>
              <a:rPr lang="ru-RU" dirty="0"/>
              <a:t> </a:t>
            </a:r>
            <a:r>
              <a:rPr lang="ru-RU" dirty="0" err="1"/>
              <a:t>сніданок</a:t>
            </a:r>
            <a:r>
              <a:rPr lang="ru-RU" dirty="0"/>
              <a:t> за типом </a:t>
            </a:r>
            <a:r>
              <a:rPr lang="ru-RU" dirty="0" err="1"/>
              <a:t>шведського</a:t>
            </a:r>
            <a:r>
              <a:rPr lang="ru-RU" dirty="0"/>
              <a:t> столу; </a:t>
            </a:r>
            <a:r>
              <a:rPr lang="ru-RU" dirty="0" err="1"/>
              <a:t>переліт</a:t>
            </a:r>
            <a:r>
              <a:rPr lang="ru-RU" dirty="0"/>
              <a:t>, як правило, </a:t>
            </a:r>
            <a:r>
              <a:rPr lang="ru-RU" dirty="0" err="1"/>
              <a:t>чартерними</a:t>
            </a:r>
            <a:r>
              <a:rPr lang="ru-RU" dirty="0"/>
              <a:t> рейсами;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проводи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організовані</a:t>
            </a:r>
            <a:r>
              <a:rPr lang="ru-RU" dirty="0"/>
              <a:t> на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транспорті</a:t>
            </a:r>
            <a:r>
              <a:rPr lang="ru-RU" dirty="0"/>
              <a:t> </a:t>
            </a:r>
          </a:p>
        </p:txBody>
      </p:sp>
      <p:pic>
        <p:nvPicPr>
          <p:cNvPr id="27650" name="Picture 2" descr="ÐÐ°ÑÑÐ¸Ð½ÐºÐ¸ Ð¿Ð¾ Ð·Ð°Ð¿ÑÐ¾ÑÑ Ð³Ð¾ÑÐµÐ»Ñ 1 Ð·ÑÑ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399405"/>
            <a:ext cx="3214710" cy="2458595"/>
          </a:xfrm>
          <a:prstGeom prst="rect">
            <a:avLst/>
          </a:prstGeom>
          <a:noFill/>
        </p:spPr>
      </p:pic>
      <p:pic>
        <p:nvPicPr>
          <p:cNvPr id="27652" name="Picture 4" descr="ÐÐ°ÑÑÐ¸Ð½ÐºÐ¸ Ð¿Ð¾ Ð·Ð°Ð¿ÑÐ¾ÑÑ Ð¼ÐµÑÑ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3643338" cy="229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9144000" cy="92867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3.Форми та </a:t>
            </a:r>
            <a:r>
              <a:rPr lang="ru-RU" sz="3200" b="1" dirty="0" err="1"/>
              <a:t>стилі</a:t>
            </a:r>
            <a:r>
              <a:rPr lang="ru-RU" sz="3200" b="1" dirty="0"/>
              <a:t> </a:t>
            </a:r>
            <a:r>
              <a:rPr lang="ru-RU" sz="3200" b="1" dirty="0" err="1"/>
              <a:t>обслуговування</a:t>
            </a:r>
            <a:r>
              <a:rPr lang="ru-RU" sz="3200" b="1" dirty="0"/>
              <a:t> </a:t>
            </a:r>
            <a:r>
              <a:rPr lang="ru-RU" sz="3200" b="1" dirty="0" err="1"/>
              <a:t>клієнта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389120"/>
          </a:xfrm>
        </p:spPr>
        <p:txBody>
          <a:bodyPr/>
          <a:lstStyle/>
          <a:p>
            <a:pPr>
              <a:buNone/>
            </a:pP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: </a:t>
            </a:r>
          </a:p>
          <a:p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контакту </a:t>
            </a:r>
            <a:r>
              <a:rPr lang="ru-RU" dirty="0" err="1"/>
              <a:t>з</a:t>
            </a:r>
            <a:r>
              <a:rPr lang="ru-RU" dirty="0"/>
              <a:t> ним; </a:t>
            </a:r>
          </a:p>
          <a:p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турпродукту</a:t>
            </a:r>
            <a:r>
              <a:rPr lang="ru-RU" dirty="0"/>
              <a:t>; -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турів</a:t>
            </a:r>
            <a:r>
              <a:rPr lang="ru-RU" dirty="0"/>
              <a:t>; </a:t>
            </a:r>
          </a:p>
          <a:p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правовідносин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.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не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продажу.</a:t>
            </a:r>
          </a:p>
        </p:txBody>
      </p:sp>
      <p:pic>
        <p:nvPicPr>
          <p:cNvPr id="43010" name="Picture 2" descr="ÐÐ°ÑÑÐ¸Ð½ÐºÐ¸ Ð¿Ð¾ Ð·Ð°Ð¿ÑÐ¾ÑÑ ÑÑÐµÑÐ° Ð¾Ð±ÑÐ»ÑÐ³Ð¾Ð²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00570"/>
            <a:ext cx="3500462" cy="213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1.Шкала потреб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портрету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2.Техніка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фірмі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3.Форми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4.Порівняльний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позиціювання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конкурентів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5.Формування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комунікаційних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менеджера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6.Професійна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культура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0716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b="1" dirty="0"/>
              <a:t>За формами </a:t>
            </a:r>
            <a:r>
              <a:rPr lang="ru-RU" b="1" dirty="0" err="1"/>
              <a:t>обслуговування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виділити</a:t>
            </a:r>
            <a:r>
              <a:rPr lang="ru-RU" b="1" dirty="0"/>
              <a:t> </a:t>
            </a:r>
            <a:r>
              <a:rPr lang="ru-RU" b="1" i="1" u="sng" dirty="0" err="1"/>
              <a:t>групові</a:t>
            </a:r>
            <a:r>
              <a:rPr lang="ru-RU" b="1" u="sng" dirty="0"/>
              <a:t> </a:t>
            </a:r>
            <a:r>
              <a:rPr lang="ru-RU" b="1" dirty="0"/>
              <a:t>та</a:t>
            </a:r>
            <a:r>
              <a:rPr lang="ru-RU" b="1" u="sng" dirty="0"/>
              <a:t> </a:t>
            </a:r>
            <a:r>
              <a:rPr lang="ru-RU" b="1" i="1" u="sng" dirty="0" err="1"/>
              <a:t>індивідуальні</a:t>
            </a:r>
            <a:r>
              <a:rPr lang="ru-RU" b="1" i="1" u="sng" dirty="0"/>
              <a:t> </a:t>
            </a:r>
            <a:r>
              <a:rPr lang="ru-RU" b="1" dirty="0"/>
              <a:t>тури.</a:t>
            </a:r>
          </a:p>
          <a:p>
            <a:pPr algn="ctr">
              <a:buNone/>
            </a:pPr>
            <a:endParaRPr lang="uk-UA" b="1" dirty="0"/>
          </a:p>
          <a:p>
            <a:pPr algn="ctr">
              <a:buNone/>
            </a:pPr>
            <a:r>
              <a:rPr lang="ru-RU" b="1" dirty="0" err="1"/>
              <a:t>Стилі</a:t>
            </a:r>
            <a:r>
              <a:rPr lang="ru-RU" b="1" dirty="0"/>
              <a:t> </a:t>
            </a:r>
            <a:r>
              <a:rPr lang="ru-RU" b="1" dirty="0" err="1"/>
              <a:t>обслуговування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формальними</a:t>
            </a:r>
            <a:r>
              <a:rPr lang="ru-RU" b="1" dirty="0"/>
              <a:t>, </a:t>
            </a:r>
            <a:r>
              <a:rPr lang="ru-RU" b="1" dirty="0" err="1"/>
              <a:t>неформальними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змішаними</a:t>
            </a:r>
            <a:r>
              <a:rPr lang="ru-RU" b="1" dirty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4000496" y="3643314"/>
            <a:ext cx="514350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передбачає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довірче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спілкування</a:t>
            </a:r>
            <a:r>
              <a:rPr lang="ru-RU" sz="1600" dirty="0">
                <a:solidFill>
                  <a:schemeClr val="tx1"/>
                </a:solidFill>
              </a:rPr>
              <a:t> персоналу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клієнтом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формування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нього</a:t>
            </a:r>
            <a:r>
              <a:rPr lang="ru-RU" sz="1600" dirty="0">
                <a:solidFill>
                  <a:schemeClr val="tx1"/>
                </a:solidFill>
              </a:rPr>
              <a:t> образу «</a:t>
            </a:r>
            <a:r>
              <a:rPr lang="ru-RU" sz="1600" dirty="0" err="1">
                <a:solidFill>
                  <a:schemeClr val="tx1"/>
                </a:solidFill>
              </a:rPr>
              <a:t>рідного</a:t>
            </a:r>
            <a:r>
              <a:rPr lang="ru-RU" sz="1600" dirty="0">
                <a:solidFill>
                  <a:schemeClr val="tx1"/>
                </a:solidFill>
              </a:rPr>
              <a:t> дому»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«доброго </a:t>
            </a:r>
            <a:r>
              <a:rPr lang="ru-RU" sz="1600" dirty="0" err="1">
                <a:solidFill>
                  <a:schemeClr val="tx1"/>
                </a:solidFill>
              </a:rPr>
              <a:t>знайомого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5" name="Овал 4"/>
          <p:cNvSpPr/>
          <p:nvPr/>
        </p:nvSpPr>
        <p:spPr>
          <a:xfrm>
            <a:off x="4000496" y="2214554"/>
            <a:ext cx="514350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клієнт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звертається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турфірми</a:t>
            </a:r>
            <a:r>
              <a:rPr lang="ru-RU" sz="1400" dirty="0">
                <a:solidFill>
                  <a:schemeClr val="tx1"/>
                </a:solidFill>
              </a:rPr>
              <a:t>, як у </a:t>
            </a:r>
            <a:r>
              <a:rPr lang="ru-RU" sz="1400" dirty="0" err="1">
                <a:solidFill>
                  <a:schemeClr val="tx1"/>
                </a:solidFill>
              </a:rPr>
              <a:t>звичайне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підприємство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надає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послуги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вибирає</a:t>
            </a:r>
            <a:r>
              <a:rPr lang="ru-RU" sz="1400" dirty="0">
                <a:solidFill>
                  <a:schemeClr val="tx1"/>
                </a:solidFill>
              </a:rPr>
              <a:t> тур. При </a:t>
            </a:r>
            <a:r>
              <a:rPr lang="ru-RU" sz="1400" dirty="0" err="1">
                <a:solidFill>
                  <a:schemeClr val="tx1"/>
                </a:solidFill>
              </a:rPr>
              <a:t>цьому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між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клієнтом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персоналом </a:t>
            </a:r>
            <a:r>
              <a:rPr lang="ru-RU" sz="1400" dirty="0" err="1">
                <a:solidFill>
                  <a:schemeClr val="tx1"/>
                </a:solidFill>
              </a:rPr>
              <a:t>фірми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існує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психологічна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дистанція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або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соціальне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відчуження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природне</a:t>
            </a:r>
            <a:r>
              <a:rPr lang="ru-RU" sz="1400" dirty="0">
                <a:solidFill>
                  <a:schemeClr val="tx1"/>
                </a:solidFill>
              </a:rPr>
              <a:t> при </a:t>
            </a:r>
            <a:r>
              <a:rPr lang="ru-RU" sz="1400" dirty="0" err="1">
                <a:solidFill>
                  <a:schemeClr val="tx1"/>
                </a:solidFill>
              </a:rPr>
              <a:t>епізодичному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контакті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5143512"/>
            <a:ext cx="514350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передбачає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стандартний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підхід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клієнта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але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елементами</a:t>
            </a:r>
            <a:r>
              <a:rPr lang="ru-RU" sz="1400" dirty="0">
                <a:solidFill>
                  <a:schemeClr val="tx1"/>
                </a:solidFill>
              </a:rPr>
              <a:t> неформального </a:t>
            </a:r>
            <a:r>
              <a:rPr lang="ru-RU" sz="1400" dirty="0" err="1">
                <a:solidFill>
                  <a:schemeClr val="tx1"/>
                </a:solidFill>
              </a:rPr>
              <a:t>спілкування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наприклад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запрошення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випити</a:t>
            </a:r>
            <a:r>
              <a:rPr lang="ru-RU" sz="1400" dirty="0">
                <a:solidFill>
                  <a:schemeClr val="tx1"/>
                </a:solidFill>
              </a:rPr>
              <a:t> чашку чаю </a:t>
            </a:r>
            <a:r>
              <a:rPr lang="ru-RU" sz="1400" dirty="0" err="1">
                <a:solidFill>
                  <a:schemeClr val="tx1"/>
                </a:solidFill>
              </a:rPr>
              <a:t>або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кави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143512"/>
            <a:ext cx="3357586" cy="1457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ЗМІШАННІ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0" y="3714752"/>
            <a:ext cx="335755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НЕФОРМАЛЬНІ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0" y="2214554"/>
            <a:ext cx="335761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ФОРМАЛЬНІ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357554" y="2786058"/>
            <a:ext cx="64294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4286256"/>
            <a:ext cx="64294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357554" y="5715016"/>
            <a:ext cx="64294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/>
              <a:t>4.</a:t>
            </a:r>
            <a:r>
              <a:rPr lang="ru-RU" sz="3200" b="1" dirty="0" err="1"/>
              <a:t>Порівняльний</a:t>
            </a:r>
            <a:r>
              <a:rPr lang="ru-RU" sz="3200" b="1" dirty="0"/>
              <a:t> </a:t>
            </a:r>
            <a:r>
              <a:rPr lang="ru-RU" sz="3200" b="1" dirty="0" err="1"/>
              <a:t>аналіз</a:t>
            </a:r>
            <a:r>
              <a:rPr lang="ru-RU" sz="3200" b="1" dirty="0"/>
              <a:t> (</a:t>
            </a:r>
            <a:r>
              <a:rPr lang="ru-RU" sz="3200" b="1" dirty="0" err="1"/>
              <a:t>позиціювання</a:t>
            </a:r>
            <a:r>
              <a:rPr lang="ru-RU" sz="3200" b="1" dirty="0"/>
              <a:t>) </a:t>
            </a:r>
            <a:r>
              <a:rPr lang="ru-RU" sz="3200" b="1" dirty="0" err="1"/>
              <a:t>пропозиції</a:t>
            </a:r>
            <a:r>
              <a:rPr lang="ru-RU" sz="3200" b="1" dirty="0"/>
              <a:t> </a:t>
            </a:r>
            <a:r>
              <a:rPr lang="ru-RU" sz="3200" b="1" dirty="0" err="1"/>
              <a:t>туристичної</a:t>
            </a:r>
            <a:r>
              <a:rPr lang="ru-RU" sz="3200" b="1" dirty="0"/>
              <a:t> </a:t>
            </a:r>
            <a:r>
              <a:rPr lang="ru-RU" sz="3200" b="1" dirty="0" err="1"/>
              <a:t>фірми</a:t>
            </a:r>
            <a:r>
              <a:rPr lang="ru-RU" sz="3200" b="1" dirty="0"/>
              <a:t> </a:t>
            </a:r>
            <a:r>
              <a:rPr lang="ru-RU" sz="3200" b="1" dirty="0" err="1"/>
              <a:t>відносно</a:t>
            </a:r>
            <a:r>
              <a:rPr lang="ru-RU" sz="3200" b="1" dirty="0"/>
              <a:t> </a:t>
            </a:r>
            <a:r>
              <a:rPr lang="ru-RU" sz="3200" b="1" dirty="0" err="1"/>
              <a:t>основних</a:t>
            </a:r>
            <a:r>
              <a:rPr lang="ru-RU" sz="3200" b="1" dirty="0"/>
              <a:t> </a:t>
            </a:r>
            <a:r>
              <a:rPr lang="ru-RU" sz="3200" b="1" dirty="0" err="1"/>
              <a:t>конкурентів</a:t>
            </a:r>
            <a:r>
              <a:rPr lang="ru-RU" sz="3200" b="1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0387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b="1" dirty="0" err="1"/>
              <a:t>Позиціонування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позитивного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турпродукту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та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атрибути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аналогічних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зайняти</a:t>
            </a:r>
            <a:r>
              <a:rPr lang="ru-RU" dirty="0"/>
              <a:t> </a:t>
            </a:r>
            <a:r>
              <a:rPr lang="ru-RU" dirty="0" err="1"/>
              <a:t>бажану</a:t>
            </a:r>
            <a:r>
              <a:rPr lang="ru-RU" dirty="0"/>
              <a:t> </a:t>
            </a:r>
            <a:r>
              <a:rPr lang="ru-RU" dirty="0" err="1"/>
              <a:t>конкурентну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. </a:t>
            </a:r>
          </a:p>
          <a:p>
            <a:pPr algn="just">
              <a:buNone/>
            </a:pPr>
            <a:r>
              <a:rPr lang="ru-RU" b="1" dirty="0" err="1"/>
              <a:t>Основна</a:t>
            </a:r>
            <a:r>
              <a:rPr lang="ru-RU" b="1" dirty="0"/>
              <a:t> мета </a:t>
            </a:r>
            <a:r>
              <a:rPr lang="ru-RU" b="1" dirty="0" err="1"/>
              <a:t>позиціонування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/</a:t>
            </a:r>
            <a:r>
              <a:rPr lang="ru-RU" dirty="0" err="1"/>
              <a:t>послуг</a:t>
            </a:r>
            <a:r>
              <a:rPr lang="ru-RU" dirty="0"/>
              <a:t> на ринку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торгівельного</a:t>
            </a:r>
            <a:r>
              <a:rPr lang="ru-RU" dirty="0"/>
              <a:t> бренду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/>
              <a:t>Для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цієї</a:t>
            </a:r>
            <a:r>
              <a:rPr lang="ru-RU" b="1" dirty="0"/>
              <a:t> мети, </a:t>
            </a:r>
            <a:r>
              <a:rPr lang="ru-RU" b="1" dirty="0" err="1"/>
              <a:t>підприємство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різні</a:t>
            </a:r>
            <a:r>
              <a:rPr lang="ru-RU" b="1" dirty="0"/>
              <a:t> </a:t>
            </a:r>
            <a:r>
              <a:rPr lang="ru-RU" b="1" dirty="0" err="1"/>
              <a:t>підходи</a:t>
            </a:r>
            <a:r>
              <a:rPr lang="ru-RU" b="1" dirty="0"/>
              <a:t> до </a:t>
            </a:r>
            <a:r>
              <a:rPr lang="ru-RU" b="1" dirty="0" err="1"/>
              <a:t>позиціонування</a:t>
            </a:r>
            <a:r>
              <a:rPr lang="ru-RU" b="1" dirty="0"/>
              <a:t>. </a:t>
            </a:r>
            <a:r>
              <a:rPr lang="ru-RU" b="1" dirty="0" err="1"/>
              <a:t>Зокрема</a:t>
            </a:r>
            <a:r>
              <a:rPr lang="ru-RU" b="1" dirty="0"/>
              <a:t>, </a:t>
            </a:r>
            <a:r>
              <a:rPr lang="ru-RU" b="1" dirty="0" err="1"/>
              <a:t>позицію</a:t>
            </a:r>
            <a:r>
              <a:rPr lang="ru-RU" b="1" dirty="0"/>
              <a:t> товару/</a:t>
            </a:r>
            <a:r>
              <a:rPr lang="ru-RU" b="1" dirty="0" err="1"/>
              <a:t>послуги</a:t>
            </a:r>
            <a:r>
              <a:rPr lang="ru-RU" b="1" dirty="0"/>
              <a:t>, а </a:t>
            </a:r>
            <a:r>
              <a:rPr lang="ru-RU" b="1" dirty="0" err="1"/>
              <a:t>отже</a:t>
            </a:r>
            <a:r>
              <a:rPr lang="ru-RU" b="1" dirty="0"/>
              <a:t>,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позицію</a:t>
            </a:r>
            <a:r>
              <a:rPr lang="ru-RU" b="1" dirty="0"/>
              <a:t> </a:t>
            </a:r>
            <a:r>
              <a:rPr lang="ru-RU" b="1" dirty="0" err="1"/>
              <a:t>виробника</a:t>
            </a:r>
            <a:r>
              <a:rPr lang="ru-RU" b="1" dirty="0"/>
              <a:t> на </a:t>
            </a:r>
            <a:r>
              <a:rPr lang="ru-RU" b="1" dirty="0" err="1"/>
              <a:t>цільовому</a:t>
            </a:r>
            <a:r>
              <a:rPr lang="ru-RU" b="1" dirty="0"/>
              <a:t> ринку </a:t>
            </a:r>
            <a:r>
              <a:rPr lang="ru-RU" b="1" dirty="0" err="1"/>
              <a:t>визначає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b="1" dirty="0"/>
              <a:t>,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: </a:t>
            </a:r>
          </a:p>
          <a:p>
            <a:pPr algn="just"/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/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, доступна </a:t>
            </a:r>
            <a:r>
              <a:rPr lang="ru-RU" dirty="0" err="1"/>
              <a:t>ціна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високоякісне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кваліфікація</a:t>
            </a:r>
            <a:r>
              <a:rPr lang="ru-RU" dirty="0"/>
              <a:t> персоналу; 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репутація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ефективна</a:t>
            </a:r>
            <a:r>
              <a:rPr lang="ru-RU" dirty="0"/>
              <a:t> реклама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комплексність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43578"/>
          </a:xfrm>
        </p:spPr>
        <p:txBody>
          <a:bodyPr/>
          <a:lstStyle/>
          <a:p>
            <a:pPr algn="just">
              <a:buNone/>
            </a:pPr>
            <a:r>
              <a:rPr lang="ru-RU" b="1" dirty="0"/>
              <a:t>         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позиції</a:t>
            </a:r>
            <a:r>
              <a:rPr lang="ru-RU" b="1" dirty="0"/>
              <a:t> на </a:t>
            </a:r>
            <a:r>
              <a:rPr lang="ru-RU" b="1" dirty="0" err="1"/>
              <a:t>зарубіжному</a:t>
            </a:r>
            <a:r>
              <a:rPr lang="ru-RU" b="1" dirty="0"/>
              <a:t> ринку </a:t>
            </a:r>
            <a:r>
              <a:rPr lang="ru-RU" b="1" dirty="0" err="1"/>
              <a:t>підприємство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використовувати</a:t>
            </a:r>
            <a:r>
              <a:rPr lang="ru-RU" b="1" dirty="0"/>
              <a:t> два </a:t>
            </a:r>
            <a:r>
              <a:rPr lang="ru-RU" b="1" dirty="0" err="1"/>
              <a:t>поширених</a:t>
            </a:r>
            <a:r>
              <a:rPr lang="ru-RU" b="1" dirty="0"/>
              <a:t> </a:t>
            </a:r>
            <a:r>
              <a:rPr lang="ru-RU" b="1" dirty="0" err="1"/>
              <a:t>підходи</a:t>
            </a:r>
            <a:r>
              <a:rPr lang="ru-RU" b="1" dirty="0"/>
              <a:t> до </a:t>
            </a:r>
            <a:r>
              <a:rPr lang="ru-RU" b="1" dirty="0" err="1"/>
              <a:t>позиціонування</a:t>
            </a:r>
            <a:r>
              <a:rPr lang="ru-RU" b="1" dirty="0"/>
              <a:t>, а </a:t>
            </a:r>
            <a:r>
              <a:rPr lang="ru-RU" b="1" dirty="0" err="1"/>
              <a:t>саме</a:t>
            </a:r>
            <a:r>
              <a:rPr lang="ru-RU" dirty="0"/>
              <a:t>: </a:t>
            </a:r>
          </a:p>
          <a:p>
            <a:pPr algn="just">
              <a:buNone/>
            </a:pPr>
            <a:r>
              <a:rPr lang="ru-RU" dirty="0"/>
              <a:t>1. </a:t>
            </a:r>
            <a:r>
              <a:rPr lang="ru-RU" i="1" u="sng" dirty="0" err="1"/>
              <a:t>Визначення</a:t>
            </a:r>
            <a:r>
              <a:rPr lang="ru-RU" i="1" u="sng" dirty="0"/>
              <a:t> </a:t>
            </a:r>
            <a:r>
              <a:rPr lang="ru-RU" i="1" u="sng" dirty="0" err="1"/>
              <a:t>позиції</a:t>
            </a:r>
            <a:r>
              <a:rPr lang="ru-RU" i="1" u="sng" dirty="0"/>
              <a:t> </a:t>
            </a:r>
            <a:r>
              <a:rPr lang="ru-RU" i="1" u="sng" dirty="0" err="1"/>
              <a:t>відносно</a:t>
            </a:r>
            <a:r>
              <a:rPr lang="ru-RU" i="1" u="sng" dirty="0"/>
              <a:t> </a:t>
            </a:r>
            <a:r>
              <a:rPr lang="ru-RU" i="1" u="sng" dirty="0" err="1"/>
              <a:t>конкурентів</a:t>
            </a:r>
            <a:r>
              <a:rPr lang="ru-RU" i="1" u="sng" dirty="0"/>
              <a:t>. </a:t>
            </a:r>
            <a:r>
              <a:rPr lang="ru-RU" dirty="0" err="1"/>
              <a:t>Згідного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відвоювати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ринкову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у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позиціонування</a:t>
            </a:r>
            <a:r>
              <a:rPr lang="ru-RU" dirty="0"/>
              <a:t> та при </a:t>
            </a:r>
            <a:r>
              <a:rPr lang="ru-RU" dirty="0" err="1"/>
              <a:t>умові</a:t>
            </a:r>
            <a:r>
              <a:rPr lang="ru-RU" dirty="0"/>
              <a:t>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місткості</a:t>
            </a:r>
            <a:r>
              <a:rPr lang="ru-RU" dirty="0"/>
              <a:t> ринку.</a:t>
            </a:r>
          </a:p>
          <a:p>
            <a:pPr algn="just">
              <a:buNone/>
            </a:pPr>
            <a:r>
              <a:rPr lang="ru-RU" dirty="0"/>
              <a:t>2. </a:t>
            </a:r>
            <a:r>
              <a:rPr lang="ru-RU" i="1" dirty="0" err="1"/>
              <a:t>Виведення</a:t>
            </a:r>
            <a:r>
              <a:rPr lang="ru-RU" i="1" dirty="0"/>
              <a:t> на </a:t>
            </a:r>
            <a:r>
              <a:rPr lang="ru-RU" i="1" dirty="0" err="1"/>
              <a:t>ринок</a:t>
            </a:r>
            <a:r>
              <a:rPr lang="ru-RU" i="1" dirty="0"/>
              <a:t> </a:t>
            </a:r>
            <a:r>
              <a:rPr lang="ru-RU" i="1" dirty="0" err="1"/>
              <a:t>нових</a:t>
            </a:r>
            <a:r>
              <a:rPr lang="ru-RU" i="1" dirty="0"/>
              <a:t> </a:t>
            </a:r>
            <a:r>
              <a:rPr lang="ru-RU" i="1" dirty="0" err="1"/>
              <a:t>товарів</a:t>
            </a:r>
            <a:r>
              <a:rPr lang="ru-RU" i="1" dirty="0"/>
              <a:t>/</a:t>
            </a:r>
            <a:r>
              <a:rPr lang="ru-RU" i="1" dirty="0" err="1"/>
              <a:t>послуг</a:t>
            </a:r>
            <a:r>
              <a:rPr lang="ru-RU" i="1" dirty="0"/>
              <a:t>. </a:t>
            </a:r>
            <a:r>
              <a:rPr lang="ru-RU" dirty="0"/>
              <a:t>Цей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у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достатньою</a:t>
            </a:r>
            <a:r>
              <a:rPr lang="ru-RU" dirty="0"/>
              <a:t> </a:t>
            </a:r>
            <a:r>
              <a:rPr lang="ru-RU" dirty="0" err="1"/>
              <a:t>кваліфікацію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/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є</a:t>
            </a:r>
            <a:r>
              <a:rPr lang="ru-RU" dirty="0"/>
              <a:t> добре </a:t>
            </a:r>
            <a:r>
              <a:rPr lang="ru-RU" dirty="0" err="1"/>
              <a:t>обізнаною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та </a:t>
            </a:r>
            <a:r>
              <a:rPr lang="ru-RU" dirty="0" err="1"/>
              <a:t>потенційних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38914" name="AutoShape 2" descr="ÐÐ°ÑÑÐ¸Ð½ÐºÐ¸ Ð¿Ð¾ Ð·Ð°Ð¿ÑÐ¾ÑÑ ÐºÐ¾Ð½ÐºÑÑÐµÐ½ÑÐ½ÑÑ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ÐÐ°ÑÑÐ¸Ð½ÐºÐ¸ Ð¿Ð¾ Ð·Ð°Ð¿ÑÐ¾ÑÑ ÐºÐ¾Ð½ÐºÑÑÐµÐ½ÑÐ½Ñ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72074"/>
            <a:ext cx="3357586" cy="1585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Для того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/>
              <a:t>забезпечити</a:t>
            </a:r>
            <a:r>
              <a:rPr lang="ru-RU" sz="3200" b="1" dirty="0"/>
              <a:t> </a:t>
            </a:r>
            <a:r>
              <a:rPr lang="ru-RU" sz="3200" b="1" dirty="0" err="1"/>
              <a:t>успішне</a:t>
            </a:r>
            <a:r>
              <a:rPr lang="ru-RU" sz="3200" b="1" dirty="0"/>
              <a:t> </a:t>
            </a:r>
            <a:r>
              <a:rPr lang="ru-RU" sz="3200" b="1" dirty="0" err="1"/>
              <a:t>позиціонування</a:t>
            </a:r>
            <a:r>
              <a:rPr lang="ru-RU" sz="3200" b="1" dirty="0"/>
              <a:t> продукту на ринку </a:t>
            </a:r>
            <a:r>
              <a:rPr lang="ru-RU" sz="3200" b="1" dirty="0" err="1"/>
              <a:t>необхідно</a:t>
            </a:r>
            <a:r>
              <a:rPr lang="ru-RU" sz="3200" b="1" dirty="0"/>
              <a:t> </a:t>
            </a:r>
            <a:r>
              <a:rPr lang="ru-RU" sz="3200" b="1" dirty="0" err="1"/>
              <a:t>дотримуватись</a:t>
            </a:r>
            <a:r>
              <a:rPr lang="ru-RU" sz="3200" b="1" dirty="0"/>
              <a:t> </a:t>
            </a:r>
            <a:r>
              <a:rPr lang="ru-RU" sz="3200" b="1" dirty="0" err="1"/>
              <a:t>п’ять</a:t>
            </a:r>
            <a:r>
              <a:rPr lang="ru-RU" sz="3200" b="1" dirty="0"/>
              <a:t> умов, а </a:t>
            </a:r>
            <a:r>
              <a:rPr lang="ru-RU" sz="3200" b="1" dirty="0" err="1"/>
              <a:t>саме</a:t>
            </a:r>
            <a:r>
              <a:rPr lang="ru-RU" sz="3200" b="1" dirty="0"/>
              <a:t>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3429024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ru-RU" sz="2000" dirty="0"/>
              <a:t>1.  </a:t>
            </a:r>
            <a:r>
              <a:rPr lang="ru-RU" sz="2000" dirty="0" err="1"/>
              <a:t>Ідея</a:t>
            </a:r>
            <a:r>
              <a:rPr lang="ru-RU" sz="2000" dirty="0"/>
              <a:t> </a:t>
            </a:r>
            <a:r>
              <a:rPr lang="ru-RU" sz="2000" dirty="0" err="1"/>
              <a:t>позиціонування</a:t>
            </a:r>
            <a:r>
              <a:rPr lang="ru-RU" sz="2000" dirty="0"/>
              <a:t> повинна бути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визначеною</a:t>
            </a:r>
            <a:r>
              <a:rPr lang="ru-RU" sz="2000" dirty="0"/>
              <a:t> для кожного </a:t>
            </a:r>
            <a:r>
              <a:rPr lang="ru-RU" sz="2000" dirty="0" err="1"/>
              <a:t>цільового</a:t>
            </a:r>
            <a:r>
              <a:rPr lang="ru-RU" sz="2000" dirty="0"/>
              <a:t> </a:t>
            </a:r>
            <a:r>
              <a:rPr lang="ru-RU" sz="2000" dirty="0" err="1"/>
              <a:t>ринкового</a:t>
            </a:r>
            <a:r>
              <a:rPr lang="ru-RU" sz="2000" dirty="0"/>
              <a:t> сегменту </a:t>
            </a:r>
            <a:r>
              <a:rPr lang="ru-RU" sz="2000" dirty="0" err="1"/>
              <a:t>завдяки</a:t>
            </a:r>
            <a:r>
              <a:rPr lang="ru-RU" sz="2000" dirty="0"/>
              <a:t> добре </a:t>
            </a:r>
            <a:r>
              <a:rPr lang="ru-RU" sz="2000" dirty="0" err="1"/>
              <a:t>зрозумілим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цінним</a:t>
            </a:r>
            <a:r>
              <a:rPr lang="ru-RU" sz="2000" dirty="0"/>
              <a:t> для </a:t>
            </a:r>
            <a:r>
              <a:rPr lang="ru-RU" sz="2000" dirty="0" err="1"/>
              <a:t>споживача</a:t>
            </a:r>
            <a:r>
              <a:rPr lang="ru-RU" sz="2000" dirty="0"/>
              <a:t> </a:t>
            </a:r>
            <a:r>
              <a:rPr lang="ru-RU" sz="2000" dirty="0" err="1"/>
              <a:t>перевагам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до того ж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легко </a:t>
            </a:r>
            <a:r>
              <a:rPr lang="ru-RU" sz="2000" dirty="0" err="1"/>
              <a:t>запам’ятовуватись</a:t>
            </a:r>
            <a:r>
              <a:rPr lang="ru-RU" sz="2000" dirty="0"/>
              <a:t>. </a:t>
            </a:r>
          </a:p>
          <a:p>
            <a:pPr marL="514350" indent="-514350" algn="just">
              <a:buNone/>
            </a:pPr>
            <a:r>
              <a:rPr lang="ru-RU" sz="2000" dirty="0"/>
              <a:t>2.   </a:t>
            </a:r>
            <a:r>
              <a:rPr lang="ru-RU" sz="2000" dirty="0" err="1"/>
              <a:t>Задекларовані</a:t>
            </a:r>
            <a:r>
              <a:rPr lang="ru-RU" sz="2000" dirty="0"/>
              <a:t> </a:t>
            </a:r>
            <a:r>
              <a:rPr lang="ru-RU" sz="2000" dirty="0" err="1"/>
              <a:t>переваги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бути </a:t>
            </a:r>
            <a:r>
              <a:rPr lang="ru-RU" sz="2000" dirty="0" err="1"/>
              <a:t>правдоподібними</a:t>
            </a:r>
            <a:r>
              <a:rPr lang="ru-RU" sz="2000" dirty="0"/>
              <a:t> для </a:t>
            </a:r>
            <a:r>
              <a:rPr lang="ru-RU" sz="2000" dirty="0" err="1"/>
              <a:t>потенційних</a:t>
            </a:r>
            <a:r>
              <a:rPr lang="ru-RU" sz="2000" dirty="0"/>
              <a:t> </a:t>
            </a:r>
            <a:r>
              <a:rPr lang="ru-RU" sz="2000" dirty="0" err="1"/>
              <a:t>споживачів</a:t>
            </a:r>
            <a:r>
              <a:rPr lang="ru-RU" sz="2000" dirty="0"/>
              <a:t>.</a:t>
            </a:r>
          </a:p>
          <a:p>
            <a:pPr marL="514350" indent="-514350" algn="just">
              <a:buNone/>
            </a:pPr>
            <a:r>
              <a:rPr lang="ru-RU" sz="2000" dirty="0"/>
              <a:t> 3.  </a:t>
            </a:r>
            <a:r>
              <a:rPr lang="ru-RU" sz="2000" dirty="0" err="1"/>
              <a:t>Визначені</a:t>
            </a:r>
            <a:r>
              <a:rPr lang="ru-RU" sz="2000" dirty="0"/>
              <a:t> для товару характеристики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відрізняти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 </a:t>
            </a:r>
            <a:r>
              <a:rPr lang="ru-RU" sz="2000" dirty="0" err="1"/>
              <a:t>конкурентів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передавати</a:t>
            </a:r>
            <a:r>
              <a:rPr lang="ru-RU" sz="2000" dirty="0"/>
              <a:t> </a:t>
            </a:r>
            <a:r>
              <a:rPr lang="ru-RU" sz="2000" dirty="0" err="1"/>
              <a:t>певну</a:t>
            </a:r>
            <a:r>
              <a:rPr lang="ru-RU" sz="2000" dirty="0"/>
              <a:t> </a:t>
            </a:r>
            <a:r>
              <a:rPr lang="ru-RU" sz="2000" dirty="0" err="1"/>
              <a:t>споживчу</a:t>
            </a:r>
            <a:r>
              <a:rPr lang="ru-RU" sz="2000" dirty="0"/>
              <a:t> </a:t>
            </a:r>
            <a:r>
              <a:rPr lang="ru-RU" sz="2000" dirty="0" err="1"/>
              <a:t>цінність</a:t>
            </a:r>
            <a:r>
              <a:rPr lang="ru-RU" sz="2000" dirty="0"/>
              <a:t> для </a:t>
            </a:r>
            <a:r>
              <a:rPr lang="ru-RU" sz="2000" dirty="0" err="1"/>
              <a:t>клієнтів</a:t>
            </a:r>
            <a:r>
              <a:rPr lang="ru-RU" sz="2000" dirty="0"/>
              <a:t>.</a:t>
            </a:r>
          </a:p>
          <a:p>
            <a:pPr marL="514350" indent="-514350" algn="just">
              <a:buNone/>
            </a:pPr>
            <a:r>
              <a:rPr lang="ru-RU" sz="2000" dirty="0"/>
              <a:t> 4.  </a:t>
            </a:r>
            <a:r>
              <a:rPr lang="ru-RU" sz="2000" dirty="0" err="1"/>
              <a:t>Наявні</a:t>
            </a:r>
            <a:r>
              <a:rPr lang="ru-RU" sz="2000" dirty="0"/>
              <a:t> </a:t>
            </a:r>
            <a:r>
              <a:rPr lang="ru-RU" sz="2000" dirty="0" err="1"/>
              <a:t>переваги</a:t>
            </a:r>
            <a:r>
              <a:rPr lang="ru-RU" sz="2000" dirty="0"/>
              <a:t> та характеристики товару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ціленаправлено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послідовно</a:t>
            </a:r>
            <a:r>
              <a:rPr lang="ru-RU" sz="2000" dirty="0"/>
              <a:t> </a:t>
            </a:r>
            <a:r>
              <a:rPr lang="ru-RU" sz="2000" dirty="0" err="1"/>
              <a:t>формувати</a:t>
            </a:r>
            <a:r>
              <a:rPr lang="ru-RU" sz="2000" dirty="0"/>
              <a:t> у </a:t>
            </a:r>
            <a:r>
              <a:rPr lang="ru-RU" sz="2000" dirty="0" err="1"/>
              <a:t>споживачів</a:t>
            </a:r>
            <a:r>
              <a:rPr lang="ru-RU" sz="2000" dirty="0"/>
              <a:t> </a:t>
            </a:r>
            <a:r>
              <a:rPr lang="ru-RU" sz="2000" dirty="0" err="1"/>
              <a:t>їхню</a:t>
            </a:r>
            <a:r>
              <a:rPr lang="ru-RU" sz="2000" dirty="0"/>
              <a:t> </a:t>
            </a:r>
            <a:r>
              <a:rPr lang="ru-RU" sz="2000" dirty="0" err="1"/>
              <a:t>цінність</a:t>
            </a:r>
            <a:r>
              <a:rPr lang="ru-RU" sz="2000" dirty="0"/>
              <a:t>.</a:t>
            </a:r>
          </a:p>
          <a:p>
            <a:pPr marL="514350" indent="-514350" algn="just">
              <a:buNone/>
            </a:pPr>
            <a:r>
              <a:rPr lang="ru-RU" sz="2000" dirty="0"/>
              <a:t> 5.  Для </a:t>
            </a:r>
            <a:r>
              <a:rPr lang="ru-RU" sz="2000" dirty="0" err="1"/>
              <a:t>успішного</a:t>
            </a:r>
            <a:r>
              <a:rPr lang="ru-RU" sz="2000" dirty="0"/>
              <a:t> </a:t>
            </a:r>
            <a:r>
              <a:rPr lang="ru-RU" sz="2000" dirty="0" err="1"/>
              <a:t>позиціонування</a:t>
            </a:r>
            <a:r>
              <a:rPr lang="ru-RU" sz="2000" dirty="0"/>
              <a:t> товару/ </a:t>
            </a:r>
            <a:r>
              <a:rPr lang="ru-RU" sz="2000" dirty="0" err="1"/>
              <a:t>послуги</a:t>
            </a:r>
            <a:r>
              <a:rPr lang="ru-RU" sz="2000" dirty="0"/>
              <a:t> на </a:t>
            </a:r>
            <a:r>
              <a:rPr lang="ru-RU" sz="2000" dirty="0" err="1"/>
              <a:t>зарубіжному</a:t>
            </a:r>
            <a:r>
              <a:rPr lang="ru-RU" sz="2000" dirty="0"/>
              <a:t> ринку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адекватні</a:t>
            </a:r>
            <a:r>
              <a:rPr lang="ru-RU" sz="2000" dirty="0"/>
              <a:t> </a:t>
            </a:r>
            <a:r>
              <a:rPr lang="ru-RU" sz="2000" dirty="0" err="1"/>
              <a:t>словесні</a:t>
            </a:r>
            <a:r>
              <a:rPr lang="ru-RU" sz="2000" dirty="0"/>
              <a:t> </a:t>
            </a:r>
            <a:r>
              <a:rPr lang="ru-RU" sz="2000" dirty="0" err="1"/>
              <a:t>вирази</a:t>
            </a:r>
            <a:r>
              <a:rPr lang="ru-RU" sz="2000" dirty="0"/>
              <a:t>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візуальні</a:t>
            </a:r>
            <a:r>
              <a:rPr lang="ru-RU" sz="2000" dirty="0"/>
              <a:t> </a:t>
            </a:r>
            <a:r>
              <a:rPr lang="ru-RU" sz="2000" dirty="0" err="1"/>
              <a:t>образи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передавати</a:t>
            </a:r>
            <a:r>
              <a:rPr lang="ru-RU" sz="2000" dirty="0"/>
              <a:t> </a:t>
            </a:r>
            <a:r>
              <a:rPr lang="ru-RU" sz="2000" dirty="0" err="1"/>
              <a:t>найважливіше</a:t>
            </a:r>
            <a:r>
              <a:rPr lang="ru-RU" sz="2000" dirty="0"/>
              <a:t> </a:t>
            </a:r>
            <a:r>
              <a:rPr lang="ru-RU" sz="2000" dirty="0" err="1"/>
              <a:t>та</a:t>
            </a:r>
            <a:r>
              <a:rPr lang="ru-RU" sz="2000" dirty="0"/>
              <a:t> бути </a:t>
            </a:r>
            <a:r>
              <a:rPr lang="ru-RU" sz="2000" dirty="0" err="1"/>
              <a:t>адаптованими</a:t>
            </a:r>
            <a:r>
              <a:rPr lang="ru-RU" sz="2000" dirty="0"/>
              <a:t> до </a:t>
            </a:r>
            <a:r>
              <a:rPr lang="ru-RU" sz="2000" dirty="0" err="1"/>
              <a:t>особливостей</a:t>
            </a:r>
            <a:r>
              <a:rPr lang="ru-RU" sz="2000" dirty="0"/>
              <a:t> </a:t>
            </a:r>
            <a:r>
              <a:rPr lang="ru-RU" sz="2000" dirty="0" err="1"/>
              <a:t>сприйняття</a:t>
            </a:r>
            <a:r>
              <a:rPr lang="ru-RU" sz="2000" dirty="0"/>
              <a:t> </a:t>
            </a:r>
            <a:r>
              <a:rPr lang="ru-RU" sz="2000" dirty="0" err="1"/>
              <a:t>цільової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споживачів</a:t>
            </a:r>
            <a:r>
              <a:rPr lang="ru-RU" sz="2000" dirty="0"/>
              <a:t>.</a:t>
            </a:r>
          </a:p>
        </p:txBody>
      </p:sp>
      <p:pic>
        <p:nvPicPr>
          <p:cNvPr id="37890" name="Picture 2" descr="ÐÐ°ÑÑÐ¸Ð½ÐºÐ¸ Ð¿Ð¾ Ð·Ð°Ð¿ÑÐ¾ÑÑ Ð¿Ð¾Ð·Ð¸ÑÑÐ¾Ð½ÑÐ²Ð°Ð½Ð½Ñ Ð¿ÑÐ¾Ð´ÑÐºÑ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071669" y="5703099"/>
            <a:ext cx="4081655" cy="115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8912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       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на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сегментах дозволить </a:t>
            </a:r>
          </a:p>
          <a:p>
            <a:pPr algn="just">
              <a:buNone/>
            </a:pPr>
            <a:r>
              <a:rPr lang="ru-RU" i="1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стійку</a:t>
            </a:r>
            <a:r>
              <a:rPr lang="ru-RU" dirty="0"/>
              <a:t> </a:t>
            </a:r>
            <a:r>
              <a:rPr lang="ru-RU" dirty="0" err="1"/>
              <a:t>конкурентну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на ринку, </a:t>
            </a:r>
          </a:p>
          <a:p>
            <a:pPr algn="just">
              <a:buNone/>
            </a:pPr>
            <a:r>
              <a:rPr lang="ru-RU" i="1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зайняти</a:t>
            </a:r>
            <a:r>
              <a:rPr lang="ru-RU" dirty="0"/>
              <a:t> </a:t>
            </a:r>
            <a:r>
              <a:rPr lang="ru-RU" dirty="0" err="1"/>
              <a:t>гідне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</a:p>
        </p:txBody>
      </p:sp>
      <p:pic>
        <p:nvPicPr>
          <p:cNvPr id="36866" name="Picture 2" descr="ÐÐ°ÑÑÐ¸Ð½ÐºÐ¸ Ð¿Ð¾ Ð·Ð°Ð¿ÑÐ¾ÑÑ ÑÑÑÐ°ÑÐµÐ³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86124"/>
            <a:ext cx="571500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      </a:t>
            </a:r>
            <a:r>
              <a:rPr lang="ru-RU" dirty="0" err="1"/>
              <a:t>Головним</a:t>
            </a:r>
            <a:r>
              <a:rPr lang="ru-RU" dirty="0"/>
              <a:t> фактором при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потреби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нова </a:t>
            </a:r>
            <a:r>
              <a:rPr lang="ru-RU" dirty="0" err="1"/>
              <a:t>послуга</a:t>
            </a:r>
            <a:r>
              <a:rPr lang="ru-RU" dirty="0"/>
              <a:t> повинна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високо</a:t>
            </a:r>
            <a:r>
              <a:rPr lang="ru-RU" dirty="0"/>
              <a:t> </a:t>
            </a:r>
            <a:r>
              <a:rPr lang="ru-RU" dirty="0" err="1"/>
              <a:t>оцінюватися</a:t>
            </a:r>
            <a:r>
              <a:rPr lang="ru-RU" dirty="0"/>
              <a:t> </a:t>
            </a:r>
            <a:r>
              <a:rPr lang="ru-RU" dirty="0" err="1"/>
              <a:t>цільовими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.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заснованими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комплексу маркетингу та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клієнту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як: </a:t>
            </a:r>
          </a:p>
          <a:p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до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r>
              <a:rPr lang="ru-RU" dirty="0" err="1"/>
              <a:t>безпека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ввічливість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компетентність</a:t>
            </a:r>
            <a:r>
              <a:rPr lang="ru-RU" dirty="0"/>
              <a:t>; </a:t>
            </a:r>
          </a:p>
          <a:p>
            <a:r>
              <a:rPr lang="ru-RU" dirty="0" err="1"/>
              <a:t>конфіденційність</a:t>
            </a:r>
            <a:r>
              <a:rPr lang="ru-RU" dirty="0"/>
              <a:t>; </a:t>
            </a:r>
          </a:p>
          <a:p>
            <a:r>
              <a:rPr lang="ru-RU" dirty="0"/>
              <a:t>широта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/>
              <a:t> престиж </a:t>
            </a:r>
            <a:r>
              <a:rPr lang="ru-RU" dirty="0" err="1"/>
              <a:t>фірми</a:t>
            </a:r>
            <a:r>
              <a:rPr lang="ru-RU" dirty="0"/>
              <a:t>; </a:t>
            </a:r>
          </a:p>
          <a:p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кредитування</a:t>
            </a:r>
            <a:r>
              <a:rPr lang="ru-RU" dirty="0"/>
              <a:t>; </a:t>
            </a:r>
          </a:p>
          <a:p>
            <a:r>
              <a:rPr lang="ru-RU" dirty="0" err="1"/>
              <a:t>зручність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; </a:t>
            </a:r>
          </a:p>
          <a:p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</p:txBody>
      </p:sp>
      <p:pic>
        <p:nvPicPr>
          <p:cNvPr id="35842" name="Picture 2" descr="ÐÐ°ÑÑÐ¸Ð½ÐºÐ¸ Ð¿Ð¾ Ð·Ð°Ð¿ÑÐ¾ÑÑ Ð¿Ð¾ÑÐ»Ñ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643182"/>
            <a:ext cx="2819400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/>
              <a:t>5.</a:t>
            </a:r>
            <a:r>
              <a:rPr lang="ru-RU" sz="3200" b="1" dirty="0"/>
              <a:t> </a:t>
            </a:r>
            <a:r>
              <a:rPr lang="ru-RU" sz="3200" b="1" dirty="0" err="1"/>
              <a:t>Формування</a:t>
            </a:r>
            <a:r>
              <a:rPr lang="ru-RU" sz="3200" b="1" dirty="0"/>
              <a:t> </a:t>
            </a:r>
            <a:r>
              <a:rPr lang="ru-RU" sz="3200" b="1" dirty="0" err="1"/>
              <a:t>комунікаційних</a:t>
            </a:r>
            <a:r>
              <a:rPr lang="ru-RU" sz="3200" b="1" dirty="0"/>
              <a:t> </a:t>
            </a:r>
            <a:r>
              <a:rPr lang="ru-RU" sz="3200" b="1" dirty="0" err="1"/>
              <a:t>навичок</a:t>
            </a:r>
            <a:r>
              <a:rPr lang="ru-RU" sz="3200" b="1" dirty="0"/>
              <a:t> менеджера </a:t>
            </a:r>
            <a:r>
              <a:rPr lang="ru-RU" sz="3200" b="1" dirty="0" err="1"/>
              <a:t>з</a:t>
            </a:r>
            <a:r>
              <a:rPr lang="ru-RU" sz="3200" b="1" dirty="0"/>
              <a:t> </a:t>
            </a:r>
            <a:r>
              <a:rPr lang="ru-RU" sz="3200" b="1" dirty="0" err="1"/>
              <a:t>продажів</a:t>
            </a:r>
            <a:r>
              <a:rPr lang="ru-RU" sz="3200" b="1" dirty="0"/>
              <a:t> </a:t>
            </a:r>
            <a:r>
              <a:rPr lang="ru-RU" sz="3200" b="1" dirty="0" err="1"/>
              <a:t>туристичної</a:t>
            </a:r>
            <a:r>
              <a:rPr lang="ru-RU" sz="3200" b="1" dirty="0"/>
              <a:t> </a:t>
            </a:r>
            <a:r>
              <a:rPr lang="ru-RU" sz="3200" b="1" dirty="0" err="1"/>
              <a:t>фірми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38912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     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менеджера </a:t>
            </a:r>
            <a:r>
              <a:rPr lang="ru-RU" dirty="0" err="1"/>
              <a:t>формуються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товариськості</a:t>
            </a:r>
            <a:r>
              <a:rPr lang="ru-RU" dirty="0"/>
              <a:t>, яка </a:t>
            </a:r>
            <a:r>
              <a:rPr lang="ru-RU" dirty="0" err="1"/>
              <a:t>закріплюється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та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передумовою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таких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як </a:t>
            </a:r>
            <a:r>
              <a:rPr lang="ru-RU" dirty="0" err="1"/>
              <a:t>спрямованість</a:t>
            </a:r>
            <a:r>
              <a:rPr lang="ru-RU" dirty="0"/>
              <a:t> на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інтерес</a:t>
            </a:r>
            <a:r>
              <a:rPr lang="ru-RU" dirty="0"/>
              <a:t> до людей, </a:t>
            </a:r>
            <a:r>
              <a:rPr lang="ru-RU" dirty="0" err="1"/>
              <a:t>рефлексія</a:t>
            </a:r>
            <a:r>
              <a:rPr lang="ru-RU" dirty="0"/>
              <a:t>, </a:t>
            </a:r>
            <a:r>
              <a:rPr lang="ru-RU" dirty="0" err="1"/>
              <a:t>емпатія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«</a:t>
            </a:r>
            <a:r>
              <a:rPr lang="ru-RU" dirty="0" err="1"/>
              <a:t>людина</a:t>
            </a:r>
            <a:r>
              <a:rPr lang="ru-RU" dirty="0"/>
              <a:t>- </a:t>
            </a:r>
            <a:r>
              <a:rPr lang="ru-RU" dirty="0" err="1"/>
              <a:t>людина</a:t>
            </a:r>
            <a:r>
              <a:rPr lang="ru-RU" dirty="0"/>
              <a:t>».</a:t>
            </a:r>
          </a:p>
        </p:txBody>
      </p:sp>
      <p:sp>
        <p:nvSpPr>
          <p:cNvPr id="34818" name="AutoShape 2" descr="ÐÐ°ÑÑÐ¸Ð½ÐºÐ¸ Ð¿Ð¾ Ð·Ð°Ð¿ÑÐ¾ÑÑ Ð»ÑÐ´Ð¸Ð½Ð°-Ð»ÑÐ´Ð¸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ÐÐ°ÑÑÐ¸Ð½ÐºÐ¸ Ð¿Ð¾ Ð·Ð°Ð¿ÑÐ¾ÑÑ Ð»ÑÐ´Ð¸Ð½Ð°-Ð»ÑÐ´Ð¸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4"/>
            <a:ext cx="4071966" cy="2698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менеджера </a:t>
            </a:r>
            <a:r>
              <a:rPr lang="ru-RU" dirty="0" err="1"/>
              <a:t>є</a:t>
            </a:r>
            <a:r>
              <a:rPr lang="ru-RU" dirty="0"/>
              <a:t> актуальною проблемою </a:t>
            </a:r>
            <a:r>
              <a:rPr lang="ru-RU" dirty="0" err="1"/>
              <a:t>психології</a:t>
            </a:r>
            <a:r>
              <a:rPr lang="ru-RU" dirty="0"/>
              <a:t>,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як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для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just">
              <a:buNone/>
            </a:pPr>
            <a:endParaRPr lang="uk-UA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      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менеджерів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правильно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ними. </a:t>
            </a:r>
            <a:r>
              <a:rPr lang="ru-RU" dirty="0" err="1"/>
              <a:t>Менеджери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обійтися</a:t>
            </a:r>
            <a:r>
              <a:rPr lang="ru-RU" dirty="0"/>
              <a:t> без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зводиться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до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мети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людей.</a:t>
            </a:r>
          </a:p>
        </p:txBody>
      </p:sp>
      <p:pic>
        <p:nvPicPr>
          <p:cNvPr id="33794" name="Picture 2" descr="ÐÐ°ÑÑÐ¸Ð½ÐºÐ¸ Ð¿Ð¾ Ð·Ð°Ð¿ÑÐ¾ÑÑ ÐºÐ¾Ð¼ÑÐ½ÑÐºÐ°ÑÑÑ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786478" cy="3360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2919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До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мусять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менеджери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належать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безперебійному</a:t>
            </a:r>
            <a:r>
              <a:rPr lang="ru-RU" dirty="0"/>
              <a:t> </a:t>
            </a:r>
            <a:r>
              <a:rPr lang="ru-RU" dirty="0" err="1"/>
              <a:t>веденню</a:t>
            </a:r>
            <a:r>
              <a:rPr lang="ru-RU" dirty="0"/>
              <a:t> справ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встановленню</a:t>
            </a:r>
            <a:r>
              <a:rPr lang="ru-RU" dirty="0"/>
              <a:t> </a:t>
            </a:r>
            <a:r>
              <a:rPr lang="ru-RU" dirty="0" err="1"/>
              <a:t>сприятливих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. </a:t>
            </a:r>
            <a:r>
              <a:rPr lang="ru-RU" dirty="0" err="1"/>
              <a:t>Успіх</a:t>
            </a:r>
            <a:r>
              <a:rPr lang="ru-RU" dirty="0"/>
              <a:t> у </a:t>
            </a:r>
            <a:r>
              <a:rPr lang="ru-RU" dirty="0" err="1"/>
              <a:t>спілкуванні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безсумнівно</a:t>
            </a:r>
            <a:r>
              <a:rPr lang="ru-RU" dirty="0"/>
              <a:t>, </a:t>
            </a:r>
            <a:r>
              <a:rPr lang="ru-RU" dirty="0" err="1"/>
              <a:t>вулиця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двостороннім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.</a:t>
            </a:r>
          </a:p>
        </p:txBody>
      </p:sp>
      <p:pic>
        <p:nvPicPr>
          <p:cNvPr id="32770" name="Picture 2" descr="ÐÐ°ÑÑÐ¸Ð½ÐºÐ¸ Ð¿Ð¾ Ð·Ð°Ð¿ÑÐ¾ÑÑ Ð½Ð°Ð´Ð°Ð½Ð½Ñ Ð¿Ð¾ÑÐ»ÑÐ³ ÑÐµÑÐµÐ¿Ñ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928670"/>
            <a:ext cx="396728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5821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1.Шкала потреб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портрету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/>
              <a:t>Визначення</a:t>
            </a:r>
            <a:r>
              <a:rPr lang="ru-RU" dirty="0"/>
              <a:t> потреб,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спонукають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відправитися</a:t>
            </a:r>
            <a:r>
              <a:rPr lang="ru-RU" dirty="0"/>
              <a:t> в </a:t>
            </a:r>
            <a:r>
              <a:rPr lang="ru-RU" dirty="0" err="1"/>
              <a:t>подорож</a:t>
            </a:r>
            <a:r>
              <a:rPr lang="ru-RU" dirty="0"/>
              <a:t>, за Джоном </a:t>
            </a:r>
            <a:r>
              <a:rPr lang="ru-RU" dirty="0" err="1"/>
              <a:t>Уокером</a:t>
            </a:r>
            <a:r>
              <a:rPr lang="ru-RU" dirty="0"/>
              <a:t>,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модельних</a:t>
            </a:r>
            <a:r>
              <a:rPr lang="ru-RU" dirty="0"/>
              <a:t> потреб за А. </a:t>
            </a:r>
            <a:r>
              <a:rPr lang="ru-RU" dirty="0" err="1"/>
              <a:t>Маслоу</a:t>
            </a:r>
            <a:r>
              <a:rPr lang="ru-RU" dirty="0"/>
              <a:t> 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психологічні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самозбереження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в </a:t>
            </a:r>
            <a:r>
              <a:rPr lang="ru-RU" dirty="0" err="1"/>
              <a:t>любові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у </a:t>
            </a:r>
            <a:r>
              <a:rPr lang="ru-RU" dirty="0" err="1"/>
              <a:t>визнанні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самоактуалізяції</a:t>
            </a:r>
            <a:r>
              <a:rPr lang="ru-RU" dirty="0"/>
              <a:t>.</a:t>
            </a:r>
          </a:p>
        </p:txBody>
      </p:sp>
      <p:pic>
        <p:nvPicPr>
          <p:cNvPr id="15362" name="Picture 2" descr="ÐÐ°ÑÑÐ¸Ð½ÐºÐ¸ Ð¿Ð¾ Ð·Ð°Ð¿ÑÐ¾ÑÑ Ð¿ÑÑÐ°Ð¼ÑÐ´Ð¸ Ð³ÑÐ°ÑÑÑÐ½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20195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/>
              <a:t>6. </a:t>
            </a:r>
            <a:r>
              <a:rPr lang="ru-RU" sz="3200" b="1" dirty="0" err="1"/>
              <a:t>Професійна</a:t>
            </a:r>
            <a:r>
              <a:rPr lang="ru-RU" sz="3200" b="1" dirty="0"/>
              <a:t> </a:t>
            </a:r>
            <a:r>
              <a:rPr lang="ru-RU" sz="3200" b="1" dirty="0" err="1"/>
              <a:t>етика</a:t>
            </a:r>
            <a:r>
              <a:rPr lang="ru-RU" sz="3200" b="1" dirty="0"/>
              <a:t> та культура </a:t>
            </a:r>
            <a:r>
              <a:rPr lang="ru-RU" sz="3200" b="1" dirty="0" err="1"/>
              <a:t>обслуговування</a:t>
            </a:r>
            <a:r>
              <a:rPr lang="ru-RU" sz="3200" b="1" dirty="0"/>
              <a:t> </a:t>
            </a:r>
            <a:r>
              <a:rPr lang="ru-RU" sz="3200" b="1" dirty="0" err="1"/>
              <a:t>клієнтів</a:t>
            </a:r>
            <a:r>
              <a:rPr lang="ru-RU" sz="3200" b="1" dirty="0"/>
              <a:t>. </a:t>
            </a:r>
            <a:r>
              <a:rPr lang="ru-RU" sz="3200" b="1" dirty="0" err="1"/>
              <a:t>Професійні</a:t>
            </a:r>
            <a:r>
              <a:rPr lang="ru-RU" sz="3200" b="1" dirty="0"/>
              <a:t> </a:t>
            </a:r>
            <a:r>
              <a:rPr lang="ru-RU" sz="3200" b="1" dirty="0" err="1"/>
              <a:t>стандарти</a:t>
            </a:r>
            <a:r>
              <a:rPr lang="ru-RU" sz="3200" b="1" dirty="0"/>
              <a:t> </a:t>
            </a:r>
            <a:r>
              <a:rPr lang="ru-RU" sz="3200" b="1" dirty="0" err="1"/>
              <a:t>працівників</a:t>
            </a:r>
            <a:r>
              <a:rPr lang="ru-RU" sz="3200" b="1" dirty="0"/>
              <a:t> </a:t>
            </a:r>
            <a:r>
              <a:rPr lang="ru-RU" sz="3200" b="1" dirty="0" err="1"/>
              <a:t>туристичної</a:t>
            </a:r>
            <a:r>
              <a:rPr lang="ru-RU" sz="3200" b="1" dirty="0"/>
              <a:t> </a:t>
            </a:r>
            <a:r>
              <a:rPr lang="ru-RU" sz="3200" b="1" dirty="0" err="1"/>
              <a:t>фірми</a:t>
            </a:r>
            <a:r>
              <a:rPr lang="ru-RU" sz="3200" b="1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358346" cy="321471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     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форма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 як </a:t>
            </a:r>
            <a:r>
              <a:rPr lang="ru-RU" dirty="0" err="1"/>
              <a:t>рівноправними</a:t>
            </a:r>
            <a:r>
              <a:rPr lang="ru-RU" dirty="0"/>
              <a:t> партнерами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контакту.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взаємопереживанні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взаєморозумінні</a:t>
            </a:r>
            <a:r>
              <a:rPr lang="ru-RU" dirty="0"/>
              <a:t>.</a:t>
            </a:r>
          </a:p>
        </p:txBody>
      </p:sp>
      <p:pic>
        <p:nvPicPr>
          <p:cNvPr id="31746" name="Picture 2" descr="ÐÐ°ÑÑÐ¸Ð½ÐºÐ¸ Ð¿Ð¾ Ð·Ð°Ð¿ÑÐ¾ÑÑ ÑÐ¿ÑÐ»Ðº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124"/>
            <a:ext cx="2500330" cy="333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7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  У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один на одного,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причинну</a:t>
            </a:r>
            <a:r>
              <a:rPr lang="ru-RU" dirty="0"/>
              <a:t> </a:t>
            </a:r>
            <a:r>
              <a:rPr lang="ru-RU" dirty="0" err="1"/>
              <a:t>обумовленість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взаємозв’язок</a:t>
            </a:r>
            <a:r>
              <a:rPr lang="ru-RU" dirty="0"/>
              <a:t>.</a:t>
            </a:r>
          </a:p>
        </p:txBody>
      </p:sp>
      <p:sp>
        <p:nvSpPr>
          <p:cNvPr id="4" name="Куб 3"/>
          <p:cNvSpPr/>
          <p:nvPr/>
        </p:nvSpPr>
        <p:spPr>
          <a:xfrm>
            <a:off x="0" y="2714620"/>
            <a:ext cx="4429156" cy="34290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співробітництво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кооперацію</a:t>
            </a:r>
            <a:r>
              <a:rPr lang="ru-RU" sz="2000" b="1" dirty="0"/>
              <a:t>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досягнення</a:t>
            </a:r>
            <a:r>
              <a:rPr lang="ru-RU" dirty="0"/>
              <a:t> мети одним </a:t>
            </a:r>
            <a:r>
              <a:rPr lang="ru-RU" dirty="0" err="1"/>
              <a:t>працівником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)</a:t>
            </a:r>
          </a:p>
        </p:txBody>
      </p:sp>
      <p:sp>
        <p:nvSpPr>
          <p:cNvPr id="5" name="Куб 4"/>
          <p:cNvSpPr/>
          <p:nvPr/>
        </p:nvSpPr>
        <p:spPr>
          <a:xfrm>
            <a:off x="4714844" y="2714620"/>
            <a:ext cx="4429156" cy="34290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суперництво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конкуренцію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dirty="0"/>
              <a:t>(</a:t>
            </a:r>
            <a:r>
              <a:rPr lang="ru-RU" dirty="0" err="1"/>
              <a:t>досягнення</a:t>
            </a:r>
            <a:r>
              <a:rPr lang="ru-RU" dirty="0"/>
              <a:t> мети менеджером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колегами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)</a:t>
            </a:r>
          </a:p>
        </p:txBody>
      </p:sp>
      <p:sp>
        <p:nvSpPr>
          <p:cNvPr id="6" name="Куб 5"/>
          <p:cNvSpPr/>
          <p:nvPr/>
        </p:nvSpPr>
        <p:spPr>
          <a:xfrm>
            <a:off x="1000100" y="1714488"/>
            <a:ext cx="7500990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Розрізняють</a:t>
            </a:r>
            <a:r>
              <a:rPr lang="ru-RU" b="1" dirty="0"/>
              <a:t> два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міжособистісної</a:t>
            </a:r>
            <a:r>
              <a:rPr lang="ru-RU" b="1" dirty="0"/>
              <a:t> </a:t>
            </a:r>
            <a:r>
              <a:rPr lang="ru-RU" b="1" dirty="0" err="1"/>
              <a:t>взаємодії</a:t>
            </a:r>
            <a:r>
              <a:rPr lang="ru-RU" b="1" dirty="0"/>
              <a:t>: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11669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err="1"/>
              <a:t>Інколи</a:t>
            </a:r>
            <a:r>
              <a:rPr lang="ru-RU" b="1" i="1" dirty="0"/>
              <a:t> </a:t>
            </a:r>
            <a:r>
              <a:rPr lang="ru-RU" b="1" i="1" dirty="0" err="1"/>
              <a:t>ці</a:t>
            </a:r>
            <a:r>
              <a:rPr lang="ru-RU" b="1" i="1" dirty="0"/>
              <a:t> </a:t>
            </a:r>
            <a:r>
              <a:rPr lang="ru-RU" b="1" i="1" dirty="0" err="1"/>
              <a:t>види</a:t>
            </a:r>
            <a:r>
              <a:rPr lang="ru-RU" b="1" i="1" dirty="0"/>
              <a:t> </a:t>
            </a:r>
            <a:r>
              <a:rPr lang="ru-RU" b="1" i="1" dirty="0" err="1"/>
              <a:t>взаємодії</a:t>
            </a:r>
            <a:r>
              <a:rPr lang="ru-RU" b="1" i="1" dirty="0"/>
              <a:t> </a:t>
            </a:r>
            <a:r>
              <a:rPr lang="ru-RU" b="1" i="1" dirty="0" err="1"/>
              <a:t>позначаються</a:t>
            </a:r>
            <a:r>
              <a:rPr lang="ru-RU" b="1" i="1" dirty="0"/>
              <a:t> </a:t>
            </a:r>
            <a:r>
              <a:rPr lang="ru-RU" b="1" i="1" dirty="0" err="1"/>
              <a:t>термінами</a:t>
            </a:r>
            <a:r>
              <a:rPr lang="ru-RU" b="1" i="1" dirty="0"/>
              <a:t> «</a:t>
            </a:r>
            <a:r>
              <a:rPr lang="ru-RU" b="1" i="1" dirty="0" err="1"/>
              <a:t>згода</a:t>
            </a:r>
            <a:r>
              <a:rPr lang="ru-RU" b="1" i="1" dirty="0"/>
              <a:t>» </a:t>
            </a:r>
            <a:r>
              <a:rPr lang="ru-RU" b="1" i="1" dirty="0" err="1"/>
              <a:t>або</a:t>
            </a:r>
            <a:r>
              <a:rPr lang="ru-RU" b="1" i="1" dirty="0"/>
              <a:t> «</a:t>
            </a:r>
            <a:r>
              <a:rPr lang="ru-RU" b="1" i="1" dirty="0" err="1"/>
              <a:t>конфлікт</a:t>
            </a:r>
            <a:r>
              <a:rPr lang="ru-RU" b="1" i="1" dirty="0"/>
              <a:t>».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786578" y="2357430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500298" y="2357430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433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знати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. У </a:t>
            </a:r>
            <a:r>
              <a:rPr lang="ru-RU" dirty="0" err="1"/>
              <a:t>фірмах</a:t>
            </a:r>
            <a:r>
              <a:rPr lang="ru-RU" dirty="0"/>
              <a:t>, де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розробляють</a:t>
            </a:r>
            <a:r>
              <a:rPr lang="ru-RU" dirty="0"/>
              <a:t> кодекс </a:t>
            </a:r>
            <a:r>
              <a:rPr lang="ru-RU" dirty="0" err="1"/>
              <a:t>честі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до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висуваються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: </a:t>
            </a:r>
            <a:r>
              <a:rPr lang="ru-RU" dirty="0" err="1"/>
              <a:t>ставитися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/>
              <a:t> </a:t>
            </a:r>
            <a:r>
              <a:rPr lang="ru-RU" dirty="0" err="1"/>
              <a:t>підлеглих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повагою</a:t>
            </a:r>
            <a:r>
              <a:rPr lang="ru-RU" dirty="0"/>
              <a:t>;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вислуховувати</a:t>
            </a:r>
            <a:r>
              <a:rPr lang="ru-RU" dirty="0"/>
              <a:t> </a:t>
            </a:r>
            <a:r>
              <a:rPr lang="ru-RU" dirty="0" err="1"/>
              <a:t>підлеглих</a:t>
            </a:r>
            <a:r>
              <a:rPr lang="ru-RU" dirty="0"/>
              <a:t>, особливо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; не </a:t>
            </a:r>
            <a:r>
              <a:rPr lang="ru-RU" dirty="0" err="1"/>
              <a:t>обговорювати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ними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людей; не </a:t>
            </a:r>
            <a:r>
              <a:rPr lang="ru-RU" dirty="0" err="1"/>
              <a:t>просити</a:t>
            </a:r>
            <a:r>
              <a:rPr lang="ru-RU" dirty="0"/>
              <a:t> </a:t>
            </a:r>
            <a:r>
              <a:rPr lang="ru-RU" dirty="0" err="1"/>
              <a:t>підлеглих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вам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 не </a:t>
            </a:r>
            <a:r>
              <a:rPr lang="ru-RU" dirty="0" err="1"/>
              <a:t>позичати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у </a:t>
            </a:r>
            <a:r>
              <a:rPr lang="ru-RU" dirty="0" err="1"/>
              <a:t>підлеглих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5058" name="Picture 2" descr="ÐÐ°ÑÑÐ¸Ð½ÐºÐ¸ Ð¿Ð¾ Ð·Ð°Ð¿ÑÐ¾ÑÑ ÐºÐµÑÑÐ²Ð½Ð¸Ðº Ñ Ð¿ÑÐ´Ð»ÐµÐ³Ð»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5753100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dirty="0"/>
              <a:t>Культура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мовний</a:t>
            </a:r>
            <a:r>
              <a:rPr lang="ru-RU" dirty="0"/>
              <a:t> </a:t>
            </a:r>
            <a:r>
              <a:rPr lang="ru-RU" dirty="0" err="1"/>
              <a:t>етикет</a:t>
            </a:r>
            <a:r>
              <a:rPr lang="ru-RU" dirty="0"/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2861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мовні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збігаються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літературними</a:t>
            </a:r>
            <a:r>
              <a:rPr lang="ru-RU" dirty="0"/>
              <a:t> та </a:t>
            </a:r>
            <a:r>
              <a:rPr lang="ru-RU" dirty="0" err="1"/>
              <a:t>можуть</a:t>
            </a:r>
            <a:r>
              <a:rPr lang="ru-RU" dirty="0"/>
              <a:t> бути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зрозумілими</a:t>
            </a:r>
            <a:r>
              <a:rPr lang="ru-RU" dirty="0"/>
              <a:t> для </a:t>
            </a:r>
            <a:r>
              <a:rPr lang="ru-RU" dirty="0" err="1"/>
              <a:t>туристів-аматорів</a:t>
            </a:r>
            <a:r>
              <a:rPr lang="ru-RU" dirty="0"/>
              <a:t>,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відпочиваючих</a:t>
            </a:r>
            <a:r>
              <a:rPr lang="ru-RU" dirty="0"/>
              <a:t>. </a:t>
            </a:r>
            <a:r>
              <a:rPr lang="ru-RU" dirty="0" err="1"/>
              <a:t>Турагентам</a:t>
            </a:r>
            <a:r>
              <a:rPr lang="ru-RU" dirty="0"/>
              <a:t>, </a:t>
            </a:r>
            <a:r>
              <a:rPr lang="ru-RU" dirty="0" err="1"/>
              <a:t>екскурсоводам</a:t>
            </a:r>
            <a:r>
              <a:rPr lang="ru-RU" dirty="0"/>
              <a:t>, менеджерам доводиться </a:t>
            </a:r>
            <a:r>
              <a:rPr lang="ru-RU" dirty="0" err="1"/>
              <a:t>спілкуватися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системах </a:t>
            </a:r>
            <a:r>
              <a:rPr lang="ru-RU" dirty="0" err="1"/>
              <a:t>з</a:t>
            </a:r>
            <a:r>
              <a:rPr lang="ru-RU" dirty="0"/>
              <a:t> людьми,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нормативну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мовну</a:t>
            </a:r>
            <a:r>
              <a:rPr lang="ru-RU" dirty="0"/>
              <a:t> </a:t>
            </a:r>
            <a:r>
              <a:rPr lang="ru-RU" dirty="0" err="1"/>
              <a:t>орієнтацію</a:t>
            </a:r>
            <a:r>
              <a:rPr lang="ru-RU" dirty="0"/>
              <a:t>, тому вони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«</a:t>
            </a:r>
            <a:r>
              <a:rPr lang="ru-RU" dirty="0" err="1"/>
              <a:t>переключатися</a:t>
            </a:r>
            <a:r>
              <a:rPr lang="ru-RU" dirty="0"/>
              <a:t>»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. </a:t>
            </a:r>
          </a:p>
        </p:txBody>
      </p:sp>
      <p:pic>
        <p:nvPicPr>
          <p:cNvPr id="48130" name="Picture 2" descr="ÐÐ°ÑÑÐ¸Ð½ÐºÐ¸ Ð¿Ð¾ Ð·Ð°Ð¿ÑÐ¾ÑÑ ÐºÐµÑÑÐ²Ð½Ð¸Ðº Ñ Ð¿ÑÐ´Ð»ÐµÐ³Ð»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04"/>
            <a:ext cx="352185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офіційно-ділового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- </a:t>
            </a:r>
            <a:r>
              <a:rPr lang="ru-RU" dirty="0" err="1"/>
              <a:t>точність</a:t>
            </a:r>
            <a:r>
              <a:rPr lang="ru-RU" dirty="0"/>
              <a:t>, </a:t>
            </a:r>
            <a:r>
              <a:rPr lang="ru-RU" dirty="0" err="1"/>
              <a:t>стислість</a:t>
            </a:r>
            <a:r>
              <a:rPr lang="ru-RU" dirty="0"/>
              <a:t>, </a:t>
            </a:r>
            <a:r>
              <a:rPr lang="ru-RU" dirty="0" err="1"/>
              <a:t>впливовість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досягаються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добором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граматичних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стандартизацією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тексту.</a:t>
            </a:r>
          </a:p>
          <a:p>
            <a:pPr algn="just">
              <a:buNone/>
            </a:pPr>
            <a:r>
              <a:rPr lang="ru-RU" dirty="0"/>
              <a:t>       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       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        </a:t>
            </a:r>
            <a:r>
              <a:rPr lang="ru-RU" dirty="0" err="1"/>
              <a:t>Мовний</a:t>
            </a:r>
            <a:r>
              <a:rPr lang="ru-RU" dirty="0"/>
              <a:t> </a:t>
            </a:r>
            <a:r>
              <a:rPr lang="ru-RU" dirty="0" err="1"/>
              <a:t>етикет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складна система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, яка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моральні</a:t>
            </a:r>
            <a:r>
              <a:rPr lang="ru-RU" dirty="0"/>
              <a:t> правила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та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ставлення</a:t>
            </a:r>
            <a:r>
              <a:rPr lang="ru-RU" dirty="0"/>
              <a:t> як до </a:t>
            </a:r>
            <a:r>
              <a:rPr lang="ru-RU" dirty="0" err="1"/>
              <a:t>інших</a:t>
            </a:r>
            <a:r>
              <a:rPr lang="ru-RU" dirty="0"/>
              <a:t> людей, так </a:t>
            </a:r>
            <a:r>
              <a:rPr lang="ru-RU" dirty="0" err="1"/>
              <a:t>і</a:t>
            </a:r>
            <a:r>
              <a:rPr lang="ru-RU" dirty="0"/>
              <a:t> до себе.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неодмінною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професіоналізму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</a:t>
            </a:r>
            <a:r>
              <a:rPr lang="ru-RU" dirty="0" err="1"/>
              <a:t>менеджерів</a:t>
            </a:r>
            <a:r>
              <a:rPr lang="ru-RU" dirty="0"/>
              <a:t>,  </a:t>
            </a:r>
            <a:r>
              <a:rPr lang="ru-RU" dirty="0" err="1"/>
              <a:t>турагентів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через </a:t>
            </a:r>
            <a:r>
              <a:rPr lang="ru-RU" dirty="0" err="1"/>
              <a:t>спілкування</a:t>
            </a:r>
            <a:r>
              <a:rPr lang="ru-RU" dirty="0"/>
              <a:t> доводиться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</p:txBody>
      </p:sp>
      <p:pic>
        <p:nvPicPr>
          <p:cNvPr id="47106" name="Picture 2" descr="ÐÐ°ÑÑÐ¸Ð½ÐºÐ¸ Ð¿Ð¾ Ð·Ð°Ð¿ÑÐ¾ÑÑ Ð¼Ð¾Ð²Ð½Ð¸Ð¹ ÐµÑÐ¸Ðº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85926"/>
            <a:ext cx="4714864" cy="214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/>
              <a:t>Культура </a:t>
            </a:r>
            <a:r>
              <a:rPr lang="ru-RU" b="1" dirty="0" err="1"/>
              <a:t>обслуговування</a:t>
            </a:r>
            <a:r>
              <a:rPr lang="ru-RU" b="1" dirty="0"/>
              <a:t> </a:t>
            </a:r>
            <a:r>
              <a:rPr lang="ru-RU" b="1" dirty="0" err="1"/>
              <a:t>туристів</a:t>
            </a:r>
            <a:r>
              <a:rPr lang="ru-RU" b="1" dirty="0"/>
              <a:t> </a:t>
            </a:r>
            <a:r>
              <a:rPr lang="ru-RU" dirty="0"/>
              <a:t>- характеристика умов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виражаються</a:t>
            </a:r>
            <a:r>
              <a:rPr lang="ru-RU" dirty="0"/>
              <a:t> в </a:t>
            </a:r>
            <a:r>
              <a:rPr lang="ru-RU" dirty="0" err="1"/>
              <a:t>етиці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обслуговуючого</a:t>
            </a:r>
            <a:r>
              <a:rPr lang="ru-RU" dirty="0"/>
              <a:t> персоналу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комфортності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естетичності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uk-UA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       </a:t>
            </a:r>
            <a:r>
              <a:rPr lang="ru-RU" dirty="0" err="1"/>
              <a:t>Висока</a:t>
            </a:r>
            <a:r>
              <a:rPr lang="ru-RU" dirty="0"/>
              <a:t> культура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службовцям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вона </a:t>
            </a:r>
            <a:r>
              <a:rPr lang="ru-RU" dirty="0" err="1"/>
              <a:t>процвітала</a:t>
            </a:r>
            <a:r>
              <a:rPr lang="ru-RU" dirty="0"/>
              <a:t> в </a:t>
            </a:r>
            <a:r>
              <a:rPr lang="ru-RU" dirty="0" err="1"/>
              <a:t>установі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треба </a:t>
            </a:r>
            <a:r>
              <a:rPr lang="ru-RU" dirty="0" err="1"/>
              <a:t>заохочувати</a:t>
            </a:r>
            <a:r>
              <a:rPr lang="ru-RU" dirty="0"/>
              <a:t>. Люди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те, за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заохочують</a:t>
            </a:r>
            <a:endParaRPr lang="ru-RU" dirty="0"/>
          </a:p>
        </p:txBody>
      </p:sp>
      <p:pic>
        <p:nvPicPr>
          <p:cNvPr id="460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4000528" cy="2996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ru-RU" sz="2800" b="1" dirty="0" err="1"/>
              <a:t>Професійні</a:t>
            </a:r>
            <a:r>
              <a:rPr lang="ru-RU" sz="2800" b="1" dirty="0"/>
              <a:t> </a:t>
            </a:r>
            <a:r>
              <a:rPr lang="ru-RU" sz="2800" b="1" dirty="0" err="1"/>
              <a:t>стандарти</a:t>
            </a:r>
            <a:r>
              <a:rPr lang="ru-RU" sz="2800" b="1" dirty="0"/>
              <a:t> </a:t>
            </a:r>
            <a:r>
              <a:rPr lang="ru-RU" sz="2800" b="1" dirty="0" err="1"/>
              <a:t>працівників</a:t>
            </a:r>
            <a:r>
              <a:rPr lang="ru-RU" sz="2800" b="1" dirty="0"/>
              <a:t> </a:t>
            </a:r>
            <a:r>
              <a:rPr lang="ru-RU" sz="2800" b="1" dirty="0" err="1"/>
              <a:t>туристичної</a:t>
            </a:r>
            <a:r>
              <a:rPr lang="ru-RU" sz="2800" b="1" dirty="0"/>
              <a:t> </a:t>
            </a:r>
            <a:r>
              <a:rPr lang="ru-RU" sz="2800" b="1" dirty="0" err="1"/>
              <a:t>фірми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ru-RU" b="1" dirty="0" err="1"/>
              <a:t>Пунктуальність</a:t>
            </a:r>
            <a:r>
              <a:rPr lang="ru-RU" b="1" dirty="0"/>
              <a:t>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докладання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25% до того </a:t>
            </a:r>
            <a:r>
              <a:rPr lang="ru-RU" dirty="0" err="1"/>
              <a:t>терміну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дорученої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r>
              <a:rPr lang="ru-RU" b="1" dirty="0" err="1"/>
              <a:t>Конфіденційність</a:t>
            </a:r>
            <a:r>
              <a:rPr lang="ru-RU" b="1" dirty="0"/>
              <a:t>. </a:t>
            </a:r>
            <a:r>
              <a:rPr lang="ru-RU" dirty="0" err="1"/>
              <a:t>Секрети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цінової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партнерами, </a:t>
            </a:r>
            <a:r>
              <a:rPr lang="ru-RU" dirty="0" err="1"/>
              <a:t>діловодства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так само </a:t>
            </a:r>
            <a:r>
              <a:rPr lang="ru-RU" dirty="0" err="1"/>
              <a:t>дбайливо</a:t>
            </a:r>
            <a:r>
              <a:rPr lang="ru-RU" dirty="0"/>
              <a:t>, як </a:t>
            </a:r>
            <a:r>
              <a:rPr lang="ru-RU" dirty="0" err="1"/>
              <a:t>таємниці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характеру.</a:t>
            </a:r>
          </a:p>
          <a:p>
            <a:r>
              <a:rPr lang="ru-RU" b="1" dirty="0" err="1"/>
              <a:t>Налаштованість</a:t>
            </a:r>
            <a:r>
              <a:rPr lang="ru-RU" b="1" dirty="0"/>
              <a:t> на </a:t>
            </a:r>
            <a:r>
              <a:rPr lang="ru-RU" b="1" dirty="0" err="1"/>
              <a:t>клієнта</a:t>
            </a:r>
            <a:r>
              <a:rPr lang="ru-RU" b="1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прийшла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тур, </a:t>
            </a:r>
            <a:r>
              <a:rPr lang="ru-RU" dirty="0" err="1"/>
              <a:t>перейнятися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, проблемами, </a:t>
            </a:r>
            <a:r>
              <a:rPr lang="ru-RU" dirty="0" err="1"/>
              <a:t>спробувати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ним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оптимальний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та </a:t>
            </a:r>
            <a:r>
              <a:rPr lang="ru-RU" dirty="0" err="1"/>
              <a:t>відпочинку</a:t>
            </a:r>
            <a:r>
              <a:rPr lang="ru-RU" dirty="0"/>
              <a:t>.</a:t>
            </a:r>
          </a:p>
          <a:p>
            <a:r>
              <a:rPr lang="ru-RU" b="1" dirty="0"/>
              <a:t>Люб </a:t>
            </a:r>
            <a:r>
              <a:rPr lang="ru-RU" b="1" dirty="0" err="1"/>
              <a:t>язність</a:t>
            </a:r>
            <a:r>
              <a:rPr lang="ru-RU" b="1" dirty="0"/>
              <a:t>, </a:t>
            </a:r>
            <a:r>
              <a:rPr lang="ru-RU" b="1" dirty="0" err="1"/>
              <a:t>доброзичливість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привітність</a:t>
            </a:r>
            <a:r>
              <a:rPr lang="ru-RU" b="1" dirty="0"/>
              <a:t>. </a:t>
            </a:r>
            <a:r>
              <a:rPr lang="ru-RU" dirty="0"/>
              <a:t>У </a:t>
            </a:r>
            <a:r>
              <a:rPr lang="ru-RU" dirty="0" err="1"/>
              <a:t>будь-якій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при </a:t>
            </a:r>
            <a:r>
              <a:rPr lang="ru-RU" dirty="0" err="1"/>
              <a:t>спілкуванні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а особливо у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незадоволений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висловлює</a:t>
            </a:r>
            <a:r>
              <a:rPr lang="ru-RU" dirty="0"/>
              <a:t> </a:t>
            </a:r>
            <a:r>
              <a:rPr lang="ru-RU" dirty="0" err="1"/>
              <a:t>претензії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вести себе адекватно, не </a:t>
            </a:r>
            <a:r>
              <a:rPr lang="ru-RU" dirty="0" err="1"/>
              <a:t>підвищувати</a:t>
            </a:r>
            <a:r>
              <a:rPr lang="ru-RU" dirty="0"/>
              <a:t> голос, не </a:t>
            </a:r>
            <a:r>
              <a:rPr lang="ru-RU" dirty="0" err="1"/>
              <a:t>дратуватися</a:t>
            </a:r>
            <a:r>
              <a:rPr lang="ru-RU" dirty="0"/>
              <a:t>, </a:t>
            </a:r>
            <a:r>
              <a:rPr lang="ru-RU" dirty="0" err="1"/>
              <a:t>не</a:t>
            </a:r>
            <a:r>
              <a:rPr lang="ru-RU" dirty="0"/>
              <a:t> </a:t>
            </a:r>
            <a:r>
              <a:rPr lang="ru-RU" dirty="0" err="1"/>
              <a:t>показувати</a:t>
            </a:r>
            <a:r>
              <a:rPr lang="ru-RU" dirty="0"/>
              <a:t> свою </a:t>
            </a:r>
            <a:r>
              <a:rPr lang="ru-RU" dirty="0" err="1"/>
              <a:t>зайнятість</a:t>
            </a:r>
            <a:r>
              <a:rPr lang="ru-RU" dirty="0"/>
              <a:t>.</a:t>
            </a:r>
          </a:p>
          <a:p>
            <a:r>
              <a:rPr lang="ru-RU" b="1" i="1" dirty="0" err="1"/>
              <a:t>Увага</a:t>
            </a:r>
            <a:r>
              <a:rPr lang="ru-RU" b="1" i="1" dirty="0"/>
              <a:t> до </a:t>
            </a:r>
            <a:r>
              <a:rPr lang="ru-RU" b="1" i="1" dirty="0" err="1"/>
              <a:t>співробітників</a:t>
            </a:r>
            <a:r>
              <a:rPr lang="ru-RU" b="1" i="1" dirty="0"/>
              <a:t>.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поважати</a:t>
            </a:r>
            <a:r>
              <a:rPr lang="ru-RU" dirty="0"/>
              <a:t> думку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у них </a:t>
            </a:r>
            <a:r>
              <a:rPr lang="ru-RU" dirty="0" err="1"/>
              <a:t>склалася</a:t>
            </a:r>
            <a:r>
              <a:rPr lang="ru-RU" dirty="0"/>
              <a:t>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точка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адаптованість</a:t>
            </a:r>
            <a:r>
              <a:rPr lang="ru-RU" dirty="0"/>
              <a:t> </a:t>
            </a:r>
            <a:r>
              <a:rPr lang="ru-RU" dirty="0" err="1"/>
              <a:t>співробітника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01122" cy="5817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/>
              <a:t>Зовнішній</a:t>
            </a:r>
            <a:r>
              <a:rPr lang="ru-RU" sz="2800" b="1" dirty="0"/>
              <a:t> </a:t>
            </a:r>
            <a:r>
              <a:rPr lang="ru-RU" sz="2800" b="1" dirty="0" err="1"/>
              <a:t>вигляд</a:t>
            </a:r>
            <a:r>
              <a:rPr lang="ru-RU" sz="2800" b="1" dirty="0"/>
              <a:t>. </a:t>
            </a:r>
            <a:br>
              <a:rPr lang="ru-RU" sz="2800" dirty="0"/>
            </a:br>
            <a:r>
              <a:rPr lang="ru-RU" sz="2800" dirty="0" err="1"/>
              <a:t>Головний</a:t>
            </a:r>
            <a:r>
              <a:rPr lang="ru-RU" sz="2800" dirty="0"/>
              <a:t> </a:t>
            </a:r>
            <a:r>
              <a:rPr lang="ru-RU" sz="2800" dirty="0" err="1"/>
              <a:t>підхід</a:t>
            </a:r>
            <a:r>
              <a:rPr lang="ru-RU" sz="2800" dirty="0"/>
              <a:t> при </a:t>
            </a:r>
            <a:r>
              <a:rPr lang="ru-RU" sz="2800" dirty="0" err="1"/>
              <a:t>роботі</a:t>
            </a:r>
            <a:r>
              <a:rPr lang="ru-RU" sz="2800" dirty="0"/>
              <a:t> над </a:t>
            </a:r>
            <a:r>
              <a:rPr lang="ru-RU" sz="2800" dirty="0" err="1"/>
              <a:t>зовнішнім</a:t>
            </a:r>
            <a:r>
              <a:rPr lang="ru-RU" sz="2800" dirty="0"/>
              <a:t> </a:t>
            </a:r>
            <a:r>
              <a:rPr lang="ru-RU" sz="2800" dirty="0" err="1"/>
              <a:t>виглядом</a:t>
            </a:r>
            <a:r>
              <a:rPr lang="ru-RU" sz="2800" dirty="0"/>
              <a:t> - </a:t>
            </a:r>
            <a:r>
              <a:rPr lang="ru-RU" sz="2800" dirty="0" err="1"/>
              <a:t>вписатися</a:t>
            </a:r>
            <a:r>
              <a:rPr lang="ru-RU" sz="2800" dirty="0"/>
              <a:t> в </a:t>
            </a:r>
            <a:r>
              <a:rPr lang="ru-RU" sz="2800" dirty="0" err="1"/>
              <a:t>робоче</a:t>
            </a:r>
            <a:r>
              <a:rPr lang="ru-RU" sz="2800" dirty="0"/>
              <a:t> </a:t>
            </a:r>
            <a:r>
              <a:rPr lang="ru-RU" sz="2800" dirty="0" err="1"/>
              <a:t>оточення</a:t>
            </a:r>
            <a:r>
              <a:rPr lang="ru-RU" sz="2800" dirty="0"/>
              <a:t>, а </a:t>
            </a:r>
            <a:r>
              <a:rPr lang="ru-RU" sz="2800" dirty="0" err="1"/>
              <a:t>всередині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оточення</a:t>
            </a:r>
            <a:r>
              <a:rPr lang="ru-RU" sz="2800" dirty="0"/>
              <a:t> - в контингент </a:t>
            </a:r>
            <a:r>
              <a:rPr lang="ru-RU" sz="2800" dirty="0" err="1"/>
              <a:t>працівників</a:t>
            </a:r>
            <a:r>
              <a:rPr lang="ru-RU" sz="2800" dirty="0"/>
              <a:t> </a:t>
            </a:r>
            <a:r>
              <a:rPr lang="ru-RU" sz="2800" dirty="0" err="1"/>
              <a:t>відповідного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643570" cy="4922520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атрибути</a:t>
            </a:r>
            <a:r>
              <a:rPr lang="ru-RU" dirty="0"/>
              <a:t> </a:t>
            </a:r>
            <a:r>
              <a:rPr lang="ru-RU" dirty="0" err="1"/>
              <a:t>співробітника</a:t>
            </a:r>
            <a:r>
              <a:rPr lang="ru-RU" dirty="0"/>
              <a:t> </a:t>
            </a:r>
            <a:r>
              <a:rPr lang="ru-RU" dirty="0" err="1"/>
              <a:t>турфірми</a:t>
            </a:r>
            <a:r>
              <a:rPr lang="ru-RU" dirty="0"/>
              <a:t>: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зачіска</a:t>
            </a:r>
            <a:r>
              <a:rPr lang="ru-RU" dirty="0"/>
              <a:t>, </a:t>
            </a:r>
            <a:r>
              <a:rPr lang="ru-RU" dirty="0" err="1"/>
              <a:t>макіяж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—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загальноприйнятим</a:t>
            </a:r>
            <a:r>
              <a:rPr lang="ru-RU" dirty="0"/>
              <a:t> стандартам образу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50180" name="Picture 4" descr="ÐÐ°ÑÑÐ¸Ð½ÐºÐ¸ Ð¿Ð¾ Ð·Ð°Ð¿ÑÐ¾ÑÑ Ð´ÑÐ»Ð¾Ð²Ð° Ð»ÑÐ´Ð¸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00348"/>
            <a:ext cx="330087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r>
              <a:rPr lang="uk-UA" altLang="uk-UA" sz="2800" b="1"/>
              <a:t>Відповіді на запитання</a:t>
            </a:r>
            <a:br>
              <a:rPr lang="ru-RU" altLang="uk-UA" sz="4000" b="1"/>
            </a:br>
            <a:endParaRPr lang="uk-UA" altLang="uk-UA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814763" cy="4114800"/>
          </a:xfrm>
        </p:spPr>
        <p:txBody>
          <a:bodyPr/>
          <a:lstStyle/>
          <a:p>
            <a:pPr algn="ctr"/>
            <a:endParaRPr lang="uk-UA" altLang="uk-UA" b="1"/>
          </a:p>
        </p:txBody>
      </p:sp>
      <p:pic>
        <p:nvPicPr>
          <p:cNvPr id="68612" name="Picture 4" descr="22833255_questionm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567737" cy="5543550"/>
          </a:xfrm>
        </p:spPr>
      </p:pic>
      <p:sp>
        <p:nvSpPr>
          <p:cNvPr id="2" name="Прямокут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Робота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зарахована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Бали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знято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за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несвоєчасну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здачу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роботи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16405"/>
      </p:ext>
    </p:extLst>
  </p:cSld>
  <p:clrMapOvr>
    <a:masterClrMapping/>
  </p:clrMapOvr>
  <p:transition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ÑÑÐ°Ð½ÑÐ¿Ð¾ÑÑÐ½Ñ Ð¿Ð¾ÑÐ»ÑÐ³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409"/>
            <a:ext cx="9144000" cy="6139391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85367" y="1841057"/>
            <a:ext cx="5319046" cy="309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1" i="0" u="none" strike="noStrike" kern="1200" cap="none" spc="0" normalizeH="0" baseline="0" noProof="0" dirty="0">
                <a:ln/>
                <a:solidFill>
                  <a:srgbClr val="1A356C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Дякую за увагу</a:t>
            </a:r>
            <a:endParaRPr kumimoji="0" lang="en-US" sz="11500" b="1" i="0" u="none" strike="noStrike" kern="1200" cap="none" spc="0" normalizeH="0" baseline="0" noProof="0" dirty="0">
              <a:ln/>
              <a:solidFill>
                <a:srgbClr val="1A356C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891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>
              <a:buNone/>
            </a:pPr>
            <a:r>
              <a:rPr lang="ru-RU" b="1" dirty="0" err="1">
                <a:solidFill>
                  <a:srgbClr val="0070C0"/>
                </a:solidFill>
              </a:rPr>
              <a:t>Позиції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щодо</a:t>
            </a:r>
            <a:r>
              <a:rPr lang="ru-RU" b="1" dirty="0">
                <a:solidFill>
                  <a:srgbClr val="0070C0"/>
                </a:solidFill>
              </a:rPr>
              <a:t> потреб за </a:t>
            </a:r>
            <a:r>
              <a:rPr lang="ru-RU" b="1" dirty="0" err="1">
                <a:solidFill>
                  <a:srgbClr val="0070C0"/>
                </a:solidFill>
              </a:rPr>
              <a:t>Квартальновим</a:t>
            </a:r>
            <a:r>
              <a:rPr lang="ru-RU" b="1" dirty="0">
                <a:solidFill>
                  <a:srgbClr val="0070C0"/>
                </a:solidFill>
              </a:rPr>
              <a:t> В. 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85786" y="1357298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ФІЗИЧНІ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00628" y="1357298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НЕЙРОФІЗИЧНІ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57224" y="3143248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БІОГЕННІ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143504" y="4929198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ДУХОВНІ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57224" y="5000636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СОЦІАЛЬНІ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72066" y="3143248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ПСИХОЛОГІЧНІ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/>
              <a:t>З </a:t>
            </a:r>
            <a:r>
              <a:rPr lang="ru-RU" sz="2800" b="1" dirty="0" err="1"/>
              <a:t>позицій</a:t>
            </a:r>
            <a:r>
              <a:rPr lang="ru-RU" sz="2800" b="1" dirty="0"/>
              <a:t> </a:t>
            </a:r>
            <a:r>
              <a:rPr lang="ru-RU" sz="2800" b="1" dirty="0" err="1"/>
              <a:t>антропології</a:t>
            </a:r>
            <a:r>
              <a:rPr lang="ru-RU" sz="2800" b="1" dirty="0"/>
              <a:t> туризму Т.С. Пархоменко </a:t>
            </a:r>
            <a:r>
              <a:rPr lang="ru-RU" sz="2800" b="1" dirty="0" err="1"/>
              <a:t>наголошує</a:t>
            </a:r>
            <a:r>
              <a:rPr lang="ru-RU" sz="2800" b="1" dirty="0"/>
              <a:t> на </a:t>
            </a:r>
            <a:r>
              <a:rPr lang="ru-RU" sz="2800" b="1" dirty="0" err="1"/>
              <a:t>умовності</a:t>
            </a:r>
            <a:r>
              <a:rPr lang="ru-RU" sz="2800" b="1" dirty="0"/>
              <a:t> </a:t>
            </a:r>
            <a:r>
              <a:rPr lang="ru-RU" sz="2800" b="1" dirty="0" err="1"/>
              <a:t>класифікації</a:t>
            </a:r>
            <a:r>
              <a:rPr lang="ru-RU" sz="2800" b="1" dirty="0"/>
              <a:t> потреб,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спонукають</a:t>
            </a:r>
            <a:r>
              <a:rPr lang="ru-RU" sz="2800" b="1" dirty="0"/>
              <a:t> людей до туризму,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пропонує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використовувати</a:t>
            </a:r>
            <a:r>
              <a:rPr lang="ru-RU" sz="2800" b="1" dirty="0"/>
              <a:t> </a:t>
            </a:r>
            <a:r>
              <a:rPr lang="ru-RU" sz="2800" b="1" dirty="0" err="1"/>
              <a:t>такий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розподіл</a:t>
            </a:r>
            <a:r>
              <a:rPr lang="ru-RU" sz="2800" b="1" dirty="0"/>
              <a:t>: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000240"/>
            <a:ext cx="842968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Вітальні</a:t>
            </a:r>
            <a:r>
              <a:rPr lang="ru-RU" b="1" dirty="0">
                <a:solidFill>
                  <a:schemeClr val="tx1"/>
                </a:solidFill>
              </a:rPr>
              <a:t> потреби,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матеріальні</a:t>
            </a:r>
            <a:r>
              <a:rPr lang="ru-RU" b="1" dirty="0">
                <a:solidFill>
                  <a:schemeClr val="tx1"/>
                </a:solidFill>
              </a:rPr>
              <a:t> потреби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фізіологічні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потреби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тіла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143248"/>
            <a:ext cx="842968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Соціальні</a:t>
            </a:r>
            <a:r>
              <a:rPr lang="ru-RU" b="1" dirty="0">
                <a:solidFill>
                  <a:schemeClr val="tx1"/>
                </a:solidFill>
              </a:rPr>
              <a:t> потреби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потреби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формуються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спілкування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через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певному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соціумі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соціальному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18"/>
            <a:ext cx="857256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Потреби в </a:t>
            </a:r>
            <a:r>
              <a:rPr lang="ru-RU" b="1" dirty="0" err="1">
                <a:solidFill>
                  <a:schemeClr val="tx1"/>
                </a:solidFill>
              </a:rPr>
              <a:t>самоутвердженні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самореалізації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визнанні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</a:t>
            </a:r>
            <a:r>
              <a:rPr lang="ru-RU" b="1" dirty="0">
                <a:solidFill>
                  <a:schemeClr val="tx1"/>
                </a:solidFill>
              </a:rPr>
              <a:t> боку </a:t>
            </a:r>
            <a:r>
              <a:rPr lang="ru-RU" b="1" dirty="0" err="1">
                <a:solidFill>
                  <a:schemeClr val="tx1"/>
                </a:solidFill>
              </a:rPr>
              <a:t>ін</a:t>
            </a:r>
            <a:r>
              <a:rPr lang="ru-RU" dirty="0" err="1">
                <a:solidFill>
                  <a:schemeClr val="tx1"/>
                </a:solidFill>
              </a:rPr>
              <a:t>ших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500702"/>
            <a:ext cx="864399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Духовні</a:t>
            </a:r>
            <a:r>
              <a:rPr lang="ru-RU" b="1" dirty="0">
                <a:solidFill>
                  <a:schemeClr val="tx1"/>
                </a:solidFill>
              </a:rPr>
              <a:t> потреби - </a:t>
            </a:r>
            <a:r>
              <a:rPr lang="ru-RU" b="1" dirty="0" err="1">
                <a:solidFill>
                  <a:schemeClr val="tx1"/>
                </a:solidFill>
              </a:rPr>
              <a:t>потреби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пізнанні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інтелектуальна</a:t>
            </a:r>
            <a:r>
              <a:rPr lang="ru-RU" b="1" dirty="0">
                <a:solidFill>
                  <a:schemeClr val="tx1"/>
                </a:solidFill>
              </a:rPr>
              <a:t>), моральна потреба, </a:t>
            </a:r>
            <a:r>
              <a:rPr lang="ru-RU" b="1" dirty="0" err="1">
                <a:solidFill>
                  <a:schemeClr val="tx1"/>
                </a:solidFill>
              </a:rPr>
              <a:t>естетична</a:t>
            </a:r>
            <a:r>
              <a:rPr lang="ru-RU" b="1" dirty="0">
                <a:solidFill>
                  <a:schemeClr val="tx1"/>
                </a:solidFill>
              </a:rPr>
              <a:t>, потреба в трансцендентному </a:t>
            </a:r>
            <a:r>
              <a:rPr lang="ru-RU" b="1" dirty="0" err="1">
                <a:solidFill>
                  <a:schemeClr val="tx1"/>
                </a:solidFill>
              </a:rPr>
              <a:t>обґрунтуванні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існування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тобто</a:t>
            </a:r>
            <a:r>
              <a:rPr lang="ru-RU" b="1" dirty="0">
                <a:solidFill>
                  <a:schemeClr val="tx1"/>
                </a:solidFill>
              </a:rPr>
              <a:t> потреба в </a:t>
            </a:r>
            <a:r>
              <a:rPr lang="ru-RU" b="1" dirty="0" err="1">
                <a:solidFill>
                  <a:schemeClr val="tx1"/>
                </a:solidFill>
              </a:rPr>
              <a:t>сенсі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буття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його</a:t>
            </a:r>
            <a:r>
              <a:rPr lang="ru-RU" b="1" dirty="0">
                <a:solidFill>
                  <a:schemeClr val="tx1"/>
                </a:solidFill>
              </a:rPr>
              <a:t> межами</a:t>
            </a:r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>
            <a:off x="4572000" y="2714620"/>
            <a:ext cx="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3857628"/>
            <a:ext cx="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5143512"/>
            <a:ext cx="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27146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Туризм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вітальних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тілесних</a:t>
            </a:r>
            <a:r>
              <a:rPr lang="ru-RU" dirty="0"/>
              <a:t> потреб. На перший план тут,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стану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оздоровлення</a:t>
            </a:r>
            <a:r>
              <a:rPr lang="ru-RU" dirty="0"/>
              <a:t>, так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мовити</a:t>
            </a:r>
            <a:r>
              <a:rPr lang="ru-RU" dirty="0"/>
              <a:t>, </a:t>
            </a:r>
            <a:r>
              <a:rPr lang="ru-RU" dirty="0" err="1"/>
              <a:t>поновлення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потребу </a:t>
            </a:r>
            <a:r>
              <a:rPr lang="ru-RU" dirty="0" err="1"/>
              <a:t>задовольняє</a:t>
            </a:r>
            <a:r>
              <a:rPr lang="ru-RU" dirty="0"/>
              <a:t> </a:t>
            </a:r>
            <a:r>
              <a:rPr lang="ru-RU" dirty="0" err="1"/>
              <a:t>рекреаційно</a:t>
            </a:r>
            <a:r>
              <a:rPr lang="ru-RU" dirty="0"/>
              <a:t>- </a:t>
            </a:r>
            <a:r>
              <a:rPr lang="ru-RU" dirty="0" err="1"/>
              <a:t>реабілітаційний</a:t>
            </a:r>
            <a:r>
              <a:rPr lang="ru-RU" dirty="0"/>
              <a:t> туризм. </a:t>
            </a:r>
            <a:r>
              <a:rPr lang="ru-RU" dirty="0" err="1"/>
              <a:t>Додатком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суттєвим</a:t>
            </a:r>
            <a:r>
              <a:rPr lang="ru-RU" dirty="0"/>
              <a:t>, </a:t>
            </a:r>
            <a:r>
              <a:rPr lang="ru-RU" dirty="0" err="1"/>
              <a:t>цього</a:t>
            </a:r>
            <a:r>
              <a:rPr lang="ru-RU" dirty="0"/>
              <a:t> виду туризму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потреб: в </a:t>
            </a:r>
            <a:r>
              <a:rPr lang="ru-RU" dirty="0" err="1"/>
              <a:t>харчуванні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того,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потреба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домінуючою</a:t>
            </a:r>
            <a:endParaRPr lang="ru-RU" dirty="0"/>
          </a:p>
        </p:txBody>
      </p:sp>
      <p:pic>
        <p:nvPicPr>
          <p:cNvPr id="20482" name="Picture 2" descr="ÐÐ°ÑÑÐ¸Ð½ÐºÐ¸ Ð¿Ð¾ Ð·Ð°Ð¿ÑÐ¾ÑÑ Ð¾Ð»ÑÐ½ÐºÐ»ÑÐ·Ð¸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3428992" cy="228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ÐÐ°ÑÑÐ¸Ð½ÐºÐ¸ Ð¿Ð¾ Ð·Ð°Ð¿ÑÐ¾ÑÑ Ð¾Ð»ÑÐ½ÐºÐ»ÑÐ·Ð¸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714884"/>
            <a:ext cx="321467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ÐÐ°ÑÑÐ¸Ð½ÐºÐ¸ Ð¿Ð¾ Ð·Ð°Ð¿ÑÐ¾ÑÑ Ð¾Ð»ÑÐ½ÐºÐ»ÑÐ·Ð¸Ð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66294"/>
            <a:ext cx="3143272" cy="209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ÐÐ°ÑÑÐ¸Ð½ÐºÐ¸ Ð¿Ð¾ Ð·Ð°Ð¿ÑÐ¾ÑÑ Ð¾Ð»ÑÐ½ÐºÐ»ÑÐ·Ð¸Ð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0"/>
            <a:ext cx="352907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3000396"/>
          </a:xfrm>
        </p:spPr>
        <p:txBody>
          <a:bodyPr/>
          <a:lstStyle/>
          <a:p>
            <a:pPr algn="just">
              <a:buNone/>
            </a:pPr>
            <a:r>
              <a:rPr lang="ru-RU" b="1" dirty="0"/>
              <a:t>   </a:t>
            </a:r>
            <a:r>
              <a:rPr lang="ru-RU" b="1" dirty="0" err="1"/>
              <a:t>Паломницький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/>
              <a:t>прочанський</a:t>
            </a:r>
            <a:r>
              <a:rPr lang="ru-RU" dirty="0"/>
              <a:t> туризм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релігійними</a:t>
            </a:r>
            <a:r>
              <a:rPr lang="ru-RU" dirty="0"/>
              <a:t> </a:t>
            </a:r>
            <a:r>
              <a:rPr lang="ru-RU" dirty="0" err="1"/>
              <a:t>уподобаннями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Паломництво</a:t>
            </a:r>
            <a:r>
              <a:rPr lang="ru-RU" dirty="0"/>
              <a:t> до </a:t>
            </a:r>
            <a:r>
              <a:rPr lang="ru-RU" dirty="0" err="1"/>
              <a:t>святих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релігійними</a:t>
            </a:r>
            <a:r>
              <a:rPr lang="ru-RU" dirty="0"/>
              <a:t> </a:t>
            </a:r>
            <a:r>
              <a:rPr lang="ru-RU" dirty="0" err="1"/>
              <a:t>подіями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приїзд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людей до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візитом</a:t>
            </a:r>
            <a:r>
              <a:rPr lang="ru-RU" dirty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).</a:t>
            </a:r>
          </a:p>
        </p:txBody>
      </p:sp>
      <p:pic>
        <p:nvPicPr>
          <p:cNvPr id="19458" name="Picture 2" descr="ÐÐ°ÑÑÐ¸Ð½ÐºÐ¸ Ð¿Ð¾ Ð·Ð°Ð¿ÑÐ¾ÑÑ Ð¿Ð°Ð»Ð¾Ð¼Ð½Ð¸ÑÑÐºÐ¸Ð¹ ÑÑÑÐ¸Ð·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523875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ru-RU" b="1" dirty="0"/>
              <a:t>   </a:t>
            </a:r>
            <a:r>
              <a:rPr lang="ru-RU" b="1" dirty="0" err="1"/>
              <a:t>Культурний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культурно-історичний</a:t>
            </a:r>
            <a:r>
              <a:rPr lang="ru-RU" b="1" dirty="0"/>
              <a:t> </a:t>
            </a:r>
            <a:r>
              <a:rPr lang="ru-RU" dirty="0"/>
              <a:t>туризм,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спонукається</a:t>
            </a:r>
            <a:r>
              <a:rPr lang="ru-RU" dirty="0"/>
              <a:t> потребою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культурно-історичні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потреба </a:t>
            </a:r>
            <a:r>
              <a:rPr lang="ru-RU" dirty="0" err="1"/>
              <a:t>виникає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одного боку,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- </a:t>
            </a:r>
            <a:r>
              <a:rPr lang="ru-RU" dirty="0" err="1"/>
              <a:t>знов-таки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освоєння</a:t>
            </a:r>
            <a:r>
              <a:rPr lang="ru-RU" dirty="0"/>
              <a:t> нового.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мотиву </a:t>
            </a:r>
            <a:r>
              <a:rPr lang="ru-RU" dirty="0" err="1"/>
              <a:t>цього</a:t>
            </a:r>
            <a:r>
              <a:rPr lang="ru-RU" dirty="0"/>
              <a:t> виду туризму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естетичне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-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красою.</a:t>
            </a:r>
          </a:p>
        </p:txBody>
      </p:sp>
      <p:sp>
        <p:nvSpPr>
          <p:cNvPr id="18434" name="AutoShape 2" descr="ÐÐ°ÑÑÐ¸Ð½ÐºÐ¸ Ð¿Ð¾ Ð·Ð°Ð¿ÑÐ¾ÑÑ ÐºÑÐ»ÑÑÑÑÐ½Ð¸Ð¹ ÑÑÑÐ¸Ð·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ÐÐ°ÑÑÐ¸Ð½ÐºÐ¸ Ð¿Ð¾ Ð·Ð°Ð¿ÑÐ¾ÑÑ ÐºÑÐ»ÑÑÑÑÐ½Ð¸Ð¹ ÑÑÑÐ¸Ð·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ÐÐ°ÑÑÐ¸Ð½ÐºÐ¸ Ð¿Ð¾ Ð·Ð°Ð¿ÑÐ¾ÑÑ ÐºÑÐ»ÑÑÑÑÐ½Ð¸Ð¹ ÑÑÑÐ¸Ð·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4143404" cy="1948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4643470" cy="57864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/>
              <a:t>   </a:t>
            </a:r>
            <a:r>
              <a:rPr lang="ru-RU" b="1" dirty="0" err="1"/>
              <a:t>Ностальгічний</a:t>
            </a:r>
            <a:r>
              <a:rPr lang="ru-RU" dirty="0"/>
              <a:t> туризм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мотивується</a:t>
            </a:r>
            <a:r>
              <a:rPr lang="ru-RU" dirty="0"/>
              <a:t> </a:t>
            </a:r>
            <a:r>
              <a:rPr lang="ru-RU" dirty="0" err="1"/>
              <a:t>духовними</a:t>
            </a:r>
            <a:r>
              <a:rPr lang="ru-RU" dirty="0"/>
              <a:t> потребами, головною </a:t>
            </a:r>
            <a:r>
              <a:rPr lang="ru-RU" dirty="0" err="1"/>
              <a:t>складовою</a:t>
            </a:r>
            <a:r>
              <a:rPr lang="ru-RU" dirty="0"/>
              <a:t> тут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емоційно-почуттєвий</a:t>
            </a:r>
            <a:r>
              <a:rPr lang="ru-RU" dirty="0"/>
              <a:t> стан,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викликається</a:t>
            </a:r>
            <a:r>
              <a:rPr lang="ru-RU" dirty="0"/>
              <a:t> </a:t>
            </a:r>
            <a:r>
              <a:rPr lang="ru-RU" dirty="0" err="1"/>
              <a:t>спогадами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«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мандрівка</a:t>
            </a:r>
            <a:r>
              <a:rPr lang="ru-RU" dirty="0"/>
              <a:t>, яка </a:t>
            </a:r>
            <a:r>
              <a:rPr lang="ru-RU" dirty="0" err="1"/>
              <a:t>знов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суб'єктивне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17410" name="Picture 2" descr="ÐÐ°ÑÑÐ¸Ð½ÐºÐ¸ Ð¿Ð¾ Ð·Ð°Ð¿ÑÐ¾ÑÑ ÐÐ¾ÑÑÐ°Ð»ÑÐ³ÑÑÐ½Ð¸Ð¹ ÑÑÑÐ¸Ð·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356" y="714356"/>
            <a:ext cx="4040644" cy="2419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ÐÐ°ÑÑÐ¸Ð½ÐºÐ¸ Ð¿Ð¾ Ð·Ð°Ð¿ÑÐ¾ÑÑ ÐÐ¾ÑÑÐ°Ð»ÑÐ³ÑÑÐ½Ð¸Ð¹ ÑÑÑÐ¸Ð·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14752"/>
            <a:ext cx="3571900" cy="267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2531</Words>
  <Application>Microsoft Office PowerPoint</Application>
  <PresentationFormat>Экран (4:3)</PresentationFormat>
  <Paragraphs>179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Constantia</vt:lpstr>
      <vt:lpstr>Times New Roman</vt:lpstr>
      <vt:lpstr>Trebuchet MS</vt:lpstr>
      <vt:lpstr>Verdana</vt:lpstr>
      <vt:lpstr>Wingdings 3</vt:lpstr>
      <vt:lpstr>Office Theme</vt:lpstr>
      <vt:lpstr>Аспект</vt:lpstr>
      <vt:lpstr> Організація обслуговування клієнтів  в туристичному підприємстві</vt:lpstr>
      <vt:lpstr>ПЛАН ЛЕКЦІЇ</vt:lpstr>
      <vt:lpstr>1.Шкала потреб клієнтів та формування психологічного портрету потенційних туристів</vt:lpstr>
      <vt:lpstr>Презентация PowerPoint</vt:lpstr>
      <vt:lpstr>З позицій антропології туризму Т.С. Пархоменко наголошує на умовності класифікації потреб, що спонукають людей до туризму, і пропонує використовувати такий їх розподіл: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Формування психологічного портрету потенційних туристів</vt:lpstr>
      <vt:lpstr>2.Техніка та технологія продажів в туристичній фірмі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3.Форми та стилі обслуговування клієнта</vt:lpstr>
      <vt:lpstr>Презентация PowerPoint</vt:lpstr>
      <vt:lpstr>4.Порівняльний аналіз (позиціювання) пропозиції туристичної фірми відносно основних конкурентів.</vt:lpstr>
      <vt:lpstr>Презентация PowerPoint</vt:lpstr>
      <vt:lpstr>Презентация PowerPoint</vt:lpstr>
      <vt:lpstr>Для того щоб забезпечити успішне позиціонування продукту на ринку необхідно дотримуватись п’ять умов, а саме: </vt:lpstr>
      <vt:lpstr>Презентация PowerPoint</vt:lpstr>
      <vt:lpstr>Презентация PowerPoint</vt:lpstr>
      <vt:lpstr>5. Формування комунікаційних навичок менеджера з продажів туристичної фірми</vt:lpstr>
      <vt:lpstr>Презентация PowerPoint</vt:lpstr>
      <vt:lpstr>Презентация PowerPoint</vt:lpstr>
      <vt:lpstr>6. Професійна етика та культура обслуговування клієнтів. Професійні стандарти працівників туристичної фірми.</vt:lpstr>
      <vt:lpstr>Презентация PowerPoint</vt:lpstr>
      <vt:lpstr>Презентация PowerPoint</vt:lpstr>
      <vt:lpstr>Культура мови та мовний етикет. </vt:lpstr>
      <vt:lpstr>Презентация PowerPoint</vt:lpstr>
      <vt:lpstr>Презентация PowerPoint</vt:lpstr>
      <vt:lpstr>Професійні стандарти працівників туристичної фірми</vt:lpstr>
      <vt:lpstr>Зовнішній вигляд.  Головний підхід при роботі над зовнішнім виглядом - вписатися в робоче оточення, а всередині цього оточення - в контингент працівників відповідного рівня.</vt:lpstr>
      <vt:lpstr>    Відповіді на запитання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«Організація обслуговування клієнтів»</dc:title>
  <dc:creator>Пользователь</dc:creator>
  <cp:lastModifiedBy>Владелец</cp:lastModifiedBy>
  <cp:revision>18</cp:revision>
  <dcterms:created xsi:type="dcterms:W3CDTF">2018-04-26T08:32:39Z</dcterms:created>
  <dcterms:modified xsi:type="dcterms:W3CDTF">2022-10-12T20:32:33Z</dcterms:modified>
</cp:coreProperties>
</file>