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theme/themeOverride7.xml" ContentType="application/vnd.openxmlformats-officedocument.themeOverride+xml"/>
  <Override PartName="/ppt/theme/themeOverride8.xml" ContentType="application/vnd.openxmlformats-officedocument.themeOverride+xml"/>
  <Override PartName="/ppt/theme/themeOverride9.xml" ContentType="application/vnd.openxmlformats-officedocument.themeOverride+xml"/>
  <Override PartName="/ppt/theme/themeOverride10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9" r:id="rId1"/>
  </p:sldMasterIdLst>
  <p:sldIdLst>
    <p:sldId id="281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118" autoAdjust="0"/>
    <p:restoredTop sz="96437" autoAdjust="0"/>
  </p:normalViewPr>
  <p:slideViewPr>
    <p:cSldViewPr snapToGrid="0">
      <p:cViewPr varScale="1">
        <p:scale>
          <a:sx n="69" d="100"/>
          <a:sy n="69" d="100"/>
        </p:scale>
        <p:origin x="612" y="78"/>
      </p:cViewPr>
      <p:guideLst/>
    </p:cSldViewPr>
  </p:slideViewPr>
  <p:outlineViewPr>
    <p:cViewPr>
      <p:scale>
        <a:sx n="33" d="100"/>
        <a:sy n="33" d="100"/>
      </p:scale>
      <p:origin x="0" y="-38472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4" Type="http://schemas.openxmlformats.org/officeDocument/2006/relationships/image" Target="../media/image12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AF3A3-599D-47D2-928A-EA1925DF196E}" type="datetimeFigureOut">
              <a:rPr lang="ru-RU" smtClean="0"/>
              <a:t>05.09.2017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4CAFFE88-BCBF-45B2-A039-ECBA1C3C29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03983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AF3A3-599D-47D2-928A-EA1925DF196E}" type="datetimeFigureOut">
              <a:rPr lang="ru-RU" smtClean="0"/>
              <a:t>05.09.2017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4CAFFE88-BCBF-45B2-A039-ECBA1C3C29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36165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AF3A3-599D-47D2-928A-EA1925DF196E}" type="datetimeFigureOut">
              <a:rPr lang="ru-RU" smtClean="0"/>
              <a:t>05.09.2017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4CAFFE88-BCBF-45B2-A039-ECBA1C3C29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16888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AF3A3-599D-47D2-928A-EA1925DF196E}" type="datetimeFigureOut">
              <a:rPr lang="ru-RU" smtClean="0"/>
              <a:t>05.09.2017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4CAFFE88-BCBF-45B2-A039-ECBA1C3C2977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166945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AF3A3-599D-47D2-928A-EA1925DF196E}" type="datetimeFigureOut">
              <a:rPr lang="ru-RU" smtClean="0"/>
              <a:t>05.09.2017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4CAFFE88-BCBF-45B2-A039-ECBA1C3C29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47382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AF3A3-599D-47D2-928A-EA1925DF196E}" type="datetimeFigureOut">
              <a:rPr lang="ru-RU" smtClean="0"/>
              <a:t>05.09.2017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FFE88-BCBF-45B2-A039-ECBA1C3C29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68991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AF3A3-599D-47D2-928A-EA1925DF196E}" type="datetimeFigureOut">
              <a:rPr lang="ru-RU" smtClean="0"/>
              <a:t>05.09.2017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FFE88-BCBF-45B2-A039-ECBA1C3C29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96271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AF3A3-599D-47D2-928A-EA1925DF196E}" type="datetimeFigureOut">
              <a:rPr lang="ru-RU" smtClean="0"/>
              <a:t>05.09.2017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FFE88-BCBF-45B2-A039-ECBA1C3C29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54062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A67AF3A3-599D-47D2-928A-EA1925DF196E}" type="datetimeFigureOut">
              <a:rPr lang="ru-RU" smtClean="0"/>
              <a:t>05.09.2017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4CAFFE88-BCBF-45B2-A039-ECBA1C3C29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7758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AF3A3-599D-47D2-928A-EA1925DF196E}" type="datetimeFigureOut">
              <a:rPr lang="ru-RU" smtClean="0"/>
              <a:t>05.09.2017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FFE88-BCBF-45B2-A039-ECBA1C3C29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67039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AF3A3-599D-47D2-928A-EA1925DF196E}" type="datetimeFigureOut">
              <a:rPr lang="ru-RU" smtClean="0"/>
              <a:t>05.09.2017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FFE88-BCBF-45B2-A039-ECBA1C3C29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82537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AF3A3-599D-47D2-928A-EA1925DF196E}" type="datetimeFigureOut">
              <a:rPr lang="ru-RU" smtClean="0"/>
              <a:t>05.09.2017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4CAFFE88-BCBF-45B2-A039-ECBA1C3C29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89107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AF3A3-599D-47D2-928A-EA1925DF196E}" type="datetimeFigureOut">
              <a:rPr lang="ru-RU" smtClean="0"/>
              <a:t>05.09.2017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FFE88-BCBF-45B2-A039-ECBA1C3C29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883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AF3A3-599D-47D2-928A-EA1925DF196E}" type="datetimeFigureOut">
              <a:rPr lang="ru-RU" smtClean="0"/>
              <a:t>05.09.2017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FFE88-BCBF-45B2-A039-ECBA1C3C29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78416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AF3A3-599D-47D2-928A-EA1925DF196E}" type="datetimeFigureOut">
              <a:rPr lang="ru-RU" smtClean="0"/>
              <a:t>05.09.2017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FFE88-BCBF-45B2-A039-ECBA1C3C29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26629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AF3A3-599D-47D2-928A-EA1925DF196E}" type="datetimeFigureOut">
              <a:rPr lang="ru-RU" smtClean="0"/>
              <a:t>05.09.2017</a:t>
            </a:fld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FFE88-BCBF-45B2-A039-ECBA1C3C29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86998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AF3A3-599D-47D2-928A-EA1925DF196E}" type="datetimeFigureOut">
              <a:rPr lang="ru-RU" smtClean="0"/>
              <a:t>05.09.2017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FFE88-BCBF-45B2-A039-ECBA1C3C29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97333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AF3A3-599D-47D2-928A-EA1925DF196E}" type="datetimeFigureOut">
              <a:rPr lang="ru-RU" smtClean="0"/>
              <a:t>05.09.2017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FFE88-BCBF-45B2-A039-ECBA1C3C29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3827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20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7AF3A3-599D-47D2-928A-EA1925DF196E}" type="datetimeFigureOut">
              <a:rPr lang="ru-RU" smtClean="0"/>
              <a:t>05.09.2017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AFFE88-BCBF-45B2-A039-ECBA1C3C29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272287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80" r:id="rId1"/>
    <p:sldLayoutId id="2147483781" r:id="rId2"/>
    <p:sldLayoutId id="2147483782" r:id="rId3"/>
    <p:sldLayoutId id="2147483783" r:id="rId4"/>
    <p:sldLayoutId id="2147483784" r:id="rId5"/>
    <p:sldLayoutId id="2147483785" r:id="rId6"/>
    <p:sldLayoutId id="2147483786" r:id="rId7"/>
    <p:sldLayoutId id="2147483787" r:id="rId8"/>
    <p:sldLayoutId id="2147483788" r:id="rId9"/>
    <p:sldLayoutId id="2147483789" r:id="rId10"/>
    <p:sldLayoutId id="2147483790" r:id="rId11"/>
    <p:sldLayoutId id="2147483791" r:id="rId12"/>
    <p:sldLayoutId id="2147483792" r:id="rId13"/>
    <p:sldLayoutId id="2147483793" r:id="rId14"/>
    <p:sldLayoutId id="2147483794" r:id="rId15"/>
    <p:sldLayoutId id="2147483795" r:id="rId16"/>
    <p:sldLayoutId id="2147483796" r:id="rId17"/>
    <p:sldLayoutId id="2147483797" r:id="rId1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.bin"/><Relationship Id="rId3" Type="http://schemas.openxmlformats.org/officeDocument/2006/relationships/slideLayout" Target="../slideLayouts/slideLayout18.xml"/><Relationship Id="rId7" Type="http://schemas.openxmlformats.org/officeDocument/2006/relationships/image" Target="../media/image14.wmf"/><Relationship Id="rId2" Type="http://schemas.openxmlformats.org/officeDocument/2006/relationships/vmlDrawing" Target="../drawings/vmlDrawing4.vml"/><Relationship Id="rId1" Type="http://schemas.openxmlformats.org/officeDocument/2006/relationships/themeOverride" Target="../theme/themeOverride9.xml"/><Relationship Id="rId6" Type="http://schemas.openxmlformats.org/officeDocument/2006/relationships/oleObject" Target="../embeddings/oleObject9.bin"/><Relationship Id="rId5" Type="http://schemas.openxmlformats.org/officeDocument/2006/relationships/image" Target="../media/image13.wmf"/><Relationship Id="rId4" Type="http://schemas.openxmlformats.org/officeDocument/2006/relationships/oleObject" Target="../embeddings/oleObject8.bin"/><Relationship Id="rId9" Type="http://schemas.openxmlformats.org/officeDocument/2006/relationships/image" Target="../media/image15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slideLayout" Target="../slideLayouts/slideLayout18.xml"/><Relationship Id="rId1" Type="http://schemas.openxmlformats.org/officeDocument/2006/relationships/themeOverride" Target="../theme/themeOverride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5.wmf"/><Relationship Id="rId2" Type="http://schemas.openxmlformats.org/officeDocument/2006/relationships/vmlDrawing" Target="../drawings/vmlDrawing1.vml"/><Relationship Id="rId1" Type="http://schemas.openxmlformats.org/officeDocument/2006/relationships/themeOverride" Target="../theme/themeOverride2.x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4.wmf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8.xml"/><Relationship Id="rId1" Type="http://schemas.openxmlformats.org/officeDocument/2006/relationships/themeOverride" Target="../theme/themeOverride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8.xml"/><Relationship Id="rId1" Type="http://schemas.openxmlformats.org/officeDocument/2006/relationships/themeOverride" Target="../theme/themeOverride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8.xml"/><Relationship Id="rId1" Type="http://schemas.openxmlformats.org/officeDocument/2006/relationships/themeOverride" Target="../theme/themeOverrid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8.xml"/><Relationship Id="rId2" Type="http://schemas.openxmlformats.org/officeDocument/2006/relationships/vmlDrawing" Target="../drawings/vmlDrawing2.vml"/><Relationship Id="rId1" Type="http://schemas.openxmlformats.org/officeDocument/2006/relationships/themeOverride" Target="../theme/themeOverride6.x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18.xml"/><Relationship Id="rId1" Type="http://schemas.openxmlformats.org/officeDocument/2006/relationships/themeOverride" Target="../theme/themeOverride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slideLayout" Target="../slideLayouts/slideLayout18.xml"/><Relationship Id="rId7" Type="http://schemas.openxmlformats.org/officeDocument/2006/relationships/image" Target="../media/image10.wmf"/><Relationship Id="rId2" Type="http://schemas.openxmlformats.org/officeDocument/2006/relationships/vmlDrawing" Target="../drawings/vmlDrawing3.vml"/><Relationship Id="rId1" Type="http://schemas.openxmlformats.org/officeDocument/2006/relationships/themeOverride" Target="../theme/themeOverride8.xml"/><Relationship Id="rId6" Type="http://schemas.openxmlformats.org/officeDocument/2006/relationships/oleObject" Target="../embeddings/oleObject5.bin"/><Relationship Id="rId11" Type="http://schemas.openxmlformats.org/officeDocument/2006/relationships/image" Target="../media/image12.wmf"/><Relationship Id="rId5" Type="http://schemas.openxmlformats.org/officeDocument/2006/relationships/image" Target="../media/image9.wmf"/><Relationship Id="rId10" Type="http://schemas.openxmlformats.org/officeDocument/2006/relationships/oleObject" Target="../embeddings/oleObject7.bin"/><Relationship Id="rId4" Type="http://schemas.openxmlformats.org/officeDocument/2006/relationships/oleObject" Target="../embeddings/oleObject4.bin"/><Relationship Id="rId9" Type="http://schemas.openxmlformats.org/officeDocument/2006/relationships/image" Target="../media/image1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-223750" y="564204"/>
            <a:ext cx="9004663" cy="3361507"/>
          </a:xfrm>
        </p:spPr>
        <p:txBody>
          <a:bodyPr>
            <a:normAutofit/>
          </a:bodyPr>
          <a:lstStyle/>
          <a:p>
            <a:pPr lvl="0"/>
            <a:r>
              <a:rPr lang="ru-RU" sz="4800" dirty="0" err="1" smtClean="0">
                <a:solidFill>
                  <a:schemeClr val="tx1"/>
                </a:solidFill>
                <a:latin typeface="+mj-lt"/>
              </a:rPr>
              <a:t>Лекц</a:t>
            </a:r>
            <a:r>
              <a:rPr lang="uk-UA" sz="4800" dirty="0">
                <a:solidFill>
                  <a:schemeClr val="tx1"/>
                </a:solidFill>
                <a:latin typeface="+mj-lt"/>
              </a:rPr>
              <a:t>і</a:t>
            </a:r>
            <a:r>
              <a:rPr lang="ru-RU" sz="4800" smtClean="0">
                <a:solidFill>
                  <a:schemeClr val="tx1"/>
                </a:solidFill>
                <a:latin typeface="+mj-lt"/>
              </a:rPr>
              <a:t>я </a:t>
            </a:r>
            <a:r>
              <a:rPr lang="ru-RU" sz="4800" smtClean="0">
                <a:solidFill>
                  <a:schemeClr val="tx1"/>
                </a:solidFill>
                <a:latin typeface="+mj-lt"/>
              </a:rPr>
              <a:t>9</a:t>
            </a:r>
            <a:endParaRPr lang="ru-RU" sz="48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36778" y="4298245"/>
            <a:ext cx="9463185" cy="1117687"/>
          </a:xfrm>
        </p:spPr>
        <p:txBody>
          <a:bodyPr/>
          <a:lstStyle/>
          <a:p>
            <a:r>
              <a:rPr lang="uk-UA" dirty="0" smtClean="0">
                <a:solidFill>
                  <a:schemeClr val="tx1"/>
                </a:solidFill>
                <a:latin typeface="+mj-lt"/>
              </a:rPr>
              <a:t>з курсу «</a:t>
            </a:r>
            <a:r>
              <a:rPr lang="uk-U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Нейроінформаційні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мережі керування </a:t>
            </a:r>
            <a:r>
              <a:rPr lang="uk-U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біотехнічними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об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’</a:t>
            </a:r>
            <a:r>
              <a:rPr lang="uk-U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єктами</a:t>
            </a:r>
            <a:r>
              <a:rPr lang="uk-UA" dirty="0" smtClean="0">
                <a:solidFill>
                  <a:schemeClr val="tx1"/>
                </a:solidFill>
                <a:latin typeface="+mj-lt"/>
              </a:rPr>
              <a:t>»</a:t>
            </a:r>
            <a:endParaRPr lang="ru-RU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109166" y="3474720"/>
            <a:ext cx="29522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Автор : </a:t>
            </a:r>
          </a:p>
          <a:p>
            <a:r>
              <a:rPr lang="uk-UA" dirty="0" smtClean="0"/>
              <a:t>доцент, </a:t>
            </a:r>
            <a:r>
              <a:rPr lang="uk-UA" dirty="0" err="1" smtClean="0"/>
              <a:t>к.т.н</a:t>
            </a:r>
            <a:r>
              <a:rPr lang="uk-UA" dirty="0" smtClean="0"/>
              <a:t>. Заєць Н.А.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20118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sz="2400" dirty="0">
                <a:solidFill>
                  <a:schemeClr val="tx1"/>
                </a:solidFill>
                <a:latin typeface="+mj-lt"/>
              </a:rPr>
              <a:t> </a:t>
            </a:r>
            <a:endParaRPr lang="uk-UA" sz="2400" b="0" i="0" u="none" strike="noStrike" baseline="0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43466" y="0"/>
            <a:ext cx="11057467" cy="6671733"/>
          </a:xfrm>
        </p:spPr>
        <p:txBody>
          <a:bodyPr>
            <a:noAutofit/>
          </a:bodyPr>
          <a:lstStyle/>
          <a:p>
            <a:pPr marL="0" marR="0" lvl="0" indent="0" rtl="0">
              <a:buNone/>
            </a:pPr>
            <a:r>
              <a:rPr lang="uk-UA" sz="1800" b="0" i="1" u="none" strike="noStrike" baseline="0" dirty="0" smtClean="0">
                <a:solidFill>
                  <a:schemeClr val="tx1"/>
                </a:solidFill>
                <a:latin typeface="+mj-lt"/>
              </a:rPr>
              <a:t> Композиція:</a:t>
            </a:r>
            <a:r>
              <a:rPr lang="uk-UA" sz="1800" b="0" i="0" u="none" strike="noStrike" baseline="0" dirty="0" smtClean="0">
                <a:solidFill>
                  <a:schemeClr val="tx1"/>
                </a:solidFill>
                <a:latin typeface="+mj-lt"/>
              </a:rPr>
              <a:t> з використовування операції МАКСИМУМ (</a:t>
            </a:r>
            <a:r>
              <a:rPr lang="en-US" sz="1800" b="0" i="1" u="none" strike="noStrike" baseline="0" dirty="0" smtClean="0">
                <a:solidFill>
                  <a:schemeClr val="tx1"/>
                </a:solidFill>
                <a:latin typeface="+mj-lt"/>
              </a:rPr>
              <a:t>max</a:t>
            </a:r>
            <a:r>
              <a:rPr lang="en-US" sz="1800" b="0" i="0" u="none" strike="noStrike" baseline="0" dirty="0" smtClean="0">
                <a:solidFill>
                  <a:schemeClr val="tx1"/>
                </a:solidFill>
                <a:latin typeface="+mj-lt"/>
              </a:rPr>
              <a:t>, </a:t>
            </a:r>
            <a:r>
              <a:rPr lang="uk-UA" sz="1800" b="0" i="0" u="none" strike="noStrike" baseline="0" dirty="0" smtClean="0">
                <a:solidFill>
                  <a:schemeClr val="tx1"/>
                </a:solidFill>
                <a:latin typeface="+mj-lt"/>
              </a:rPr>
              <a:t>далі як «</a:t>
            </a:r>
            <a:r>
              <a:rPr lang="en-US" sz="1800" b="0" i="0" u="none" strike="noStrike" baseline="0" dirty="0" smtClean="0">
                <a:solidFill>
                  <a:schemeClr val="tx1"/>
                </a:solidFill>
                <a:latin typeface="+mj-lt"/>
              </a:rPr>
              <a:t>V») </a:t>
            </a:r>
            <a:r>
              <a:rPr lang="uk-UA" sz="1800" b="0" i="0" u="none" strike="noStrike" baseline="0" dirty="0" smtClean="0">
                <a:solidFill>
                  <a:schemeClr val="tx1"/>
                </a:solidFill>
                <a:latin typeface="+mj-lt"/>
              </a:rPr>
              <a:t>проводиться об'єднання знайдених усічених функцій, що призводить до отримання підсумкової нечіткої підмножини для змінної виходу з функцією належності:</a:t>
            </a:r>
          </a:p>
          <a:p>
            <a:pPr marL="0" marR="0" lvl="0" indent="0" algn="r" rtl="0">
              <a:buNone/>
            </a:pPr>
            <a:r>
              <a:rPr lang="uk-UA" sz="1800" b="0" i="0" u="none" strike="noStrike" baseline="0" dirty="0" smtClean="0">
                <a:solidFill>
                  <a:schemeClr val="tx1"/>
                </a:solidFill>
                <a:latin typeface="+mj-lt"/>
              </a:rPr>
              <a:t>(4.9)</a:t>
            </a:r>
          </a:p>
          <a:p>
            <a:pPr marL="0" indent="0">
              <a:buNone/>
            </a:pPr>
            <a:r>
              <a:rPr lang="ru-RU" sz="1800" b="0" i="0" u="none" strike="noStrike" baseline="0" dirty="0" err="1" smtClean="0">
                <a:solidFill>
                  <a:schemeClr val="tx1"/>
                </a:solidFill>
                <a:latin typeface="+mj-lt"/>
              </a:rPr>
              <a:t>Приведення</a:t>
            </a:r>
            <a:r>
              <a:rPr lang="ru-RU" sz="1800" b="0" i="0" u="none" strike="noStrike" baseline="0" dirty="0" smtClean="0">
                <a:solidFill>
                  <a:schemeClr val="tx1"/>
                </a:solidFill>
                <a:latin typeface="+mj-lt"/>
              </a:rPr>
              <a:t> до </a:t>
            </a:r>
            <a:r>
              <a:rPr lang="ru-RU" sz="1800" b="0" i="0" u="none" strike="noStrike" baseline="0" dirty="0" err="1" smtClean="0">
                <a:solidFill>
                  <a:schemeClr val="tx1"/>
                </a:solidFill>
                <a:latin typeface="+mj-lt"/>
              </a:rPr>
              <a:t>чіткості</a:t>
            </a:r>
            <a:r>
              <a:rPr lang="ru-RU" sz="1800" b="0" i="0" u="none" strike="noStrike" baseline="0" dirty="0" smtClean="0">
                <a:solidFill>
                  <a:schemeClr val="tx1"/>
                </a:solidFill>
                <a:latin typeface="+mj-lt"/>
              </a:rPr>
              <a:t> (для </a:t>
            </a:r>
            <a:r>
              <a:rPr lang="ru-RU" sz="1800" b="0" i="0" u="none" strike="noStrike" baseline="0" dirty="0" err="1" smtClean="0">
                <a:solidFill>
                  <a:schemeClr val="tx1"/>
                </a:solidFill>
                <a:latin typeface="+mj-lt"/>
              </a:rPr>
              <a:t>знаходження</a:t>
            </a:r>
            <a:r>
              <a:rPr lang="ru-RU" sz="1800" b="0" i="0" u="none" strike="noStrike" baseline="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ru-RU" sz="1800" b="0" i="1" u="none" strike="noStrike" baseline="0" dirty="0" smtClean="0">
                <a:solidFill>
                  <a:schemeClr val="tx1"/>
                </a:solidFill>
                <a:latin typeface="+mj-lt"/>
              </a:rPr>
              <a:t>z</a:t>
            </a:r>
            <a:r>
              <a:rPr lang="ru-RU" sz="1800" b="0" i="1" u="none" strike="noStrike" baseline="-25000" dirty="0" smtClean="0">
                <a:solidFill>
                  <a:schemeClr val="tx1"/>
                </a:solidFill>
                <a:latin typeface="+mj-lt"/>
              </a:rPr>
              <a:t>0</a:t>
            </a:r>
            <a:r>
              <a:rPr lang="ru-RU" sz="1800" b="0" i="1" u="none" strike="noStrike" baseline="0" dirty="0" smtClean="0">
                <a:solidFill>
                  <a:schemeClr val="tx1"/>
                </a:solidFill>
                <a:latin typeface="+mj-lt"/>
              </a:rPr>
              <a:t>) </a:t>
            </a:r>
            <a:r>
              <a:rPr lang="ru-RU" sz="1800" b="0" i="0" u="none" strike="noStrike" baseline="0" dirty="0" smtClean="0">
                <a:solidFill>
                  <a:schemeClr val="tx1"/>
                </a:solidFill>
                <a:latin typeface="+mj-lt"/>
              </a:rPr>
              <a:t>проводиться, </a:t>
            </a:r>
            <a:r>
              <a:rPr lang="ru-RU" sz="1800" b="0" i="0" u="none" strike="noStrike" baseline="0" dirty="0" err="1" smtClean="0">
                <a:solidFill>
                  <a:schemeClr val="tx1"/>
                </a:solidFill>
                <a:latin typeface="+mj-lt"/>
              </a:rPr>
              <a:t>наприклад</a:t>
            </a:r>
            <a:r>
              <a:rPr lang="ru-RU" sz="1800" b="0" i="0" u="none" strike="noStrike" baseline="0" dirty="0" smtClean="0">
                <a:solidFill>
                  <a:schemeClr val="tx1"/>
                </a:solidFill>
                <a:latin typeface="+mj-lt"/>
              </a:rPr>
              <a:t>, </a:t>
            </a:r>
            <a:r>
              <a:rPr lang="ru-RU" sz="1800" b="0" i="0" u="none" strike="noStrike" baseline="0" dirty="0" err="1" smtClean="0">
                <a:solidFill>
                  <a:schemeClr val="tx1"/>
                </a:solidFill>
                <a:latin typeface="+mj-lt"/>
              </a:rPr>
              <a:t>центроїдним</a:t>
            </a:r>
            <a:r>
              <a:rPr lang="uk-UA" sz="1800" b="0" i="0" u="none" strike="noStrike" baseline="0" dirty="0" smtClean="0">
                <a:solidFill>
                  <a:schemeClr val="tx1"/>
                </a:solidFill>
                <a:latin typeface="+mj-lt"/>
              </a:rPr>
              <a:t> методом.</a:t>
            </a:r>
          </a:p>
          <a:p>
            <a:pPr marL="0" indent="0">
              <a:buNone/>
            </a:pPr>
            <a:r>
              <a:rPr lang="ru-RU" b="0" i="0" u="none" strike="noStrike" baseline="0" dirty="0" smtClean="0">
                <a:solidFill>
                  <a:schemeClr val="tx1"/>
                </a:solidFill>
                <a:latin typeface="+mj-lt"/>
              </a:rPr>
              <a:t> Алгоритм </a:t>
            </a:r>
            <a:r>
              <a:rPr lang="en-US" b="0" i="0" u="none" strike="noStrike" baseline="0" dirty="0" smtClean="0">
                <a:solidFill>
                  <a:schemeClr val="tx1"/>
                </a:solidFill>
                <a:latin typeface="+mj-lt"/>
              </a:rPr>
              <a:t>Tsukamoto.</a:t>
            </a:r>
          </a:p>
          <a:p>
            <a:pPr marL="0" marR="0" lvl="0" indent="0" rtl="0">
              <a:buNone/>
            </a:pPr>
            <a:r>
              <a:rPr lang="ru-RU" sz="1800" b="1" i="0" u="none" strike="noStrike" baseline="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ru-RU" sz="1800" b="0" i="0" u="none" strike="noStrike" baseline="0" dirty="0" err="1" smtClean="0">
                <a:solidFill>
                  <a:schemeClr val="tx1"/>
                </a:solidFill>
                <a:latin typeface="+mj-lt"/>
              </a:rPr>
              <a:t>Початкові</a:t>
            </a:r>
            <a:r>
              <a:rPr lang="ru-RU" sz="1800" b="0" i="0" u="none" strike="noStrike" baseline="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ru-RU" sz="1800" b="0" i="0" u="none" strike="noStrike" baseline="0" dirty="0" err="1" smtClean="0">
                <a:solidFill>
                  <a:schemeClr val="tx1"/>
                </a:solidFill>
                <a:latin typeface="+mj-lt"/>
              </a:rPr>
              <a:t>умови</a:t>
            </a:r>
            <a:r>
              <a:rPr lang="ru-RU" sz="1800" b="0" i="0" u="none" strike="noStrike" baseline="0" dirty="0" smtClean="0">
                <a:solidFill>
                  <a:schemeClr val="tx1"/>
                </a:solidFill>
                <a:latin typeface="+mj-lt"/>
              </a:rPr>
              <a:t> – як у </a:t>
            </a:r>
            <a:r>
              <a:rPr lang="ru-RU" sz="1800" b="0" i="0" u="none" strike="noStrike" baseline="0" dirty="0" err="1" smtClean="0">
                <a:solidFill>
                  <a:schemeClr val="tx1"/>
                </a:solidFill>
                <a:latin typeface="+mj-lt"/>
              </a:rPr>
              <a:t>попереднього</a:t>
            </a:r>
            <a:r>
              <a:rPr lang="ru-RU" sz="1800" b="0" i="0" u="none" strike="noStrike" baseline="0" dirty="0" smtClean="0">
                <a:solidFill>
                  <a:schemeClr val="tx1"/>
                </a:solidFill>
                <a:latin typeface="+mj-lt"/>
              </a:rPr>
              <a:t> алгоритму, але в </a:t>
            </a:r>
            <a:r>
              <a:rPr lang="ru-RU" sz="1800" b="0" i="0" u="none" strike="noStrike" baseline="0" dirty="0" err="1" smtClean="0">
                <a:solidFill>
                  <a:schemeClr val="tx1"/>
                </a:solidFill>
                <a:latin typeface="+mj-lt"/>
              </a:rPr>
              <a:t>даному</a:t>
            </a:r>
            <a:r>
              <a:rPr lang="ru-RU" sz="1800" b="0" i="0" u="none" strike="noStrike" baseline="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ru-RU" sz="1800" b="0" i="0" u="none" strike="noStrike" baseline="0" dirty="0" err="1" smtClean="0">
                <a:solidFill>
                  <a:schemeClr val="tx1"/>
                </a:solidFill>
                <a:latin typeface="+mj-lt"/>
              </a:rPr>
              <a:t>випадку</a:t>
            </a:r>
            <a:r>
              <a:rPr lang="ru-RU" sz="1800" b="0" i="0" u="none" strike="noStrike" baseline="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ru-RU" sz="1800" b="0" i="0" u="none" strike="noStrike" baseline="0" dirty="0" err="1" smtClean="0">
                <a:solidFill>
                  <a:schemeClr val="tx1"/>
                </a:solidFill>
                <a:latin typeface="+mj-lt"/>
              </a:rPr>
              <a:t>передбачається</a:t>
            </a:r>
            <a:r>
              <a:rPr lang="ru-RU" sz="1800" b="0" i="0" u="none" strike="noStrike" baseline="0" dirty="0" smtClean="0">
                <a:solidFill>
                  <a:schemeClr val="tx1"/>
                </a:solidFill>
                <a:latin typeface="+mj-lt"/>
              </a:rPr>
              <a:t>, </a:t>
            </a:r>
            <a:r>
              <a:rPr lang="ru-RU" sz="1800" b="0" i="0" u="none" strike="noStrike" baseline="0" dirty="0" err="1" smtClean="0">
                <a:solidFill>
                  <a:schemeClr val="tx1"/>
                </a:solidFill>
                <a:latin typeface="+mj-lt"/>
              </a:rPr>
              <a:t>що</a:t>
            </a:r>
            <a:r>
              <a:rPr lang="ru-RU" sz="1800" b="0" i="0" u="none" strike="noStrike" baseline="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ru-RU" sz="1800" b="0" i="0" u="none" strike="noStrike" baseline="0" dirty="0" err="1" smtClean="0">
                <a:solidFill>
                  <a:schemeClr val="tx1"/>
                </a:solidFill>
                <a:latin typeface="+mj-lt"/>
              </a:rPr>
              <a:t>функції</a:t>
            </a:r>
            <a:r>
              <a:rPr lang="ru-RU" sz="1800" b="0" i="0" u="none" strike="noStrike" baseline="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ru-RU" sz="1800" b="0" i="1" u="none" strike="noStrike" baseline="0" dirty="0" smtClean="0">
                <a:solidFill>
                  <a:schemeClr val="tx1"/>
                </a:solidFill>
                <a:latin typeface="+mj-lt"/>
              </a:rPr>
              <a:t>C</a:t>
            </a:r>
            <a:r>
              <a:rPr lang="ru-RU" sz="1800" b="0" i="1" u="none" strike="noStrike" baseline="-25000" dirty="0" smtClean="0">
                <a:solidFill>
                  <a:schemeClr val="tx1"/>
                </a:solidFill>
                <a:latin typeface="+mj-lt"/>
              </a:rPr>
              <a:t>1</a:t>
            </a:r>
            <a:r>
              <a:rPr lang="ru-RU" sz="1800" b="0" i="1" u="none" strike="noStrike" baseline="0" dirty="0" smtClean="0">
                <a:solidFill>
                  <a:schemeClr val="tx1"/>
                </a:solidFill>
                <a:latin typeface="+mj-lt"/>
              </a:rPr>
              <a:t>(z), С</a:t>
            </a:r>
            <a:r>
              <a:rPr lang="ru-RU" sz="1800" b="0" i="1" u="none" strike="noStrike" baseline="-25000" dirty="0" smtClean="0">
                <a:solidFill>
                  <a:schemeClr val="tx1"/>
                </a:solidFill>
                <a:latin typeface="+mj-lt"/>
              </a:rPr>
              <a:t>2</a:t>
            </a:r>
            <a:r>
              <a:rPr lang="ru-RU" sz="1800" b="0" i="1" u="none" strike="noStrike" baseline="0" dirty="0" smtClean="0">
                <a:solidFill>
                  <a:schemeClr val="tx1"/>
                </a:solidFill>
                <a:latin typeface="+mj-lt"/>
              </a:rPr>
              <a:t>(</a:t>
            </a:r>
            <a:r>
              <a:rPr lang="en-US" sz="1800" b="0" i="1" u="none" strike="noStrike" baseline="0" dirty="0" smtClean="0">
                <a:solidFill>
                  <a:schemeClr val="tx1"/>
                </a:solidFill>
                <a:latin typeface="+mj-lt"/>
              </a:rPr>
              <a:t>z</a:t>
            </a:r>
            <a:r>
              <a:rPr lang="uk-UA" sz="1800" b="0" i="1" u="none" strike="noStrike" baseline="0" dirty="0" smtClean="0">
                <a:solidFill>
                  <a:schemeClr val="tx1"/>
                </a:solidFill>
                <a:latin typeface="+mj-lt"/>
              </a:rPr>
              <a:t>)</a:t>
            </a:r>
            <a:r>
              <a:rPr lang="uk-UA" sz="1800" b="0" i="0" u="none" strike="noStrike" baseline="0" dirty="0" smtClean="0">
                <a:solidFill>
                  <a:schemeClr val="tx1"/>
                </a:solidFill>
                <a:latin typeface="+mj-lt"/>
              </a:rPr>
              <a:t> є монотонними.</a:t>
            </a:r>
          </a:p>
          <a:p>
            <a:pPr marL="0" marR="0" lvl="0" indent="0" rtl="0">
              <a:buNone/>
            </a:pPr>
            <a:r>
              <a:rPr lang="ru-RU" sz="1800" b="0" i="0" u="none" strike="noStrike" baseline="0" dirty="0" smtClean="0">
                <a:solidFill>
                  <a:schemeClr val="tx1"/>
                </a:solidFill>
                <a:latin typeface="+mj-lt"/>
              </a:rPr>
              <a:t>Перший </a:t>
            </a:r>
            <a:r>
              <a:rPr lang="ru-RU" sz="1800" b="0" i="0" u="none" strike="noStrike" baseline="0" dirty="0" err="1" smtClean="0">
                <a:solidFill>
                  <a:schemeClr val="tx1"/>
                </a:solidFill>
                <a:latin typeface="+mj-lt"/>
              </a:rPr>
              <a:t>етап</a:t>
            </a:r>
            <a:r>
              <a:rPr lang="ru-RU" sz="1800" b="0" i="0" u="none" strike="noStrike" baseline="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ru-RU" sz="1800" b="0" i="1" u="none" strike="noStrike" baseline="0" dirty="0" smtClean="0">
                <a:solidFill>
                  <a:schemeClr val="tx1"/>
                </a:solidFill>
                <a:latin typeface="+mj-lt"/>
              </a:rPr>
              <a:t>–</a:t>
            </a:r>
            <a:r>
              <a:rPr lang="ru-RU" sz="1800" b="0" i="0" u="none" strike="noStrike" baseline="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ru-RU" sz="1800" b="0" i="0" u="none" strike="noStrike" baseline="0" dirty="0" err="1" smtClean="0">
                <a:solidFill>
                  <a:schemeClr val="tx1"/>
                </a:solidFill>
                <a:latin typeface="+mj-lt"/>
              </a:rPr>
              <a:t>такий</a:t>
            </a:r>
            <a:r>
              <a:rPr lang="ru-RU" sz="1800" b="0" i="0" u="none" strike="noStrike" baseline="0" dirty="0" smtClean="0">
                <a:solidFill>
                  <a:schemeClr val="tx1"/>
                </a:solidFill>
                <a:latin typeface="+mj-lt"/>
              </a:rPr>
              <a:t> же, як в </a:t>
            </a:r>
            <a:r>
              <a:rPr lang="ru-RU" sz="1800" b="0" i="0" u="none" strike="noStrike" baseline="0" dirty="0" err="1" smtClean="0">
                <a:solidFill>
                  <a:schemeClr val="tx1"/>
                </a:solidFill>
                <a:latin typeface="+mj-lt"/>
              </a:rPr>
              <a:t>алгоритмі</a:t>
            </a:r>
            <a:r>
              <a:rPr lang="ru-RU" sz="1800" b="0" i="0" u="none" strike="noStrike" baseline="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ru-RU" sz="1800" b="0" i="0" u="none" strike="noStrike" baseline="0" dirty="0" err="1" smtClean="0">
                <a:solidFill>
                  <a:schemeClr val="tx1"/>
                </a:solidFill>
                <a:latin typeface="+mj-lt"/>
              </a:rPr>
              <a:t>Mamdani</a:t>
            </a:r>
            <a:r>
              <a:rPr lang="ru-RU" sz="1800" b="0" i="0" u="none" strike="noStrike" baseline="0" dirty="0" smtClean="0">
                <a:solidFill>
                  <a:schemeClr val="tx1"/>
                </a:solidFill>
                <a:latin typeface="+mj-lt"/>
              </a:rPr>
              <a:t>.</a:t>
            </a:r>
          </a:p>
          <a:p>
            <a:pPr marL="0" marR="0" lvl="0" indent="0" rtl="0">
              <a:buNone/>
            </a:pPr>
            <a:r>
              <a:rPr lang="uk-UA" sz="1800" b="0" i="0" u="none" strike="noStrike" baseline="0" dirty="0" smtClean="0">
                <a:solidFill>
                  <a:schemeClr val="tx1"/>
                </a:solidFill>
                <a:latin typeface="+mj-lt"/>
              </a:rPr>
              <a:t>На другому етапі спочатку знаходяться (як в алгоритмі </a:t>
            </a:r>
            <a:r>
              <a:rPr lang="en-US" sz="1800" b="0" i="0" u="none" strike="noStrike" baseline="0" dirty="0" err="1" smtClean="0">
                <a:solidFill>
                  <a:schemeClr val="tx1"/>
                </a:solidFill>
                <a:latin typeface="+mj-lt"/>
              </a:rPr>
              <a:t>Mamdani</a:t>
            </a:r>
            <a:r>
              <a:rPr lang="en-US" sz="1800" b="0" i="0" u="none" strike="noStrike" baseline="0" dirty="0" smtClean="0">
                <a:solidFill>
                  <a:schemeClr val="tx1"/>
                </a:solidFill>
                <a:latin typeface="+mj-lt"/>
              </a:rPr>
              <a:t>) </a:t>
            </a:r>
            <a:r>
              <a:rPr lang="uk-UA" sz="1800" b="0" i="0" u="none" strike="noStrike" baseline="0" dirty="0" smtClean="0">
                <a:solidFill>
                  <a:schemeClr val="tx1"/>
                </a:solidFill>
                <a:latin typeface="+mj-lt"/>
              </a:rPr>
              <a:t>рівні «відсікання» </a:t>
            </a:r>
            <a:r>
              <a:rPr lang="uk-UA" sz="1800" b="0" i="1" u="none" strike="noStrike" baseline="0" dirty="0" smtClean="0">
                <a:solidFill>
                  <a:schemeClr val="tx1"/>
                </a:solidFill>
                <a:latin typeface="+mj-lt"/>
              </a:rPr>
              <a:t>а</a:t>
            </a:r>
            <a:r>
              <a:rPr lang="uk-UA" sz="1800" b="0" i="1" u="none" strike="noStrike" baseline="-25000" dirty="0" smtClean="0">
                <a:solidFill>
                  <a:schemeClr val="tx1"/>
                </a:solidFill>
                <a:latin typeface="+mj-lt"/>
              </a:rPr>
              <a:t>1</a:t>
            </a:r>
            <a:r>
              <a:rPr lang="uk-UA" sz="1800" b="0" i="1" u="none" strike="noStrike" baseline="0" dirty="0" smtClean="0">
                <a:solidFill>
                  <a:schemeClr val="tx1"/>
                </a:solidFill>
                <a:latin typeface="+mj-lt"/>
              </a:rPr>
              <a:t>  </a:t>
            </a:r>
            <a:r>
              <a:rPr lang="uk-UA" sz="1800" b="0" i="0" u="none" strike="noStrike" baseline="0" dirty="0" smtClean="0">
                <a:solidFill>
                  <a:schemeClr val="tx1"/>
                </a:solidFill>
                <a:latin typeface="+mj-lt"/>
              </a:rPr>
              <a:t>і </a:t>
            </a:r>
            <a:r>
              <a:rPr lang="uk-UA" sz="1800" b="0" i="1" u="none" strike="noStrike" baseline="0" dirty="0" smtClean="0">
                <a:solidFill>
                  <a:schemeClr val="tx1"/>
                </a:solidFill>
                <a:latin typeface="+mj-lt"/>
              </a:rPr>
              <a:t>а</a:t>
            </a:r>
            <a:r>
              <a:rPr lang="uk-UA" sz="1800" b="0" i="1" u="none" strike="noStrike" baseline="-25000" dirty="0" smtClean="0">
                <a:solidFill>
                  <a:schemeClr val="tx1"/>
                </a:solidFill>
                <a:latin typeface="+mj-lt"/>
              </a:rPr>
              <a:t>2</a:t>
            </a:r>
            <a:r>
              <a:rPr lang="uk-UA" sz="1800" b="0" i="0" u="none" strike="noStrike" baseline="0" dirty="0" smtClean="0">
                <a:solidFill>
                  <a:schemeClr val="tx1"/>
                </a:solidFill>
                <a:latin typeface="+mj-lt"/>
              </a:rPr>
              <a:t>, а потім — за допомогою розв’язку рівнянь – чіткі значення </a:t>
            </a:r>
            <a:r>
              <a:rPr lang="uk-UA" sz="1800" b="0" i="1" u="none" strike="noStrike" baseline="0" dirty="0" smtClean="0">
                <a:solidFill>
                  <a:schemeClr val="tx1"/>
                </a:solidFill>
                <a:latin typeface="+mj-lt"/>
              </a:rPr>
              <a:t>(</a:t>
            </a:r>
            <a:r>
              <a:rPr lang="en-US" sz="1800" b="0" i="1" u="none" strike="noStrike" baseline="0" dirty="0" smtClean="0">
                <a:solidFill>
                  <a:schemeClr val="tx1"/>
                </a:solidFill>
                <a:latin typeface="+mj-lt"/>
              </a:rPr>
              <a:t>z</a:t>
            </a:r>
            <a:r>
              <a:rPr lang="en-US" sz="1800" b="0" i="1" u="none" strike="noStrike" baseline="-25000" dirty="0" smtClean="0">
                <a:solidFill>
                  <a:schemeClr val="tx1"/>
                </a:solidFill>
                <a:latin typeface="+mj-lt"/>
              </a:rPr>
              <a:t>1</a:t>
            </a:r>
            <a:r>
              <a:rPr lang="en-US" sz="1800" b="0" i="1" u="none" strike="noStrike" baseline="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uk-UA" sz="1800" b="0" i="0" u="none" strike="noStrike" baseline="0" dirty="0" smtClean="0">
                <a:solidFill>
                  <a:schemeClr val="tx1"/>
                </a:solidFill>
                <a:latin typeface="+mj-lt"/>
              </a:rPr>
              <a:t>і </a:t>
            </a:r>
            <a:r>
              <a:rPr lang="en-US" sz="1800" b="0" i="1" u="none" strike="noStrike" baseline="0" dirty="0" smtClean="0">
                <a:solidFill>
                  <a:schemeClr val="tx1"/>
                </a:solidFill>
                <a:latin typeface="+mj-lt"/>
              </a:rPr>
              <a:t>z</a:t>
            </a:r>
            <a:r>
              <a:rPr lang="en-US" sz="1800" b="0" i="1" u="none" strike="noStrike" baseline="-25000" dirty="0" smtClean="0">
                <a:solidFill>
                  <a:schemeClr val="tx1"/>
                </a:solidFill>
                <a:latin typeface="+mj-lt"/>
              </a:rPr>
              <a:t>2</a:t>
            </a:r>
            <a:r>
              <a:rPr lang="en-US" sz="1800" b="0" i="1" u="none" strike="noStrike" baseline="0" dirty="0" smtClean="0">
                <a:solidFill>
                  <a:schemeClr val="tx1"/>
                </a:solidFill>
                <a:latin typeface="+mj-lt"/>
              </a:rPr>
              <a:t>) </a:t>
            </a:r>
            <a:r>
              <a:rPr lang="uk-UA" sz="1800" b="0" i="0" u="none" strike="noStrike" baseline="0" dirty="0" smtClean="0">
                <a:solidFill>
                  <a:schemeClr val="tx1"/>
                </a:solidFill>
                <a:latin typeface="+mj-lt"/>
              </a:rPr>
              <a:t>для кожного з початкових правил:</a:t>
            </a:r>
            <a:endParaRPr lang="en-US" sz="1800" b="0" i="0" u="none" strike="noStrike" baseline="0" dirty="0" smtClean="0">
              <a:solidFill>
                <a:schemeClr val="tx1"/>
              </a:solidFill>
              <a:latin typeface="+mj-lt"/>
            </a:endParaRPr>
          </a:p>
          <a:p>
            <a:pPr marL="0" marR="0" lvl="0" indent="0" rtl="0">
              <a:buNone/>
            </a:pPr>
            <a:endParaRPr lang="uk-UA" sz="1800" b="0" i="0" u="none" strike="noStrike" baseline="0" dirty="0" smtClean="0">
              <a:solidFill>
                <a:schemeClr val="tx1"/>
              </a:solidFill>
              <a:latin typeface="+mj-lt"/>
            </a:endParaRPr>
          </a:p>
          <a:p>
            <a:pPr marL="0" marR="0" lvl="0" indent="0" algn="r" rtl="0">
              <a:buNone/>
            </a:pPr>
            <a:r>
              <a:rPr lang="ru-RU" sz="1800" b="0" i="0" u="none" strike="noStrike" baseline="0" dirty="0" smtClean="0">
                <a:solidFill>
                  <a:schemeClr val="tx1"/>
                </a:solidFill>
                <a:latin typeface="+mj-lt"/>
              </a:rPr>
              <a:t>(4.10)</a:t>
            </a:r>
          </a:p>
          <a:p>
            <a:pPr marL="0" marR="0" lvl="0" indent="0" rtl="0">
              <a:buNone/>
            </a:pPr>
            <a:r>
              <a:rPr lang="ru-RU" sz="1800" b="0" i="0" u="none" strike="noStrike" baseline="0" dirty="0" smtClean="0">
                <a:solidFill>
                  <a:schemeClr val="tx1"/>
                </a:solidFill>
                <a:latin typeface="+mj-lt"/>
              </a:rPr>
              <a:t>3. </a:t>
            </a:r>
            <a:r>
              <a:rPr lang="ru-RU" sz="1800" b="0" i="0" u="none" strike="noStrike" baseline="0" dirty="0" err="1" smtClean="0">
                <a:solidFill>
                  <a:schemeClr val="tx1"/>
                </a:solidFill>
                <a:latin typeface="+mj-lt"/>
              </a:rPr>
              <a:t>Визначається</a:t>
            </a:r>
            <a:r>
              <a:rPr lang="ru-RU" sz="1800" b="0" i="0" u="none" strike="noStrike" baseline="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ru-RU" sz="1800" b="0" i="0" u="none" strike="noStrike" baseline="0" dirty="0" err="1" smtClean="0">
                <a:solidFill>
                  <a:schemeClr val="tx1"/>
                </a:solidFill>
                <a:latin typeface="+mj-lt"/>
              </a:rPr>
              <a:t>чітке</a:t>
            </a:r>
            <a:r>
              <a:rPr lang="ru-RU" sz="1800" b="0" i="0" u="none" strike="noStrike" baseline="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ru-RU" sz="1800" b="0" i="0" u="none" strike="noStrike" baseline="0" dirty="0" err="1" smtClean="0">
                <a:solidFill>
                  <a:schemeClr val="tx1"/>
                </a:solidFill>
                <a:latin typeface="+mj-lt"/>
              </a:rPr>
              <a:t>значення</a:t>
            </a:r>
            <a:r>
              <a:rPr lang="ru-RU" sz="1800" b="0" i="0" u="none" strike="noStrike" baseline="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ru-RU" sz="1800" b="0" i="0" u="none" strike="noStrike" baseline="0" dirty="0" err="1" smtClean="0">
                <a:solidFill>
                  <a:schemeClr val="tx1"/>
                </a:solidFill>
                <a:latin typeface="+mj-lt"/>
              </a:rPr>
              <a:t>змінної</a:t>
            </a:r>
            <a:r>
              <a:rPr lang="ru-RU" sz="1800" b="0" i="0" u="none" strike="noStrike" baseline="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ru-RU" sz="1800" b="0" i="0" u="none" strike="noStrike" baseline="0" dirty="0" err="1" smtClean="0">
                <a:solidFill>
                  <a:schemeClr val="tx1"/>
                </a:solidFill>
                <a:latin typeface="+mj-lt"/>
              </a:rPr>
              <a:t>висновку</a:t>
            </a:r>
            <a:r>
              <a:rPr lang="ru-RU" sz="1800" b="0" i="0" u="none" strike="noStrike" baseline="0" dirty="0" smtClean="0">
                <a:solidFill>
                  <a:schemeClr val="tx1"/>
                </a:solidFill>
                <a:latin typeface="+mj-lt"/>
              </a:rPr>
              <a:t> (як </a:t>
            </a:r>
            <a:r>
              <a:rPr lang="ru-RU" sz="1800" b="0" i="0" u="none" strike="noStrike" baseline="0" dirty="0" err="1" smtClean="0">
                <a:solidFill>
                  <a:schemeClr val="tx1"/>
                </a:solidFill>
                <a:latin typeface="+mj-lt"/>
              </a:rPr>
              <a:t>зважене</a:t>
            </a:r>
            <a:r>
              <a:rPr lang="ru-RU" sz="1800" b="0" i="0" u="none" strike="noStrike" baseline="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ru-RU" sz="1800" b="0" i="0" u="none" strike="noStrike" baseline="0" dirty="0" err="1" smtClean="0">
                <a:solidFill>
                  <a:schemeClr val="tx1"/>
                </a:solidFill>
                <a:latin typeface="+mj-lt"/>
              </a:rPr>
              <a:t>середнє</a:t>
            </a:r>
            <a:r>
              <a:rPr lang="ru-RU" sz="1800" b="0" i="0" u="none" strike="noStrike" baseline="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ru-RU" sz="1800" b="0" i="1" u="none" strike="noStrike" baseline="0" dirty="0" smtClean="0">
                <a:solidFill>
                  <a:schemeClr val="tx1"/>
                </a:solidFill>
                <a:latin typeface="+mj-lt"/>
              </a:rPr>
              <a:t>z</a:t>
            </a:r>
            <a:r>
              <a:rPr lang="ru-RU" sz="1800" b="0" i="1" u="none" strike="noStrike" baseline="-25000" dirty="0" smtClean="0">
                <a:solidFill>
                  <a:schemeClr val="tx1"/>
                </a:solidFill>
                <a:latin typeface="+mj-lt"/>
              </a:rPr>
              <a:t>1</a:t>
            </a:r>
            <a:r>
              <a:rPr lang="ru-RU" sz="1800" b="0" i="1" u="none" strike="noStrike" baseline="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ru-RU" sz="1800" b="0" i="0" u="none" strike="noStrike" baseline="0" dirty="0" smtClean="0">
                <a:solidFill>
                  <a:schemeClr val="tx1"/>
                </a:solidFill>
                <a:latin typeface="+mj-lt"/>
              </a:rPr>
              <a:t>і </a:t>
            </a:r>
            <a:r>
              <a:rPr lang="ru-RU" sz="1800" b="0" i="1" u="none" strike="noStrike" baseline="0" dirty="0" smtClean="0">
                <a:solidFill>
                  <a:schemeClr val="tx1"/>
                </a:solidFill>
                <a:latin typeface="+mj-lt"/>
              </a:rPr>
              <a:t>z</a:t>
            </a:r>
            <a:r>
              <a:rPr lang="ru-RU" sz="1800" b="0" i="1" u="none" strike="noStrike" baseline="-25000" dirty="0" smtClean="0">
                <a:solidFill>
                  <a:schemeClr val="tx1"/>
                </a:solidFill>
                <a:latin typeface="+mj-lt"/>
              </a:rPr>
              <a:t>2</a:t>
            </a:r>
            <a:r>
              <a:rPr lang="ru-RU" sz="1800" b="0" i="1" u="none" strike="noStrike" baseline="0" dirty="0" smtClean="0">
                <a:solidFill>
                  <a:schemeClr val="tx1"/>
                </a:solidFill>
                <a:latin typeface="+mj-lt"/>
              </a:rPr>
              <a:t>):</a:t>
            </a:r>
          </a:p>
          <a:p>
            <a:pPr marL="0" marR="0" lvl="0" indent="0" algn="r" rtl="0">
              <a:buNone/>
            </a:pPr>
            <a:r>
              <a:rPr lang="ru-RU" sz="1800" b="0" i="0" u="none" strike="noStrike" baseline="0" dirty="0" smtClean="0">
                <a:solidFill>
                  <a:schemeClr val="tx1"/>
                </a:solidFill>
                <a:latin typeface="+mj-lt"/>
              </a:rPr>
              <a:t>(4.11)</a:t>
            </a:r>
          </a:p>
          <a:p>
            <a:pPr marL="0" marR="0" lvl="0" indent="0" rtl="0">
              <a:buNone/>
            </a:pPr>
            <a:r>
              <a:rPr lang="ru-RU" sz="1800" b="0" i="0" u="none" strike="noStrike" baseline="0" dirty="0" smtClean="0">
                <a:solidFill>
                  <a:schemeClr val="tx1"/>
                </a:solidFill>
                <a:latin typeface="+mj-lt"/>
              </a:rPr>
              <a:t>У </a:t>
            </a:r>
            <a:r>
              <a:rPr lang="ru-RU" sz="1800" b="0" i="0" u="none" strike="noStrike" baseline="0" dirty="0" err="1" smtClean="0">
                <a:solidFill>
                  <a:schemeClr val="tx1"/>
                </a:solidFill>
                <a:latin typeface="+mj-lt"/>
              </a:rPr>
              <a:t>загальному</a:t>
            </a:r>
            <a:r>
              <a:rPr lang="ru-RU" sz="1800" b="0" i="0" u="none" strike="noStrike" baseline="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ru-RU" sz="1800" b="0" i="0" u="none" strike="noStrike" baseline="0" dirty="0" err="1" smtClean="0">
                <a:solidFill>
                  <a:schemeClr val="tx1"/>
                </a:solidFill>
                <a:latin typeface="+mj-lt"/>
              </a:rPr>
              <a:t>випадку</a:t>
            </a:r>
            <a:r>
              <a:rPr lang="ru-RU" sz="1800" b="0" i="0" u="none" strike="noStrike" baseline="0" dirty="0" smtClean="0">
                <a:solidFill>
                  <a:schemeClr val="tx1"/>
                </a:solidFill>
                <a:latin typeface="+mj-lt"/>
              </a:rPr>
              <a:t> (</a:t>
            </a:r>
            <a:r>
              <a:rPr lang="ru-RU" sz="1800" b="0" i="0" u="none" strike="noStrike" baseline="0" dirty="0" err="1" smtClean="0">
                <a:solidFill>
                  <a:schemeClr val="tx1"/>
                </a:solidFill>
                <a:latin typeface="+mj-lt"/>
              </a:rPr>
              <a:t>дискретний</a:t>
            </a:r>
            <a:r>
              <a:rPr lang="ru-RU" sz="1800" b="0" i="0" u="none" strike="noStrike" baseline="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ru-RU" sz="1800" b="0" i="0" u="none" strike="noStrike" baseline="0" dirty="0" err="1" smtClean="0">
                <a:solidFill>
                  <a:schemeClr val="tx1"/>
                </a:solidFill>
                <a:latin typeface="+mj-lt"/>
              </a:rPr>
              <a:t>варіант</a:t>
            </a:r>
            <a:r>
              <a:rPr lang="ru-RU" sz="1800" b="0" i="0" u="none" strike="noStrike" baseline="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ru-RU" sz="1800" b="0" i="0" u="none" strike="noStrike" baseline="0" dirty="0" err="1" smtClean="0">
                <a:solidFill>
                  <a:schemeClr val="tx1"/>
                </a:solidFill>
                <a:latin typeface="+mj-lt"/>
              </a:rPr>
              <a:t>центроїдного</a:t>
            </a:r>
            <a:r>
              <a:rPr lang="ru-RU" sz="1800" b="0" i="0" u="none" strike="noStrike" baseline="0" dirty="0" smtClean="0">
                <a:solidFill>
                  <a:schemeClr val="tx1"/>
                </a:solidFill>
                <a:latin typeface="+mj-lt"/>
              </a:rPr>
              <a:t> методу):</a:t>
            </a:r>
            <a:endParaRPr lang="uk-UA" sz="1800" b="0" i="0" u="none" strike="noStrike" baseline="0" dirty="0" smtClean="0">
              <a:solidFill>
                <a:schemeClr val="tx1"/>
              </a:solidFill>
              <a:latin typeface="+mj-lt"/>
            </a:endParaRPr>
          </a:p>
          <a:p>
            <a:pPr marL="0" marR="0" lvl="0" indent="0" algn="r" rtl="0">
              <a:buNone/>
            </a:pPr>
            <a:r>
              <a:rPr lang="uk-UA" sz="1800" b="0" i="0" u="none" strike="noStrike" baseline="0" dirty="0" smtClean="0">
                <a:solidFill>
                  <a:schemeClr val="tx1"/>
                </a:solidFill>
                <a:latin typeface="+mj-lt"/>
              </a:rPr>
              <a:t>(4.12)</a:t>
            </a: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81276170"/>
              </p:ext>
            </p:extLst>
          </p:nvPr>
        </p:nvGraphicFramePr>
        <p:xfrm>
          <a:off x="1941032" y="856536"/>
          <a:ext cx="7259995" cy="4371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2" name="Уравнение" r:id="rId4" imgW="4432300" imgH="266700" progId="Equation.3">
                  <p:embed/>
                </p:oleObj>
              </mc:Choice>
              <mc:Fallback>
                <p:oleObj name="Уравнение" r:id="rId4" imgW="4432300" imgH="2667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41032" y="856536"/>
                        <a:ext cx="7259995" cy="43716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4131734" y="4317999"/>
            <a:ext cx="22108160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3408624"/>
              </p:ext>
            </p:extLst>
          </p:nvPr>
        </p:nvGraphicFramePr>
        <p:xfrm>
          <a:off x="4131734" y="3828982"/>
          <a:ext cx="2452860" cy="13490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3" name="Уравнение" r:id="rId6" imgW="952087" imgH="520474" progId="Equation.3">
                  <p:embed/>
                </p:oleObj>
              </mc:Choice>
              <mc:Fallback>
                <p:oleObj name="Уравнение" r:id="rId6" imgW="952087" imgH="520474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31734" y="3828982"/>
                        <a:ext cx="2452860" cy="134907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9" name="Объект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73066645"/>
              </p:ext>
            </p:extLst>
          </p:nvPr>
        </p:nvGraphicFramePr>
        <p:xfrm>
          <a:off x="4164622" y="5635181"/>
          <a:ext cx="2253111" cy="8551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4" name="Уравнение" r:id="rId8" imgW="1307532" imgH="495085" progId="Equation.3">
                  <p:embed/>
                </p:oleObj>
              </mc:Choice>
              <mc:Fallback>
                <p:oleObj name="Уравнение" r:id="rId8" imgW="1307532" imgH="495085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64622" y="5635181"/>
                        <a:ext cx="2253111" cy="85519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8033078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dirty="0" smtClean="0">
                <a:solidFill>
                  <a:schemeClr val="tx1"/>
                </a:solidFill>
                <a:latin typeface="+mj-lt"/>
              </a:rPr>
              <a:t> 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04051" y="5533958"/>
            <a:ext cx="10566400" cy="965044"/>
          </a:xfrm>
        </p:spPr>
        <p:txBody>
          <a:bodyPr>
            <a:normAutofit/>
          </a:bodyPr>
          <a:lstStyle/>
          <a:p>
            <a:pPr marL="0" marR="0" lvl="0" indent="0" algn="ctr" rtl="0">
              <a:buNone/>
            </a:pPr>
            <a:r>
              <a:rPr lang="uk-UA" sz="1600" b="0" i="0" u="none" strike="noStrike" baseline="0" dirty="0" smtClean="0">
                <a:solidFill>
                  <a:schemeClr val="tx1"/>
                </a:solidFill>
                <a:latin typeface="+mj-lt"/>
              </a:rPr>
              <a:t>Рис. 4.2. Алгоритм </a:t>
            </a:r>
            <a:r>
              <a:rPr lang="en-US" sz="1600" b="0" i="0" u="none" strike="noStrike" baseline="0" dirty="0" smtClean="0">
                <a:solidFill>
                  <a:schemeClr val="tx1"/>
                </a:solidFill>
                <a:latin typeface="+mj-lt"/>
              </a:rPr>
              <a:t>Tsukamoto</a:t>
            </a:r>
          </a:p>
          <a:p>
            <a:pPr marR="0" lvl="0" algn="ctr" rtl="0"/>
            <a:endParaRPr lang="uk-UA" sz="1600" b="0" i="0" u="none" strike="noStrike" baseline="0" dirty="0" smtClean="0">
              <a:solidFill>
                <a:schemeClr val="tx1"/>
              </a:solidFill>
              <a:latin typeface="+mj-lt"/>
            </a:endParaRPr>
          </a:p>
          <a:p>
            <a:pPr marL="0" marR="0" lvl="0" indent="0" algn="ctr" rtl="0">
              <a:buNone/>
            </a:pPr>
            <a:endParaRPr lang="uk-UA" sz="1600" b="0" i="0" u="none" strike="noStrike" baseline="0" dirty="0" smtClean="0">
              <a:solidFill>
                <a:schemeClr val="tx1"/>
              </a:solidFill>
              <a:latin typeface="+mj-lt"/>
            </a:endParaRPr>
          </a:p>
        </p:txBody>
      </p:sp>
      <p:pic>
        <p:nvPicPr>
          <p:cNvPr id="4" name="Рисунок 3"/>
          <p:cNvPicPr/>
          <p:nvPr/>
        </p:nvPicPr>
        <p:blipFill>
          <a:blip r:embed="rId3">
            <a:lum bright="-12000" contrast="3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1918" y="321734"/>
            <a:ext cx="9424988" cy="494400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9494837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4294967295"/>
          </p:nvPr>
        </p:nvSpPr>
        <p:spPr>
          <a:xfrm>
            <a:off x="841375" y="938645"/>
            <a:ext cx="10509250" cy="4691063"/>
          </a:xfrm>
        </p:spPr>
        <p:txBody>
          <a:bodyPr>
            <a:normAutofit/>
          </a:bodyPr>
          <a:lstStyle/>
          <a:p>
            <a:pPr marL="0" marR="0" lvl="0" indent="0" rtl="0">
              <a:buNone/>
            </a:pPr>
            <a:r>
              <a:rPr lang="uk-UA" sz="1800" b="0" i="0" u="none" strike="noStrike" baseline="0" dirty="0" smtClean="0">
                <a:solidFill>
                  <a:schemeClr val="tx1"/>
                </a:solidFill>
                <a:latin typeface="+mj-lt"/>
              </a:rPr>
              <a:t>Механізм нечітких висновків в своїй основі має базу знань, сформовану фахівцями технологічної області у вигляді сукупності нечітких предикативних правил вигляду:</a:t>
            </a:r>
          </a:p>
          <a:p>
            <a:pPr marL="0" marR="0" lvl="0" indent="0" rtl="0">
              <a:buNone/>
            </a:pPr>
            <a:r>
              <a:rPr lang="ru-RU" sz="1800" b="0" i="0" u="none" strike="noStrike" baseline="0" dirty="0" smtClean="0">
                <a:solidFill>
                  <a:schemeClr val="tx1"/>
                </a:solidFill>
                <a:latin typeface="+mj-lt"/>
              </a:rPr>
              <a:t>П</a:t>
            </a:r>
            <a:r>
              <a:rPr lang="ru-RU" sz="1800" b="0" i="0" u="none" strike="noStrike" baseline="-25000" dirty="0" smtClean="0">
                <a:solidFill>
                  <a:schemeClr val="tx1"/>
                </a:solidFill>
                <a:latin typeface="+mj-lt"/>
              </a:rPr>
              <a:t>1</a:t>
            </a:r>
            <a:r>
              <a:rPr lang="ru-RU" sz="1800" b="0" i="0" u="none" strike="noStrike" baseline="0" dirty="0" smtClean="0">
                <a:solidFill>
                  <a:schemeClr val="tx1"/>
                </a:solidFill>
                <a:latin typeface="+mj-lt"/>
              </a:rPr>
              <a:t>: </a:t>
            </a:r>
            <a:r>
              <a:rPr lang="ru-RU" sz="1800" b="0" i="0" u="none" strike="noStrike" baseline="0" dirty="0" err="1" smtClean="0">
                <a:solidFill>
                  <a:schemeClr val="tx1"/>
                </a:solidFill>
                <a:latin typeface="+mj-lt"/>
              </a:rPr>
              <a:t>якщо</a:t>
            </a:r>
            <a:r>
              <a:rPr lang="ru-RU" sz="1800" b="0" i="0" u="none" strike="noStrike" baseline="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ru-RU" sz="1800" b="0" i="1" u="none" strike="noStrike" baseline="0" dirty="0" smtClean="0">
                <a:solidFill>
                  <a:schemeClr val="tx1"/>
                </a:solidFill>
                <a:latin typeface="+mj-lt"/>
              </a:rPr>
              <a:t>х</a:t>
            </a:r>
            <a:r>
              <a:rPr lang="ru-RU" sz="1800" b="0" i="0" u="none" strike="noStrike" baseline="0" dirty="0" smtClean="0">
                <a:solidFill>
                  <a:schemeClr val="tx1"/>
                </a:solidFill>
                <a:latin typeface="+mj-lt"/>
              </a:rPr>
              <a:t> є </a:t>
            </a:r>
            <a:r>
              <a:rPr lang="ru-RU" sz="1800" b="0" i="1" u="none" strike="noStrike" baseline="0" dirty="0" smtClean="0">
                <a:solidFill>
                  <a:schemeClr val="tx1"/>
                </a:solidFill>
                <a:latin typeface="+mj-lt"/>
              </a:rPr>
              <a:t>А</a:t>
            </a:r>
            <a:r>
              <a:rPr lang="ru-RU" sz="1800" b="0" i="1" u="none" strike="noStrike" baseline="-25000" dirty="0" smtClean="0">
                <a:solidFill>
                  <a:schemeClr val="tx1"/>
                </a:solidFill>
                <a:latin typeface="+mj-lt"/>
              </a:rPr>
              <a:t>1</a:t>
            </a:r>
            <a:r>
              <a:rPr lang="ru-RU" sz="1800" b="0" i="0" u="none" strike="noStrike" baseline="0" dirty="0" smtClean="0">
                <a:solidFill>
                  <a:schemeClr val="tx1"/>
                </a:solidFill>
                <a:latin typeface="+mj-lt"/>
              </a:rPr>
              <a:t>, </a:t>
            </a:r>
            <a:r>
              <a:rPr lang="ru-RU" sz="1800" b="0" i="0" u="none" strike="noStrike" baseline="0" dirty="0" err="1" smtClean="0">
                <a:solidFill>
                  <a:schemeClr val="tx1"/>
                </a:solidFill>
                <a:latin typeface="+mj-lt"/>
              </a:rPr>
              <a:t>тоді</a:t>
            </a:r>
            <a:r>
              <a:rPr lang="ru-RU" sz="1800" b="0" i="0" u="none" strike="noStrike" baseline="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n-US" sz="1800" b="0" i="1" u="none" strike="noStrike" baseline="0" dirty="0" smtClean="0">
                <a:solidFill>
                  <a:schemeClr val="tx1"/>
                </a:solidFill>
                <a:latin typeface="+mj-lt"/>
              </a:rPr>
              <a:t>y</a:t>
            </a:r>
            <a:r>
              <a:rPr lang="uk-UA" sz="1800" b="0" i="0" u="none" strike="noStrike" baseline="0" dirty="0" smtClean="0">
                <a:solidFill>
                  <a:schemeClr val="tx1"/>
                </a:solidFill>
                <a:latin typeface="+mj-lt"/>
              </a:rPr>
              <a:t> є </a:t>
            </a:r>
            <a:r>
              <a:rPr lang="uk-UA" sz="1800" b="0" i="1" u="none" strike="noStrike" baseline="0" dirty="0" smtClean="0">
                <a:solidFill>
                  <a:schemeClr val="tx1"/>
                </a:solidFill>
                <a:latin typeface="+mj-lt"/>
              </a:rPr>
              <a:t>В</a:t>
            </a:r>
            <a:r>
              <a:rPr lang="uk-UA" sz="1800" b="0" i="1" u="none" strike="noStrike" baseline="-25000" dirty="0" smtClean="0">
                <a:solidFill>
                  <a:schemeClr val="tx1"/>
                </a:solidFill>
                <a:latin typeface="+mj-lt"/>
              </a:rPr>
              <a:t>1</a:t>
            </a:r>
            <a:r>
              <a:rPr lang="uk-UA" sz="1800" b="0" i="0" u="none" strike="noStrike" baseline="0" dirty="0" smtClean="0">
                <a:solidFill>
                  <a:schemeClr val="tx1"/>
                </a:solidFill>
                <a:latin typeface="+mj-lt"/>
              </a:rPr>
              <a:t>,</a:t>
            </a:r>
          </a:p>
          <a:p>
            <a:pPr marL="0" marR="0" lvl="0" indent="0" rtl="0">
              <a:buNone/>
            </a:pPr>
            <a:r>
              <a:rPr lang="ru-RU" sz="1800" b="0" i="0" u="none" strike="noStrike" baseline="0" dirty="0" smtClean="0">
                <a:solidFill>
                  <a:schemeClr val="tx1"/>
                </a:solidFill>
                <a:latin typeface="+mj-lt"/>
              </a:rPr>
              <a:t>П</a:t>
            </a:r>
            <a:r>
              <a:rPr lang="ru-RU" sz="1800" b="0" i="0" u="none" strike="noStrike" baseline="-25000" dirty="0" smtClean="0">
                <a:solidFill>
                  <a:schemeClr val="tx1"/>
                </a:solidFill>
                <a:latin typeface="+mj-lt"/>
              </a:rPr>
              <a:t>2</a:t>
            </a:r>
            <a:r>
              <a:rPr lang="ru-RU" sz="1800" b="0" i="0" u="none" strike="noStrike" baseline="0" dirty="0" smtClean="0">
                <a:solidFill>
                  <a:schemeClr val="tx1"/>
                </a:solidFill>
                <a:latin typeface="+mj-lt"/>
              </a:rPr>
              <a:t>: </a:t>
            </a:r>
            <a:r>
              <a:rPr lang="ru-RU" sz="1800" b="0" i="0" u="none" strike="noStrike" baseline="0" dirty="0" err="1" smtClean="0">
                <a:solidFill>
                  <a:schemeClr val="tx1"/>
                </a:solidFill>
                <a:latin typeface="+mj-lt"/>
              </a:rPr>
              <a:t>якщо</a:t>
            </a:r>
            <a:r>
              <a:rPr lang="ru-RU" sz="1800" b="0" i="0" u="none" strike="noStrike" baseline="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ru-RU" sz="1800" b="0" i="1" u="none" strike="noStrike" baseline="0" dirty="0" smtClean="0">
                <a:solidFill>
                  <a:schemeClr val="tx1"/>
                </a:solidFill>
                <a:latin typeface="+mj-lt"/>
              </a:rPr>
              <a:t>х</a:t>
            </a:r>
            <a:r>
              <a:rPr lang="ru-RU" sz="1800" b="0" i="0" u="none" strike="noStrike" baseline="0" dirty="0" smtClean="0">
                <a:solidFill>
                  <a:schemeClr val="tx1"/>
                </a:solidFill>
                <a:latin typeface="+mj-lt"/>
              </a:rPr>
              <a:t> є </a:t>
            </a:r>
            <a:r>
              <a:rPr lang="ru-RU" sz="1800" b="0" i="1" u="none" strike="noStrike" baseline="0" dirty="0" smtClean="0">
                <a:solidFill>
                  <a:schemeClr val="tx1"/>
                </a:solidFill>
                <a:latin typeface="+mj-lt"/>
              </a:rPr>
              <a:t>А</a:t>
            </a:r>
            <a:r>
              <a:rPr lang="ru-RU" sz="1800" b="0" i="1" u="none" strike="noStrike" baseline="-25000" dirty="0" smtClean="0">
                <a:solidFill>
                  <a:schemeClr val="tx1"/>
                </a:solidFill>
                <a:latin typeface="+mj-lt"/>
              </a:rPr>
              <a:t>2</a:t>
            </a:r>
            <a:r>
              <a:rPr lang="ru-RU" sz="1800" b="0" i="0" u="none" strike="noStrike" baseline="0" dirty="0" smtClean="0">
                <a:solidFill>
                  <a:schemeClr val="tx1"/>
                </a:solidFill>
                <a:latin typeface="+mj-lt"/>
              </a:rPr>
              <a:t>, </a:t>
            </a:r>
            <a:r>
              <a:rPr lang="ru-RU" sz="1800" b="0" i="0" u="none" strike="noStrike" baseline="0" dirty="0" err="1" smtClean="0">
                <a:solidFill>
                  <a:schemeClr val="tx1"/>
                </a:solidFill>
                <a:latin typeface="+mj-lt"/>
              </a:rPr>
              <a:t>тоді</a:t>
            </a:r>
            <a:r>
              <a:rPr lang="ru-RU" sz="1800" b="0" i="0" u="none" strike="noStrike" baseline="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n-US" sz="1800" b="0" i="1" u="none" strike="noStrike" baseline="0" dirty="0" smtClean="0">
                <a:solidFill>
                  <a:schemeClr val="tx1"/>
                </a:solidFill>
                <a:latin typeface="+mj-lt"/>
              </a:rPr>
              <a:t>y</a:t>
            </a:r>
            <a:r>
              <a:rPr lang="uk-UA" sz="1800" b="0" i="0" u="none" strike="noStrike" baseline="0" dirty="0" smtClean="0">
                <a:solidFill>
                  <a:schemeClr val="tx1"/>
                </a:solidFill>
                <a:latin typeface="+mj-lt"/>
              </a:rPr>
              <a:t> є </a:t>
            </a:r>
            <a:r>
              <a:rPr lang="uk-UA" sz="1800" b="0" i="1" u="none" strike="noStrike" baseline="0" dirty="0" smtClean="0">
                <a:solidFill>
                  <a:schemeClr val="tx1"/>
                </a:solidFill>
                <a:latin typeface="+mj-lt"/>
              </a:rPr>
              <a:t>В</a:t>
            </a:r>
            <a:r>
              <a:rPr lang="uk-UA" sz="1800" b="0" i="1" u="none" strike="noStrike" baseline="-25000" dirty="0" smtClean="0">
                <a:solidFill>
                  <a:schemeClr val="tx1"/>
                </a:solidFill>
                <a:latin typeface="+mj-lt"/>
              </a:rPr>
              <a:t>2</a:t>
            </a:r>
            <a:r>
              <a:rPr lang="uk-UA" sz="1800" b="0" i="0" u="none" strike="noStrike" baseline="0" dirty="0" smtClean="0">
                <a:solidFill>
                  <a:schemeClr val="tx1"/>
                </a:solidFill>
                <a:latin typeface="+mj-lt"/>
              </a:rPr>
              <a:t>,</a:t>
            </a:r>
          </a:p>
          <a:p>
            <a:pPr marL="0" marR="0" lvl="0" indent="0" rtl="0">
              <a:buNone/>
            </a:pPr>
            <a:r>
              <a:rPr lang="uk-UA" sz="1800" b="0" i="0" u="none" strike="noStrike" baseline="0" dirty="0" smtClean="0">
                <a:solidFill>
                  <a:schemeClr val="tx1"/>
                </a:solidFill>
                <a:latin typeface="+mj-lt"/>
              </a:rPr>
              <a:t>……………………………</a:t>
            </a:r>
          </a:p>
          <a:p>
            <a:pPr marL="0" marR="0" lvl="0" indent="0" rtl="0">
              <a:buNone/>
            </a:pPr>
            <a:r>
              <a:rPr lang="ru-RU" sz="1800" b="0" i="0" u="none" strike="noStrike" baseline="0" dirty="0" smtClean="0">
                <a:solidFill>
                  <a:schemeClr val="tx1"/>
                </a:solidFill>
                <a:latin typeface="+mj-lt"/>
              </a:rPr>
              <a:t>П</a:t>
            </a:r>
            <a:r>
              <a:rPr lang="ru-RU" sz="1800" b="0" i="0" u="none" strike="noStrike" baseline="-25000" dirty="0" smtClean="0">
                <a:solidFill>
                  <a:schemeClr val="tx1"/>
                </a:solidFill>
                <a:latin typeface="+mj-lt"/>
              </a:rPr>
              <a:t>3</a:t>
            </a:r>
            <a:r>
              <a:rPr lang="ru-RU" sz="1800" b="0" i="0" u="none" strike="noStrike" baseline="0" dirty="0" smtClean="0">
                <a:solidFill>
                  <a:schemeClr val="tx1"/>
                </a:solidFill>
                <a:latin typeface="+mj-lt"/>
              </a:rPr>
              <a:t>: </a:t>
            </a:r>
            <a:r>
              <a:rPr lang="ru-RU" sz="1800" b="0" i="0" u="none" strike="noStrike" baseline="0" dirty="0" err="1" smtClean="0">
                <a:solidFill>
                  <a:schemeClr val="tx1"/>
                </a:solidFill>
                <a:latin typeface="+mj-lt"/>
              </a:rPr>
              <a:t>якщо</a:t>
            </a:r>
            <a:r>
              <a:rPr lang="ru-RU" sz="1800" b="0" i="0" u="none" strike="noStrike" baseline="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ru-RU" sz="1800" b="0" i="1" u="none" strike="noStrike" baseline="0" dirty="0" smtClean="0">
                <a:solidFill>
                  <a:schemeClr val="tx1"/>
                </a:solidFill>
                <a:latin typeface="+mj-lt"/>
              </a:rPr>
              <a:t>х</a:t>
            </a:r>
            <a:r>
              <a:rPr lang="ru-RU" sz="1800" b="0" i="0" u="none" strike="noStrike" baseline="0" dirty="0" smtClean="0">
                <a:solidFill>
                  <a:schemeClr val="tx1"/>
                </a:solidFill>
                <a:latin typeface="+mj-lt"/>
              </a:rPr>
              <a:t> є </a:t>
            </a:r>
            <a:r>
              <a:rPr lang="ru-RU" sz="1800" b="0" i="1" u="none" strike="noStrike" baseline="0" dirty="0" smtClean="0">
                <a:solidFill>
                  <a:schemeClr val="tx1"/>
                </a:solidFill>
                <a:latin typeface="+mj-lt"/>
              </a:rPr>
              <a:t>А</a:t>
            </a:r>
            <a:r>
              <a:rPr lang="en-US" sz="1800" b="0" i="1" u="none" strike="noStrike" baseline="-25000" dirty="0" smtClean="0">
                <a:solidFill>
                  <a:schemeClr val="tx1"/>
                </a:solidFill>
                <a:latin typeface="+mj-lt"/>
              </a:rPr>
              <a:t>n</a:t>
            </a:r>
            <a:r>
              <a:rPr lang="uk-UA" sz="1800" b="0" i="0" u="none" strike="noStrike" baseline="0" dirty="0" smtClean="0">
                <a:solidFill>
                  <a:schemeClr val="tx1"/>
                </a:solidFill>
                <a:latin typeface="+mj-lt"/>
              </a:rPr>
              <a:t>, тоді </a:t>
            </a:r>
            <a:r>
              <a:rPr lang="en-US" sz="1800" b="0" i="1" u="none" strike="noStrike" baseline="0" dirty="0" smtClean="0">
                <a:solidFill>
                  <a:schemeClr val="tx1"/>
                </a:solidFill>
                <a:latin typeface="+mj-lt"/>
              </a:rPr>
              <a:t>y</a:t>
            </a:r>
            <a:r>
              <a:rPr lang="uk-UA" sz="1800" b="0" i="0" u="none" strike="noStrike" baseline="0" dirty="0" smtClean="0">
                <a:solidFill>
                  <a:schemeClr val="tx1"/>
                </a:solidFill>
                <a:latin typeface="+mj-lt"/>
              </a:rPr>
              <a:t> є </a:t>
            </a:r>
            <a:r>
              <a:rPr lang="uk-UA" sz="1800" b="0" i="1" u="none" strike="noStrike" baseline="0" dirty="0" smtClean="0">
                <a:solidFill>
                  <a:schemeClr val="tx1"/>
                </a:solidFill>
                <a:latin typeface="+mj-lt"/>
              </a:rPr>
              <a:t>В</a:t>
            </a:r>
            <a:r>
              <a:rPr lang="en-US" sz="1800" b="0" i="1" u="none" strike="noStrike" baseline="-25000" dirty="0" smtClean="0">
                <a:solidFill>
                  <a:schemeClr val="tx1"/>
                </a:solidFill>
                <a:latin typeface="+mj-lt"/>
              </a:rPr>
              <a:t>n</a:t>
            </a:r>
            <a:r>
              <a:rPr lang="uk-UA" sz="1800" b="0" i="0" u="none" strike="noStrike" baseline="0" dirty="0" smtClean="0">
                <a:solidFill>
                  <a:schemeClr val="tx1"/>
                </a:solidFill>
                <a:latin typeface="+mj-lt"/>
              </a:rPr>
              <a:t>,</a:t>
            </a:r>
          </a:p>
          <a:p>
            <a:pPr marR="0" lvl="0" rtl="0"/>
            <a:endParaRPr lang="uk-UA" sz="1800" b="0" i="0" u="none" strike="noStrike" baseline="0" dirty="0" smtClean="0">
              <a:solidFill>
                <a:schemeClr val="tx1"/>
              </a:solidFill>
              <a:latin typeface="+mj-lt"/>
            </a:endParaRPr>
          </a:p>
          <a:p>
            <a:pPr marL="0" marR="0" lvl="0" indent="0" rtl="0">
              <a:buNone/>
            </a:pPr>
            <a:r>
              <a:rPr lang="ru-RU" sz="1800" b="0" i="0" u="none" strike="noStrike" baseline="0" dirty="0" smtClean="0">
                <a:solidFill>
                  <a:schemeClr val="tx1"/>
                </a:solidFill>
                <a:latin typeface="+mj-lt"/>
              </a:rPr>
              <a:t>де </a:t>
            </a:r>
            <a:r>
              <a:rPr lang="ru-RU" sz="1800" b="0" i="1" u="none" strike="noStrike" baseline="0" dirty="0" smtClean="0">
                <a:solidFill>
                  <a:schemeClr val="tx1"/>
                </a:solidFill>
                <a:latin typeface="+mj-lt"/>
              </a:rPr>
              <a:t>х – </a:t>
            </a:r>
            <a:r>
              <a:rPr lang="ru-RU" sz="1800" b="0" i="0" u="none" strike="noStrike" baseline="0" dirty="0" err="1" smtClean="0">
                <a:solidFill>
                  <a:schemeClr val="tx1"/>
                </a:solidFill>
                <a:latin typeface="+mj-lt"/>
              </a:rPr>
              <a:t>вхідна</a:t>
            </a:r>
            <a:r>
              <a:rPr lang="ru-RU" sz="1800" b="0" i="0" u="none" strike="noStrike" baseline="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ru-RU" sz="1800" b="0" i="0" u="none" strike="noStrike" baseline="0" dirty="0" err="1" smtClean="0">
                <a:solidFill>
                  <a:schemeClr val="tx1"/>
                </a:solidFill>
                <a:latin typeface="+mj-lt"/>
              </a:rPr>
              <a:t>змінна</a:t>
            </a:r>
            <a:r>
              <a:rPr lang="ru-RU" sz="1800" b="0" i="0" u="none" strike="noStrike" baseline="0" dirty="0" smtClean="0">
                <a:solidFill>
                  <a:schemeClr val="tx1"/>
                </a:solidFill>
                <a:latin typeface="+mj-lt"/>
              </a:rPr>
              <a:t> (</a:t>
            </a:r>
            <a:r>
              <a:rPr lang="ru-RU" sz="1800" b="0" i="0" u="none" strike="noStrike" baseline="0" dirty="0" err="1" smtClean="0">
                <a:solidFill>
                  <a:schemeClr val="tx1"/>
                </a:solidFill>
                <a:latin typeface="+mj-lt"/>
              </a:rPr>
              <a:t>ім'я</a:t>
            </a:r>
            <a:r>
              <a:rPr lang="ru-RU" sz="1800" b="0" i="0" u="none" strike="noStrike" baseline="0" dirty="0" smtClean="0">
                <a:solidFill>
                  <a:schemeClr val="tx1"/>
                </a:solidFill>
                <a:latin typeface="+mj-lt"/>
              </a:rPr>
              <a:t> для </a:t>
            </a:r>
            <a:r>
              <a:rPr lang="ru-RU" sz="1800" b="0" i="0" u="none" strike="noStrike" baseline="0" dirty="0" err="1" smtClean="0">
                <a:solidFill>
                  <a:schemeClr val="tx1"/>
                </a:solidFill>
                <a:latin typeface="+mj-lt"/>
              </a:rPr>
              <a:t>відомих</a:t>
            </a:r>
            <a:r>
              <a:rPr lang="ru-RU" sz="1800" b="0" i="0" u="none" strike="noStrike" baseline="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ru-RU" sz="1800" b="0" i="0" u="none" strike="noStrike" baseline="0" dirty="0" err="1" smtClean="0">
                <a:solidFill>
                  <a:schemeClr val="tx1"/>
                </a:solidFill>
                <a:latin typeface="+mj-lt"/>
              </a:rPr>
              <a:t>значень</a:t>
            </a:r>
            <a:r>
              <a:rPr lang="ru-RU" sz="1800" b="0" i="0" u="none" strike="noStrike" baseline="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ru-RU" sz="1800" b="0" i="0" u="none" strike="noStrike" baseline="0" dirty="0" err="1" smtClean="0">
                <a:solidFill>
                  <a:schemeClr val="tx1"/>
                </a:solidFill>
                <a:latin typeface="+mj-lt"/>
              </a:rPr>
              <a:t>даних</a:t>
            </a:r>
            <a:r>
              <a:rPr lang="ru-RU" sz="1800" b="0" i="0" u="none" strike="noStrike" baseline="0" dirty="0" smtClean="0">
                <a:solidFill>
                  <a:schemeClr val="tx1"/>
                </a:solidFill>
                <a:latin typeface="+mj-lt"/>
              </a:rPr>
              <a:t>), </a:t>
            </a:r>
            <a:r>
              <a:rPr lang="ru-RU" sz="1800" b="0" i="1" u="none" strike="noStrike" baseline="0" dirty="0" smtClean="0">
                <a:solidFill>
                  <a:schemeClr val="tx1"/>
                </a:solidFill>
                <a:latin typeface="+mj-lt"/>
              </a:rPr>
              <a:t>у – </a:t>
            </a:r>
            <a:r>
              <a:rPr lang="ru-RU" sz="1800" b="0" i="0" u="none" strike="noStrike" baseline="0" dirty="0" err="1" smtClean="0">
                <a:solidFill>
                  <a:schemeClr val="tx1"/>
                </a:solidFill>
                <a:latin typeface="+mj-lt"/>
              </a:rPr>
              <a:t>змінна</a:t>
            </a:r>
            <a:r>
              <a:rPr lang="ru-RU" sz="1800" b="0" i="0" u="none" strike="noStrike" baseline="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ru-RU" sz="1800" b="0" i="0" u="none" strike="noStrike" baseline="0" dirty="0" err="1" smtClean="0">
                <a:solidFill>
                  <a:schemeClr val="tx1"/>
                </a:solidFill>
                <a:latin typeface="+mj-lt"/>
              </a:rPr>
              <a:t>висновку</a:t>
            </a:r>
            <a:r>
              <a:rPr lang="ru-RU" sz="1800" b="0" i="0" u="none" strike="noStrike" baseline="0" dirty="0" smtClean="0">
                <a:solidFill>
                  <a:schemeClr val="tx1"/>
                </a:solidFill>
                <a:latin typeface="+mj-lt"/>
              </a:rPr>
              <a:t> (</a:t>
            </a:r>
            <a:r>
              <a:rPr lang="ru-RU" sz="1800" b="0" i="0" u="none" strike="noStrike" baseline="0" dirty="0" err="1" smtClean="0">
                <a:solidFill>
                  <a:schemeClr val="tx1"/>
                </a:solidFill>
                <a:latin typeface="+mj-lt"/>
              </a:rPr>
              <a:t>ім'я</a:t>
            </a:r>
            <a:r>
              <a:rPr lang="ru-RU" sz="1800" b="0" i="0" u="none" strike="noStrike" baseline="0" dirty="0" smtClean="0">
                <a:solidFill>
                  <a:schemeClr val="tx1"/>
                </a:solidFill>
                <a:latin typeface="+mj-lt"/>
              </a:rPr>
              <a:t> для </a:t>
            </a:r>
            <a:r>
              <a:rPr lang="ru-RU" sz="1800" b="0" i="0" u="none" strike="noStrike" baseline="0" dirty="0" err="1" smtClean="0">
                <a:solidFill>
                  <a:schemeClr val="tx1"/>
                </a:solidFill>
                <a:latin typeface="+mj-lt"/>
              </a:rPr>
              <a:t>значення</a:t>
            </a:r>
            <a:r>
              <a:rPr lang="ru-RU" sz="1800" b="0" i="0" u="none" strike="noStrike" baseline="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ru-RU" sz="1800" b="0" i="0" u="none" strike="noStrike" baseline="0" dirty="0" err="1" smtClean="0">
                <a:solidFill>
                  <a:schemeClr val="tx1"/>
                </a:solidFill>
                <a:latin typeface="+mj-lt"/>
              </a:rPr>
              <a:t>даних</a:t>
            </a:r>
            <a:r>
              <a:rPr lang="ru-RU" sz="1800" b="0" i="0" u="none" strike="noStrike" baseline="0" dirty="0" smtClean="0">
                <a:solidFill>
                  <a:schemeClr val="tx1"/>
                </a:solidFill>
                <a:latin typeface="+mj-lt"/>
              </a:rPr>
              <a:t>, яке буде </a:t>
            </a:r>
            <a:r>
              <a:rPr lang="ru-RU" sz="1800" b="0" i="0" u="none" strike="noStrike" baseline="0" dirty="0" err="1" smtClean="0">
                <a:solidFill>
                  <a:schemeClr val="tx1"/>
                </a:solidFill>
                <a:latin typeface="+mj-lt"/>
              </a:rPr>
              <a:t>обчислене</a:t>
            </a:r>
            <a:r>
              <a:rPr lang="ru-RU" sz="1800" b="0" i="0" u="none" strike="noStrike" baseline="0" dirty="0" smtClean="0">
                <a:solidFill>
                  <a:schemeClr val="tx1"/>
                </a:solidFill>
                <a:latin typeface="+mj-lt"/>
              </a:rPr>
              <a:t>); </a:t>
            </a:r>
            <a:r>
              <a:rPr lang="ru-RU" sz="1800" b="0" i="1" u="none" strike="noStrike" baseline="0" dirty="0" smtClean="0">
                <a:solidFill>
                  <a:schemeClr val="tx1"/>
                </a:solidFill>
                <a:latin typeface="+mj-lt"/>
              </a:rPr>
              <a:t>А</a:t>
            </a:r>
            <a:r>
              <a:rPr lang="ru-RU" sz="1800" b="0" i="0" u="none" strike="noStrike" baseline="0" dirty="0" smtClean="0">
                <a:solidFill>
                  <a:schemeClr val="tx1"/>
                </a:solidFill>
                <a:latin typeface="+mj-lt"/>
              </a:rPr>
              <a:t> і </a:t>
            </a:r>
            <a:r>
              <a:rPr lang="ru-RU" sz="1800" b="0" i="1" u="none" strike="noStrike" baseline="0" dirty="0" smtClean="0">
                <a:solidFill>
                  <a:schemeClr val="tx1"/>
                </a:solidFill>
                <a:latin typeface="+mj-lt"/>
              </a:rPr>
              <a:t>В</a:t>
            </a:r>
            <a:r>
              <a:rPr lang="ru-RU" sz="1800" b="0" i="0" u="none" strike="noStrike" baseline="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ru-RU" sz="1800" b="0" i="1" u="none" strike="noStrike" baseline="0" dirty="0" smtClean="0">
                <a:solidFill>
                  <a:schemeClr val="tx1"/>
                </a:solidFill>
                <a:latin typeface="+mj-lt"/>
              </a:rPr>
              <a:t>–</a:t>
            </a:r>
            <a:r>
              <a:rPr lang="ru-RU" sz="1800" b="0" i="0" u="none" strike="noStrike" baseline="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ru-RU" sz="1800" b="0" i="0" u="none" strike="noStrike" baseline="0" dirty="0" err="1" smtClean="0">
                <a:solidFill>
                  <a:schemeClr val="tx1"/>
                </a:solidFill>
                <a:latin typeface="+mj-lt"/>
              </a:rPr>
              <a:t>функції</a:t>
            </a:r>
            <a:r>
              <a:rPr lang="ru-RU" sz="1800" b="0" i="0" u="none" strike="noStrike" baseline="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ru-RU" sz="1800" b="0" i="0" u="none" strike="noStrike" baseline="0" dirty="0" err="1" smtClean="0">
                <a:solidFill>
                  <a:schemeClr val="tx1"/>
                </a:solidFill>
                <a:latin typeface="+mj-lt"/>
              </a:rPr>
              <a:t>належності</a:t>
            </a:r>
            <a:r>
              <a:rPr lang="ru-RU" sz="1800" b="0" i="0" u="none" strike="noStrike" baseline="0" dirty="0" smtClean="0">
                <a:solidFill>
                  <a:schemeClr val="tx1"/>
                </a:solidFill>
                <a:latin typeface="+mj-lt"/>
              </a:rPr>
              <a:t>, </a:t>
            </a:r>
            <a:r>
              <a:rPr lang="ru-RU" sz="1800" b="0" i="0" u="none" strike="noStrike" baseline="0" dirty="0" err="1" smtClean="0">
                <a:solidFill>
                  <a:schemeClr val="tx1"/>
                </a:solidFill>
                <a:latin typeface="+mj-lt"/>
              </a:rPr>
              <a:t>визначені</a:t>
            </a:r>
            <a:r>
              <a:rPr lang="ru-RU" sz="1800" b="0" i="0" u="none" strike="noStrike" baseline="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ru-RU" sz="1800" b="0" i="0" u="none" strike="noStrike" baseline="0" dirty="0" err="1" smtClean="0">
                <a:solidFill>
                  <a:schemeClr val="tx1"/>
                </a:solidFill>
                <a:latin typeface="+mj-lt"/>
              </a:rPr>
              <a:t>відповідно</a:t>
            </a:r>
            <a:r>
              <a:rPr lang="ru-RU" sz="1800" b="0" i="0" u="none" strike="noStrike" baseline="0" dirty="0" smtClean="0">
                <a:solidFill>
                  <a:schemeClr val="tx1"/>
                </a:solidFill>
                <a:latin typeface="+mj-lt"/>
              </a:rPr>
              <a:t> на </a:t>
            </a:r>
            <a:r>
              <a:rPr lang="ru-RU" sz="1800" b="0" i="1" u="none" strike="noStrike" baseline="0" dirty="0" smtClean="0">
                <a:solidFill>
                  <a:schemeClr val="tx1"/>
                </a:solidFill>
                <a:latin typeface="+mj-lt"/>
              </a:rPr>
              <a:t>х</a:t>
            </a:r>
            <a:r>
              <a:rPr lang="ru-RU" sz="1800" b="0" i="0" u="none" strike="noStrike" baseline="0" dirty="0" smtClean="0">
                <a:solidFill>
                  <a:schemeClr val="tx1"/>
                </a:solidFill>
                <a:latin typeface="+mj-lt"/>
              </a:rPr>
              <a:t> і </a:t>
            </a:r>
            <a:r>
              <a:rPr lang="ru-RU" sz="1800" b="0" i="1" u="none" strike="noStrike" baseline="0" dirty="0" smtClean="0">
                <a:solidFill>
                  <a:schemeClr val="tx1"/>
                </a:solidFill>
                <a:latin typeface="+mj-lt"/>
              </a:rPr>
              <a:t>у</a:t>
            </a:r>
            <a:r>
              <a:rPr lang="ru-RU" sz="1800" b="0" i="0" u="none" strike="noStrike" baseline="0" dirty="0" smtClean="0">
                <a:solidFill>
                  <a:schemeClr val="tx1"/>
                </a:solidFill>
                <a:latin typeface="+mj-lt"/>
              </a:rPr>
              <a:t>.</a:t>
            </a:r>
          </a:p>
          <a:p>
            <a:pPr marL="0" marR="0" lvl="0" indent="0" rtl="0">
              <a:buNone/>
            </a:pPr>
            <a:r>
              <a:rPr lang="ru-RU" sz="1800" b="0" i="0" u="none" strike="noStrike" baseline="0" dirty="0" smtClean="0">
                <a:solidFill>
                  <a:schemeClr val="tx1"/>
                </a:solidFill>
                <a:latin typeface="+mj-lt"/>
              </a:rPr>
              <a:t>Приклад </a:t>
            </a:r>
            <a:r>
              <a:rPr lang="ru-RU" sz="1800" b="0" i="0" u="none" strike="noStrike" baseline="0" dirty="0" err="1" smtClean="0">
                <a:solidFill>
                  <a:schemeClr val="tx1"/>
                </a:solidFill>
                <a:latin typeface="+mj-lt"/>
              </a:rPr>
              <a:t>подібного</a:t>
            </a:r>
            <a:r>
              <a:rPr lang="ru-RU" sz="1800" b="0" i="0" u="none" strike="noStrike" baseline="0" dirty="0" smtClean="0">
                <a:solidFill>
                  <a:schemeClr val="tx1"/>
                </a:solidFill>
                <a:latin typeface="+mj-lt"/>
              </a:rPr>
              <a:t> правила: </a:t>
            </a:r>
            <a:r>
              <a:rPr lang="ru-RU" sz="1800" b="0" i="0" u="none" strike="noStrike" baseline="0" dirty="0" err="1" smtClean="0">
                <a:solidFill>
                  <a:schemeClr val="tx1"/>
                </a:solidFill>
                <a:latin typeface="+mj-lt"/>
              </a:rPr>
              <a:t>якщо</a:t>
            </a:r>
            <a:r>
              <a:rPr lang="ru-RU" sz="1800" b="0" i="0" u="none" strike="noStrike" baseline="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ru-RU" sz="1800" b="0" i="1" u="none" strike="noStrike" baseline="0" dirty="0" smtClean="0">
                <a:solidFill>
                  <a:schemeClr val="tx1"/>
                </a:solidFill>
                <a:latin typeface="+mj-lt"/>
              </a:rPr>
              <a:t>х –</a:t>
            </a:r>
            <a:r>
              <a:rPr lang="ru-RU" sz="1800" b="0" i="0" u="none" strike="noStrike" baseline="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ru-RU" sz="1800" b="0" i="0" u="none" strike="noStrike" baseline="0" dirty="0" err="1" smtClean="0">
                <a:solidFill>
                  <a:schemeClr val="tx1"/>
                </a:solidFill>
                <a:latin typeface="+mj-lt"/>
              </a:rPr>
              <a:t>низько</a:t>
            </a:r>
            <a:r>
              <a:rPr lang="ru-RU" sz="1800" b="0" i="0" u="none" strike="noStrike" baseline="0" dirty="0" smtClean="0">
                <a:solidFill>
                  <a:schemeClr val="tx1"/>
                </a:solidFill>
                <a:latin typeface="+mj-lt"/>
              </a:rPr>
              <a:t>, то </a:t>
            </a:r>
            <a:r>
              <a:rPr lang="ru-RU" sz="1800" b="0" i="1" u="none" strike="noStrike" baseline="0" dirty="0" smtClean="0">
                <a:solidFill>
                  <a:schemeClr val="tx1"/>
                </a:solidFill>
                <a:latin typeface="+mj-lt"/>
              </a:rPr>
              <a:t>у –</a:t>
            </a:r>
            <a:r>
              <a:rPr lang="ru-RU" sz="1800" b="0" i="0" u="none" strike="noStrike" baseline="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ru-RU" sz="1800" b="0" i="0" u="none" strike="noStrike" baseline="0" dirty="0" err="1" smtClean="0">
                <a:solidFill>
                  <a:schemeClr val="tx1"/>
                </a:solidFill>
                <a:latin typeface="+mj-lt"/>
              </a:rPr>
              <a:t>високо</a:t>
            </a:r>
            <a:r>
              <a:rPr lang="ru-RU" sz="1800" b="0" i="0" u="none" strike="noStrike" baseline="0" dirty="0" smtClean="0">
                <a:solidFill>
                  <a:schemeClr val="tx1"/>
                </a:solidFill>
                <a:latin typeface="+mj-lt"/>
              </a:rPr>
              <a:t>.</a:t>
            </a:r>
          </a:p>
          <a:p>
            <a:pPr marR="0" lvl="0" rtl="0"/>
            <a:endParaRPr lang="en-US" sz="1800" b="0" i="0" u="none" strike="noStrike" baseline="0" dirty="0" smtClean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53650381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752475"/>
            <a:ext cx="9613900" cy="1081088"/>
          </a:xfrm>
        </p:spPr>
        <p:txBody>
          <a:bodyPr/>
          <a:lstStyle/>
          <a:p>
            <a:pPr marR="0" rtl="0"/>
            <a:r>
              <a:rPr lang="en-US" b="0" i="0" u="none" strike="noStrike" dirty="0" smtClean="0">
                <a:solidFill>
                  <a:schemeClr val="tx1"/>
                </a:solidFill>
                <a:latin typeface="+mj-lt"/>
              </a:rPr>
              <a:t> </a:t>
            </a:r>
            <a:endParaRPr lang="ru-RU" b="0" i="0" u="none" strike="noStrike" baseline="0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4294967295"/>
          </p:nvPr>
        </p:nvSpPr>
        <p:spPr>
          <a:xfrm>
            <a:off x="296429" y="684173"/>
            <a:ext cx="10560050" cy="5689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1800" dirty="0" err="1">
                <a:solidFill>
                  <a:schemeClr val="tx1"/>
                </a:solidFill>
                <a:latin typeface="+mj-lt"/>
              </a:rPr>
              <a:t>Приведемо</a:t>
            </a:r>
            <a:r>
              <a:rPr lang="ru-RU" sz="1800" dirty="0">
                <a:solidFill>
                  <a:schemeClr val="tx1"/>
                </a:solidFill>
                <a:latin typeface="+mj-lt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+mj-lt"/>
              </a:rPr>
              <a:t>більш</a:t>
            </a:r>
            <a:r>
              <a:rPr lang="ru-RU" sz="1800" dirty="0">
                <a:solidFill>
                  <a:schemeClr val="tx1"/>
                </a:solidFill>
                <a:latin typeface="+mj-lt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+mj-lt"/>
              </a:rPr>
              <a:t>детальне</a:t>
            </a:r>
            <a:r>
              <a:rPr lang="ru-RU" sz="1800" dirty="0">
                <a:solidFill>
                  <a:schemeClr val="tx1"/>
                </a:solidFill>
                <a:latin typeface="+mj-lt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+mj-lt"/>
              </a:rPr>
              <a:t>пояснення</a:t>
            </a:r>
            <a:r>
              <a:rPr lang="ru-RU" sz="1800" dirty="0">
                <a:solidFill>
                  <a:schemeClr val="tx1"/>
                </a:solidFill>
                <a:latin typeface="+mj-lt"/>
              </a:rPr>
              <a:t>. </a:t>
            </a:r>
            <a:r>
              <a:rPr lang="ru-RU" sz="1800" dirty="0" err="1">
                <a:solidFill>
                  <a:schemeClr val="tx1"/>
                </a:solidFill>
                <a:latin typeface="+mj-lt"/>
              </a:rPr>
              <a:t>Знання</a:t>
            </a:r>
            <a:r>
              <a:rPr lang="ru-RU" sz="1800" dirty="0">
                <a:solidFill>
                  <a:schemeClr val="tx1"/>
                </a:solidFill>
                <a:latin typeface="+mj-lt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+mj-lt"/>
              </a:rPr>
              <a:t>експерта</a:t>
            </a:r>
            <a:r>
              <a:rPr lang="ru-RU" sz="1800" dirty="0">
                <a:solidFill>
                  <a:schemeClr val="tx1"/>
                </a:solidFill>
                <a:latin typeface="+mj-lt"/>
              </a:rPr>
              <a:t> А &gt; В </a:t>
            </a:r>
            <a:r>
              <a:rPr lang="ru-RU" sz="1800" dirty="0" err="1">
                <a:solidFill>
                  <a:schemeClr val="tx1"/>
                </a:solidFill>
                <a:latin typeface="+mj-lt"/>
              </a:rPr>
              <a:t>відображає</a:t>
            </a:r>
            <a:r>
              <a:rPr lang="ru-RU" sz="1800" dirty="0">
                <a:solidFill>
                  <a:schemeClr val="tx1"/>
                </a:solidFill>
                <a:latin typeface="+mj-lt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+mj-lt"/>
              </a:rPr>
              <a:t>нечітке</a:t>
            </a:r>
            <a:r>
              <a:rPr lang="ru-RU" sz="1800" dirty="0">
                <a:solidFill>
                  <a:schemeClr val="tx1"/>
                </a:solidFill>
                <a:latin typeface="+mj-lt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+mj-lt"/>
              </a:rPr>
              <a:t>причинне</a:t>
            </a:r>
            <a:r>
              <a:rPr lang="ru-RU" sz="1800" dirty="0">
                <a:solidFill>
                  <a:schemeClr val="tx1"/>
                </a:solidFill>
                <a:latin typeface="+mj-lt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+mj-lt"/>
              </a:rPr>
              <a:t>відношення</a:t>
            </a:r>
            <a:r>
              <a:rPr lang="ru-RU" sz="1800" dirty="0">
                <a:solidFill>
                  <a:schemeClr val="tx1"/>
                </a:solidFill>
                <a:latin typeface="+mj-lt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+mj-lt"/>
              </a:rPr>
              <a:t>передумови</a:t>
            </a:r>
            <a:r>
              <a:rPr lang="ru-RU" sz="1800" dirty="0">
                <a:solidFill>
                  <a:schemeClr val="tx1"/>
                </a:solidFill>
                <a:latin typeface="+mj-lt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latin typeface="+mj-lt"/>
              </a:rPr>
              <a:t>висновку</a:t>
            </a:r>
            <a:r>
              <a:rPr lang="ru-RU" sz="1800" dirty="0">
                <a:solidFill>
                  <a:schemeClr val="tx1"/>
                </a:solidFill>
                <a:latin typeface="+mj-lt"/>
              </a:rPr>
              <a:t>, тому </a:t>
            </a:r>
            <a:r>
              <a:rPr lang="ru-RU" sz="1800" dirty="0" err="1">
                <a:solidFill>
                  <a:schemeClr val="tx1"/>
                </a:solidFill>
                <a:latin typeface="+mj-lt"/>
              </a:rPr>
              <a:t>його</a:t>
            </a:r>
            <a:r>
              <a:rPr lang="ru-RU" sz="1800" dirty="0">
                <a:solidFill>
                  <a:schemeClr val="tx1"/>
                </a:solidFill>
                <a:latin typeface="+mj-lt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+mj-lt"/>
              </a:rPr>
              <a:t>можна</a:t>
            </a:r>
            <a:r>
              <a:rPr lang="ru-RU" sz="1800" dirty="0">
                <a:solidFill>
                  <a:schemeClr val="tx1"/>
                </a:solidFill>
                <a:latin typeface="+mj-lt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+mj-lt"/>
              </a:rPr>
              <a:t>назвати</a:t>
            </a:r>
            <a:r>
              <a:rPr lang="ru-RU" sz="1800" dirty="0">
                <a:solidFill>
                  <a:schemeClr val="tx1"/>
                </a:solidFill>
                <a:latin typeface="+mj-lt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+mj-lt"/>
              </a:rPr>
              <a:t>нечітким</a:t>
            </a:r>
            <a:r>
              <a:rPr lang="ru-RU" sz="1800" dirty="0">
                <a:solidFill>
                  <a:schemeClr val="tx1"/>
                </a:solidFill>
                <a:latin typeface="+mj-lt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+mj-lt"/>
              </a:rPr>
              <a:t>відношенням</a:t>
            </a:r>
            <a:r>
              <a:rPr lang="ru-RU" sz="1800" dirty="0">
                <a:solidFill>
                  <a:schemeClr val="tx1"/>
                </a:solidFill>
                <a:latin typeface="+mj-lt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latin typeface="+mj-lt"/>
              </a:rPr>
              <a:t>позначити</a:t>
            </a:r>
            <a:r>
              <a:rPr lang="ru-RU" sz="1800" dirty="0">
                <a:solidFill>
                  <a:schemeClr val="tx1"/>
                </a:solidFill>
                <a:latin typeface="+mj-lt"/>
              </a:rPr>
              <a:t> через R:</a:t>
            </a:r>
          </a:p>
          <a:p>
            <a:pPr marL="0" indent="0">
              <a:buNone/>
            </a:pPr>
            <a:r>
              <a:rPr lang="uk-UA" sz="1800" dirty="0" smtClean="0">
                <a:solidFill>
                  <a:schemeClr val="tx1"/>
                </a:solidFill>
                <a:latin typeface="+mj-lt"/>
              </a:rPr>
              <a:t>                                                    (</a:t>
            </a:r>
            <a:r>
              <a:rPr lang="uk-UA" sz="1800" dirty="0">
                <a:solidFill>
                  <a:schemeClr val="tx1"/>
                </a:solidFill>
                <a:latin typeface="+mj-lt"/>
              </a:rPr>
              <a:t>4.1)</a:t>
            </a:r>
          </a:p>
          <a:p>
            <a:pPr marL="0" indent="0">
              <a:buNone/>
            </a:pPr>
            <a:r>
              <a:rPr lang="uk-UA" sz="1800" dirty="0">
                <a:solidFill>
                  <a:schemeClr val="tx1"/>
                </a:solidFill>
                <a:latin typeface="+mj-lt"/>
              </a:rPr>
              <a:t>де: «</a:t>
            </a:r>
            <a:r>
              <a:rPr lang="uk-UA" sz="1800" dirty="0">
                <a:solidFill>
                  <a:schemeClr val="tx1"/>
                </a:solidFill>
                <a:latin typeface="+mj-lt"/>
                <a:sym typeface="Symbol" panose="05050102010706020507" pitchFamily="18" charset="2"/>
              </a:rPr>
              <a:t>» називають нечіткою імплікацією.</a:t>
            </a:r>
          </a:p>
          <a:p>
            <a:pPr marL="0" indent="0">
              <a:buNone/>
            </a:pPr>
            <a:endParaRPr lang="uk-UA" sz="1800" dirty="0">
              <a:solidFill>
                <a:schemeClr val="tx1"/>
              </a:solidFill>
              <a:latin typeface="+mj-lt"/>
            </a:endParaRPr>
          </a:p>
          <a:p>
            <a:pPr marL="0" indent="0">
              <a:buNone/>
            </a:pPr>
            <a:r>
              <a:rPr lang="ru-RU" sz="1800" dirty="0">
                <a:solidFill>
                  <a:schemeClr val="tx1"/>
                </a:solidFill>
                <a:latin typeface="+mj-lt"/>
              </a:rPr>
              <a:t>Таким чином, </a:t>
            </a:r>
            <a:r>
              <a:rPr lang="ru-RU" sz="1800" dirty="0" err="1">
                <a:solidFill>
                  <a:schemeClr val="tx1"/>
                </a:solidFill>
                <a:latin typeface="+mj-lt"/>
              </a:rPr>
              <a:t>процес</a:t>
            </a:r>
            <a:r>
              <a:rPr lang="ru-RU" sz="1800" dirty="0">
                <a:solidFill>
                  <a:schemeClr val="tx1"/>
                </a:solidFill>
                <a:latin typeface="+mj-lt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+mj-lt"/>
              </a:rPr>
              <a:t>отримання</a:t>
            </a:r>
            <a:r>
              <a:rPr lang="ru-RU" sz="1800" dirty="0">
                <a:solidFill>
                  <a:schemeClr val="tx1"/>
                </a:solidFill>
                <a:latin typeface="+mj-lt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+mj-lt"/>
              </a:rPr>
              <a:t>нечіткого</a:t>
            </a:r>
            <a:r>
              <a:rPr lang="ru-RU" sz="1800" dirty="0">
                <a:solidFill>
                  <a:schemeClr val="tx1"/>
                </a:solidFill>
                <a:latin typeface="+mj-lt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+mj-lt"/>
              </a:rPr>
              <a:t>висновку</a:t>
            </a:r>
            <a:r>
              <a:rPr lang="ru-RU" sz="1800" dirty="0">
                <a:solidFill>
                  <a:schemeClr val="tx1"/>
                </a:solidFill>
                <a:latin typeface="+mj-lt"/>
              </a:rPr>
              <a:t> В, з </a:t>
            </a:r>
            <a:r>
              <a:rPr lang="ru-RU" sz="1800" dirty="0" err="1">
                <a:solidFill>
                  <a:schemeClr val="tx1"/>
                </a:solidFill>
                <a:latin typeface="+mj-lt"/>
              </a:rPr>
              <a:t>використанням</a:t>
            </a:r>
            <a:r>
              <a:rPr lang="ru-RU" sz="1800" dirty="0">
                <a:solidFill>
                  <a:schemeClr val="tx1"/>
                </a:solidFill>
                <a:latin typeface="+mj-lt"/>
              </a:rPr>
              <a:t> прикладу (4.1), </a:t>
            </a:r>
            <a:r>
              <a:rPr lang="ru-RU" sz="1800" dirty="0" err="1">
                <a:solidFill>
                  <a:schemeClr val="tx1"/>
                </a:solidFill>
                <a:latin typeface="+mj-lt"/>
              </a:rPr>
              <a:t>можна</a:t>
            </a:r>
            <a:r>
              <a:rPr lang="ru-RU" sz="1800" dirty="0">
                <a:solidFill>
                  <a:schemeClr val="tx1"/>
                </a:solidFill>
                <a:latin typeface="+mj-lt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+mj-lt"/>
              </a:rPr>
              <a:t>представити</a:t>
            </a:r>
            <a:r>
              <a:rPr lang="ru-RU" sz="1800" dirty="0">
                <a:solidFill>
                  <a:schemeClr val="tx1"/>
                </a:solidFill>
                <a:latin typeface="+mj-lt"/>
              </a:rPr>
              <a:t> у </a:t>
            </a:r>
            <a:r>
              <a:rPr lang="ru-RU" sz="1800" dirty="0" err="1">
                <a:solidFill>
                  <a:schemeClr val="tx1"/>
                </a:solidFill>
                <a:latin typeface="+mj-lt"/>
              </a:rPr>
              <a:t>вигляді</a:t>
            </a:r>
            <a:r>
              <a:rPr lang="ru-RU" sz="1800" dirty="0">
                <a:solidFill>
                  <a:schemeClr val="tx1"/>
                </a:solidFill>
                <a:latin typeface="+mj-lt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+mj-lt"/>
              </a:rPr>
              <a:t>формули</a:t>
            </a:r>
            <a:r>
              <a:rPr lang="ru-RU" sz="1800" dirty="0">
                <a:solidFill>
                  <a:schemeClr val="tx1"/>
                </a:solidFill>
                <a:latin typeface="+mj-lt"/>
              </a:rPr>
              <a:t>:</a:t>
            </a:r>
          </a:p>
          <a:p>
            <a:pPr marL="0" indent="0">
              <a:buNone/>
            </a:pPr>
            <a:r>
              <a:rPr lang="uk-UA" sz="1800" dirty="0" smtClean="0">
                <a:solidFill>
                  <a:schemeClr val="tx1"/>
                </a:solidFill>
                <a:latin typeface="+mj-lt"/>
              </a:rPr>
              <a:t>                                                                  </a:t>
            </a:r>
          </a:p>
          <a:p>
            <a:pPr marL="0" indent="0">
              <a:buNone/>
            </a:pPr>
            <a:r>
              <a:rPr lang="uk-UA" sz="1800" dirty="0">
                <a:solidFill>
                  <a:schemeClr val="tx1"/>
                </a:solidFill>
                <a:latin typeface="+mj-lt"/>
              </a:rPr>
              <a:t>	</a:t>
            </a:r>
            <a:r>
              <a:rPr lang="uk-UA" sz="1800" dirty="0" smtClean="0">
                <a:solidFill>
                  <a:schemeClr val="tx1"/>
                </a:solidFill>
                <a:latin typeface="+mj-lt"/>
              </a:rPr>
              <a:t>					(4.2</a:t>
            </a:r>
            <a:r>
              <a:rPr lang="uk-UA" sz="1800" dirty="0">
                <a:solidFill>
                  <a:schemeClr val="tx1"/>
                </a:solidFill>
                <a:latin typeface="+mj-lt"/>
              </a:rPr>
              <a:t>)</a:t>
            </a:r>
          </a:p>
          <a:p>
            <a:pPr marL="0" indent="0">
              <a:buNone/>
            </a:pPr>
            <a:endParaRPr lang="ru-RU" sz="1800" dirty="0" smtClean="0">
              <a:solidFill>
                <a:schemeClr val="tx1"/>
              </a:solidFill>
              <a:latin typeface="+mj-lt"/>
            </a:endParaRPr>
          </a:p>
          <a:p>
            <a:pPr marL="0" indent="0">
              <a:buNone/>
            </a:pPr>
            <a:r>
              <a:rPr lang="ru-RU" sz="1800" dirty="0" smtClean="0">
                <a:solidFill>
                  <a:schemeClr val="tx1"/>
                </a:solidFill>
                <a:latin typeface="+mj-lt"/>
              </a:rPr>
              <a:t>де </a:t>
            </a:r>
            <a:r>
              <a:rPr lang="ru-RU" sz="1800" dirty="0">
                <a:solidFill>
                  <a:schemeClr val="tx1"/>
                </a:solidFill>
                <a:latin typeface="+mj-lt"/>
              </a:rPr>
              <a:t>«</a:t>
            </a:r>
            <a:r>
              <a:rPr lang="ru-RU" sz="1800" dirty="0">
                <a:solidFill>
                  <a:schemeClr val="tx1"/>
                </a:solidFill>
                <a:latin typeface="+mj-lt"/>
                <a:sym typeface="Symbol" panose="05050102010706020507" pitchFamily="18" charset="2"/>
              </a:rPr>
              <a:t>» — введена </a:t>
            </a:r>
            <a:r>
              <a:rPr lang="ru-RU" sz="1800" dirty="0" err="1">
                <a:solidFill>
                  <a:schemeClr val="tx1"/>
                </a:solidFill>
                <a:latin typeface="+mj-lt"/>
                <a:sym typeface="Symbol" panose="05050102010706020507" pitchFamily="18" charset="2"/>
              </a:rPr>
              <a:t>вище</a:t>
            </a:r>
            <a:r>
              <a:rPr lang="ru-RU" sz="1800" dirty="0">
                <a:solidFill>
                  <a:schemeClr val="tx1"/>
                </a:solidFill>
                <a:latin typeface="+mj-lt"/>
                <a:sym typeface="Symbol" panose="05050102010706020507" pitchFamily="18" charset="2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+mj-lt"/>
                <a:sym typeface="Symbol" panose="05050102010706020507" pitchFamily="18" charset="2"/>
              </a:rPr>
              <a:t>операція</a:t>
            </a:r>
            <a:r>
              <a:rPr lang="ru-RU" sz="1800" dirty="0">
                <a:solidFill>
                  <a:schemeClr val="tx1"/>
                </a:solidFill>
                <a:latin typeface="+mj-lt"/>
                <a:sym typeface="Symbol" panose="05050102010706020507" pitchFamily="18" charset="2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+mj-lt"/>
                <a:sym typeface="Symbol" panose="05050102010706020507" pitchFamily="18" charset="2"/>
              </a:rPr>
              <a:t>звертання</a:t>
            </a:r>
            <a:r>
              <a:rPr lang="ru-RU" sz="1800" dirty="0">
                <a:solidFill>
                  <a:schemeClr val="tx1"/>
                </a:solidFill>
                <a:latin typeface="+mj-lt"/>
                <a:sym typeface="Symbol" panose="05050102010706020507" pitchFamily="18" charset="2"/>
              </a:rPr>
              <a:t>.</a:t>
            </a: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84155575"/>
              </p:ext>
            </p:extLst>
          </p:nvPr>
        </p:nvGraphicFramePr>
        <p:xfrm>
          <a:off x="1646766" y="1388078"/>
          <a:ext cx="1655763" cy="446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3" name="Формула" r:id="rId4" imgW="761760" imgH="203040" progId="Equation.3">
                  <p:embed/>
                </p:oleObj>
              </mc:Choice>
              <mc:Fallback>
                <p:oleObj name="Формула" r:id="rId4" imgW="761760" imgH="20304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46766" y="1388078"/>
                        <a:ext cx="1655763" cy="4460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16319003"/>
              </p:ext>
            </p:extLst>
          </p:nvPr>
        </p:nvGraphicFramePr>
        <p:xfrm>
          <a:off x="1029661" y="3633554"/>
          <a:ext cx="3777289" cy="469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4" name="Уравнение" r:id="rId6" imgW="1917700" imgH="241300" progId="Equation.3">
                  <p:embed/>
                </p:oleObj>
              </mc:Choice>
              <mc:Fallback>
                <p:oleObj name="Уравнение" r:id="rId6" imgW="1917700" imgH="2413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29661" y="3633554"/>
                        <a:ext cx="3777289" cy="4698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539331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+mj-lt"/>
              </a:rPr>
              <a:t> </a:t>
            </a:r>
            <a:endParaRPr lang="ru-RU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80534" y="618518"/>
            <a:ext cx="10166878" cy="5172683"/>
          </a:xfrm>
        </p:spPr>
        <p:txBody>
          <a:bodyPr>
            <a:normAutofit/>
          </a:bodyPr>
          <a:lstStyle/>
          <a:p>
            <a:pPr marR="0" lvl="0" rtl="0"/>
            <a:r>
              <a:rPr lang="uk-UA" sz="1800" b="0" i="0" u="none" strike="noStrike" baseline="0" dirty="0" smtClean="0">
                <a:solidFill>
                  <a:schemeClr val="tx1"/>
                </a:solidFill>
                <a:effectLst/>
                <a:latin typeface="+mj-lt"/>
              </a:rPr>
              <a:t>Як операцію композиції, так і операцію імплікації в алгебрі нечітких множин можна реалізовувати по-різному (</a:t>
            </a:r>
            <a:r>
              <a:rPr lang="uk-UA" sz="1800" b="0" i="1" u="none" strike="noStrike" baseline="0" dirty="0" smtClean="0">
                <a:solidFill>
                  <a:schemeClr val="tx1"/>
                </a:solidFill>
                <a:effectLst/>
                <a:latin typeface="+mj-lt"/>
              </a:rPr>
              <a:t>при цьому, природно, різнитиметься і підсумковий одержуваний результат</a:t>
            </a:r>
            <a:r>
              <a:rPr lang="uk-UA" sz="1800" b="0" i="0" u="none" strike="noStrike" baseline="0" dirty="0" smtClean="0">
                <a:solidFill>
                  <a:schemeClr val="tx1"/>
                </a:solidFill>
                <a:effectLst/>
                <a:latin typeface="+mj-lt"/>
              </a:rPr>
              <a:t>), але у будь-якому випадку загальний логічний висновок здійснюється за наступні чотири етапи.</a:t>
            </a:r>
          </a:p>
          <a:p>
            <a:pPr marR="0" lvl="0" rtl="0"/>
            <a:r>
              <a:rPr lang="uk-UA" sz="1800" b="0" i="1" u="none" strike="noStrike" baseline="0" dirty="0" smtClean="0">
                <a:solidFill>
                  <a:schemeClr val="tx1"/>
                </a:solidFill>
                <a:effectLst/>
                <a:latin typeface="+mj-lt"/>
              </a:rPr>
              <a:t> Нечіткість </a:t>
            </a:r>
            <a:r>
              <a:rPr lang="uk-UA" sz="1800" b="0" i="0" u="none" strike="noStrike" baseline="0" dirty="0" smtClean="0">
                <a:solidFill>
                  <a:schemeClr val="tx1"/>
                </a:solidFill>
                <a:effectLst/>
                <a:latin typeface="+mj-lt"/>
              </a:rPr>
              <a:t>(введення нечіткості, </a:t>
            </a:r>
            <a:r>
              <a:rPr lang="uk-UA" sz="1800" b="0" i="0" u="none" strike="noStrike" baseline="0" dirty="0" err="1" smtClean="0">
                <a:solidFill>
                  <a:schemeClr val="tx1"/>
                </a:solidFill>
                <a:effectLst/>
                <a:latin typeface="+mj-lt"/>
              </a:rPr>
              <a:t>фазифікація</a:t>
            </a:r>
            <a:r>
              <a:rPr lang="uk-UA" sz="1800" b="0" i="0" u="none" strike="noStrike" baseline="0" dirty="0" smtClean="0">
                <a:solidFill>
                  <a:schemeClr val="tx1"/>
                </a:solidFill>
                <a:effectLst/>
                <a:latin typeface="+mj-lt"/>
              </a:rPr>
              <a:t>, </a:t>
            </a:r>
            <a:r>
              <a:rPr lang="en-US" sz="1800" b="0" i="0" u="none" strike="noStrike" baseline="0" dirty="0" err="1" smtClean="0">
                <a:solidFill>
                  <a:schemeClr val="tx1"/>
                </a:solidFill>
                <a:effectLst/>
                <a:latin typeface="+mj-lt"/>
              </a:rPr>
              <a:t>fuzzyfication</a:t>
            </a:r>
            <a:r>
              <a:rPr lang="ru-RU" sz="1800" b="0" i="0" u="none" strike="noStrike" baseline="0" dirty="0" smtClean="0">
                <a:solidFill>
                  <a:schemeClr val="tx1"/>
                </a:solidFill>
                <a:effectLst/>
                <a:latin typeface="+mj-lt"/>
              </a:rPr>
              <a:t>). </a:t>
            </a:r>
            <a:r>
              <a:rPr lang="ru-RU" sz="1800" b="0" i="0" u="none" strike="noStrike" baseline="0" dirty="0" err="1" smtClean="0">
                <a:solidFill>
                  <a:schemeClr val="tx1"/>
                </a:solidFill>
                <a:effectLst/>
                <a:latin typeface="+mj-lt"/>
              </a:rPr>
              <a:t>Функції</a:t>
            </a:r>
            <a:r>
              <a:rPr lang="ru-RU" sz="1800" b="0" i="0" u="none" strike="noStrike" baseline="0" dirty="0" smtClean="0">
                <a:solidFill>
                  <a:schemeClr val="tx1"/>
                </a:solidFill>
                <a:effectLst/>
                <a:latin typeface="+mj-lt"/>
              </a:rPr>
              <a:t> </a:t>
            </a:r>
            <a:r>
              <a:rPr lang="ru-RU" sz="1800" b="0" i="0" u="none" strike="noStrike" baseline="0" dirty="0" err="1" smtClean="0">
                <a:solidFill>
                  <a:schemeClr val="tx1"/>
                </a:solidFill>
                <a:effectLst/>
                <a:latin typeface="+mj-lt"/>
              </a:rPr>
              <a:t>належності</a:t>
            </a:r>
            <a:r>
              <a:rPr lang="ru-RU" sz="1800" b="0" i="0" u="none" strike="noStrike" baseline="0" dirty="0" smtClean="0">
                <a:solidFill>
                  <a:schemeClr val="tx1"/>
                </a:solidFill>
                <a:effectLst/>
                <a:latin typeface="+mj-lt"/>
              </a:rPr>
              <a:t>, </a:t>
            </a:r>
            <a:r>
              <a:rPr lang="ru-RU" sz="1800" b="0" i="0" u="none" strike="noStrike" baseline="0" dirty="0" err="1" smtClean="0">
                <a:solidFill>
                  <a:schemeClr val="tx1"/>
                </a:solidFill>
                <a:effectLst/>
                <a:latin typeface="+mj-lt"/>
              </a:rPr>
              <a:t>визначені</a:t>
            </a:r>
            <a:r>
              <a:rPr lang="ru-RU" sz="1800" b="0" i="0" u="none" strike="noStrike" baseline="0" dirty="0" smtClean="0">
                <a:solidFill>
                  <a:schemeClr val="tx1"/>
                </a:solidFill>
                <a:effectLst/>
                <a:latin typeface="+mj-lt"/>
              </a:rPr>
              <a:t> на </a:t>
            </a:r>
            <a:r>
              <a:rPr lang="ru-RU" sz="1800" b="0" i="0" u="none" strike="noStrike" baseline="0" dirty="0" err="1" smtClean="0">
                <a:solidFill>
                  <a:schemeClr val="tx1"/>
                </a:solidFill>
                <a:effectLst/>
                <a:latin typeface="+mj-lt"/>
              </a:rPr>
              <a:t>вхідних</a:t>
            </a:r>
            <a:r>
              <a:rPr lang="ru-RU" sz="1800" b="0" i="0" u="none" strike="noStrike" baseline="0" dirty="0" smtClean="0">
                <a:solidFill>
                  <a:schemeClr val="tx1"/>
                </a:solidFill>
                <a:effectLst/>
                <a:latin typeface="+mj-lt"/>
              </a:rPr>
              <a:t> </a:t>
            </a:r>
            <a:r>
              <a:rPr lang="ru-RU" sz="1800" b="0" i="0" u="none" strike="noStrike" baseline="0" dirty="0" err="1" smtClean="0">
                <a:solidFill>
                  <a:schemeClr val="tx1"/>
                </a:solidFill>
                <a:effectLst/>
                <a:latin typeface="+mj-lt"/>
              </a:rPr>
              <a:t>змінних</a:t>
            </a:r>
            <a:r>
              <a:rPr lang="ru-RU" sz="1800" b="0" i="0" u="none" strike="noStrike" baseline="0" dirty="0" smtClean="0">
                <a:solidFill>
                  <a:schemeClr val="tx1"/>
                </a:solidFill>
                <a:effectLst/>
                <a:latin typeface="+mj-lt"/>
              </a:rPr>
              <a:t> </a:t>
            </a:r>
            <a:r>
              <a:rPr lang="ru-RU" sz="1800" b="0" i="0" u="none" strike="noStrike" baseline="0" dirty="0" err="1" smtClean="0">
                <a:solidFill>
                  <a:schemeClr val="tx1"/>
                </a:solidFill>
                <a:effectLst/>
                <a:latin typeface="+mj-lt"/>
              </a:rPr>
              <a:t>застосовуються</a:t>
            </a:r>
            <a:r>
              <a:rPr lang="ru-RU" sz="1800" b="0" i="0" u="none" strike="noStrike" baseline="0" dirty="0" smtClean="0">
                <a:solidFill>
                  <a:schemeClr val="tx1"/>
                </a:solidFill>
                <a:effectLst/>
                <a:latin typeface="+mj-lt"/>
              </a:rPr>
              <a:t> до </a:t>
            </a:r>
            <a:r>
              <a:rPr lang="ru-RU" sz="1800" b="0" i="0" u="none" strike="noStrike" baseline="0" dirty="0" err="1" smtClean="0">
                <a:solidFill>
                  <a:schemeClr val="tx1"/>
                </a:solidFill>
                <a:effectLst/>
                <a:latin typeface="+mj-lt"/>
              </a:rPr>
              <a:t>їх</a:t>
            </a:r>
            <a:r>
              <a:rPr lang="ru-RU" sz="1800" b="0" i="0" u="none" strike="noStrike" baseline="0" dirty="0" smtClean="0">
                <a:solidFill>
                  <a:schemeClr val="tx1"/>
                </a:solidFill>
                <a:effectLst/>
                <a:latin typeface="+mj-lt"/>
              </a:rPr>
              <a:t> </a:t>
            </a:r>
            <a:r>
              <a:rPr lang="ru-RU" sz="1800" b="0" i="0" u="none" strike="noStrike" baseline="0" dirty="0" err="1" smtClean="0">
                <a:solidFill>
                  <a:schemeClr val="tx1"/>
                </a:solidFill>
                <a:effectLst/>
                <a:latin typeface="+mj-lt"/>
              </a:rPr>
              <a:t>фактичних</a:t>
            </a:r>
            <a:r>
              <a:rPr lang="ru-RU" sz="1800" b="0" i="0" u="none" strike="noStrike" baseline="0" dirty="0" smtClean="0">
                <a:solidFill>
                  <a:schemeClr val="tx1"/>
                </a:solidFill>
                <a:effectLst/>
                <a:latin typeface="+mj-lt"/>
              </a:rPr>
              <a:t> </a:t>
            </a:r>
            <a:r>
              <a:rPr lang="ru-RU" sz="1800" b="0" i="0" u="none" strike="noStrike" baseline="0" dirty="0" err="1" smtClean="0">
                <a:solidFill>
                  <a:schemeClr val="tx1"/>
                </a:solidFill>
                <a:effectLst/>
                <a:latin typeface="+mj-lt"/>
              </a:rPr>
              <a:t>значень</a:t>
            </a:r>
            <a:r>
              <a:rPr lang="ru-RU" sz="1800" b="0" i="0" u="none" strike="noStrike" baseline="0" dirty="0" smtClean="0">
                <a:solidFill>
                  <a:schemeClr val="tx1"/>
                </a:solidFill>
                <a:effectLst/>
                <a:latin typeface="+mj-lt"/>
              </a:rPr>
              <a:t> для </a:t>
            </a:r>
            <a:r>
              <a:rPr lang="ru-RU" sz="1800" b="0" i="0" u="none" strike="noStrike" baseline="0" dirty="0" err="1" smtClean="0">
                <a:solidFill>
                  <a:schemeClr val="tx1"/>
                </a:solidFill>
                <a:effectLst/>
                <a:latin typeface="+mj-lt"/>
              </a:rPr>
              <a:t>визначення</a:t>
            </a:r>
            <a:r>
              <a:rPr lang="ru-RU" sz="1800" b="0" i="0" u="none" strike="noStrike" baseline="0" dirty="0" smtClean="0">
                <a:solidFill>
                  <a:schemeClr val="tx1"/>
                </a:solidFill>
                <a:effectLst/>
                <a:latin typeface="+mj-lt"/>
              </a:rPr>
              <a:t> </a:t>
            </a:r>
            <a:r>
              <a:rPr lang="ru-RU" sz="1800" b="0" i="0" u="none" strike="noStrike" baseline="0" dirty="0" err="1" smtClean="0">
                <a:solidFill>
                  <a:schemeClr val="tx1"/>
                </a:solidFill>
                <a:effectLst/>
                <a:latin typeface="+mj-lt"/>
              </a:rPr>
              <a:t>ступеня</a:t>
            </a:r>
            <a:r>
              <a:rPr lang="ru-RU" sz="1800" b="0" i="0" u="none" strike="noStrike" baseline="0" dirty="0" smtClean="0">
                <a:solidFill>
                  <a:schemeClr val="tx1"/>
                </a:solidFill>
                <a:effectLst/>
                <a:latin typeface="+mj-lt"/>
              </a:rPr>
              <a:t> </a:t>
            </a:r>
            <a:r>
              <a:rPr lang="ru-RU" sz="1800" b="0" i="0" u="none" strike="noStrike" baseline="0" dirty="0" err="1" smtClean="0">
                <a:solidFill>
                  <a:schemeClr val="tx1"/>
                </a:solidFill>
                <a:effectLst/>
                <a:latin typeface="+mj-lt"/>
              </a:rPr>
              <a:t>істинності</a:t>
            </a:r>
            <a:r>
              <a:rPr lang="ru-RU" sz="1800" b="0" i="0" u="none" strike="noStrike" baseline="0" dirty="0" smtClean="0">
                <a:solidFill>
                  <a:schemeClr val="tx1"/>
                </a:solidFill>
                <a:effectLst/>
                <a:latin typeface="+mj-lt"/>
              </a:rPr>
              <a:t> </a:t>
            </a:r>
            <a:r>
              <a:rPr lang="ru-RU" sz="1800" b="0" i="0" u="none" strike="noStrike" baseline="0" dirty="0" err="1" smtClean="0">
                <a:solidFill>
                  <a:schemeClr val="tx1"/>
                </a:solidFill>
                <a:effectLst/>
                <a:latin typeface="+mj-lt"/>
              </a:rPr>
              <a:t>кожної</a:t>
            </a:r>
            <a:r>
              <a:rPr lang="ru-RU" sz="1800" b="0" i="0" u="none" strike="noStrike" baseline="0" dirty="0" smtClean="0">
                <a:solidFill>
                  <a:schemeClr val="tx1"/>
                </a:solidFill>
                <a:effectLst/>
                <a:latin typeface="+mj-lt"/>
              </a:rPr>
              <a:t> </a:t>
            </a:r>
            <a:r>
              <a:rPr lang="ru-RU" sz="1800" b="0" i="0" u="none" strike="noStrike" baseline="0" dirty="0" err="1" smtClean="0">
                <a:solidFill>
                  <a:schemeClr val="tx1"/>
                </a:solidFill>
                <a:effectLst/>
                <a:latin typeface="+mj-lt"/>
              </a:rPr>
              <a:t>передумови</a:t>
            </a:r>
            <a:r>
              <a:rPr lang="ru-RU" sz="1800" b="0" i="0" u="none" strike="noStrike" baseline="0" dirty="0" smtClean="0">
                <a:solidFill>
                  <a:schemeClr val="tx1"/>
                </a:solidFill>
                <a:effectLst/>
                <a:latin typeface="+mj-lt"/>
              </a:rPr>
              <a:t> кожного правила.</a:t>
            </a:r>
          </a:p>
          <a:p>
            <a:pPr marR="0" lvl="0" rtl="0"/>
            <a:r>
              <a:rPr lang="ru-RU" sz="1800" b="0" i="1" u="none" strike="noStrike" baseline="0" dirty="0" smtClean="0">
                <a:solidFill>
                  <a:schemeClr val="tx1"/>
                </a:solidFill>
                <a:effectLst/>
                <a:latin typeface="+mj-lt"/>
              </a:rPr>
              <a:t> </a:t>
            </a:r>
            <a:r>
              <a:rPr lang="ru-RU" sz="1800" b="0" i="1" u="none" strike="noStrike" baseline="0" dirty="0" err="1" smtClean="0">
                <a:solidFill>
                  <a:schemeClr val="tx1"/>
                </a:solidFill>
                <a:effectLst/>
                <a:latin typeface="+mj-lt"/>
              </a:rPr>
              <a:t>Логічний</a:t>
            </a:r>
            <a:r>
              <a:rPr lang="ru-RU" sz="1800" b="0" i="1" u="none" strike="noStrike" baseline="0" dirty="0" smtClean="0">
                <a:solidFill>
                  <a:schemeClr val="tx1"/>
                </a:solidFill>
                <a:effectLst/>
                <a:latin typeface="+mj-lt"/>
              </a:rPr>
              <a:t> </a:t>
            </a:r>
            <a:r>
              <a:rPr lang="ru-RU" sz="1800" b="0" i="1" u="none" strike="noStrike" baseline="0" dirty="0" err="1" smtClean="0">
                <a:solidFill>
                  <a:schemeClr val="tx1"/>
                </a:solidFill>
                <a:effectLst/>
                <a:latin typeface="+mj-lt"/>
              </a:rPr>
              <a:t>висновок</a:t>
            </a:r>
            <a:r>
              <a:rPr lang="ru-RU" sz="1800" b="0" i="1" u="none" strike="noStrike" baseline="0" dirty="0" smtClean="0">
                <a:solidFill>
                  <a:schemeClr val="tx1"/>
                </a:solidFill>
                <a:effectLst/>
                <a:latin typeface="+mj-lt"/>
              </a:rPr>
              <a:t>. </a:t>
            </a:r>
            <a:r>
              <a:rPr lang="ru-RU" sz="1800" b="0" i="0" u="none" strike="noStrike" baseline="0" dirty="0" err="1" smtClean="0">
                <a:solidFill>
                  <a:schemeClr val="tx1"/>
                </a:solidFill>
                <a:effectLst/>
                <a:latin typeface="+mj-lt"/>
              </a:rPr>
              <a:t>Обчислене</a:t>
            </a:r>
            <a:r>
              <a:rPr lang="ru-RU" sz="1800" b="0" i="0" u="none" strike="noStrike" baseline="0" dirty="0" smtClean="0">
                <a:solidFill>
                  <a:schemeClr val="tx1"/>
                </a:solidFill>
                <a:effectLst/>
                <a:latin typeface="+mj-lt"/>
              </a:rPr>
              <a:t> </a:t>
            </a:r>
            <a:r>
              <a:rPr lang="ru-RU" sz="1800" b="0" i="0" u="none" strike="noStrike" baseline="0" dirty="0" err="1" smtClean="0">
                <a:solidFill>
                  <a:schemeClr val="tx1"/>
                </a:solidFill>
                <a:effectLst/>
                <a:latin typeface="+mj-lt"/>
              </a:rPr>
              <a:t>значення</a:t>
            </a:r>
            <a:r>
              <a:rPr lang="ru-RU" sz="1800" b="0" i="0" u="none" strike="noStrike" baseline="0" dirty="0" smtClean="0">
                <a:solidFill>
                  <a:schemeClr val="tx1"/>
                </a:solidFill>
                <a:effectLst/>
                <a:latin typeface="+mj-lt"/>
              </a:rPr>
              <a:t> </a:t>
            </a:r>
            <a:r>
              <a:rPr lang="ru-RU" sz="1800" b="0" i="0" u="none" strike="noStrike" baseline="0" dirty="0" err="1" smtClean="0">
                <a:solidFill>
                  <a:schemeClr val="tx1"/>
                </a:solidFill>
                <a:effectLst/>
                <a:latin typeface="+mj-lt"/>
              </a:rPr>
              <a:t>істинності</a:t>
            </a:r>
            <a:r>
              <a:rPr lang="ru-RU" sz="1800" b="0" i="0" u="none" strike="noStrike" baseline="0" dirty="0" smtClean="0">
                <a:solidFill>
                  <a:schemeClr val="tx1"/>
                </a:solidFill>
                <a:effectLst/>
                <a:latin typeface="+mj-lt"/>
              </a:rPr>
              <a:t> для </a:t>
            </a:r>
            <a:r>
              <a:rPr lang="ru-RU" sz="1800" b="0" i="0" u="none" strike="noStrike" baseline="0" dirty="0" err="1" smtClean="0">
                <a:solidFill>
                  <a:schemeClr val="tx1"/>
                </a:solidFill>
                <a:effectLst/>
                <a:latin typeface="+mj-lt"/>
              </a:rPr>
              <a:t>передумов</a:t>
            </a:r>
            <a:r>
              <a:rPr lang="ru-RU" sz="1800" b="0" i="0" u="none" strike="noStrike" baseline="0" dirty="0" smtClean="0">
                <a:solidFill>
                  <a:schemeClr val="tx1"/>
                </a:solidFill>
                <a:effectLst/>
                <a:latin typeface="+mj-lt"/>
              </a:rPr>
              <a:t> кожного правила </a:t>
            </a:r>
            <a:r>
              <a:rPr lang="ru-RU" sz="1800" b="0" i="0" u="none" strike="noStrike" baseline="0" dirty="0" err="1" smtClean="0">
                <a:solidFill>
                  <a:schemeClr val="tx1"/>
                </a:solidFill>
                <a:effectLst/>
                <a:latin typeface="+mj-lt"/>
              </a:rPr>
              <a:t>застосовується</a:t>
            </a:r>
            <a:r>
              <a:rPr lang="ru-RU" sz="1800" b="0" i="0" u="none" strike="noStrike" baseline="0" dirty="0" smtClean="0">
                <a:solidFill>
                  <a:schemeClr val="tx1"/>
                </a:solidFill>
                <a:effectLst/>
                <a:latin typeface="+mj-lt"/>
              </a:rPr>
              <a:t> до </a:t>
            </a:r>
            <a:r>
              <a:rPr lang="ru-RU" sz="1800" b="0" i="0" u="none" strike="noStrike" baseline="0" dirty="0" err="1" smtClean="0">
                <a:solidFill>
                  <a:schemeClr val="tx1"/>
                </a:solidFill>
                <a:effectLst/>
                <a:latin typeface="+mj-lt"/>
              </a:rPr>
              <a:t>висновків</a:t>
            </a:r>
            <a:r>
              <a:rPr lang="ru-RU" sz="1800" b="0" i="0" u="none" strike="noStrike" baseline="0" dirty="0" smtClean="0">
                <a:solidFill>
                  <a:schemeClr val="tx1"/>
                </a:solidFill>
                <a:effectLst/>
                <a:latin typeface="+mj-lt"/>
              </a:rPr>
              <a:t> кожного правила. </a:t>
            </a:r>
            <a:r>
              <a:rPr lang="ru-RU" sz="1800" b="0" i="0" u="none" strike="noStrike" baseline="0" dirty="0" err="1" smtClean="0">
                <a:solidFill>
                  <a:schemeClr val="tx1"/>
                </a:solidFill>
                <a:effectLst/>
                <a:latin typeface="+mj-lt"/>
              </a:rPr>
              <a:t>Звичайно</a:t>
            </a:r>
            <a:r>
              <a:rPr lang="ru-RU" sz="1800" b="0" i="0" u="none" strike="noStrike" baseline="0" dirty="0" smtClean="0">
                <a:solidFill>
                  <a:schemeClr val="tx1"/>
                </a:solidFill>
                <a:effectLst/>
                <a:latin typeface="+mj-lt"/>
              </a:rPr>
              <a:t>, для </a:t>
            </a:r>
            <a:r>
              <a:rPr lang="ru-RU" sz="1800" b="0" i="0" u="none" strike="noStrike" baseline="0" dirty="0" err="1" smtClean="0">
                <a:solidFill>
                  <a:schemeClr val="tx1"/>
                </a:solidFill>
                <a:effectLst/>
                <a:latin typeface="+mj-lt"/>
              </a:rPr>
              <a:t>логічного</a:t>
            </a:r>
            <a:r>
              <a:rPr lang="ru-RU" sz="1800" b="0" i="0" u="none" strike="noStrike" baseline="0" dirty="0" smtClean="0">
                <a:solidFill>
                  <a:schemeClr val="tx1"/>
                </a:solidFill>
                <a:effectLst/>
                <a:latin typeface="+mj-lt"/>
              </a:rPr>
              <a:t> </a:t>
            </a:r>
            <a:r>
              <a:rPr lang="ru-RU" sz="1800" b="0" i="0" u="none" strike="noStrike" baseline="0" dirty="0" err="1" smtClean="0">
                <a:solidFill>
                  <a:schemeClr val="tx1"/>
                </a:solidFill>
                <a:effectLst/>
                <a:latin typeface="+mj-lt"/>
              </a:rPr>
              <a:t>висновку</a:t>
            </a:r>
            <a:r>
              <a:rPr lang="ru-RU" sz="1800" b="0" i="0" u="none" strike="noStrike" baseline="0" dirty="0" smtClean="0">
                <a:solidFill>
                  <a:schemeClr val="tx1"/>
                </a:solidFill>
                <a:effectLst/>
                <a:latin typeface="+mj-lt"/>
              </a:rPr>
              <a:t> </a:t>
            </a:r>
            <a:r>
              <a:rPr lang="ru-RU" sz="1800" b="0" i="0" u="none" strike="noStrike" baseline="0" dirty="0" err="1" smtClean="0">
                <a:solidFill>
                  <a:schemeClr val="tx1"/>
                </a:solidFill>
                <a:effectLst/>
                <a:latin typeface="+mj-lt"/>
              </a:rPr>
              <a:t>використовуються</a:t>
            </a:r>
            <a:r>
              <a:rPr lang="ru-RU" sz="1800" b="0" i="0" u="none" strike="noStrike" baseline="0" dirty="0" smtClean="0">
                <a:solidFill>
                  <a:schemeClr val="tx1"/>
                </a:solidFill>
                <a:effectLst/>
                <a:latin typeface="+mj-lt"/>
              </a:rPr>
              <a:t> </a:t>
            </a:r>
            <a:r>
              <a:rPr lang="ru-RU" sz="1800" b="0" i="0" u="none" strike="noStrike" baseline="0" dirty="0" err="1" smtClean="0">
                <a:solidFill>
                  <a:schemeClr val="tx1"/>
                </a:solidFill>
                <a:effectLst/>
                <a:latin typeface="+mj-lt"/>
              </a:rPr>
              <a:t>тільки</a:t>
            </a:r>
            <a:r>
              <a:rPr lang="ru-RU" sz="1800" b="0" i="0" u="none" strike="noStrike" baseline="0" dirty="0" smtClean="0">
                <a:solidFill>
                  <a:schemeClr val="tx1"/>
                </a:solidFill>
                <a:effectLst/>
                <a:latin typeface="+mj-lt"/>
              </a:rPr>
              <a:t> </a:t>
            </a:r>
            <a:r>
              <a:rPr lang="ru-RU" sz="1800" b="0" i="0" u="none" strike="noStrike" baseline="0" dirty="0" err="1" smtClean="0">
                <a:solidFill>
                  <a:schemeClr val="tx1"/>
                </a:solidFill>
                <a:effectLst/>
                <a:latin typeface="+mj-lt"/>
              </a:rPr>
              <a:t>операції</a:t>
            </a:r>
            <a:r>
              <a:rPr lang="ru-RU" sz="1800" b="0" i="0" u="none" strike="noStrike" baseline="0" dirty="0" smtClean="0">
                <a:solidFill>
                  <a:schemeClr val="tx1"/>
                </a:solidFill>
                <a:effectLst/>
                <a:latin typeface="+mj-lt"/>
              </a:rPr>
              <a:t> </a:t>
            </a:r>
            <a:r>
              <a:rPr lang="ru-RU" sz="1800" b="0" i="0" u="none" strike="noStrike" baseline="0" dirty="0" err="1" smtClean="0">
                <a:solidFill>
                  <a:schemeClr val="tx1"/>
                </a:solidFill>
                <a:effectLst/>
                <a:latin typeface="+mj-lt"/>
              </a:rPr>
              <a:t>min</a:t>
            </a:r>
            <a:r>
              <a:rPr lang="ru-RU" sz="1800" b="0" i="0" u="none" strike="noStrike" baseline="0" dirty="0" smtClean="0">
                <a:solidFill>
                  <a:schemeClr val="tx1"/>
                </a:solidFill>
                <a:effectLst/>
                <a:latin typeface="+mj-lt"/>
              </a:rPr>
              <a:t> (МІНІМУМ) </a:t>
            </a:r>
            <a:r>
              <a:rPr lang="ru-RU" sz="1800" b="0" i="0" u="none" strike="noStrike" baseline="0" dirty="0" err="1" smtClean="0">
                <a:solidFill>
                  <a:schemeClr val="tx1"/>
                </a:solidFill>
                <a:effectLst/>
                <a:latin typeface="+mj-lt"/>
              </a:rPr>
              <a:t>або</a:t>
            </a:r>
            <a:r>
              <a:rPr lang="ru-RU" sz="1800" b="0" i="0" u="none" strike="noStrike" baseline="0" dirty="0" smtClean="0">
                <a:solidFill>
                  <a:schemeClr val="tx1"/>
                </a:solidFill>
                <a:effectLst/>
                <a:latin typeface="+mj-lt"/>
              </a:rPr>
              <a:t> </a:t>
            </a:r>
            <a:r>
              <a:rPr lang="ru-RU" sz="1800" b="0" i="0" u="none" strike="noStrike" baseline="0" dirty="0" err="1" smtClean="0">
                <a:solidFill>
                  <a:schemeClr val="tx1"/>
                </a:solidFill>
                <a:effectLst/>
                <a:latin typeface="+mj-lt"/>
              </a:rPr>
              <a:t>prod</a:t>
            </a:r>
            <a:r>
              <a:rPr lang="ru-RU" sz="1800" b="0" i="0" u="none" strike="noStrike" baseline="0" dirty="0" smtClean="0">
                <a:solidFill>
                  <a:schemeClr val="tx1"/>
                </a:solidFill>
                <a:effectLst/>
                <a:latin typeface="+mj-lt"/>
              </a:rPr>
              <a:t> (МНОЖЕННЯ).</a:t>
            </a:r>
          </a:p>
        </p:txBody>
      </p:sp>
    </p:spTree>
    <p:extLst>
      <p:ext uri="{BB962C8B-B14F-4D97-AF65-F5344CB8AC3E}">
        <p14:creationId xmlns:p14="http://schemas.microsoft.com/office/powerpoint/2010/main" val="385681641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dirty="0">
                <a:solidFill>
                  <a:schemeClr val="tx1"/>
                </a:solidFill>
                <a:latin typeface="+mj-lt"/>
              </a:rPr>
              <a:t> </a:t>
            </a:r>
            <a:endParaRPr lang="en-US" b="0" i="0" u="none" strike="noStrike" baseline="0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141413" y="948267"/>
            <a:ext cx="10220854" cy="5215466"/>
          </a:xfrm>
        </p:spPr>
        <p:txBody>
          <a:bodyPr>
            <a:normAutofit/>
          </a:bodyPr>
          <a:lstStyle/>
          <a:p>
            <a:pPr marR="0" lvl="0" rtl="0"/>
            <a:r>
              <a:rPr lang="uk-UA" sz="1800" b="0" i="0" u="none" strike="noStrike" baseline="0" dirty="0" smtClean="0">
                <a:solidFill>
                  <a:schemeClr val="tx1"/>
                </a:solidFill>
                <a:latin typeface="+mj-lt"/>
              </a:rPr>
              <a:t>У логічному виведенні МІНІМУМУ функція призначення висновку «відсікається» по висоті, відповідній обчисленому ступеневі істинності передумови правила (нечітка логіка «І»). У логічному виведенні МНОЖЕННЯ функція належності висновку масштабується за допомогою обчисленого ступеня істинності передумови правила.</a:t>
            </a:r>
          </a:p>
          <a:p>
            <a:pPr marR="0" lvl="0" rtl="0"/>
            <a:r>
              <a:rPr lang="uk-UA" sz="1800" b="0" i="1" u="none" strike="noStrike" baseline="0" dirty="0" smtClean="0">
                <a:solidFill>
                  <a:schemeClr val="tx1"/>
                </a:solidFill>
                <a:latin typeface="+mj-lt"/>
              </a:rPr>
              <a:t> Композиція. </a:t>
            </a:r>
            <a:r>
              <a:rPr lang="uk-UA" sz="1800" b="0" i="0" u="none" strike="noStrike" baseline="0" dirty="0" smtClean="0">
                <a:solidFill>
                  <a:schemeClr val="tx1"/>
                </a:solidFill>
                <a:latin typeface="+mj-lt"/>
              </a:rPr>
              <a:t>Всі нечіткі підмножини, призначені для кожної змінної висновку (у всіх правилах) об'єднуються разом, щоб сформувати одну нечітку підмножину для кожної змінної висновку.</a:t>
            </a:r>
          </a:p>
        </p:txBody>
      </p:sp>
    </p:spTree>
    <p:extLst>
      <p:ext uri="{BB962C8B-B14F-4D97-AF65-F5344CB8AC3E}">
        <p14:creationId xmlns:p14="http://schemas.microsoft.com/office/powerpoint/2010/main" val="329843045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dirty="0">
                <a:solidFill>
                  <a:schemeClr val="tx1"/>
                </a:solidFill>
                <a:latin typeface="+mj-lt"/>
              </a:rPr>
              <a:t> </a:t>
            </a:r>
            <a:endParaRPr lang="en-US" b="0" i="0" u="none" strike="noStrike" baseline="0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45068" y="897467"/>
            <a:ext cx="10302344" cy="4893734"/>
          </a:xfrm>
        </p:spPr>
        <p:txBody>
          <a:bodyPr>
            <a:normAutofit/>
          </a:bodyPr>
          <a:lstStyle/>
          <a:p>
            <a:pPr marL="0" marR="0" lvl="0" indent="0" rtl="0">
              <a:buNone/>
            </a:pPr>
            <a:r>
              <a:rPr lang="uk-UA" sz="1800" b="0" i="0" u="none" strike="noStrike" baseline="0" dirty="0" smtClean="0">
                <a:solidFill>
                  <a:schemeClr val="tx1"/>
                </a:solidFill>
                <a:latin typeface="+mj-lt"/>
              </a:rPr>
              <a:t>При подібному об'єднанні звичайно використовуються операції </a:t>
            </a:r>
            <a:r>
              <a:rPr lang="en-US" sz="1800" b="0" i="0" u="none" strike="noStrike" baseline="0" dirty="0" smtClean="0">
                <a:solidFill>
                  <a:schemeClr val="tx1"/>
                </a:solidFill>
                <a:latin typeface="+mj-lt"/>
              </a:rPr>
              <a:t>max (</a:t>
            </a:r>
            <a:r>
              <a:rPr lang="uk-UA" sz="1800" b="0" i="0" u="none" strike="noStrike" baseline="0" dirty="0" smtClean="0">
                <a:solidFill>
                  <a:schemeClr val="tx1"/>
                </a:solidFill>
                <a:latin typeface="+mj-lt"/>
              </a:rPr>
              <a:t>МАКСИМУМ) або </a:t>
            </a:r>
            <a:r>
              <a:rPr lang="en-US" sz="1800" b="0" i="0" u="none" strike="noStrike" baseline="0" dirty="0" smtClean="0">
                <a:solidFill>
                  <a:schemeClr val="tx1"/>
                </a:solidFill>
                <a:latin typeface="+mj-lt"/>
              </a:rPr>
              <a:t>sum (</a:t>
            </a:r>
            <a:r>
              <a:rPr lang="uk-UA" sz="1800" b="0" i="0" u="none" strike="noStrike" baseline="0" dirty="0" smtClean="0">
                <a:solidFill>
                  <a:schemeClr val="tx1"/>
                </a:solidFill>
                <a:latin typeface="+mj-lt"/>
              </a:rPr>
              <a:t>СУМА). При композиції МАКСИМУМУ комбіноване виведення нечіткого здійснюється, як </a:t>
            </a:r>
            <a:r>
              <a:rPr lang="uk-UA" sz="1800" b="0" i="0" u="none" strike="noStrike" baseline="0" dirty="0" err="1" smtClean="0">
                <a:solidFill>
                  <a:schemeClr val="tx1"/>
                </a:solidFill>
                <a:latin typeface="+mj-lt"/>
              </a:rPr>
              <a:t>поточковий</a:t>
            </a:r>
            <a:r>
              <a:rPr lang="uk-UA" sz="1800" b="0" i="0" u="none" strike="noStrike" baseline="0" dirty="0" smtClean="0">
                <a:solidFill>
                  <a:schemeClr val="tx1"/>
                </a:solidFill>
                <a:latin typeface="+mj-lt"/>
              </a:rPr>
              <a:t> максимум всіх нечітких підмножин (нечітка логіка «АБО»). При композиції СУМА комбіноване </a:t>
            </a:r>
            <a:r>
              <a:rPr lang="ru-RU" sz="1800" b="0" i="0" u="none" strike="noStrike" baseline="0" dirty="0" smtClean="0">
                <a:solidFill>
                  <a:schemeClr val="tx1"/>
                </a:solidFill>
                <a:latin typeface="+mj-lt"/>
              </a:rPr>
              <a:t> </a:t>
            </a:r>
          </a:p>
          <a:p>
            <a:pPr marR="0" lvl="0" rtl="0"/>
            <a:r>
              <a:rPr lang="ru-RU" sz="1800" b="0" i="0" u="none" strike="noStrike" baseline="0" dirty="0" smtClean="0">
                <a:solidFill>
                  <a:schemeClr val="tx1"/>
                </a:solidFill>
                <a:latin typeface="+mj-lt"/>
              </a:rPr>
              <a:t>П</a:t>
            </a:r>
            <a:r>
              <a:rPr lang="ru-RU" sz="1800" b="0" i="0" u="none" strike="noStrike" baseline="-25000" dirty="0" smtClean="0">
                <a:solidFill>
                  <a:schemeClr val="tx1"/>
                </a:solidFill>
                <a:latin typeface="+mj-lt"/>
              </a:rPr>
              <a:t>1</a:t>
            </a:r>
            <a:r>
              <a:rPr lang="ru-RU" sz="1800" b="0" i="0" u="none" strike="noStrike" baseline="0" dirty="0" smtClean="0">
                <a:solidFill>
                  <a:schemeClr val="tx1"/>
                </a:solidFill>
                <a:latin typeface="+mj-lt"/>
              </a:rPr>
              <a:t>: </a:t>
            </a:r>
            <a:r>
              <a:rPr lang="ru-RU" sz="1800" b="0" i="0" u="none" strike="noStrike" baseline="0" dirty="0" err="1" smtClean="0">
                <a:solidFill>
                  <a:schemeClr val="tx1"/>
                </a:solidFill>
                <a:latin typeface="+mj-lt"/>
              </a:rPr>
              <a:t>якщо</a:t>
            </a:r>
            <a:r>
              <a:rPr lang="ru-RU" sz="1800" b="0" i="0" u="none" strike="noStrike" baseline="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ru-RU" sz="1800" b="0" i="1" u="none" strike="noStrike" baseline="0" dirty="0" smtClean="0">
                <a:solidFill>
                  <a:schemeClr val="tx1"/>
                </a:solidFill>
                <a:latin typeface="+mj-lt"/>
              </a:rPr>
              <a:t>х</a:t>
            </a:r>
            <a:r>
              <a:rPr lang="ru-RU" sz="1800" b="0" i="0" u="none" strike="noStrike" baseline="0" dirty="0" smtClean="0">
                <a:solidFill>
                  <a:schemeClr val="tx1"/>
                </a:solidFill>
                <a:latin typeface="+mj-lt"/>
              </a:rPr>
              <a:t> є А, </a:t>
            </a:r>
            <a:r>
              <a:rPr lang="ru-RU" sz="1800" b="0" i="0" u="none" strike="noStrike" baseline="0" dirty="0" err="1" smtClean="0">
                <a:solidFill>
                  <a:schemeClr val="tx1"/>
                </a:solidFill>
                <a:latin typeface="+mj-lt"/>
              </a:rPr>
              <a:t>тоді</a:t>
            </a:r>
            <a:r>
              <a:rPr lang="ru-RU" sz="1800" b="0" i="0" u="none" strike="noStrike" baseline="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ru-RU" sz="1800" b="0" i="1" u="none" strike="noStrike" baseline="0" dirty="0" smtClean="0">
                <a:solidFill>
                  <a:schemeClr val="tx1"/>
                </a:solidFill>
                <a:latin typeface="+mj-lt"/>
              </a:rPr>
              <a:t>у</a:t>
            </a:r>
            <a:r>
              <a:rPr lang="ru-RU" sz="1800" b="0" i="0" u="none" strike="noStrike" baseline="0" dirty="0" smtClean="0">
                <a:solidFill>
                  <a:schemeClr val="tx1"/>
                </a:solidFill>
                <a:latin typeface="+mj-lt"/>
              </a:rPr>
              <a:t> є </a:t>
            </a:r>
            <a:r>
              <a:rPr lang="en-US" sz="1800" b="0" i="0" u="none" strike="noStrike" baseline="0" dirty="0" smtClean="0">
                <a:solidFill>
                  <a:schemeClr val="tx1"/>
                </a:solidFill>
                <a:latin typeface="+mj-lt"/>
              </a:rPr>
              <a:t>D</a:t>
            </a:r>
            <a:r>
              <a:rPr lang="uk-UA" sz="1800" b="0" i="0" u="none" strike="noStrike" baseline="0" dirty="0" smtClean="0">
                <a:solidFill>
                  <a:schemeClr val="tx1"/>
                </a:solidFill>
                <a:latin typeface="+mj-lt"/>
              </a:rPr>
              <a:t>,</a:t>
            </a:r>
          </a:p>
          <a:p>
            <a:pPr marR="0" lvl="0" rtl="0"/>
            <a:r>
              <a:rPr lang="uk-UA" sz="1800" b="0" i="0" u="none" strike="noStrike" baseline="0" dirty="0" smtClean="0">
                <a:solidFill>
                  <a:schemeClr val="tx1"/>
                </a:solidFill>
                <a:latin typeface="+mj-lt"/>
              </a:rPr>
              <a:t>П</a:t>
            </a:r>
            <a:r>
              <a:rPr lang="uk-UA" sz="1800" b="0" i="0" u="none" strike="noStrike" baseline="-25000" dirty="0" smtClean="0">
                <a:solidFill>
                  <a:schemeClr val="tx1"/>
                </a:solidFill>
                <a:latin typeface="+mj-lt"/>
              </a:rPr>
              <a:t>2</a:t>
            </a:r>
            <a:r>
              <a:rPr lang="uk-UA" sz="1800" b="0" i="0" u="none" strike="noStrike" baseline="0" dirty="0" smtClean="0">
                <a:solidFill>
                  <a:schemeClr val="tx1"/>
                </a:solidFill>
                <a:latin typeface="+mj-lt"/>
              </a:rPr>
              <a:t>: якщо </a:t>
            </a:r>
            <a:r>
              <a:rPr lang="en-US" sz="1800" b="0" i="1" u="none" strike="noStrike" baseline="0" dirty="0" smtClean="0">
                <a:solidFill>
                  <a:schemeClr val="tx1"/>
                </a:solidFill>
                <a:latin typeface="+mj-lt"/>
              </a:rPr>
              <a:t>b</a:t>
            </a:r>
            <a:r>
              <a:rPr lang="ru-RU" sz="1800" b="0" i="0" u="none" strike="noStrike" baseline="0" dirty="0" smtClean="0">
                <a:solidFill>
                  <a:schemeClr val="tx1"/>
                </a:solidFill>
                <a:latin typeface="+mj-lt"/>
              </a:rPr>
              <a:t> є В, </a:t>
            </a:r>
            <a:r>
              <a:rPr lang="ru-RU" sz="1800" b="0" i="0" u="none" strike="noStrike" baseline="0" dirty="0" err="1" smtClean="0">
                <a:solidFill>
                  <a:schemeClr val="tx1"/>
                </a:solidFill>
                <a:latin typeface="+mj-lt"/>
              </a:rPr>
              <a:t>тоді</a:t>
            </a:r>
            <a:r>
              <a:rPr lang="ru-RU" sz="1800" b="0" i="0" u="none" strike="noStrike" baseline="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ru-RU" sz="1800" b="0" i="1" u="none" strike="noStrike" baseline="0" dirty="0" smtClean="0">
                <a:solidFill>
                  <a:schemeClr val="tx1"/>
                </a:solidFill>
                <a:latin typeface="+mj-lt"/>
              </a:rPr>
              <a:t>у</a:t>
            </a:r>
            <a:r>
              <a:rPr lang="ru-RU" sz="1800" b="0" i="0" u="none" strike="noStrike" baseline="0" dirty="0" smtClean="0">
                <a:solidFill>
                  <a:schemeClr val="tx1"/>
                </a:solidFill>
                <a:latin typeface="+mj-lt"/>
              </a:rPr>
              <a:t> є </a:t>
            </a:r>
            <a:r>
              <a:rPr lang="en-US" sz="1800" b="0" i="0" u="none" strike="noStrike" baseline="0" dirty="0" smtClean="0">
                <a:solidFill>
                  <a:schemeClr val="tx1"/>
                </a:solidFill>
                <a:latin typeface="+mj-lt"/>
              </a:rPr>
              <a:t>E</a:t>
            </a:r>
            <a:r>
              <a:rPr lang="uk-UA" sz="1800" b="0" i="0" u="none" strike="noStrike" baseline="0" dirty="0" smtClean="0">
                <a:solidFill>
                  <a:schemeClr val="tx1"/>
                </a:solidFill>
                <a:latin typeface="+mj-lt"/>
              </a:rPr>
              <a:t>,</a:t>
            </a:r>
          </a:p>
          <a:p>
            <a:pPr marR="0" lvl="0" rtl="0"/>
            <a:r>
              <a:rPr lang="uk-UA" sz="1800" b="0" i="0" u="none" strike="noStrike" baseline="0" dirty="0" smtClean="0">
                <a:solidFill>
                  <a:schemeClr val="tx1"/>
                </a:solidFill>
                <a:latin typeface="+mj-lt"/>
              </a:rPr>
              <a:t>П</a:t>
            </a:r>
            <a:r>
              <a:rPr lang="uk-UA" sz="1800" b="0" i="0" u="none" strike="noStrike" baseline="-25000" dirty="0" smtClean="0">
                <a:solidFill>
                  <a:schemeClr val="tx1"/>
                </a:solidFill>
                <a:latin typeface="+mj-lt"/>
              </a:rPr>
              <a:t>3</a:t>
            </a:r>
            <a:r>
              <a:rPr lang="uk-UA" sz="1800" b="0" i="0" u="none" strike="noStrike" baseline="0" dirty="0" smtClean="0">
                <a:solidFill>
                  <a:schemeClr val="tx1"/>
                </a:solidFill>
                <a:latin typeface="+mj-lt"/>
              </a:rPr>
              <a:t>: якщо </a:t>
            </a:r>
            <a:r>
              <a:rPr lang="en-US" sz="1800" b="0" i="1" u="none" strike="noStrike" baseline="0" dirty="0" smtClean="0">
                <a:solidFill>
                  <a:schemeClr val="tx1"/>
                </a:solidFill>
                <a:latin typeface="+mj-lt"/>
              </a:rPr>
              <a:t>z</a:t>
            </a:r>
            <a:r>
              <a:rPr lang="ru-RU" sz="1800" b="0" i="0" u="none" strike="noStrike" baseline="0" dirty="0" smtClean="0">
                <a:solidFill>
                  <a:schemeClr val="tx1"/>
                </a:solidFill>
                <a:latin typeface="+mj-lt"/>
              </a:rPr>
              <a:t> є С, </a:t>
            </a:r>
            <a:r>
              <a:rPr lang="ru-RU" sz="1800" b="0" i="0" u="none" strike="noStrike" baseline="0" dirty="0" err="1" smtClean="0">
                <a:solidFill>
                  <a:schemeClr val="tx1"/>
                </a:solidFill>
                <a:latin typeface="+mj-lt"/>
              </a:rPr>
              <a:t>тоді</a:t>
            </a:r>
            <a:r>
              <a:rPr lang="ru-RU" sz="1800" b="0" i="0" u="none" strike="noStrike" baseline="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ru-RU" sz="1800" b="0" i="1" u="none" strike="noStrike" baseline="0" dirty="0" smtClean="0">
                <a:solidFill>
                  <a:schemeClr val="tx1"/>
                </a:solidFill>
                <a:latin typeface="+mj-lt"/>
              </a:rPr>
              <a:t>у</a:t>
            </a:r>
            <a:r>
              <a:rPr lang="ru-RU" sz="1800" b="0" i="0" u="none" strike="noStrike" baseline="0" dirty="0" smtClean="0">
                <a:solidFill>
                  <a:schemeClr val="tx1"/>
                </a:solidFill>
                <a:latin typeface="+mj-lt"/>
              </a:rPr>
              <a:t> є </a:t>
            </a:r>
            <a:r>
              <a:rPr lang="en-US" sz="1800" b="0" i="0" u="none" strike="noStrike" baseline="0" dirty="0" smtClean="0">
                <a:solidFill>
                  <a:schemeClr val="tx1"/>
                </a:solidFill>
                <a:latin typeface="+mj-lt"/>
              </a:rPr>
              <a:t>F</a:t>
            </a:r>
            <a:r>
              <a:rPr lang="uk-UA" sz="1800" b="0" i="0" u="none" strike="noStrike" baseline="0" dirty="0" smtClean="0">
                <a:solidFill>
                  <a:schemeClr val="tx1"/>
                </a:solidFill>
                <a:latin typeface="+mj-lt"/>
              </a:rPr>
              <a:t>,</a:t>
            </a:r>
          </a:p>
          <a:p>
            <a:pPr marR="0" lvl="0" rtl="0"/>
            <a:endParaRPr lang="uk-UA" sz="1800" b="0" i="0" u="none" strike="noStrike" baseline="0" dirty="0" smtClean="0">
              <a:solidFill>
                <a:schemeClr val="tx1"/>
              </a:solidFill>
              <a:latin typeface="+mj-lt"/>
            </a:endParaRPr>
          </a:p>
          <a:p>
            <a:pPr marL="0" marR="0" lvl="0" indent="0" rtl="0">
              <a:buNone/>
            </a:pPr>
            <a:r>
              <a:rPr lang="uk-UA" sz="1800" b="0" i="0" u="none" strike="noStrike" baseline="0" dirty="0" smtClean="0">
                <a:solidFill>
                  <a:schemeClr val="tx1"/>
                </a:solidFill>
                <a:latin typeface="+mj-lt"/>
              </a:rPr>
              <a:t>де: </a:t>
            </a:r>
            <a:r>
              <a:rPr lang="uk-UA" sz="1800" b="0" i="1" u="none" strike="noStrike" baseline="0" dirty="0" smtClean="0">
                <a:solidFill>
                  <a:schemeClr val="tx1"/>
                </a:solidFill>
                <a:latin typeface="+mj-lt"/>
              </a:rPr>
              <a:t>х, </a:t>
            </a:r>
            <a:r>
              <a:rPr lang="en-US" sz="1800" b="0" i="1" u="none" strike="noStrike" baseline="0" dirty="0" smtClean="0">
                <a:solidFill>
                  <a:schemeClr val="tx1"/>
                </a:solidFill>
                <a:latin typeface="+mj-lt"/>
              </a:rPr>
              <a:t>b</a:t>
            </a:r>
            <a:r>
              <a:rPr lang="uk-UA" sz="1800" b="0" i="1" u="none" strike="noStrike" baseline="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uk-UA" sz="1800" b="0" i="0" u="none" strike="noStrike" baseline="0" dirty="0" smtClean="0">
                <a:solidFill>
                  <a:schemeClr val="tx1"/>
                </a:solidFill>
                <a:latin typeface="+mj-lt"/>
              </a:rPr>
              <a:t>і </a:t>
            </a:r>
            <a:r>
              <a:rPr lang="en-US" sz="1800" b="0" i="1" u="none" strike="noStrike" baseline="0" dirty="0" smtClean="0">
                <a:solidFill>
                  <a:schemeClr val="tx1"/>
                </a:solidFill>
                <a:latin typeface="+mj-lt"/>
              </a:rPr>
              <a:t>z</a:t>
            </a:r>
            <a:r>
              <a:rPr lang="uk-UA" sz="1800" b="0" i="1" u="none" strike="noStrike" baseline="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uk-UA" sz="1800" b="0" i="0" u="none" strike="noStrike" baseline="0" dirty="0" smtClean="0">
                <a:solidFill>
                  <a:schemeClr val="tx1"/>
                </a:solidFill>
                <a:latin typeface="+mj-lt"/>
              </a:rPr>
              <a:t>— імена вхідних змінних, </a:t>
            </a:r>
            <a:r>
              <a:rPr lang="en-US" sz="1800" b="0" i="1" u="none" strike="noStrike" baseline="0" dirty="0" smtClean="0">
                <a:solidFill>
                  <a:schemeClr val="tx1"/>
                </a:solidFill>
                <a:latin typeface="+mj-lt"/>
              </a:rPr>
              <a:t>y</a:t>
            </a:r>
            <a:r>
              <a:rPr lang="ru-RU" sz="1800" b="0" i="1" u="none" strike="noStrike" baseline="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ru-RU" sz="1800" b="0" i="0" u="none" strike="noStrike" baseline="0" dirty="0" smtClean="0">
                <a:solidFill>
                  <a:schemeClr val="tx1"/>
                </a:solidFill>
                <a:latin typeface="+mj-lt"/>
              </a:rPr>
              <a:t>— </a:t>
            </a:r>
            <a:r>
              <a:rPr lang="ru-RU" sz="1800" b="0" i="0" u="none" strike="noStrike" baseline="0" dirty="0" err="1" smtClean="0">
                <a:solidFill>
                  <a:schemeClr val="tx1"/>
                </a:solidFill>
                <a:latin typeface="+mj-lt"/>
              </a:rPr>
              <a:t>ім'я</a:t>
            </a:r>
            <a:r>
              <a:rPr lang="ru-RU" sz="1800" b="0" i="0" u="none" strike="noStrike" baseline="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ru-RU" sz="1800" b="0" i="0" u="none" strike="noStrike" baseline="0" dirty="0" err="1" smtClean="0">
                <a:solidFill>
                  <a:schemeClr val="tx1"/>
                </a:solidFill>
                <a:latin typeface="+mj-lt"/>
              </a:rPr>
              <a:t>змінної</a:t>
            </a:r>
            <a:r>
              <a:rPr lang="ru-RU" sz="1800" b="0" i="0" u="none" strike="noStrike" baseline="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ru-RU" sz="1800" b="0" i="0" u="none" strike="noStrike" baseline="0" dirty="0" err="1" smtClean="0">
                <a:solidFill>
                  <a:schemeClr val="tx1"/>
                </a:solidFill>
                <a:latin typeface="+mj-lt"/>
              </a:rPr>
              <a:t>висновку</a:t>
            </a:r>
            <a:r>
              <a:rPr lang="ru-RU" sz="1800" b="0" i="0" u="none" strike="noStrike" baseline="0" dirty="0" smtClean="0">
                <a:solidFill>
                  <a:schemeClr val="tx1"/>
                </a:solidFill>
                <a:latin typeface="+mj-lt"/>
              </a:rPr>
              <a:t>, а </a:t>
            </a:r>
            <a:r>
              <a:rPr lang="ru-RU" sz="1800" b="0" i="0" u="none" strike="noStrike" baseline="0" dirty="0" err="1" smtClean="0">
                <a:solidFill>
                  <a:schemeClr val="tx1"/>
                </a:solidFill>
                <a:latin typeface="+mj-lt"/>
              </a:rPr>
              <a:t>А</a:t>
            </a:r>
            <a:r>
              <a:rPr lang="ru-RU" sz="1800" b="0" i="0" u="none" strike="noStrike" baseline="0" dirty="0" smtClean="0">
                <a:solidFill>
                  <a:schemeClr val="tx1"/>
                </a:solidFill>
                <a:latin typeface="+mj-lt"/>
              </a:rPr>
              <a:t>, В, </a:t>
            </a:r>
            <a:r>
              <a:rPr lang="en-US" sz="1800" b="0" i="0" u="none" strike="noStrike" baseline="0" dirty="0" smtClean="0">
                <a:solidFill>
                  <a:schemeClr val="tx1"/>
                </a:solidFill>
                <a:latin typeface="+mj-lt"/>
              </a:rPr>
              <a:t>C</a:t>
            </a:r>
            <a:r>
              <a:rPr lang="ru-RU" sz="1800" b="0" i="0" u="none" strike="noStrike" baseline="0" dirty="0" smtClean="0">
                <a:solidFill>
                  <a:schemeClr val="tx1"/>
                </a:solidFill>
                <a:latin typeface="+mj-lt"/>
              </a:rPr>
              <a:t>, D, Е, F — </a:t>
            </a:r>
            <a:r>
              <a:rPr lang="ru-RU" sz="1800" b="0" i="0" u="none" strike="noStrike" baseline="0" dirty="0" err="1" smtClean="0">
                <a:solidFill>
                  <a:schemeClr val="tx1"/>
                </a:solidFill>
                <a:latin typeface="+mj-lt"/>
              </a:rPr>
              <a:t>задані</a:t>
            </a:r>
            <a:r>
              <a:rPr lang="ru-RU" sz="1800" b="0" i="0" u="none" strike="noStrike" baseline="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ru-RU" sz="1800" b="0" i="0" u="none" strike="noStrike" baseline="0" dirty="0" err="1" smtClean="0">
                <a:solidFill>
                  <a:schemeClr val="tx1"/>
                </a:solidFill>
                <a:latin typeface="+mj-lt"/>
              </a:rPr>
              <a:t>функції</a:t>
            </a:r>
            <a:r>
              <a:rPr lang="ru-RU" sz="1800" b="0" i="0" u="none" strike="noStrike" baseline="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ru-RU" sz="1800" b="0" i="0" u="none" strike="noStrike" baseline="0" dirty="0" err="1" smtClean="0">
                <a:solidFill>
                  <a:schemeClr val="tx1"/>
                </a:solidFill>
                <a:latin typeface="+mj-lt"/>
              </a:rPr>
              <a:t>належності</a:t>
            </a:r>
            <a:r>
              <a:rPr lang="ru-RU" sz="1800" b="0" i="0" u="none" strike="noStrike" baseline="0" dirty="0" smtClean="0">
                <a:solidFill>
                  <a:schemeClr val="tx1"/>
                </a:solidFill>
                <a:latin typeface="+mj-lt"/>
              </a:rPr>
              <a:t> (</a:t>
            </a:r>
            <a:r>
              <a:rPr lang="ru-RU" sz="1800" b="0" i="0" u="none" strike="noStrike" baseline="0" dirty="0" err="1" smtClean="0">
                <a:solidFill>
                  <a:schemeClr val="tx1"/>
                </a:solidFill>
                <a:latin typeface="+mj-lt"/>
              </a:rPr>
              <a:t>трикутної</a:t>
            </a:r>
            <a:r>
              <a:rPr lang="ru-RU" sz="1800" b="0" i="0" u="none" strike="noStrike" baseline="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ru-RU" sz="1800" b="0" i="0" u="none" strike="noStrike" baseline="0" dirty="0" err="1" smtClean="0">
                <a:solidFill>
                  <a:schemeClr val="tx1"/>
                </a:solidFill>
                <a:latin typeface="+mj-lt"/>
              </a:rPr>
              <a:t>форми</a:t>
            </a:r>
            <a:r>
              <a:rPr lang="ru-RU" sz="1800" b="0" i="0" u="none" strike="noStrike" baseline="0" dirty="0" smtClean="0">
                <a:solidFill>
                  <a:schemeClr val="tx1"/>
                </a:solidFill>
                <a:latin typeface="+mj-lt"/>
              </a:rPr>
              <a:t>).</a:t>
            </a:r>
          </a:p>
          <a:p>
            <a:pPr marL="0" marR="0" lvl="0" indent="0" rtl="0">
              <a:buNone/>
            </a:pPr>
            <a:r>
              <a:rPr lang="uk-UA" sz="1800" b="0" i="0" u="none" strike="noStrike" baseline="0" dirty="0" smtClean="0">
                <a:solidFill>
                  <a:schemeClr val="tx1"/>
                </a:solidFill>
                <a:latin typeface="+mj-lt"/>
              </a:rPr>
              <a:t>Передбачається, що вхідні змінні прийняли деякі конкретні (чіткі) значення — </a:t>
            </a:r>
            <a:r>
              <a:rPr lang="en-US" sz="1800" b="0" i="1" u="none" strike="noStrike" baseline="0" dirty="0" smtClean="0">
                <a:solidFill>
                  <a:schemeClr val="tx1"/>
                </a:solidFill>
                <a:latin typeface="+mj-lt"/>
              </a:rPr>
              <a:t>x</a:t>
            </a:r>
            <a:r>
              <a:rPr lang="uk-UA" sz="1800" b="0" i="1" u="none" strike="noStrike" baseline="-25000" dirty="0" smtClean="0">
                <a:solidFill>
                  <a:schemeClr val="tx1"/>
                </a:solidFill>
                <a:latin typeface="+mj-lt"/>
              </a:rPr>
              <a:t>0</a:t>
            </a:r>
            <a:r>
              <a:rPr lang="uk-UA" sz="1800" b="0" i="1" u="none" strike="noStrike" baseline="0" dirty="0" smtClean="0">
                <a:solidFill>
                  <a:schemeClr val="tx1"/>
                </a:solidFill>
                <a:latin typeface="+mj-lt"/>
              </a:rPr>
              <a:t>, </a:t>
            </a:r>
            <a:r>
              <a:rPr lang="en-US" sz="1800" b="0" i="1" u="none" strike="noStrike" baseline="0" dirty="0" smtClean="0">
                <a:solidFill>
                  <a:schemeClr val="tx1"/>
                </a:solidFill>
                <a:latin typeface="+mj-lt"/>
              </a:rPr>
              <a:t>y</a:t>
            </a:r>
            <a:r>
              <a:rPr lang="uk-UA" sz="1800" b="0" i="1" u="none" strike="noStrike" baseline="-25000" dirty="0" smtClean="0">
                <a:solidFill>
                  <a:schemeClr val="tx1"/>
                </a:solidFill>
                <a:latin typeface="+mj-lt"/>
              </a:rPr>
              <a:t>0</a:t>
            </a:r>
            <a:r>
              <a:rPr lang="uk-UA" sz="1800" b="0" i="1" u="none" strike="noStrike" baseline="0" dirty="0" smtClean="0">
                <a:solidFill>
                  <a:schemeClr val="tx1"/>
                </a:solidFill>
                <a:latin typeface="+mj-lt"/>
              </a:rPr>
              <a:t>, </a:t>
            </a:r>
            <a:r>
              <a:rPr lang="en-US" sz="1800" b="0" i="1" u="none" strike="noStrike" baseline="0" dirty="0" smtClean="0">
                <a:solidFill>
                  <a:schemeClr val="tx1"/>
                </a:solidFill>
                <a:latin typeface="+mj-lt"/>
              </a:rPr>
              <a:t>z</a:t>
            </a:r>
            <a:r>
              <a:rPr lang="uk-UA" sz="1800" b="0" i="1" u="none" strike="noStrike" baseline="-25000" dirty="0" smtClean="0">
                <a:solidFill>
                  <a:schemeClr val="tx1"/>
                </a:solidFill>
                <a:latin typeface="+mj-lt"/>
              </a:rPr>
              <a:t>0.</a:t>
            </a:r>
            <a:r>
              <a:rPr lang="uk-UA" sz="1800" b="0" i="0" u="none" strike="noStrike" baseline="0" dirty="0" smtClean="0">
                <a:solidFill>
                  <a:schemeClr val="tx1"/>
                </a:solidFill>
                <a:latin typeface="+mj-lt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6014378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Текст 2"/>
              <p:cNvSpPr>
                <a:spLocks noGrp="1"/>
              </p:cNvSpPr>
              <p:nvPr>
                <p:ph type="body" idx="1"/>
              </p:nvPr>
            </p:nvSpPr>
            <p:spPr>
              <a:xfrm>
                <a:off x="1480079" y="449184"/>
                <a:ext cx="9905999" cy="5172683"/>
              </a:xfrm>
            </p:spPr>
            <p:txBody>
              <a:bodyPr>
                <a:normAutofit/>
              </a:bodyPr>
              <a:lstStyle/>
              <a:p>
                <a:pPr marL="0" marR="0" lvl="0" indent="0" rtl="0">
                  <a:buNone/>
                </a:pPr>
                <a:r>
                  <a:rPr lang="ru-RU" sz="1800" b="0" i="0" u="none" strike="noStrike" baseline="0" dirty="0" smtClean="0">
                    <a:solidFill>
                      <a:schemeClr val="tx1"/>
                    </a:solidFill>
                    <a:latin typeface="+mj-lt"/>
                  </a:rPr>
                  <a:t>Відповідно до </a:t>
                </a:r>
                <a:r>
                  <a:rPr lang="ru-RU" sz="1800" b="0" i="0" u="none" strike="noStrike" baseline="0" dirty="0" err="1" smtClean="0">
                    <a:solidFill>
                      <a:schemeClr val="tx1"/>
                    </a:solidFill>
                    <a:latin typeface="+mj-lt"/>
                  </a:rPr>
                  <a:t>приведених</a:t>
                </a:r>
                <a:r>
                  <a:rPr lang="ru-RU" sz="1800" b="0" i="0" u="none" strike="noStrike" baseline="0" dirty="0" smtClean="0">
                    <a:solidFill>
                      <a:schemeClr val="tx1"/>
                    </a:solidFill>
                    <a:latin typeface="+mj-lt"/>
                  </a:rPr>
                  <a:t> </a:t>
                </a:r>
                <a:r>
                  <a:rPr lang="ru-RU" sz="1800" b="0" i="0" u="none" strike="noStrike" baseline="0" dirty="0" err="1" smtClean="0">
                    <a:solidFill>
                      <a:schemeClr val="tx1"/>
                    </a:solidFill>
                    <a:latin typeface="+mj-lt"/>
                  </a:rPr>
                  <a:t>етапів</a:t>
                </a:r>
                <a:r>
                  <a:rPr lang="ru-RU" sz="1800" b="0" i="0" u="none" strike="noStrike" baseline="0" dirty="0" smtClean="0">
                    <a:solidFill>
                      <a:schemeClr val="tx1"/>
                    </a:solidFill>
                    <a:latin typeface="+mj-lt"/>
                  </a:rPr>
                  <a:t>, на </a:t>
                </a:r>
                <a:r>
                  <a:rPr lang="ru-RU" sz="1800" b="0" i="0" u="none" strike="noStrike" baseline="0" dirty="0" err="1" smtClean="0">
                    <a:solidFill>
                      <a:schemeClr val="tx1"/>
                    </a:solidFill>
                    <a:latin typeface="+mj-lt"/>
                  </a:rPr>
                  <a:t>етапі</a:t>
                </a:r>
                <a:r>
                  <a:rPr lang="ru-RU" sz="1800" b="0" i="0" u="none" strike="noStrike" baseline="0" dirty="0" smtClean="0">
                    <a:solidFill>
                      <a:schemeClr val="tx1"/>
                    </a:solidFill>
                    <a:latin typeface="+mj-lt"/>
                  </a:rPr>
                  <a:t> 1 для </a:t>
                </a:r>
                <a:r>
                  <a:rPr lang="ru-RU" sz="1800" b="0" i="0" u="none" strike="noStrike" baseline="0" dirty="0" err="1" smtClean="0">
                    <a:solidFill>
                      <a:schemeClr val="tx1"/>
                    </a:solidFill>
                    <a:latin typeface="+mj-lt"/>
                  </a:rPr>
                  <a:t>даних</a:t>
                </a:r>
                <a:r>
                  <a:rPr lang="ru-RU" sz="1800" b="0" i="0" u="none" strike="noStrike" baseline="0" dirty="0" smtClean="0">
                    <a:solidFill>
                      <a:schemeClr val="tx1"/>
                    </a:solidFill>
                    <a:latin typeface="+mj-lt"/>
                  </a:rPr>
                  <a:t> </a:t>
                </a:r>
                <a:r>
                  <a:rPr lang="ru-RU" sz="1800" b="0" i="0" u="none" strike="noStrike" baseline="0" dirty="0" err="1" smtClean="0">
                    <a:solidFill>
                      <a:schemeClr val="tx1"/>
                    </a:solidFill>
                    <a:latin typeface="+mj-lt"/>
                  </a:rPr>
                  <a:t>значень</a:t>
                </a:r>
                <a:r>
                  <a:rPr lang="ru-RU" sz="1800" b="0" i="0" u="none" strike="noStrike" baseline="0" dirty="0" smtClean="0">
                    <a:solidFill>
                      <a:schemeClr val="tx1"/>
                    </a:solidFill>
                    <a:latin typeface="+mj-lt"/>
                  </a:rPr>
                  <a:t> і </a:t>
                </a:r>
                <a:r>
                  <a:rPr lang="ru-RU" sz="1800" b="0" i="0" u="none" strike="noStrike" baseline="0" dirty="0" err="1" smtClean="0">
                    <a:solidFill>
                      <a:schemeClr val="tx1"/>
                    </a:solidFill>
                    <a:latin typeface="+mj-lt"/>
                  </a:rPr>
                  <a:t>виходячи</a:t>
                </a:r>
                <a:r>
                  <a:rPr lang="ru-RU" sz="1800" b="0" i="0" u="none" strike="noStrike" baseline="0" dirty="0" smtClean="0">
                    <a:solidFill>
                      <a:schemeClr val="tx1"/>
                    </a:solidFill>
                    <a:latin typeface="+mj-lt"/>
                  </a:rPr>
                  <a:t> з </a:t>
                </a:r>
                <a:r>
                  <a:rPr lang="ru-RU" sz="1800" b="0" i="0" u="none" strike="noStrike" baseline="0" dirty="0" err="1" smtClean="0">
                    <a:solidFill>
                      <a:schemeClr val="tx1"/>
                    </a:solidFill>
                    <a:latin typeface="+mj-lt"/>
                  </a:rPr>
                  <a:t>функцій</a:t>
                </a:r>
                <a:r>
                  <a:rPr lang="ru-RU" sz="1800" b="0" i="0" u="none" strike="noStrike" baseline="0" dirty="0" smtClean="0">
                    <a:solidFill>
                      <a:schemeClr val="tx1"/>
                    </a:solidFill>
                    <a:latin typeface="+mj-lt"/>
                  </a:rPr>
                  <a:t> </a:t>
                </a:r>
                <a:r>
                  <a:rPr lang="ru-RU" sz="1800" b="0" i="0" u="none" strike="noStrike" baseline="0" dirty="0" err="1" smtClean="0">
                    <a:solidFill>
                      <a:schemeClr val="tx1"/>
                    </a:solidFill>
                    <a:latin typeface="+mj-lt"/>
                  </a:rPr>
                  <a:t>належності</a:t>
                </a:r>
                <a:r>
                  <a:rPr lang="ru-RU" sz="1800" b="0" i="0" u="none" strike="noStrike" baseline="0" dirty="0" smtClean="0">
                    <a:solidFill>
                      <a:schemeClr val="tx1"/>
                    </a:solidFill>
                    <a:latin typeface="+mj-lt"/>
                  </a:rPr>
                  <a:t> А, В, </a:t>
                </a:r>
                <a:r>
                  <a:rPr lang="en-US" sz="1800" b="0" i="0" u="none" strike="noStrike" baseline="0" dirty="0" smtClean="0">
                    <a:solidFill>
                      <a:schemeClr val="tx1"/>
                    </a:solidFill>
                    <a:latin typeface="+mj-lt"/>
                  </a:rPr>
                  <a:t>C</a:t>
                </a:r>
                <a:r>
                  <a:rPr lang="uk-UA" sz="1800" b="0" i="0" u="none" strike="noStrike" baseline="0" dirty="0" smtClean="0">
                    <a:solidFill>
                      <a:schemeClr val="tx1"/>
                    </a:solidFill>
                    <a:latin typeface="+mj-lt"/>
                  </a:rPr>
                  <a:t>, знаходяться ступені істинності </a:t>
                </a:r>
                <a:r>
                  <a:rPr lang="uk-UA" sz="1800" b="0" i="1" u="none" strike="noStrike" baseline="0" dirty="0" smtClean="0">
                    <a:solidFill>
                      <a:schemeClr val="tx1"/>
                    </a:solidFill>
                    <a:latin typeface="+mj-lt"/>
                  </a:rPr>
                  <a:t>а(</a:t>
                </a:r>
                <a:r>
                  <a:rPr lang="ru-RU" sz="1800" b="0" i="1" u="none" strike="noStrike" baseline="0" dirty="0" smtClean="0">
                    <a:solidFill>
                      <a:schemeClr val="tx1"/>
                    </a:solidFill>
                    <a:latin typeface="+mj-lt"/>
                  </a:rPr>
                  <a:t>х</a:t>
                </a:r>
                <a:r>
                  <a:rPr lang="uk-UA" sz="1800" b="0" i="1" u="none" strike="noStrike" baseline="-25000" dirty="0" smtClean="0">
                    <a:solidFill>
                      <a:schemeClr val="tx1"/>
                    </a:solidFill>
                    <a:latin typeface="+mj-lt"/>
                  </a:rPr>
                  <a:t>0</a:t>
                </a:r>
                <a:r>
                  <a:rPr lang="uk-UA" sz="1800" b="0" i="1" u="none" strike="noStrike" baseline="0" dirty="0" smtClean="0">
                    <a:solidFill>
                      <a:schemeClr val="tx1"/>
                    </a:solidFill>
                    <a:latin typeface="+mj-lt"/>
                  </a:rPr>
                  <a:t>), а(</a:t>
                </a:r>
                <a:r>
                  <a:rPr lang="ru-RU" sz="1800" b="0" i="1" u="none" strike="noStrike" baseline="0" dirty="0" smtClean="0">
                    <a:solidFill>
                      <a:schemeClr val="tx1"/>
                    </a:solidFill>
                    <a:latin typeface="+mj-lt"/>
                  </a:rPr>
                  <a:t>у</a:t>
                </a:r>
                <a:r>
                  <a:rPr lang="uk-UA" sz="1800" b="0" i="1" u="none" strike="noStrike" baseline="-25000" dirty="0" smtClean="0">
                    <a:solidFill>
                      <a:schemeClr val="tx1"/>
                    </a:solidFill>
                    <a:latin typeface="+mj-lt"/>
                  </a:rPr>
                  <a:t>0</a:t>
                </a:r>
                <a:r>
                  <a:rPr lang="uk-UA" sz="1800" b="0" i="1" u="none" strike="noStrike" baseline="0" dirty="0" smtClean="0">
                    <a:solidFill>
                      <a:schemeClr val="tx1"/>
                    </a:solidFill>
                    <a:latin typeface="+mj-lt"/>
                  </a:rPr>
                  <a:t>) </a:t>
                </a:r>
                <a:r>
                  <a:rPr lang="uk-UA" sz="1800" b="0" i="0" u="none" strike="noStrike" baseline="0" dirty="0" smtClean="0">
                    <a:solidFill>
                      <a:schemeClr val="tx1"/>
                    </a:solidFill>
                    <a:latin typeface="+mj-lt"/>
                  </a:rPr>
                  <a:t>і </a:t>
                </a:r>
                <a:r>
                  <a:rPr lang="uk-UA" sz="1800" b="0" i="1" u="none" strike="noStrike" baseline="0" dirty="0" smtClean="0">
                    <a:solidFill>
                      <a:schemeClr val="tx1"/>
                    </a:solidFill>
                    <a:latin typeface="+mj-lt"/>
                  </a:rPr>
                  <a:t>а(</a:t>
                </a:r>
                <a:r>
                  <a:rPr lang="en-US" sz="1800" b="0" i="1" u="none" strike="noStrike" baseline="0" dirty="0" smtClean="0">
                    <a:solidFill>
                      <a:schemeClr val="tx1"/>
                    </a:solidFill>
                    <a:latin typeface="+mj-lt"/>
                  </a:rPr>
                  <a:t>z</a:t>
                </a:r>
                <a:r>
                  <a:rPr lang="ru-RU" sz="1800" b="0" i="1" u="none" strike="noStrike" baseline="-25000" dirty="0" smtClean="0">
                    <a:solidFill>
                      <a:schemeClr val="tx1"/>
                    </a:solidFill>
                    <a:latin typeface="+mj-lt"/>
                  </a:rPr>
                  <a:t>0</a:t>
                </a:r>
                <a:r>
                  <a:rPr lang="ru-RU" sz="1800" b="0" i="1" u="none" strike="noStrike" baseline="0" dirty="0" smtClean="0">
                    <a:solidFill>
                      <a:schemeClr val="tx1"/>
                    </a:solidFill>
                    <a:latin typeface="+mj-lt"/>
                  </a:rPr>
                  <a:t>) </a:t>
                </a:r>
                <a:r>
                  <a:rPr lang="ru-RU" sz="1800" b="0" i="0" u="none" strike="noStrike" baseline="0" dirty="0" smtClean="0">
                    <a:solidFill>
                      <a:schemeClr val="tx1"/>
                    </a:solidFill>
                    <a:latin typeface="+mj-lt"/>
                  </a:rPr>
                  <a:t> для </a:t>
                </a:r>
                <a:r>
                  <a:rPr lang="ru-RU" sz="1800" b="0" i="0" u="none" strike="noStrike" baseline="0" dirty="0" err="1" smtClean="0">
                    <a:solidFill>
                      <a:schemeClr val="tx1"/>
                    </a:solidFill>
                    <a:latin typeface="+mj-lt"/>
                  </a:rPr>
                  <a:t>передумов</a:t>
                </a:r>
                <a:r>
                  <a:rPr lang="ru-RU" sz="1800" b="0" i="0" u="none" strike="noStrike" baseline="0" dirty="0" smtClean="0">
                    <a:solidFill>
                      <a:schemeClr val="tx1"/>
                    </a:solidFill>
                    <a:latin typeface="+mj-lt"/>
                  </a:rPr>
                  <a:t> кожного з </a:t>
                </a:r>
                <a:r>
                  <a:rPr lang="ru-RU" sz="1800" b="0" i="0" u="none" strike="noStrike" baseline="0" dirty="0" err="1" smtClean="0">
                    <a:solidFill>
                      <a:schemeClr val="tx1"/>
                    </a:solidFill>
                    <a:latin typeface="+mj-lt"/>
                  </a:rPr>
                  <a:t>трьох</a:t>
                </a:r>
                <a:r>
                  <a:rPr lang="ru-RU" sz="1800" b="0" i="0" u="none" strike="noStrike" baseline="0" dirty="0" smtClean="0">
                    <a:solidFill>
                      <a:schemeClr val="tx1"/>
                    </a:solidFill>
                    <a:latin typeface="+mj-lt"/>
                  </a:rPr>
                  <a:t> </a:t>
                </a:r>
                <a:r>
                  <a:rPr lang="ru-RU" sz="1800" b="0" i="0" u="none" strike="noStrike" baseline="0" dirty="0" err="1" smtClean="0">
                    <a:solidFill>
                      <a:schemeClr val="tx1"/>
                    </a:solidFill>
                    <a:latin typeface="+mj-lt"/>
                  </a:rPr>
                  <a:t>приведених</a:t>
                </a:r>
                <a:r>
                  <a:rPr lang="ru-RU" sz="1800" b="0" i="0" u="none" strike="noStrike" baseline="0" dirty="0" smtClean="0">
                    <a:solidFill>
                      <a:schemeClr val="tx1"/>
                    </a:solidFill>
                    <a:latin typeface="+mj-lt"/>
                  </a:rPr>
                  <a:t> правил (рис 4.1).</a:t>
                </a:r>
              </a:p>
              <a:p>
                <a:pPr marL="0" marR="0" lvl="0" indent="0" rtl="0">
                  <a:buNone/>
                </a:pPr>
                <a:r>
                  <a:rPr lang="ru-RU" sz="1800" b="0" i="0" u="none" strike="noStrike" baseline="0" dirty="0" smtClean="0">
                    <a:solidFill>
                      <a:schemeClr val="tx1"/>
                    </a:solidFill>
                    <a:latin typeface="+mj-lt"/>
                  </a:rPr>
                  <a:t>На </a:t>
                </a:r>
                <a:r>
                  <a:rPr lang="ru-RU" sz="1800" b="0" i="0" u="none" strike="noStrike" baseline="0" dirty="0" err="1" smtClean="0">
                    <a:solidFill>
                      <a:schemeClr val="tx1"/>
                    </a:solidFill>
                    <a:latin typeface="+mj-lt"/>
                  </a:rPr>
                  <a:t>етапі</a:t>
                </a:r>
                <a:r>
                  <a:rPr lang="ru-RU" sz="1800" b="0" i="0" u="none" strike="noStrike" baseline="0" dirty="0" smtClean="0">
                    <a:solidFill>
                      <a:schemeClr val="tx1"/>
                    </a:solidFill>
                    <a:latin typeface="+mj-lt"/>
                  </a:rPr>
                  <a:t> 2 </a:t>
                </a:r>
                <a:r>
                  <a:rPr lang="ru-RU" sz="1800" b="0" i="0" u="none" strike="noStrike" baseline="0" dirty="0" err="1" smtClean="0">
                    <a:solidFill>
                      <a:schemeClr val="tx1"/>
                    </a:solidFill>
                    <a:latin typeface="+mj-lt"/>
                  </a:rPr>
                  <a:t>відбувається</a:t>
                </a:r>
                <a:r>
                  <a:rPr lang="ru-RU" sz="1800" b="0" i="0" u="none" strike="noStrike" baseline="0" dirty="0" smtClean="0">
                    <a:solidFill>
                      <a:schemeClr val="tx1"/>
                    </a:solidFill>
                    <a:latin typeface="+mj-lt"/>
                  </a:rPr>
                  <a:t> «</a:t>
                </a:r>
                <a:r>
                  <a:rPr lang="ru-RU" sz="1800" b="0" i="0" u="none" strike="noStrike" baseline="0" dirty="0" err="1" smtClean="0">
                    <a:solidFill>
                      <a:schemeClr val="tx1"/>
                    </a:solidFill>
                    <a:latin typeface="+mj-lt"/>
                  </a:rPr>
                  <a:t>відсікання</a:t>
                </a:r>
                <a:r>
                  <a:rPr lang="ru-RU" sz="1800" b="0" i="0" u="none" strike="noStrike" baseline="0" dirty="0" smtClean="0">
                    <a:solidFill>
                      <a:schemeClr val="tx1"/>
                    </a:solidFill>
                    <a:latin typeface="+mj-lt"/>
                  </a:rPr>
                  <a:t>» </a:t>
                </a:r>
                <a:r>
                  <a:rPr lang="ru-RU" sz="1800" b="0" i="0" u="none" strike="noStrike" baseline="0" dirty="0" err="1" smtClean="0">
                    <a:solidFill>
                      <a:schemeClr val="tx1"/>
                    </a:solidFill>
                    <a:latin typeface="+mj-lt"/>
                  </a:rPr>
                  <a:t>функцій</a:t>
                </a:r>
                <a:r>
                  <a:rPr lang="ru-RU" sz="1800" b="0" i="0" u="none" strike="noStrike" baseline="0" dirty="0" smtClean="0">
                    <a:solidFill>
                      <a:schemeClr val="tx1"/>
                    </a:solidFill>
                    <a:latin typeface="+mj-lt"/>
                  </a:rPr>
                  <a:t> </a:t>
                </a:r>
                <a:r>
                  <a:rPr lang="ru-RU" sz="1800" b="0" i="0" u="none" strike="noStrike" baseline="0" dirty="0" err="1" smtClean="0">
                    <a:solidFill>
                      <a:schemeClr val="tx1"/>
                    </a:solidFill>
                    <a:latin typeface="+mj-lt"/>
                  </a:rPr>
                  <a:t>належності</a:t>
                </a:r>
                <a:r>
                  <a:rPr lang="ru-RU" sz="1800" b="0" i="0" u="none" strike="noStrike" baseline="0" dirty="0" smtClean="0">
                    <a:solidFill>
                      <a:schemeClr val="tx1"/>
                    </a:solidFill>
                    <a:latin typeface="+mj-lt"/>
                  </a:rPr>
                  <a:t> </a:t>
                </a:r>
                <a:r>
                  <a:rPr lang="ru-RU" sz="1800" b="0" i="0" u="none" strike="noStrike" baseline="0" dirty="0" err="1" smtClean="0">
                    <a:solidFill>
                      <a:schemeClr val="tx1"/>
                    </a:solidFill>
                    <a:latin typeface="+mj-lt"/>
                  </a:rPr>
                  <a:t>висновків</a:t>
                </a:r>
                <a:r>
                  <a:rPr lang="ru-RU" sz="1800" b="0" i="0" u="none" strike="noStrike" baseline="0" dirty="0" smtClean="0">
                    <a:solidFill>
                      <a:schemeClr val="tx1"/>
                    </a:solidFill>
                    <a:latin typeface="+mj-lt"/>
                  </a:rPr>
                  <a:t> правил (</a:t>
                </a:r>
                <a:r>
                  <a:rPr lang="ru-RU" sz="1800" b="0" i="0" u="none" strike="noStrike" baseline="0" dirty="0" err="1" smtClean="0">
                    <a:solidFill>
                      <a:schemeClr val="tx1"/>
                    </a:solidFill>
                    <a:latin typeface="+mj-lt"/>
                  </a:rPr>
                  <a:t>тобто</a:t>
                </a:r>
                <a:r>
                  <a:rPr lang="ru-RU" sz="1800" b="0" i="0" u="none" strike="noStrike" baseline="0" dirty="0" smtClean="0">
                    <a:solidFill>
                      <a:schemeClr val="tx1"/>
                    </a:solidFill>
                    <a:latin typeface="+mj-lt"/>
                  </a:rPr>
                  <a:t> D, Е, F) на </a:t>
                </a:r>
                <a:r>
                  <a:rPr lang="ru-RU" sz="1800" b="0" i="0" u="none" strike="noStrike" baseline="0" dirty="0" err="1" smtClean="0">
                    <a:solidFill>
                      <a:schemeClr val="tx1"/>
                    </a:solidFill>
                    <a:latin typeface="+mj-lt"/>
                  </a:rPr>
                  <a:t>рівнях</a:t>
                </a:r>
                <a:r>
                  <a:rPr lang="ru-RU" sz="1800" b="0" i="0" u="none" strike="noStrike" baseline="0" dirty="0" smtClean="0">
                    <a:solidFill>
                      <a:schemeClr val="tx1"/>
                    </a:solidFill>
                    <a:latin typeface="+mj-lt"/>
                  </a:rPr>
                  <a:t> </a:t>
                </a:r>
                <a:r>
                  <a:rPr lang="ru-RU" sz="1800" b="0" i="1" u="none" strike="noStrike" baseline="0" dirty="0" smtClean="0">
                    <a:solidFill>
                      <a:schemeClr val="tx1"/>
                    </a:solidFill>
                    <a:latin typeface="+mj-lt"/>
                  </a:rPr>
                  <a:t>а(х</a:t>
                </a:r>
                <a:r>
                  <a:rPr lang="uk-UA" sz="1800" b="0" i="1" u="none" strike="noStrike" baseline="-25000" dirty="0" smtClean="0">
                    <a:solidFill>
                      <a:schemeClr val="tx1"/>
                    </a:solidFill>
                    <a:latin typeface="+mj-lt"/>
                  </a:rPr>
                  <a:t>0</a:t>
                </a:r>
                <a:r>
                  <a:rPr lang="uk-UA" sz="1800" b="0" i="1" u="none" strike="noStrike" baseline="0" dirty="0" smtClean="0">
                    <a:solidFill>
                      <a:schemeClr val="tx1"/>
                    </a:solidFill>
                    <a:latin typeface="+mj-lt"/>
                  </a:rPr>
                  <a:t>)</a:t>
                </a:r>
                <a:r>
                  <a:rPr lang="uk-UA" sz="1800" b="0" i="0" u="none" strike="noStrike" baseline="0" dirty="0" smtClean="0">
                    <a:solidFill>
                      <a:schemeClr val="tx1"/>
                    </a:solidFill>
                    <a:latin typeface="+mj-lt"/>
                  </a:rPr>
                  <a:t>, </a:t>
                </a:r>
                <a:r>
                  <a:rPr lang="uk-UA" sz="1800" b="0" i="1" u="none" strike="noStrike" baseline="0" dirty="0" smtClean="0">
                    <a:solidFill>
                      <a:schemeClr val="tx1"/>
                    </a:solidFill>
                    <a:latin typeface="+mj-lt"/>
                  </a:rPr>
                  <a:t>а </a:t>
                </a:r>
                <a:r>
                  <a:rPr lang="ru-RU" sz="1800" b="0" i="1" u="none" strike="noStrike" baseline="0" dirty="0" smtClean="0">
                    <a:solidFill>
                      <a:schemeClr val="tx1"/>
                    </a:solidFill>
                    <a:latin typeface="+mj-lt"/>
                  </a:rPr>
                  <a:t>(у</a:t>
                </a:r>
                <a:r>
                  <a:rPr lang="uk-UA" sz="1800" b="0" i="1" u="none" strike="noStrike" baseline="-25000" dirty="0" smtClean="0">
                    <a:solidFill>
                      <a:schemeClr val="tx1"/>
                    </a:solidFill>
                    <a:latin typeface="+mj-lt"/>
                  </a:rPr>
                  <a:t>0</a:t>
                </a:r>
                <a:r>
                  <a:rPr lang="uk-UA" sz="1800" b="0" i="1" u="none" strike="noStrike" baseline="0" dirty="0" smtClean="0">
                    <a:solidFill>
                      <a:schemeClr val="tx1"/>
                    </a:solidFill>
                    <a:latin typeface="+mj-lt"/>
                  </a:rPr>
                  <a:t>) і а(</a:t>
                </a:r>
                <a:r>
                  <a:rPr lang="en-US" sz="1800" b="0" i="1" u="none" strike="noStrike" baseline="0" dirty="0" smtClean="0">
                    <a:solidFill>
                      <a:schemeClr val="tx1"/>
                    </a:solidFill>
                    <a:latin typeface="+mj-lt"/>
                  </a:rPr>
                  <a:t>z</a:t>
                </a:r>
                <a:r>
                  <a:rPr lang="en-US" sz="1800" b="0" i="1" u="none" strike="noStrike" baseline="-25000" dirty="0" smtClean="0">
                    <a:solidFill>
                      <a:schemeClr val="tx1"/>
                    </a:solidFill>
                    <a:latin typeface="+mj-lt"/>
                  </a:rPr>
                  <a:t>0</a:t>
                </a:r>
                <a:r>
                  <a:rPr lang="en-US" sz="1800" b="0" i="1" u="none" strike="noStrike" baseline="0" dirty="0" smtClean="0">
                    <a:solidFill>
                      <a:schemeClr val="tx1"/>
                    </a:solidFill>
                    <a:latin typeface="+mj-lt"/>
                  </a:rPr>
                  <a:t>).</a:t>
                </a:r>
              </a:p>
              <a:p>
                <a:pPr marL="0" marR="0" lvl="0" indent="0" rtl="0">
                  <a:buNone/>
                </a:pPr>
                <a:r>
                  <a:rPr lang="uk-UA" sz="1800" b="0" i="0" u="none" strike="noStrike" baseline="0" dirty="0" smtClean="0">
                    <a:solidFill>
                      <a:schemeClr val="tx1"/>
                    </a:solidFill>
                    <a:latin typeface="+mj-lt"/>
                  </a:rPr>
                  <a:t>На етапі 3 розглядаються усічені на другому етапі функції належності і проводиться їх об'єднання з використанням операції </a:t>
                </a:r>
                <a:r>
                  <a:rPr lang="en-US" sz="1800" b="0" i="0" u="none" strike="noStrike" baseline="0" dirty="0" smtClean="0">
                    <a:solidFill>
                      <a:schemeClr val="tx1"/>
                    </a:solidFill>
                    <a:latin typeface="+mj-lt"/>
                  </a:rPr>
                  <a:t>max, </a:t>
                </a:r>
                <a:r>
                  <a:rPr lang="uk-UA" sz="1800" b="0" i="0" u="none" strike="noStrike" baseline="0" dirty="0" smtClean="0">
                    <a:solidFill>
                      <a:schemeClr val="tx1"/>
                    </a:solidFill>
                    <a:latin typeface="+mj-lt"/>
                  </a:rPr>
                  <a:t>внаслідок чого виходить комбінована нечітка підмножина, описувана функцією належності</a:t>
                </a:r>
                <a:r>
                  <a:rPr lang="en-US" sz="1800" b="0" i="0" u="none" strike="noStrike" baseline="0" dirty="0" smtClean="0">
                    <a:solidFill>
                      <a:schemeClr val="tx1"/>
                    </a:solidFill>
                    <a:latin typeface="+mj-lt"/>
                  </a:rPr>
                  <a:t>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uk-UA" sz="2400" b="0" i="1" u="none" strike="noStrike" baseline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uk-UA" sz="2400" b="0" i="0" u="none" strike="noStrike" baseline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𝜇</m:t>
                        </m:r>
                      </m:e>
                      <m:sub>
                        <m:nary>
                          <m:naryPr>
                            <m:chr m:val="∑"/>
                            <m:grow m:val="on"/>
                            <m:subHide m:val="on"/>
                            <m:supHide m:val="on"/>
                            <m:ctrlPr>
                              <a:rPr lang="uk-UA" sz="2400" b="0" i="1" u="none" strike="noStrike" baseline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naryPr>
                          <m:sub/>
                          <m:sup/>
                          <m:e>
                            <m:d>
                              <m:dPr>
                                <m:ctrlPr>
                                  <a:rPr lang="uk-UA" sz="2400" b="0" i="1" u="none" strike="noStrike" baseline="0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uk-UA" sz="2400" b="0" i="0" u="none" strike="noStrike" baseline="0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𝑤</m:t>
                                </m:r>
                              </m:e>
                            </m:d>
                          </m:e>
                        </m:nary>
                      </m:sub>
                    </m:sSub>
                  </m:oMath>
                </a14:m>
                <a:r>
                  <a:rPr lang="uk-UA" sz="1800" b="0" i="0" u="none" strike="noStrike" baseline="0" dirty="0" smtClean="0">
                    <a:solidFill>
                      <a:schemeClr val="tx1"/>
                    </a:solidFill>
                    <a:latin typeface="+mj-lt"/>
                  </a:rPr>
                  <a:t> </a:t>
                </a:r>
                <a:r>
                  <a:rPr lang="uk-UA" sz="1800" b="0" i="1" u="none" strike="noStrike" baseline="0" dirty="0" smtClean="0">
                    <a:solidFill>
                      <a:schemeClr val="tx1"/>
                    </a:solidFill>
                    <a:latin typeface="+mj-lt"/>
                  </a:rPr>
                  <a:t> </a:t>
                </a:r>
                <a:r>
                  <a:rPr lang="uk-UA" sz="1800" b="0" i="0" u="none" strike="noStrike" baseline="0" dirty="0" smtClean="0">
                    <a:solidFill>
                      <a:schemeClr val="tx1"/>
                    </a:solidFill>
                    <a:latin typeface="+mj-lt"/>
                  </a:rPr>
                  <a:t>і відповідне логічному висновку для вихідної змінної </a:t>
                </a:r>
                <a:r>
                  <a:rPr lang="en-US" sz="1800" b="0" i="1" u="none" strike="noStrike" baseline="0" dirty="0" smtClean="0">
                    <a:solidFill>
                      <a:schemeClr val="tx1"/>
                    </a:solidFill>
                    <a:latin typeface="+mj-lt"/>
                  </a:rPr>
                  <a:t>w.</a:t>
                </a:r>
              </a:p>
              <a:p>
                <a:pPr marL="0" lvl="0" indent="0">
                  <a:buNone/>
                </a:pPr>
                <a:r>
                  <a:rPr lang="uk-UA" sz="1800" b="0" i="0" u="none" strike="noStrike" baseline="0" dirty="0" smtClean="0">
                    <a:solidFill>
                      <a:schemeClr val="tx1"/>
                    </a:solidFill>
                    <a:latin typeface="+mj-lt"/>
                  </a:rPr>
                  <a:t>Нарешті, на 4-у етапі знаходиться чітке значення вихідної змінної, наприклад, із застосуванням </a:t>
                </a:r>
                <a:r>
                  <a:rPr lang="uk-UA" sz="1800" b="0" i="0" u="none" strike="noStrike" baseline="0" dirty="0" err="1" smtClean="0">
                    <a:solidFill>
                      <a:schemeClr val="tx1"/>
                    </a:solidFill>
                    <a:latin typeface="+mj-lt"/>
                  </a:rPr>
                  <a:t>центроїдного</a:t>
                </a:r>
                <a:r>
                  <a:rPr lang="uk-UA" sz="1800" b="0" i="0" u="none" strike="noStrike" baseline="0" dirty="0" smtClean="0">
                    <a:solidFill>
                      <a:schemeClr val="tx1"/>
                    </a:solidFill>
                    <a:latin typeface="+mj-lt"/>
                  </a:rPr>
                  <a:t> методу: чітке значення вихідної змінної визначається як центр тяжіння для кривої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uk-UA" sz="18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uk-UA" sz="180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𝜇</m:t>
                        </m:r>
                      </m:e>
                      <m:sub>
                        <m:nary>
                          <m:naryPr>
                            <m:chr m:val="∑"/>
                            <m:grow m:val="on"/>
                            <m:subHide m:val="on"/>
                            <m:supHide m:val="on"/>
                            <m:ctrlPr>
                              <a:rPr lang="uk-UA" sz="1800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naryPr>
                          <m:sub/>
                          <m:sup/>
                          <m:e>
                            <m:d>
                              <m:dPr>
                                <m:ctrlPr>
                                  <a:rPr lang="uk-UA" sz="1800" i="1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uk-UA" sz="1800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𝑤</m:t>
                                </m:r>
                              </m:e>
                            </m:d>
                          </m:e>
                        </m:nary>
                      </m:sub>
                    </m:sSub>
                  </m:oMath>
                </a14:m>
                <a:r>
                  <a:rPr lang="uk-UA" sz="1800" b="0" i="0" u="none" strike="noStrike" baseline="0" dirty="0" smtClean="0">
                    <a:solidFill>
                      <a:schemeClr val="tx1"/>
                    </a:solidFill>
                    <a:latin typeface="+mj-lt"/>
                  </a:rPr>
                  <a:t>, тобто:</a:t>
                </a:r>
              </a:p>
              <a:p>
                <a:pPr marL="0" marR="0" lvl="0" indent="0" algn="ctr" rtl="0">
                  <a:buNone/>
                </a:pPr>
                <a:endParaRPr lang="uk-UA" sz="1800" b="0" i="0" u="none" strike="noStrike" baseline="0" dirty="0" smtClean="0">
                  <a:solidFill>
                    <a:schemeClr val="tx1"/>
                  </a:solidFill>
                  <a:latin typeface="+mj-lt"/>
                </a:endParaRPr>
              </a:p>
              <a:p>
                <a:pPr marL="0" marR="0" lvl="0" indent="0" algn="ctr" rtl="0">
                  <a:buNone/>
                </a:pPr>
                <a:endParaRPr lang="uk-UA" sz="1800" dirty="0">
                  <a:solidFill>
                    <a:schemeClr val="tx1"/>
                  </a:solidFill>
                  <a:latin typeface="+mj-lt"/>
                </a:endParaRPr>
              </a:p>
              <a:p>
                <a:pPr marL="0" indent="0" algn="ctr">
                  <a:buNone/>
                </a:pPr>
                <a:r>
                  <a:rPr lang="uk-UA" sz="1800" b="0" i="0" u="none" strike="noStrike" baseline="0" dirty="0" smtClean="0">
                    <a:solidFill>
                      <a:schemeClr val="tx1"/>
                    </a:solidFill>
                    <a:latin typeface="+mj-lt"/>
                  </a:rPr>
                  <a:t>(4.3)</a:t>
                </a:r>
                <a:endParaRPr lang="en-US" sz="1800" b="0" i="0" u="none" strike="noStrike" baseline="0" dirty="0" smtClean="0">
                  <a:solidFill>
                    <a:schemeClr val="tx1"/>
                  </a:solidFill>
                  <a:latin typeface="+mj-lt"/>
                </a:endParaRPr>
              </a:p>
            </p:txBody>
          </p:sp>
        </mc:Choice>
        <mc:Fallback xmlns="">
          <p:sp>
            <p:nvSpPr>
              <p:cNvPr id="3" name="Текс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480079" y="449184"/>
                <a:ext cx="9905999" cy="5172683"/>
              </a:xfrm>
              <a:blipFill>
                <a:blip r:embed="rId4"/>
                <a:stretch>
                  <a:fillRect l="-1600" t="-2948" r="-190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38667" y="-169334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41173194"/>
              </p:ext>
            </p:extLst>
          </p:nvPr>
        </p:nvGraphicFramePr>
        <p:xfrm>
          <a:off x="3268984" y="4183325"/>
          <a:ext cx="2218267" cy="183799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3" name="Уравнение" r:id="rId5" imgW="1333500" imgH="1104900" progId="Equation.3">
                  <p:embed/>
                </p:oleObj>
              </mc:Choice>
              <mc:Fallback>
                <p:oleObj name="Уравнение" r:id="rId5" imgW="1333500" imgH="11049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68984" y="4183325"/>
                        <a:ext cx="2218267" cy="183799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9600244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dirty="0">
                <a:solidFill>
                  <a:schemeClr val="tx1"/>
                </a:solidFill>
                <a:latin typeface="+mj-lt"/>
              </a:rPr>
              <a:t> </a:t>
            </a:r>
            <a:endParaRPr lang="en-US" b="0" i="0" u="none" strike="noStrike" baseline="0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71335" y="5661515"/>
            <a:ext cx="9905999" cy="1049868"/>
          </a:xfrm>
        </p:spPr>
        <p:txBody>
          <a:bodyPr>
            <a:normAutofit/>
          </a:bodyPr>
          <a:lstStyle/>
          <a:p>
            <a:pPr marL="0" marR="0" lvl="0" indent="0" rtl="0">
              <a:buNone/>
            </a:pPr>
            <a:r>
              <a:rPr lang="ru-RU" sz="1600" b="0" i="0" u="none" strike="noStrike" baseline="0" dirty="0" smtClean="0">
                <a:solidFill>
                  <a:schemeClr val="tx1"/>
                </a:solidFill>
                <a:latin typeface="+mj-lt"/>
              </a:rPr>
              <a:t>Рис. 4.1. </a:t>
            </a:r>
            <a:r>
              <a:rPr lang="ru-RU" sz="1600" b="0" i="0" u="none" strike="noStrike" baseline="0" dirty="0" err="1" smtClean="0">
                <a:solidFill>
                  <a:schemeClr val="tx1"/>
                </a:solidFill>
                <a:latin typeface="+mj-lt"/>
              </a:rPr>
              <a:t>Ілюстрація</a:t>
            </a:r>
            <a:r>
              <a:rPr lang="ru-RU" sz="1600" b="0" i="0" u="none" strike="noStrike" baseline="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ru-RU" sz="1600" b="0" i="0" u="none" strike="noStrike" baseline="0" dirty="0" err="1" smtClean="0">
                <a:solidFill>
                  <a:schemeClr val="tx1"/>
                </a:solidFill>
                <a:latin typeface="+mj-lt"/>
              </a:rPr>
              <a:t>процедури</a:t>
            </a:r>
            <a:r>
              <a:rPr lang="ru-RU" sz="1600" b="0" i="0" u="none" strike="noStrike" baseline="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ru-RU" sz="1600" b="0" i="0" u="none" strike="noStrike" baseline="0" dirty="0" err="1" smtClean="0">
                <a:solidFill>
                  <a:schemeClr val="tx1"/>
                </a:solidFill>
                <a:latin typeface="+mj-lt"/>
              </a:rPr>
              <a:t>нечіткого</a:t>
            </a:r>
            <a:r>
              <a:rPr lang="ru-RU" sz="1600" b="0" i="0" u="none" strike="noStrike" baseline="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ru-RU" sz="1600" b="0" i="0" u="none" strike="noStrike" baseline="0" dirty="0" err="1" smtClean="0">
                <a:solidFill>
                  <a:schemeClr val="tx1"/>
                </a:solidFill>
                <a:latin typeface="+mj-lt"/>
              </a:rPr>
              <a:t>висновку</a:t>
            </a:r>
            <a:endParaRPr lang="ru-RU" sz="1600" b="0" i="0" u="none" strike="noStrike" baseline="0" dirty="0" smtClean="0">
              <a:solidFill>
                <a:schemeClr val="tx1"/>
              </a:solidFill>
              <a:latin typeface="+mj-lt"/>
            </a:endParaRPr>
          </a:p>
          <a:p>
            <a:pPr marR="0" lvl="0" rtl="0"/>
            <a:endParaRPr lang="uk-UA" sz="1600" b="1" i="0" u="none" strike="noStrike" baseline="0" dirty="0" smtClean="0">
              <a:solidFill>
                <a:schemeClr val="tx1"/>
              </a:solidFill>
              <a:latin typeface="+mj-lt"/>
            </a:endParaRPr>
          </a:p>
        </p:txBody>
      </p:sp>
      <p:pic>
        <p:nvPicPr>
          <p:cNvPr id="4" name="Рисунок 3"/>
          <p:cNvPicPr/>
          <p:nvPr/>
        </p:nvPicPr>
        <p:blipFill>
          <a:blip r:embed="rId3">
            <a:lum bright="-30000" contrast="5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7111" y="357717"/>
            <a:ext cx="7852833" cy="507788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3078937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dirty="0">
                <a:solidFill>
                  <a:schemeClr val="tx1"/>
                </a:solidFill>
                <a:latin typeface="+mj-lt"/>
              </a:rPr>
              <a:t> </a:t>
            </a:r>
            <a:endParaRPr lang="en-US" b="0" i="0" u="none" strike="noStrike" baseline="0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97466" y="114565"/>
            <a:ext cx="11125200" cy="6519334"/>
          </a:xfrm>
        </p:spPr>
        <p:txBody>
          <a:bodyPr>
            <a:noAutofit/>
          </a:bodyPr>
          <a:lstStyle/>
          <a:p>
            <a:pPr marL="0" marR="0" lvl="0" indent="0" rtl="0">
              <a:buNone/>
            </a:pPr>
            <a:r>
              <a:rPr lang="ru-RU" sz="1800" b="0" i="0" u="none" strike="noStrike" baseline="0" dirty="0" err="1" smtClean="0">
                <a:solidFill>
                  <a:schemeClr val="tx1"/>
                </a:solidFill>
                <a:effectLst/>
                <a:latin typeface="+mj-lt"/>
              </a:rPr>
              <a:t>Розглянемо</a:t>
            </a:r>
            <a:r>
              <a:rPr lang="ru-RU" sz="1800" b="0" i="0" u="none" strike="noStrike" baseline="0" dirty="0" smtClean="0">
                <a:solidFill>
                  <a:schemeClr val="tx1"/>
                </a:solidFill>
                <a:effectLst/>
                <a:latin typeface="+mj-lt"/>
              </a:rPr>
              <a:t> </a:t>
            </a:r>
            <a:r>
              <a:rPr lang="ru-RU" sz="1800" b="0" i="0" u="none" strike="noStrike" baseline="0" dirty="0" err="1" smtClean="0">
                <a:solidFill>
                  <a:schemeClr val="tx1"/>
                </a:solidFill>
                <a:effectLst/>
                <a:latin typeface="+mj-lt"/>
              </a:rPr>
              <a:t>наступні</a:t>
            </a:r>
            <a:r>
              <a:rPr lang="ru-RU" sz="1800" b="0" i="0" u="none" strike="noStrike" baseline="0" dirty="0" smtClean="0">
                <a:solidFill>
                  <a:schemeClr val="tx1"/>
                </a:solidFill>
                <a:effectLst/>
                <a:latin typeface="+mj-lt"/>
              </a:rPr>
              <a:t> </a:t>
            </a:r>
            <a:r>
              <a:rPr lang="ru-RU" sz="1800" b="0" i="0" u="none" strike="noStrike" baseline="0" dirty="0" err="1" smtClean="0">
                <a:solidFill>
                  <a:schemeClr val="tx1"/>
                </a:solidFill>
                <a:effectLst/>
                <a:latin typeface="+mj-lt"/>
              </a:rPr>
              <a:t>модифікації</a:t>
            </a:r>
            <a:r>
              <a:rPr lang="ru-RU" sz="1800" b="0" i="0" u="none" strike="noStrike" baseline="0" dirty="0" smtClean="0">
                <a:solidFill>
                  <a:schemeClr val="tx1"/>
                </a:solidFill>
                <a:effectLst/>
                <a:latin typeface="+mj-lt"/>
              </a:rPr>
              <a:t> алгоритму </a:t>
            </a:r>
            <a:r>
              <a:rPr lang="ru-RU" sz="1800" b="0" i="0" u="none" strike="noStrike" baseline="0" dirty="0" err="1" smtClean="0">
                <a:solidFill>
                  <a:schemeClr val="tx1"/>
                </a:solidFill>
                <a:effectLst/>
                <a:latin typeface="+mj-lt"/>
              </a:rPr>
              <a:t>нечіткого</a:t>
            </a:r>
            <a:r>
              <a:rPr lang="ru-RU" sz="1800" b="0" i="0" u="none" strike="noStrike" baseline="0" dirty="0" smtClean="0">
                <a:solidFill>
                  <a:schemeClr val="tx1"/>
                </a:solidFill>
                <a:effectLst/>
                <a:latin typeface="+mj-lt"/>
              </a:rPr>
              <a:t> </a:t>
            </a:r>
            <a:r>
              <a:rPr lang="ru-RU" sz="1800" b="0" i="0" u="none" strike="noStrike" baseline="0" dirty="0" err="1" smtClean="0">
                <a:solidFill>
                  <a:schemeClr val="tx1"/>
                </a:solidFill>
                <a:effectLst/>
                <a:latin typeface="+mj-lt"/>
              </a:rPr>
              <a:t>висновку</a:t>
            </a:r>
            <a:r>
              <a:rPr lang="ru-RU" sz="1800" b="0" i="0" u="none" strike="noStrike" baseline="0" dirty="0" smtClean="0">
                <a:solidFill>
                  <a:schemeClr val="tx1"/>
                </a:solidFill>
                <a:effectLst/>
                <a:latin typeface="+mj-lt"/>
              </a:rPr>
              <a:t>, </a:t>
            </a:r>
            <a:r>
              <a:rPr lang="ru-RU" sz="1800" b="0" i="0" u="none" strike="noStrike" baseline="0" dirty="0" err="1" smtClean="0">
                <a:solidFill>
                  <a:schemeClr val="tx1"/>
                </a:solidFill>
                <a:effectLst/>
                <a:latin typeface="+mj-lt"/>
              </a:rPr>
              <a:t>які</a:t>
            </a:r>
            <a:r>
              <a:rPr lang="ru-RU" sz="1800" b="0" i="0" u="none" strike="noStrike" baseline="0" dirty="0" smtClean="0">
                <a:solidFill>
                  <a:schemeClr val="tx1"/>
                </a:solidFill>
                <a:effectLst/>
                <a:latin typeface="+mj-lt"/>
              </a:rPr>
              <a:t> часто </a:t>
            </a:r>
            <a:r>
              <a:rPr lang="ru-RU" sz="1800" b="0" i="0" u="none" strike="noStrike" baseline="0" dirty="0" err="1" smtClean="0">
                <a:solidFill>
                  <a:schemeClr val="tx1"/>
                </a:solidFill>
                <a:effectLst/>
                <a:latin typeface="+mj-lt"/>
              </a:rPr>
              <a:t>використовуються</a:t>
            </a:r>
            <a:r>
              <a:rPr lang="ru-RU" sz="1800" b="0" i="0" u="none" strike="noStrike" baseline="0" dirty="0" smtClean="0">
                <a:solidFill>
                  <a:schemeClr val="tx1"/>
                </a:solidFill>
                <a:effectLst/>
                <a:latin typeface="+mj-lt"/>
              </a:rPr>
              <a:t>, </a:t>
            </a:r>
            <a:r>
              <a:rPr lang="ru-RU" sz="1800" b="0" i="0" u="none" strike="noStrike" baseline="0" dirty="0" err="1" smtClean="0">
                <a:solidFill>
                  <a:schemeClr val="tx1"/>
                </a:solidFill>
                <a:effectLst/>
                <a:latin typeface="+mj-lt"/>
              </a:rPr>
              <a:t>вважаючи</a:t>
            </a:r>
            <a:r>
              <a:rPr lang="ru-RU" sz="1800" b="0" i="0" u="none" strike="noStrike" baseline="0" dirty="0" smtClean="0">
                <a:solidFill>
                  <a:schemeClr val="tx1"/>
                </a:solidFill>
                <a:effectLst/>
                <a:latin typeface="+mj-lt"/>
              </a:rPr>
              <a:t>, для </a:t>
            </a:r>
            <a:r>
              <a:rPr lang="ru-RU" sz="1800" b="0" i="0" u="none" strike="noStrike" baseline="0" dirty="0" err="1" smtClean="0">
                <a:solidFill>
                  <a:schemeClr val="tx1"/>
                </a:solidFill>
                <a:effectLst/>
                <a:latin typeface="+mj-lt"/>
              </a:rPr>
              <a:t>простоти</a:t>
            </a:r>
            <a:r>
              <a:rPr lang="ru-RU" sz="1800" b="0" i="0" u="none" strike="noStrike" baseline="0" dirty="0" smtClean="0">
                <a:solidFill>
                  <a:schemeClr val="tx1"/>
                </a:solidFill>
                <a:effectLst/>
                <a:latin typeface="+mj-lt"/>
              </a:rPr>
              <a:t>, </a:t>
            </a:r>
            <a:r>
              <a:rPr lang="ru-RU" sz="1800" b="0" i="0" u="none" strike="noStrike" baseline="0" dirty="0" err="1" smtClean="0">
                <a:solidFill>
                  <a:schemeClr val="tx1"/>
                </a:solidFill>
                <a:effectLst/>
                <a:latin typeface="+mj-lt"/>
              </a:rPr>
              <a:t>що</a:t>
            </a:r>
            <a:r>
              <a:rPr lang="ru-RU" sz="1800" b="0" i="0" u="none" strike="noStrike" baseline="0" dirty="0" smtClean="0">
                <a:solidFill>
                  <a:schemeClr val="tx1"/>
                </a:solidFill>
                <a:effectLst/>
                <a:latin typeface="+mj-lt"/>
              </a:rPr>
              <a:t> базу </a:t>
            </a:r>
            <a:r>
              <a:rPr lang="ru-RU" sz="1800" b="0" i="0" u="none" strike="noStrike" baseline="0" dirty="0" err="1" smtClean="0">
                <a:solidFill>
                  <a:schemeClr val="tx1"/>
                </a:solidFill>
                <a:effectLst/>
                <a:latin typeface="+mj-lt"/>
              </a:rPr>
              <a:t>знань</a:t>
            </a:r>
            <a:r>
              <a:rPr lang="ru-RU" sz="1800" b="0" i="0" u="none" strike="noStrike" baseline="0" dirty="0" smtClean="0">
                <a:solidFill>
                  <a:schemeClr val="tx1"/>
                </a:solidFill>
                <a:effectLst/>
                <a:latin typeface="+mj-lt"/>
              </a:rPr>
              <a:t> </a:t>
            </a:r>
            <a:r>
              <a:rPr lang="ru-RU" sz="1800" b="0" i="0" u="none" strike="noStrike" baseline="0" dirty="0" err="1" smtClean="0">
                <a:solidFill>
                  <a:schemeClr val="tx1"/>
                </a:solidFill>
                <a:effectLst/>
                <a:latin typeface="+mj-lt"/>
              </a:rPr>
              <a:t>організовують</a:t>
            </a:r>
            <a:r>
              <a:rPr lang="ru-RU" sz="1800" b="0" i="0" u="none" strike="noStrike" baseline="0" dirty="0" smtClean="0">
                <a:solidFill>
                  <a:schemeClr val="tx1"/>
                </a:solidFill>
                <a:effectLst/>
                <a:latin typeface="+mj-lt"/>
              </a:rPr>
              <a:t> два </a:t>
            </a:r>
            <a:r>
              <a:rPr lang="ru-RU" sz="1800" b="0" i="0" u="none" strike="noStrike" baseline="0" dirty="0" err="1" smtClean="0">
                <a:solidFill>
                  <a:schemeClr val="tx1"/>
                </a:solidFill>
                <a:effectLst/>
                <a:latin typeface="+mj-lt"/>
              </a:rPr>
              <a:t>нечіткі</a:t>
            </a:r>
            <a:r>
              <a:rPr lang="ru-RU" sz="1800" b="0" i="0" u="none" strike="noStrike" baseline="0" dirty="0" smtClean="0">
                <a:solidFill>
                  <a:schemeClr val="tx1"/>
                </a:solidFill>
                <a:effectLst/>
                <a:latin typeface="+mj-lt"/>
              </a:rPr>
              <a:t> правила </a:t>
            </a:r>
            <a:r>
              <a:rPr lang="ru-RU" sz="1800" b="0" i="0" u="none" strike="noStrike" baseline="0" dirty="0" err="1" smtClean="0">
                <a:solidFill>
                  <a:schemeClr val="tx1"/>
                </a:solidFill>
                <a:effectLst/>
                <a:latin typeface="+mj-lt"/>
              </a:rPr>
              <a:t>вигляду</a:t>
            </a:r>
            <a:r>
              <a:rPr lang="ru-RU" sz="1800" b="0" i="0" u="none" strike="noStrike" baseline="0" dirty="0" smtClean="0">
                <a:solidFill>
                  <a:schemeClr val="tx1"/>
                </a:solidFill>
                <a:effectLst/>
                <a:latin typeface="+mj-lt"/>
              </a:rPr>
              <a:t>:</a:t>
            </a:r>
          </a:p>
          <a:p>
            <a:pPr marL="0" marR="0" lvl="0" indent="0" rtl="0">
              <a:buNone/>
            </a:pPr>
            <a:r>
              <a:rPr lang="ru-RU" sz="1800" b="0" i="0" u="none" strike="noStrike" baseline="0" dirty="0" smtClean="0">
                <a:solidFill>
                  <a:schemeClr val="tx1"/>
                </a:solidFill>
                <a:effectLst/>
                <a:latin typeface="+mj-lt"/>
              </a:rPr>
              <a:t>П</a:t>
            </a:r>
            <a:r>
              <a:rPr lang="ru-RU" sz="1800" b="0" i="0" u="none" strike="noStrike" baseline="-25000" dirty="0" smtClean="0">
                <a:solidFill>
                  <a:schemeClr val="tx1"/>
                </a:solidFill>
                <a:effectLst/>
                <a:latin typeface="+mj-lt"/>
              </a:rPr>
              <a:t>1</a:t>
            </a:r>
            <a:r>
              <a:rPr lang="ru-RU" sz="1800" b="0" i="0" u="none" strike="noStrike" baseline="0" dirty="0" smtClean="0">
                <a:solidFill>
                  <a:schemeClr val="tx1"/>
                </a:solidFill>
                <a:effectLst/>
                <a:latin typeface="+mj-lt"/>
              </a:rPr>
              <a:t>: </a:t>
            </a:r>
            <a:r>
              <a:rPr lang="ru-RU" sz="1800" b="0" i="0" u="none" strike="noStrike" baseline="0" dirty="0" err="1" smtClean="0">
                <a:solidFill>
                  <a:schemeClr val="tx1"/>
                </a:solidFill>
                <a:effectLst/>
                <a:latin typeface="+mj-lt"/>
              </a:rPr>
              <a:t>якщо</a:t>
            </a:r>
            <a:r>
              <a:rPr lang="ru-RU" sz="1800" b="0" i="0" u="none" strike="noStrike" baseline="0" dirty="0" smtClean="0">
                <a:solidFill>
                  <a:schemeClr val="tx1"/>
                </a:solidFill>
                <a:effectLst/>
                <a:latin typeface="+mj-lt"/>
              </a:rPr>
              <a:t> </a:t>
            </a:r>
            <a:r>
              <a:rPr lang="ru-RU" sz="1800" b="0" i="1" u="none" strike="noStrike" baseline="0" dirty="0" smtClean="0">
                <a:solidFill>
                  <a:schemeClr val="tx1"/>
                </a:solidFill>
                <a:effectLst/>
                <a:latin typeface="+mj-lt"/>
              </a:rPr>
              <a:t>х</a:t>
            </a:r>
            <a:r>
              <a:rPr lang="ru-RU" sz="1800" b="0" i="0" u="none" strike="noStrike" baseline="0" dirty="0" smtClean="0">
                <a:solidFill>
                  <a:schemeClr val="tx1"/>
                </a:solidFill>
                <a:effectLst/>
                <a:latin typeface="+mj-lt"/>
              </a:rPr>
              <a:t> є </a:t>
            </a:r>
            <a:r>
              <a:rPr lang="ru-RU" sz="1800" b="0" i="1" u="none" strike="noStrike" baseline="0" dirty="0" smtClean="0">
                <a:solidFill>
                  <a:schemeClr val="tx1"/>
                </a:solidFill>
                <a:effectLst/>
                <a:latin typeface="+mj-lt"/>
              </a:rPr>
              <a:t>А</a:t>
            </a:r>
            <a:r>
              <a:rPr lang="ru-RU" sz="1800" b="0" i="1" u="none" strike="noStrike" baseline="-25000" dirty="0" smtClean="0">
                <a:solidFill>
                  <a:schemeClr val="tx1"/>
                </a:solidFill>
                <a:effectLst/>
                <a:latin typeface="+mj-lt"/>
              </a:rPr>
              <a:t>1</a:t>
            </a:r>
            <a:r>
              <a:rPr lang="ru-RU" sz="1800" b="0" i="0" u="none" strike="noStrike" baseline="0" dirty="0" smtClean="0">
                <a:solidFill>
                  <a:schemeClr val="tx1"/>
                </a:solidFill>
                <a:effectLst/>
                <a:latin typeface="+mj-lt"/>
              </a:rPr>
              <a:t> і є </a:t>
            </a:r>
            <a:r>
              <a:rPr lang="uk-UA" sz="1800" b="0" i="1" u="none" strike="noStrike" baseline="0" dirty="0" smtClean="0">
                <a:solidFill>
                  <a:schemeClr val="tx1"/>
                </a:solidFill>
                <a:effectLst/>
                <a:latin typeface="+mj-lt"/>
              </a:rPr>
              <a:t>В</a:t>
            </a:r>
            <a:r>
              <a:rPr lang="uk-UA" sz="1800" b="0" i="1" u="none" strike="noStrike" baseline="-25000" dirty="0" smtClean="0">
                <a:solidFill>
                  <a:schemeClr val="tx1"/>
                </a:solidFill>
                <a:effectLst/>
                <a:latin typeface="+mj-lt"/>
              </a:rPr>
              <a:t>1</a:t>
            </a:r>
            <a:r>
              <a:rPr lang="uk-UA" sz="1800" b="0" i="0" u="none" strike="noStrike" baseline="0" dirty="0" smtClean="0">
                <a:solidFill>
                  <a:schemeClr val="tx1"/>
                </a:solidFill>
                <a:effectLst/>
                <a:latin typeface="+mj-lt"/>
              </a:rPr>
              <a:t> тоді </a:t>
            </a:r>
            <a:r>
              <a:rPr lang="en-US" sz="1800" b="0" i="1" u="none" strike="noStrike" baseline="0" dirty="0" smtClean="0">
                <a:solidFill>
                  <a:schemeClr val="tx1"/>
                </a:solidFill>
                <a:effectLst/>
                <a:latin typeface="+mj-lt"/>
              </a:rPr>
              <a:t>z</a:t>
            </a:r>
            <a:r>
              <a:rPr lang="uk-UA" sz="1800" b="0" i="0" u="none" strike="noStrike" baseline="0" dirty="0" smtClean="0">
                <a:solidFill>
                  <a:schemeClr val="tx1"/>
                </a:solidFill>
                <a:effectLst/>
                <a:latin typeface="+mj-lt"/>
              </a:rPr>
              <a:t> є </a:t>
            </a:r>
            <a:r>
              <a:rPr lang="en-US" sz="1800" b="0" i="1" u="none" strike="noStrike" baseline="0" dirty="0" smtClean="0">
                <a:solidFill>
                  <a:schemeClr val="tx1"/>
                </a:solidFill>
                <a:effectLst/>
                <a:latin typeface="+mj-lt"/>
              </a:rPr>
              <a:t>C</a:t>
            </a:r>
            <a:r>
              <a:rPr lang="ru-RU" sz="1800" b="0" i="1" u="none" strike="noStrike" baseline="-25000" dirty="0" smtClean="0">
                <a:solidFill>
                  <a:schemeClr val="tx1"/>
                </a:solidFill>
                <a:effectLst/>
                <a:latin typeface="+mj-lt"/>
              </a:rPr>
              <a:t>1</a:t>
            </a:r>
            <a:r>
              <a:rPr lang="uk-UA" sz="1800" b="0" i="0" u="none" strike="noStrike" baseline="0" dirty="0" smtClean="0">
                <a:solidFill>
                  <a:schemeClr val="tx1"/>
                </a:solidFill>
                <a:effectLst/>
                <a:latin typeface="+mj-lt"/>
              </a:rPr>
              <a:t>,</a:t>
            </a:r>
          </a:p>
          <a:p>
            <a:pPr marL="0" marR="0" lvl="0" indent="0" rtl="0">
              <a:buNone/>
            </a:pPr>
            <a:r>
              <a:rPr lang="uk-UA" sz="1800" b="0" i="0" u="none" strike="noStrike" baseline="0" dirty="0" smtClean="0">
                <a:solidFill>
                  <a:schemeClr val="tx1"/>
                </a:solidFill>
                <a:effectLst/>
                <a:latin typeface="+mj-lt"/>
              </a:rPr>
              <a:t>П</a:t>
            </a:r>
            <a:r>
              <a:rPr lang="uk-UA" sz="1800" b="0" i="0" u="none" strike="noStrike" baseline="-25000" dirty="0" smtClean="0">
                <a:solidFill>
                  <a:schemeClr val="tx1"/>
                </a:solidFill>
                <a:effectLst/>
                <a:latin typeface="+mj-lt"/>
              </a:rPr>
              <a:t>2</a:t>
            </a:r>
            <a:r>
              <a:rPr lang="uk-UA" sz="1800" b="0" i="0" u="none" strike="noStrike" baseline="0" dirty="0" smtClean="0">
                <a:solidFill>
                  <a:schemeClr val="tx1"/>
                </a:solidFill>
                <a:effectLst/>
                <a:latin typeface="+mj-lt"/>
              </a:rPr>
              <a:t>: якщо </a:t>
            </a:r>
            <a:r>
              <a:rPr lang="en-US" sz="1800" b="0" i="1" u="none" strike="noStrike" baseline="0" dirty="0" smtClean="0">
                <a:solidFill>
                  <a:schemeClr val="tx1"/>
                </a:solidFill>
                <a:effectLst/>
                <a:latin typeface="+mj-lt"/>
              </a:rPr>
              <a:t>y</a:t>
            </a:r>
            <a:r>
              <a:rPr lang="uk-UA" sz="1800" b="0" i="0" u="none" strike="noStrike" baseline="0" dirty="0" smtClean="0">
                <a:solidFill>
                  <a:schemeClr val="tx1"/>
                </a:solidFill>
                <a:effectLst/>
                <a:latin typeface="+mj-lt"/>
              </a:rPr>
              <a:t> є </a:t>
            </a:r>
            <a:r>
              <a:rPr lang="uk-UA" sz="1800" b="0" i="1" u="none" strike="noStrike" baseline="0" dirty="0" smtClean="0">
                <a:solidFill>
                  <a:schemeClr val="tx1"/>
                </a:solidFill>
                <a:effectLst/>
                <a:latin typeface="+mj-lt"/>
              </a:rPr>
              <a:t>А</a:t>
            </a:r>
            <a:r>
              <a:rPr lang="ru-RU" sz="1800" b="0" i="1" u="none" strike="noStrike" baseline="-25000" dirty="0" smtClean="0">
                <a:solidFill>
                  <a:schemeClr val="tx1"/>
                </a:solidFill>
                <a:effectLst/>
                <a:latin typeface="+mj-lt"/>
              </a:rPr>
              <a:t>2</a:t>
            </a:r>
            <a:r>
              <a:rPr lang="ru-RU" sz="1800" b="0" i="0" u="none" strike="noStrike" baseline="0" dirty="0" smtClean="0">
                <a:solidFill>
                  <a:schemeClr val="tx1"/>
                </a:solidFill>
                <a:effectLst/>
                <a:latin typeface="+mj-lt"/>
              </a:rPr>
              <a:t> і є </a:t>
            </a:r>
            <a:r>
              <a:rPr lang="uk-UA" sz="1800" b="0" i="1" u="none" strike="noStrike" baseline="0" dirty="0" smtClean="0">
                <a:solidFill>
                  <a:schemeClr val="tx1"/>
                </a:solidFill>
                <a:effectLst/>
                <a:latin typeface="+mj-lt"/>
              </a:rPr>
              <a:t>В</a:t>
            </a:r>
            <a:r>
              <a:rPr lang="ru-RU" sz="1800" b="0" i="1" u="none" strike="noStrike" baseline="-25000" dirty="0" smtClean="0">
                <a:solidFill>
                  <a:schemeClr val="tx1"/>
                </a:solidFill>
                <a:effectLst/>
                <a:latin typeface="+mj-lt"/>
              </a:rPr>
              <a:t>2</a:t>
            </a:r>
            <a:r>
              <a:rPr lang="uk-UA" sz="1800" b="0" i="0" u="none" strike="noStrike" baseline="0" dirty="0" smtClean="0">
                <a:solidFill>
                  <a:schemeClr val="tx1"/>
                </a:solidFill>
                <a:effectLst/>
                <a:latin typeface="+mj-lt"/>
              </a:rPr>
              <a:t> тоді </a:t>
            </a:r>
            <a:r>
              <a:rPr lang="en-US" sz="1800" b="0" i="1" u="none" strike="noStrike" baseline="0" dirty="0" smtClean="0">
                <a:solidFill>
                  <a:schemeClr val="tx1"/>
                </a:solidFill>
                <a:effectLst/>
                <a:latin typeface="+mj-lt"/>
              </a:rPr>
              <a:t>z</a:t>
            </a:r>
            <a:r>
              <a:rPr lang="uk-UA" sz="1800" b="0" i="0" u="none" strike="noStrike" baseline="0" dirty="0" smtClean="0">
                <a:solidFill>
                  <a:schemeClr val="tx1"/>
                </a:solidFill>
                <a:effectLst/>
                <a:latin typeface="+mj-lt"/>
              </a:rPr>
              <a:t> є </a:t>
            </a:r>
            <a:r>
              <a:rPr lang="en-US" sz="1800" b="0" i="1" u="none" strike="noStrike" baseline="0" dirty="0" smtClean="0">
                <a:solidFill>
                  <a:schemeClr val="tx1"/>
                </a:solidFill>
                <a:effectLst/>
                <a:latin typeface="+mj-lt"/>
              </a:rPr>
              <a:t>C</a:t>
            </a:r>
            <a:r>
              <a:rPr lang="ru-RU" sz="1800" b="0" i="1" u="none" strike="noStrike" baseline="-25000" dirty="0" smtClean="0">
                <a:solidFill>
                  <a:schemeClr val="tx1"/>
                </a:solidFill>
                <a:effectLst/>
                <a:latin typeface="+mj-lt"/>
              </a:rPr>
              <a:t>2</a:t>
            </a:r>
            <a:r>
              <a:rPr lang="uk-UA" sz="1800" b="0" i="0" u="none" strike="noStrike" baseline="0" dirty="0" smtClean="0">
                <a:solidFill>
                  <a:schemeClr val="tx1"/>
                </a:solidFill>
                <a:effectLst/>
                <a:latin typeface="+mj-lt"/>
              </a:rPr>
              <a:t>,</a:t>
            </a:r>
          </a:p>
          <a:p>
            <a:pPr marL="0" marR="0" lvl="0" indent="0" rtl="0">
              <a:buNone/>
            </a:pPr>
            <a:r>
              <a:rPr lang="uk-UA" sz="1800" b="0" i="0" u="none" strike="noStrike" baseline="0" dirty="0" smtClean="0">
                <a:solidFill>
                  <a:schemeClr val="tx1"/>
                </a:solidFill>
                <a:effectLst/>
                <a:latin typeface="+mj-lt"/>
              </a:rPr>
              <a:t>де </a:t>
            </a:r>
            <a:r>
              <a:rPr lang="en-US" sz="1800" b="0" i="1" u="none" strike="noStrike" baseline="0" dirty="0" smtClean="0">
                <a:solidFill>
                  <a:schemeClr val="tx1"/>
                </a:solidFill>
                <a:effectLst/>
                <a:latin typeface="+mj-lt"/>
              </a:rPr>
              <a:t>x</a:t>
            </a:r>
            <a:r>
              <a:rPr lang="uk-UA" sz="1800" b="0" i="0" u="none" strike="noStrike" baseline="0" dirty="0" smtClean="0">
                <a:solidFill>
                  <a:schemeClr val="tx1"/>
                </a:solidFill>
                <a:effectLst/>
                <a:latin typeface="+mj-lt"/>
              </a:rPr>
              <a:t> і </a:t>
            </a:r>
            <a:r>
              <a:rPr lang="uk-UA" sz="1800" b="0" i="1" u="none" strike="noStrike" baseline="0" dirty="0" smtClean="0">
                <a:solidFill>
                  <a:schemeClr val="tx1"/>
                </a:solidFill>
                <a:effectLst/>
                <a:latin typeface="+mj-lt"/>
              </a:rPr>
              <a:t>у</a:t>
            </a:r>
            <a:r>
              <a:rPr lang="uk-UA" sz="1800" b="0" i="0" u="none" strike="noStrike" baseline="0" dirty="0" smtClean="0">
                <a:solidFill>
                  <a:schemeClr val="tx1"/>
                </a:solidFill>
                <a:effectLst/>
                <a:latin typeface="+mj-lt"/>
              </a:rPr>
              <a:t> </a:t>
            </a:r>
            <a:r>
              <a:rPr lang="uk-UA" sz="1800" b="0" i="1" u="none" strike="noStrike" baseline="0" dirty="0" smtClean="0">
                <a:solidFill>
                  <a:schemeClr val="tx1"/>
                </a:solidFill>
                <a:effectLst/>
                <a:latin typeface="+mj-lt"/>
              </a:rPr>
              <a:t>–</a:t>
            </a:r>
            <a:r>
              <a:rPr lang="uk-UA" sz="1800" b="0" i="0" u="none" strike="noStrike" baseline="0" dirty="0" smtClean="0">
                <a:solidFill>
                  <a:schemeClr val="tx1"/>
                </a:solidFill>
                <a:effectLst/>
                <a:latin typeface="+mj-lt"/>
              </a:rPr>
              <a:t> імена вхідних змінних, </a:t>
            </a:r>
            <a:r>
              <a:rPr lang="en-US" sz="1800" b="0" i="1" u="none" strike="noStrike" baseline="0" dirty="0" smtClean="0">
                <a:solidFill>
                  <a:schemeClr val="tx1"/>
                </a:solidFill>
                <a:effectLst/>
                <a:latin typeface="+mj-lt"/>
              </a:rPr>
              <a:t>z –</a:t>
            </a:r>
            <a:r>
              <a:rPr lang="en-US" sz="1800" b="0" i="0" u="none" strike="noStrike" baseline="0" dirty="0" smtClean="0">
                <a:solidFill>
                  <a:schemeClr val="tx1"/>
                </a:solidFill>
                <a:effectLst/>
                <a:latin typeface="+mj-lt"/>
              </a:rPr>
              <a:t> </a:t>
            </a:r>
            <a:r>
              <a:rPr lang="uk-UA" sz="1800" b="0" i="0" u="none" strike="noStrike" baseline="0" dirty="0" smtClean="0">
                <a:solidFill>
                  <a:schemeClr val="tx1"/>
                </a:solidFill>
                <a:effectLst/>
                <a:latin typeface="+mj-lt"/>
              </a:rPr>
              <a:t>ім'я змінної висновку</a:t>
            </a:r>
            <a:r>
              <a:rPr lang="uk-UA" sz="1800" b="0" i="1" u="none" strike="noStrike" baseline="0" dirty="0" smtClean="0">
                <a:solidFill>
                  <a:schemeClr val="tx1"/>
                </a:solidFill>
                <a:effectLst/>
                <a:latin typeface="+mj-lt"/>
              </a:rPr>
              <a:t>, </a:t>
            </a:r>
            <a:r>
              <a:rPr lang="en-US" sz="1800" b="0" i="1" u="none" strike="noStrike" baseline="0" dirty="0" smtClean="0">
                <a:solidFill>
                  <a:schemeClr val="tx1"/>
                </a:solidFill>
                <a:effectLst/>
                <a:latin typeface="+mj-lt"/>
              </a:rPr>
              <a:t>A</a:t>
            </a:r>
            <a:r>
              <a:rPr lang="en-US" sz="1800" b="0" i="1" u="none" strike="noStrike" baseline="-25000" dirty="0" smtClean="0">
                <a:solidFill>
                  <a:schemeClr val="tx1"/>
                </a:solidFill>
                <a:effectLst/>
                <a:latin typeface="+mj-lt"/>
              </a:rPr>
              <a:t>1</a:t>
            </a:r>
            <a:r>
              <a:rPr lang="en-US" sz="1800" b="0" i="1" u="none" strike="noStrike" baseline="0" dirty="0" smtClean="0">
                <a:solidFill>
                  <a:schemeClr val="tx1"/>
                </a:solidFill>
                <a:effectLst/>
                <a:latin typeface="+mj-lt"/>
              </a:rPr>
              <a:t>, </a:t>
            </a:r>
            <a:r>
              <a:rPr lang="uk-UA" sz="1800" b="0" i="1" u="none" strike="noStrike" baseline="0" dirty="0" smtClean="0">
                <a:solidFill>
                  <a:schemeClr val="tx1"/>
                </a:solidFill>
                <a:effectLst/>
                <a:latin typeface="+mj-lt"/>
              </a:rPr>
              <a:t>А</a:t>
            </a:r>
            <a:r>
              <a:rPr lang="uk-UA" sz="1800" b="0" i="1" u="none" strike="noStrike" baseline="-25000" dirty="0" smtClean="0">
                <a:solidFill>
                  <a:schemeClr val="tx1"/>
                </a:solidFill>
                <a:effectLst/>
                <a:latin typeface="+mj-lt"/>
              </a:rPr>
              <a:t>2</a:t>
            </a:r>
            <a:r>
              <a:rPr lang="uk-UA" sz="1800" b="0" i="1" u="none" strike="noStrike" baseline="0" dirty="0" smtClean="0">
                <a:solidFill>
                  <a:schemeClr val="tx1"/>
                </a:solidFill>
                <a:effectLst/>
                <a:latin typeface="+mj-lt"/>
              </a:rPr>
              <a:t>, </a:t>
            </a:r>
            <a:r>
              <a:rPr lang="en-US" sz="1800" b="0" i="1" u="none" strike="noStrike" baseline="0" dirty="0" smtClean="0">
                <a:solidFill>
                  <a:schemeClr val="tx1"/>
                </a:solidFill>
                <a:effectLst/>
                <a:latin typeface="+mj-lt"/>
              </a:rPr>
              <a:t>B</a:t>
            </a:r>
            <a:r>
              <a:rPr lang="en-US" sz="1800" b="0" i="1" u="none" strike="noStrike" baseline="-25000" dirty="0" smtClean="0">
                <a:solidFill>
                  <a:schemeClr val="tx1"/>
                </a:solidFill>
                <a:effectLst/>
                <a:latin typeface="+mj-lt"/>
              </a:rPr>
              <a:t>1</a:t>
            </a:r>
            <a:r>
              <a:rPr lang="en-US" sz="1800" b="0" i="1" u="none" strike="noStrike" baseline="0" dirty="0" smtClean="0">
                <a:solidFill>
                  <a:schemeClr val="tx1"/>
                </a:solidFill>
                <a:effectLst/>
                <a:latin typeface="+mj-lt"/>
              </a:rPr>
              <a:t>, </a:t>
            </a:r>
            <a:r>
              <a:rPr lang="uk-UA" sz="1800" b="0" i="1" u="none" strike="noStrike" baseline="0" dirty="0" smtClean="0">
                <a:solidFill>
                  <a:schemeClr val="tx1"/>
                </a:solidFill>
                <a:effectLst/>
                <a:latin typeface="+mj-lt"/>
              </a:rPr>
              <a:t>В</a:t>
            </a:r>
            <a:r>
              <a:rPr lang="uk-UA" sz="1800" b="0" i="1" u="none" strike="noStrike" baseline="-25000" dirty="0" smtClean="0">
                <a:solidFill>
                  <a:schemeClr val="tx1"/>
                </a:solidFill>
                <a:effectLst/>
                <a:latin typeface="+mj-lt"/>
              </a:rPr>
              <a:t>2</a:t>
            </a:r>
            <a:r>
              <a:rPr lang="uk-UA" sz="1800" b="0" i="1" u="none" strike="noStrike" baseline="0" dirty="0" smtClean="0">
                <a:solidFill>
                  <a:schemeClr val="tx1"/>
                </a:solidFill>
                <a:effectLst/>
                <a:latin typeface="+mj-lt"/>
              </a:rPr>
              <a:t>, </a:t>
            </a:r>
            <a:r>
              <a:rPr lang="en-US" sz="1800" b="0" i="1" u="none" strike="noStrike" baseline="0" dirty="0" smtClean="0">
                <a:solidFill>
                  <a:schemeClr val="tx1"/>
                </a:solidFill>
                <a:effectLst/>
                <a:latin typeface="+mj-lt"/>
              </a:rPr>
              <a:t>C</a:t>
            </a:r>
            <a:r>
              <a:rPr lang="en-US" sz="1800" b="0" i="1" u="none" strike="noStrike" baseline="-25000" dirty="0" smtClean="0">
                <a:solidFill>
                  <a:schemeClr val="tx1"/>
                </a:solidFill>
                <a:effectLst/>
                <a:latin typeface="+mj-lt"/>
              </a:rPr>
              <a:t>1</a:t>
            </a:r>
            <a:r>
              <a:rPr lang="en-US" sz="1800" b="0" i="1" u="none" strike="noStrike" baseline="0" dirty="0" smtClean="0">
                <a:solidFill>
                  <a:schemeClr val="tx1"/>
                </a:solidFill>
                <a:effectLst/>
                <a:latin typeface="+mj-lt"/>
              </a:rPr>
              <a:t>, C</a:t>
            </a:r>
            <a:r>
              <a:rPr lang="en-US" sz="1800" b="0" i="1" u="none" strike="noStrike" baseline="-25000" dirty="0" smtClean="0">
                <a:solidFill>
                  <a:schemeClr val="tx1"/>
                </a:solidFill>
                <a:effectLst/>
                <a:latin typeface="+mj-lt"/>
              </a:rPr>
              <a:t>2</a:t>
            </a:r>
            <a:r>
              <a:rPr lang="en-US" sz="1800" b="0" i="0" u="none" strike="noStrike" baseline="0" dirty="0" smtClean="0">
                <a:solidFill>
                  <a:schemeClr val="tx1"/>
                </a:solidFill>
                <a:effectLst/>
                <a:latin typeface="+mj-lt"/>
              </a:rPr>
              <a:t> </a:t>
            </a:r>
            <a:r>
              <a:rPr lang="en-US" sz="1800" b="0" i="1" u="none" strike="noStrike" baseline="0" dirty="0" smtClean="0">
                <a:solidFill>
                  <a:schemeClr val="tx1"/>
                </a:solidFill>
                <a:effectLst/>
                <a:latin typeface="+mj-lt"/>
              </a:rPr>
              <a:t>–</a:t>
            </a:r>
            <a:r>
              <a:rPr lang="en-US" sz="1800" b="0" i="0" u="none" strike="noStrike" baseline="0" dirty="0" smtClean="0">
                <a:solidFill>
                  <a:schemeClr val="tx1"/>
                </a:solidFill>
                <a:effectLst/>
                <a:latin typeface="+mj-lt"/>
              </a:rPr>
              <a:t> </a:t>
            </a:r>
            <a:r>
              <a:rPr lang="uk-UA" sz="1800" b="0" i="0" u="none" strike="noStrike" baseline="0" dirty="0" smtClean="0">
                <a:solidFill>
                  <a:schemeClr val="tx1"/>
                </a:solidFill>
                <a:effectLst/>
                <a:latin typeface="+mj-lt"/>
              </a:rPr>
              <a:t>деякі задані функції належності, при цьому чітке значення </a:t>
            </a:r>
            <a:r>
              <a:rPr lang="en-US" sz="1800" b="0" i="1" u="none" strike="noStrike" baseline="0" dirty="0" smtClean="0">
                <a:solidFill>
                  <a:schemeClr val="tx1"/>
                </a:solidFill>
                <a:effectLst/>
                <a:latin typeface="+mj-lt"/>
              </a:rPr>
              <a:t>z</a:t>
            </a:r>
            <a:r>
              <a:rPr lang="en-US" sz="1800" b="0" i="1" u="none" strike="noStrike" baseline="-25000" dirty="0" smtClean="0">
                <a:solidFill>
                  <a:schemeClr val="tx1"/>
                </a:solidFill>
                <a:effectLst/>
                <a:latin typeface="+mj-lt"/>
              </a:rPr>
              <a:t>0</a:t>
            </a:r>
            <a:r>
              <a:rPr lang="en-US" sz="1800" b="0" i="1" u="none" strike="noStrike" baseline="0" dirty="0" smtClean="0">
                <a:solidFill>
                  <a:schemeClr val="tx1"/>
                </a:solidFill>
                <a:effectLst/>
                <a:latin typeface="+mj-lt"/>
              </a:rPr>
              <a:t> </a:t>
            </a:r>
            <a:r>
              <a:rPr lang="uk-UA" sz="1800" b="0" i="0" u="none" strike="noStrike" baseline="0" dirty="0" smtClean="0">
                <a:solidFill>
                  <a:schemeClr val="tx1"/>
                </a:solidFill>
                <a:effectLst/>
                <a:latin typeface="+mj-lt"/>
              </a:rPr>
              <a:t>необхідно визначити на основі приведеної інформації і чітких значень </a:t>
            </a:r>
            <a:r>
              <a:rPr lang="en-US" sz="1800" b="0" i="0" u="none" strike="noStrike" baseline="0" dirty="0" smtClean="0">
                <a:solidFill>
                  <a:schemeClr val="tx1"/>
                </a:solidFill>
                <a:effectLst/>
                <a:latin typeface="+mj-lt"/>
              </a:rPr>
              <a:t>x</a:t>
            </a:r>
            <a:r>
              <a:rPr lang="uk-UA" sz="1800" b="0" i="0" u="none" strike="noStrike" baseline="-25000" dirty="0" smtClean="0">
                <a:solidFill>
                  <a:schemeClr val="tx1"/>
                </a:solidFill>
                <a:effectLst/>
                <a:latin typeface="+mj-lt"/>
              </a:rPr>
              <a:t>0</a:t>
            </a:r>
            <a:r>
              <a:rPr lang="uk-UA" sz="1800" b="0" i="0" u="none" strike="noStrike" baseline="0" dirty="0" smtClean="0">
                <a:solidFill>
                  <a:schemeClr val="tx1"/>
                </a:solidFill>
                <a:effectLst/>
                <a:latin typeface="+mj-lt"/>
              </a:rPr>
              <a:t> і </a:t>
            </a:r>
            <a:r>
              <a:rPr lang="uk-UA" sz="1800" b="0" i="1" u="none" strike="noStrike" baseline="0" dirty="0" smtClean="0">
                <a:solidFill>
                  <a:schemeClr val="tx1"/>
                </a:solidFill>
                <a:effectLst/>
                <a:latin typeface="+mj-lt"/>
              </a:rPr>
              <a:t>у</a:t>
            </a:r>
            <a:r>
              <a:rPr lang="uk-UA" sz="1800" b="0" i="1" u="none" strike="noStrike" baseline="-25000" dirty="0" smtClean="0">
                <a:solidFill>
                  <a:schemeClr val="tx1"/>
                </a:solidFill>
                <a:effectLst/>
                <a:latin typeface="+mj-lt"/>
              </a:rPr>
              <a:t>0</a:t>
            </a:r>
            <a:r>
              <a:rPr lang="uk-UA" sz="1800" b="0" i="1" u="none" strike="noStrike" baseline="0" dirty="0" smtClean="0">
                <a:solidFill>
                  <a:schemeClr val="tx1"/>
                </a:solidFill>
                <a:effectLst/>
                <a:latin typeface="+mj-lt"/>
              </a:rPr>
              <a:t>.</a:t>
            </a:r>
          </a:p>
          <a:p>
            <a:pPr marL="0" indent="0">
              <a:buNone/>
            </a:pPr>
            <a:r>
              <a:rPr lang="ru-RU" b="0" i="0" u="none" strike="noStrike" baseline="0" dirty="0" smtClean="0">
                <a:solidFill>
                  <a:schemeClr val="tx1"/>
                </a:solidFill>
                <a:effectLst/>
                <a:latin typeface="+mj-lt"/>
              </a:rPr>
              <a:t>Алгоритм </a:t>
            </a:r>
            <a:r>
              <a:rPr lang="en-US" b="0" i="0" u="none" strike="noStrike" baseline="0" dirty="0" err="1" smtClean="0">
                <a:solidFill>
                  <a:schemeClr val="tx1"/>
                </a:solidFill>
                <a:effectLst/>
                <a:latin typeface="+mj-lt"/>
              </a:rPr>
              <a:t>Mamdani</a:t>
            </a:r>
            <a:endParaRPr lang="en-US" b="0" i="0" u="none" strike="noStrike" baseline="0" dirty="0" smtClean="0"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0" rtl="0">
              <a:buNone/>
            </a:pPr>
            <a:r>
              <a:rPr lang="ru-RU" sz="1800" b="0" i="0" u="none" strike="noStrike" baseline="0" dirty="0" smtClean="0">
                <a:solidFill>
                  <a:schemeClr val="tx1"/>
                </a:solidFill>
                <a:effectLst/>
                <a:latin typeface="+mj-lt"/>
              </a:rPr>
              <a:t>Алгоритм </a:t>
            </a:r>
            <a:r>
              <a:rPr lang="ru-RU" sz="1800" b="0" i="0" u="none" strike="noStrike" baseline="0" dirty="0" err="1" smtClean="0">
                <a:solidFill>
                  <a:schemeClr val="tx1"/>
                </a:solidFill>
                <a:effectLst/>
                <a:latin typeface="+mj-lt"/>
              </a:rPr>
              <a:t>відповідає</a:t>
            </a:r>
            <a:r>
              <a:rPr lang="ru-RU" sz="1800" b="0" i="0" u="none" strike="noStrike" baseline="0" dirty="0" smtClean="0">
                <a:solidFill>
                  <a:schemeClr val="tx1"/>
                </a:solidFill>
                <a:effectLst/>
                <a:latin typeface="+mj-lt"/>
              </a:rPr>
              <a:t> </a:t>
            </a:r>
            <a:r>
              <a:rPr lang="ru-RU" sz="1800" b="0" i="0" u="none" strike="noStrike" baseline="0" dirty="0" err="1" smtClean="0">
                <a:solidFill>
                  <a:schemeClr val="tx1"/>
                </a:solidFill>
                <a:effectLst/>
                <a:latin typeface="+mj-lt"/>
              </a:rPr>
              <a:t>розглянутому</a:t>
            </a:r>
            <a:r>
              <a:rPr lang="ru-RU" sz="1800" b="0" i="0" u="none" strike="noStrike" baseline="0" dirty="0" smtClean="0">
                <a:solidFill>
                  <a:schemeClr val="tx1"/>
                </a:solidFill>
                <a:effectLst/>
                <a:latin typeface="+mj-lt"/>
              </a:rPr>
              <a:t> прикладу і рисунку 4.1. У </a:t>
            </a:r>
            <a:r>
              <a:rPr lang="ru-RU" sz="1800" b="0" i="0" u="none" strike="noStrike" baseline="0" dirty="0" err="1" smtClean="0">
                <a:solidFill>
                  <a:schemeClr val="tx1"/>
                </a:solidFill>
                <a:effectLst/>
                <a:latin typeface="+mj-lt"/>
              </a:rPr>
              <a:t>такій</a:t>
            </a:r>
            <a:r>
              <a:rPr lang="ru-RU" sz="1800" b="0" i="0" u="none" strike="noStrike" baseline="0" dirty="0" smtClean="0">
                <a:solidFill>
                  <a:schemeClr val="tx1"/>
                </a:solidFill>
                <a:effectLst/>
                <a:latin typeface="+mj-lt"/>
              </a:rPr>
              <a:t> </a:t>
            </a:r>
            <a:r>
              <a:rPr lang="ru-RU" sz="1800" b="0" i="0" u="none" strike="noStrike" baseline="0" dirty="0" err="1" smtClean="0">
                <a:solidFill>
                  <a:schemeClr val="tx1"/>
                </a:solidFill>
                <a:effectLst/>
                <a:latin typeface="+mj-lt"/>
              </a:rPr>
              <a:t>ситуації</a:t>
            </a:r>
            <a:r>
              <a:rPr lang="ru-RU" sz="1800" b="0" i="0" u="none" strike="noStrike" baseline="0" dirty="0" smtClean="0">
                <a:solidFill>
                  <a:schemeClr val="tx1"/>
                </a:solidFill>
                <a:effectLst/>
                <a:latin typeface="+mj-lt"/>
              </a:rPr>
              <a:t> </a:t>
            </a:r>
            <a:r>
              <a:rPr lang="ru-RU" sz="1800" b="0" i="0" u="none" strike="noStrike" baseline="0" dirty="0" err="1" smtClean="0">
                <a:solidFill>
                  <a:schemeClr val="tx1"/>
                </a:solidFill>
                <a:effectLst/>
                <a:latin typeface="+mj-lt"/>
              </a:rPr>
              <a:t>він</a:t>
            </a:r>
            <a:r>
              <a:rPr lang="ru-RU" sz="1800" b="0" i="0" u="none" strike="noStrike" baseline="0" dirty="0" smtClean="0">
                <a:solidFill>
                  <a:schemeClr val="tx1"/>
                </a:solidFill>
                <a:effectLst/>
                <a:latin typeface="+mj-lt"/>
              </a:rPr>
              <a:t> </a:t>
            </a:r>
            <a:r>
              <a:rPr lang="ru-RU" sz="1800" b="0" i="0" u="none" strike="noStrike" baseline="0" dirty="0" err="1" smtClean="0">
                <a:solidFill>
                  <a:schemeClr val="tx1"/>
                </a:solidFill>
                <a:effectLst/>
                <a:latin typeface="+mj-lt"/>
              </a:rPr>
              <a:t>математично</a:t>
            </a:r>
            <a:r>
              <a:rPr lang="ru-RU" sz="1800" b="0" i="0" u="none" strike="noStrike" baseline="0" dirty="0" smtClean="0">
                <a:solidFill>
                  <a:schemeClr val="tx1"/>
                </a:solidFill>
                <a:effectLst/>
                <a:latin typeface="+mj-lt"/>
              </a:rPr>
              <a:t> </a:t>
            </a:r>
            <a:r>
              <a:rPr lang="ru-RU" sz="1800" b="0" i="0" u="none" strike="noStrike" baseline="0" dirty="0" err="1" smtClean="0">
                <a:solidFill>
                  <a:schemeClr val="tx1"/>
                </a:solidFill>
                <a:effectLst/>
                <a:latin typeface="+mj-lt"/>
              </a:rPr>
              <a:t>може</a:t>
            </a:r>
            <a:r>
              <a:rPr lang="ru-RU" sz="1800" b="0" i="0" u="none" strike="noStrike" baseline="0" dirty="0" smtClean="0">
                <a:solidFill>
                  <a:schemeClr val="tx1"/>
                </a:solidFill>
                <a:effectLst/>
                <a:latin typeface="+mj-lt"/>
              </a:rPr>
              <a:t> бути описаний таким чином.</a:t>
            </a:r>
          </a:p>
          <a:p>
            <a:pPr marL="0" marR="0" lvl="0" indent="0" rtl="0">
              <a:buNone/>
            </a:pPr>
            <a:r>
              <a:rPr lang="ru-RU" sz="1800" b="0" i="1" u="none" strike="noStrike" baseline="0" dirty="0" smtClean="0">
                <a:solidFill>
                  <a:schemeClr val="tx1"/>
                </a:solidFill>
                <a:effectLst/>
                <a:latin typeface="+mj-lt"/>
              </a:rPr>
              <a:t> </a:t>
            </a:r>
            <a:r>
              <a:rPr lang="ru-RU" sz="1800" b="0" i="1" u="none" strike="noStrike" baseline="0" dirty="0" err="1" smtClean="0">
                <a:solidFill>
                  <a:schemeClr val="tx1"/>
                </a:solidFill>
                <a:effectLst/>
                <a:latin typeface="+mj-lt"/>
              </a:rPr>
              <a:t>Нечіткість</a:t>
            </a:r>
            <a:r>
              <a:rPr lang="ru-RU" sz="1800" b="0" i="1" u="none" strike="noStrike" baseline="0" dirty="0" smtClean="0">
                <a:solidFill>
                  <a:schemeClr val="tx1"/>
                </a:solidFill>
                <a:effectLst/>
                <a:latin typeface="+mj-lt"/>
              </a:rPr>
              <a:t>:</a:t>
            </a:r>
            <a:r>
              <a:rPr lang="ru-RU" sz="1800" b="0" i="0" u="none" strike="noStrike" baseline="0" dirty="0" smtClean="0">
                <a:solidFill>
                  <a:schemeClr val="tx1"/>
                </a:solidFill>
                <a:effectLst/>
                <a:latin typeface="+mj-lt"/>
              </a:rPr>
              <a:t> </a:t>
            </a:r>
            <a:r>
              <a:rPr lang="ru-RU" sz="1800" b="0" i="0" u="none" strike="noStrike" baseline="0" dirty="0" err="1" smtClean="0">
                <a:solidFill>
                  <a:schemeClr val="tx1"/>
                </a:solidFill>
                <a:effectLst/>
                <a:latin typeface="+mj-lt"/>
              </a:rPr>
              <a:t>знаходяться</a:t>
            </a:r>
            <a:r>
              <a:rPr lang="ru-RU" sz="1800" b="0" i="0" u="none" strike="noStrike" baseline="0" dirty="0" smtClean="0">
                <a:solidFill>
                  <a:schemeClr val="tx1"/>
                </a:solidFill>
                <a:effectLst/>
                <a:latin typeface="+mj-lt"/>
              </a:rPr>
              <a:t> </a:t>
            </a:r>
            <a:r>
              <a:rPr lang="ru-RU" sz="1800" b="0" i="0" u="none" strike="noStrike" baseline="0" dirty="0" err="1" smtClean="0">
                <a:solidFill>
                  <a:schemeClr val="tx1"/>
                </a:solidFill>
                <a:effectLst/>
                <a:latin typeface="+mj-lt"/>
              </a:rPr>
              <a:t>ступені</a:t>
            </a:r>
            <a:r>
              <a:rPr lang="ru-RU" sz="1800" b="0" i="0" u="none" strike="noStrike" baseline="0" dirty="0" smtClean="0">
                <a:solidFill>
                  <a:schemeClr val="tx1"/>
                </a:solidFill>
                <a:effectLst/>
                <a:latin typeface="+mj-lt"/>
              </a:rPr>
              <a:t> </a:t>
            </a:r>
            <a:r>
              <a:rPr lang="ru-RU" sz="1800" b="0" i="0" u="none" strike="noStrike" baseline="0" dirty="0" err="1" smtClean="0">
                <a:solidFill>
                  <a:schemeClr val="tx1"/>
                </a:solidFill>
                <a:effectLst/>
                <a:latin typeface="+mj-lt"/>
              </a:rPr>
              <a:t>істинності</a:t>
            </a:r>
            <a:r>
              <a:rPr lang="ru-RU" sz="1800" b="0" i="0" u="none" strike="noStrike" baseline="0" dirty="0" smtClean="0">
                <a:solidFill>
                  <a:schemeClr val="tx1"/>
                </a:solidFill>
                <a:effectLst/>
                <a:latin typeface="+mj-lt"/>
              </a:rPr>
              <a:t> для </a:t>
            </a:r>
            <a:r>
              <a:rPr lang="ru-RU" sz="1800" b="0" i="0" u="none" strike="noStrike" baseline="0" dirty="0" err="1" smtClean="0">
                <a:solidFill>
                  <a:schemeClr val="tx1"/>
                </a:solidFill>
                <a:effectLst/>
                <a:latin typeface="+mj-lt"/>
              </a:rPr>
              <a:t>передумов</a:t>
            </a:r>
            <a:r>
              <a:rPr lang="ru-RU" sz="1800" b="0" i="0" u="none" strike="noStrike" baseline="0" dirty="0" smtClean="0">
                <a:solidFill>
                  <a:schemeClr val="tx1"/>
                </a:solidFill>
                <a:effectLst/>
                <a:latin typeface="+mj-lt"/>
              </a:rPr>
              <a:t> кожного правила: </a:t>
            </a:r>
          </a:p>
          <a:p>
            <a:pPr marL="0" marR="0" lvl="0" indent="0" rtl="0">
              <a:buNone/>
            </a:pPr>
            <a:r>
              <a:rPr lang="ru-RU" sz="1800" b="0" i="1" u="none" strike="noStrike" baseline="0" dirty="0" smtClean="0">
                <a:solidFill>
                  <a:schemeClr val="tx1"/>
                </a:solidFill>
                <a:effectLst/>
                <a:latin typeface="+mj-lt"/>
              </a:rPr>
              <a:t> </a:t>
            </a:r>
            <a:r>
              <a:rPr lang="ru-RU" sz="1800" b="0" i="1" u="none" strike="noStrike" baseline="0" dirty="0" err="1" smtClean="0">
                <a:solidFill>
                  <a:schemeClr val="tx1"/>
                </a:solidFill>
                <a:effectLst/>
                <a:latin typeface="+mj-lt"/>
              </a:rPr>
              <a:t>Нечіткий</a:t>
            </a:r>
            <a:r>
              <a:rPr lang="ru-RU" sz="1800" b="0" i="1" u="none" strike="noStrike" baseline="0" dirty="0" smtClean="0">
                <a:solidFill>
                  <a:schemeClr val="tx1"/>
                </a:solidFill>
                <a:effectLst/>
                <a:latin typeface="+mj-lt"/>
              </a:rPr>
              <a:t> </a:t>
            </a:r>
            <a:r>
              <a:rPr lang="ru-RU" sz="1800" b="0" i="1" u="none" strike="noStrike" baseline="0" dirty="0" err="1" smtClean="0">
                <a:solidFill>
                  <a:schemeClr val="tx1"/>
                </a:solidFill>
                <a:effectLst/>
                <a:latin typeface="+mj-lt"/>
              </a:rPr>
              <a:t>висновок</a:t>
            </a:r>
            <a:r>
              <a:rPr lang="ru-RU" sz="1800" b="0" i="1" u="none" strike="noStrike" baseline="0" dirty="0" smtClean="0">
                <a:solidFill>
                  <a:schemeClr val="tx1"/>
                </a:solidFill>
                <a:effectLst/>
                <a:latin typeface="+mj-lt"/>
              </a:rPr>
              <a:t>:</a:t>
            </a:r>
            <a:r>
              <a:rPr lang="ru-RU" sz="1800" b="0" i="0" u="none" strike="noStrike" baseline="0" dirty="0" smtClean="0">
                <a:solidFill>
                  <a:schemeClr val="tx1"/>
                </a:solidFill>
                <a:effectLst/>
                <a:latin typeface="+mj-lt"/>
              </a:rPr>
              <a:t> </a:t>
            </a:r>
            <a:r>
              <a:rPr lang="ru-RU" sz="1800" b="0" i="0" u="none" strike="noStrike" baseline="0" dirty="0" err="1" smtClean="0">
                <a:solidFill>
                  <a:schemeClr val="tx1"/>
                </a:solidFill>
                <a:effectLst/>
                <a:latin typeface="+mj-lt"/>
              </a:rPr>
              <a:t>знаходяться</a:t>
            </a:r>
            <a:r>
              <a:rPr lang="ru-RU" sz="1800" b="0" i="0" u="none" strike="noStrike" baseline="0" dirty="0" smtClean="0">
                <a:solidFill>
                  <a:schemeClr val="tx1"/>
                </a:solidFill>
                <a:effectLst/>
                <a:latin typeface="+mj-lt"/>
              </a:rPr>
              <a:t> </a:t>
            </a:r>
            <a:r>
              <a:rPr lang="ru-RU" sz="1800" b="0" i="0" u="none" strike="noStrike" baseline="0" dirty="0" err="1" smtClean="0">
                <a:solidFill>
                  <a:schemeClr val="tx1"/>
                </a:solidFill>
                <a:effectLst/>
                <a:latin typeface="+mj-lt"/>
              </a:rPr>
              <a:t>рівні</a:t>
            </a:r>
            <a:r>
              <a:rPr lang="ru-RU" sz="1800" b="0" i="0" u="none" strike="noStrike" baseline="0" dirty="0" smtClean="0">
                <a:solidFill>
                  <a:schemeClr val="tx1"/>
                </a:solidFill>
                <a:effectLst/>
                <a:latin typeface="+mj-lt"/>
              </a:rPr>
              <a:t> «</a:t>
            </a:r>
            <a:r>
              <a:rPr lang="ru-RU" sz="1800" b="0" i="0" u="none" strike="noStrike" baseline="0" dirty="0" err="1" smtClean="0">
                <a:solidFill>
                  <a:schemeClr val="tx1"/>
                </a:solidFill>
                <a:effectLst/>
                <a:latin typeface="+mj-lt"/>
              </a:rPr>
              <a:t>відсікання</a:t>
            </a:r>
            <a:r>
              <a:rPr lang="ru-RU" sz="1800" b="0" i="0" u="none" strike="noStrike" baseline="0" dirty="0" smtClean="0">
                <a:solidFill>
                  <a:schemeClr val="tx1"/>
                </a:solidFill>
                <a:effectLst/>
                <a:latin typeface="+mj-lt"/>
              </a:rPr>
              <a:t>» для </a:t>
            </a:r>
            <a:r>
              <a:rPr lang="ru-RU" sz="1800" b="0" i="0" u="none" strike="noStrike" baseline="0" dirty="0" err="1" smtClean="0">
                <a:solidFill>
                  <a:schemeClr val="tx1"/>
                </a:solidFill>
                <a:effectLst/>
                <a:latin typeface="+mj-lt"/>
              </a:rPr>
              <a:t>передумов</a:t>
            </a:r>
            <a:r>
              <a:rPr lang="ru-RU" sz="1800" b="0" i="0" u="none" strike="noStrike" baseline="0" dirty="0" smtClean="0">
                <a:solidFill>
                  <a:schemeClr val="tx1"/>
                </a:solidFill>
                <a:effectLst/>
                <a:latin typeface="+mj-lt"/>
              </a:rPr>
              <a:t> кожного </a:t>
            </a:r>
            <a:r>
              <a:rPr lang="ru-RU" sz="1800" b="0" i="0" u="none" strike="noStrike" baseline="0" dirty="0" err="1" smtClean="0">
                <a:solidFill>
                  <a:schemeClr val="tx1"/>
                </a:solidFill>
                <a:effectLst/>
                <a:latin typeface="+mj-lt"/>
              </a:rPr>
              <a:t>із</a:t>
            </a:r>
            <a:r>
              <a:rPr lang="ru-RU" sz="1800" b="0" i="0" u="none" strike="noStrike" baseline="0" dirty="0" smtClean="0">
                <a:solidFill>
                  <a:schemeClr val="tx1"/>
                </a:solidFill>
                <a:effectLst/>
                <a:latin typeface="+mj-lt"/>
              </a:rPr>
              <a:t> правил (з </a:t>
            </a:r>
            <a:r>
              <a:rPr lang="ru-RU" sz="1800" b="0" i="0" u="none" strike="noStrike" baseline="0" dirty="0" err="1" smtClean="0">
                <a:solidFill>
                  <a:schemeClr val="tx1"/>
                </a:solidFill>
                <a:effectLst/>
                <a:latin typeface="+mj-lt"/>
              </a:rPr>
              <a:t>використанням</a:t>
            </a:r>
            <a:r>
              <a:rPr lang="ru-RU" sz="1800" b="0" i="0" u="none" strike="noStrike" baseline="0" dirty="0" smtClean="0">
                <a:solidFill>
                  <a:schemeClr val="tx1"/>
                </a:solidFill>
                <a:effectLst/>
                <a:latin typeface="+mj-lt"/>
              </a:rPr>
              <a:t> </a:t>
            </a:r>
            <a:r>
              <a:rPr lang="ru-RU" sz="1800" b="0" i="0" u="none" strike="noStrike" baseline="0" dirty="0" err="1" smtClean="0">
                <a:solidFill>
                  <a:schemeClr val="tx1"/>
                </a:solidFill>
                <a:effectLst/>
                <a:latin typeface="+mj-lt"/>
              </a:rPr>
              <a:t>операції</a:t>
            </a:r>
            <a:r>
              <a:rPr lang="ru-RU" sz="1800" b="0" i="0" u="none" strike="noStrike" baseline="0" dirty="0" smtClean="0">
                <a:solidFill>
                  <a:schemeClr val="tx1"/>
                </a:solidFill>
                <a:effectLst/>
                <a:latin typeface="+mj-lt"/>
              </a:rPr>
              <a:t> </a:t>
            </a:r>
            <a:r>
              <a:rPr lang="uk-UA" sz="1800" b="0" i="0" u="none" strike="noStrike" baseline="0" dirty="0" smtClean="0">
                <a:solidFill>
                  <a:schemeClr val="tx1"/>
                </a:solidFill>
                <a:effectLst/>
                <a:latin typeface="+mj-lt"/>
              </a:rPr>
              <a:t>МІНІМУМ):</a:t>
            </a:r>
          </a:p>
          <a:p>
            <a:pPr marL="0" marR="0" lvl="0" indent="0" algn="ctr" rtl="0">
              <a:buNone/>
            </a:pPr>
            <a:r>
              <a:rPr lang="uk-UA" sz="1800" b="0" i="0" u="none" strike="noStrike" baseline="0" dirty="0" smtClean="0">
                <a:solidFill>
                  <a:schemeClr val="tx1"/>
                </a:solidFill>
                <a:effectLst/>
                <a:latin typeface="+mj-lt"/>
              </a:rPr>
              <a:t>(4.5)</a:t>
            </a:r>
          </a:p>
          <a:p>
            <a:pPr marL="0" marR="0" lvl="0" indent="0" algn="ctr" rtl="0">
              <a:buNone/>
            </a:pPr>
            <a:r>
              <a:rPr lang="uk-UA" sz="1800" b="0" i="0" u="none" strike="noStrike" baseline="0" dirty="0" smtClean="0">
                <a:solidFill>
                  <a:schemeClr val="tx1"/>
                </a:solidFill>
                <a:effectLst/>
                <a:latin typeface="+mj-lt"/>
              </a:rPr>
              <a:t>(4.6)</a:t>
            </a:r>
          </a:p>
          <a:p>
            <a:pPr marL="0" marR="0" lvl="0" indent="0" rtl="0">
              <a:buNone/>
            </a:pPr>
            <a:r>
              <a:rPr lang="uk-UA" sz="1800" b="0" i="0" u="none" strike="noStrike" baseline="0" dirty="0" smtClean="0">
                <a:solidFill>
                  <a:schemeClr val="tx1"/>
                </a:solidFill>
                <a:effectLst/>
                <a:latin typeface="+mj-lt"/>
              </a:rPr>
              <a:t>де через «</a:t>
            </a:r>
            <a:r>
              <a:rPr lang="uk-UA" sz="1800" b="0" i="0" u="none" strike="noStrike" baseline="0" dirty="0" smtClean="0">
                <a:solidFill>
                  <a:schemeClr val="tx1"/>
                </a:solidFill>
                <a:effectLst/>
                <a:latin typeface="+mj-lt"/>
                <a:sym typeface="Symbol" panose="05050102010706020507" pitchFamily="18" charset="2"/>
              </a:rPr>
              <a:t>» позначена операція логічного мінімуму (</a:t>
            </a:r>
            <a:r>
              <a:rPr lang="en-US" sz="1800" b="0" i="1" u="none" strike="noStrike" baseline="0" dirty="0" smtClean="0">
                <a:solidFill>
                  <a:schemeClr val="tx1"/>
                </a:solidFill>
                <a:effectLst/>
                <a:latin typeface="+mj-lt"/>
                <a:sym typeface="Symbol" panose="05050102010706020507" pitchFamily="18" charset="2"/>
              </a:rPr>
              <a:t>min</a:t>
            </a:r>
            <a:r>
              <a:rPr lang="en-US" sz="1800" b="0" i="0" u="none" strike="noStrike" baseline="0" dirty="0" smtClean="0">
                <a:solidFill>
                  <a:schemeClr val="tx1"/>
                </a:solidFill>
                <a:effectLst/>
                <a:latin typeface="+mj-lt"/>
                <a:sym typeface="Symbol" panose="05050102010706020507" pitchFamily="18" charset="2"/>
              </a:rPr>
              <a:t>). </a:t>
            </a:r>
            <a:r>
              <a:rPr lang="uk-UA" sz="1800" b="0" i="0" u="none" strike="noStrike" baseline="0" dirty="0" smtClean="0">
                <a:solidFill>
                  <a:schemeClr val="tx1"/>
                </a:solidFill>
                <a:effectLst/>
                <a:latin typeface="+mj-lt"/>
                <a:sym typeface="Symbol" panose="05050102010706020507" pitchFamily="18" charset="2"/>
              </a:rPr>
              <a:t>Потім знаходяться «усічені» функції належності:</a:t>
            </a:r>
          </a:p>
          <a:p>
            <a:pPr marL="0" marR="0" lvl="0" indent="0" algn="ctr" rtl="0">
              <a:buNone/>
            </a:pPr>
            <a:r>
              <a:rPr lang="uk-UA" sz="1800" b="0" i="0" u="none" strike="noStrike" baseline="0" dirty="0" smtClean="0">
                <a:solidFill>
                  <a:schemeClr val="tx1"/>
                </a:solidFill>
                <a:effectLst/>
                <a:latin typeface="+mj-lt"/>
              </a:rPr>
              <a:t>(4.7)</a:t>
            </a:r>
          </a:p>
          <a:p>
            <a:pPr marL="0" marR="0" lvl="0" indent="0" algn="ctr" rtl="0">
              <a:buNone/>
            </a:pPr>
            <a:r>
              <a:rPr lang="uk-UA" sz="1800" b="0" i="0" u="none" strike="noStrike" baseline="0" dirty="0" smtClean="0">
                <a:solidFill>
                  <a:schemeClr val="tx1"/>
                </a:solidFill>
                <a:effectLst/>
                <a:latin typeface="+mj-lt"/>
              </a:rPr>
              <a:t>(4.8)</a:t>
            </a:r>
          </a:p>
          <a:p>
            <a:pPr marL="0" marR="0" lvl="0" indent="0" rtl="0">
              <a:buNone/>
            </a:pPr>
            <a:endParaRPr lang="uk-UA" sz="1800" b="0" i="0" u="none" strike="noStrike" baseline="0" dirty="0" smtClean="0"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2573867" y="4232010"/>
            <a:ext cx="14318414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11167541"/>
              </p:ext>
            </p:extLst>
          </p:nvPr>
        </p:nvGraphicFramePr>
        <p:xfrm>
          <a:off x="3081867" y="4368863"/>
          <a:ext cx="2235202" cy="3386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2" name="Уравнение" r:id="rId4" imgW="1574800" imgH="241300" progId="Equation.3">
                  <p:embed/>
                </p:oleObj>
              </mc:Choice>
              <mc:Fallback>
                <p:oleObj name="Уравнение" r:id="rId4" imgW="1574800" imgH="2413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81867" y="4368863"/>
                        <a:ext cx="2235202" cy="33866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07605389"/>
              </p:ext>
            </p:extLst>
          </p:nvPr>
        </p:nvGraphicFramePr>
        <p:xfrm>
          <a:off x="2591222" y="4806592"/>
          <a:ext cx="2963334" cy="3255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3" name="Уравнение" r:id="rId6" imgW="1651000" imgH="241300" progId="Equation.3">
                  <p:embed/>
                </p:oleObj>
              </mc:Choice>
              <mc:Fallback>
                <p:oleObj name="Уравнение" r:id="rId6" imgW="1651000" imgH="2413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1222" y="4806592"/>
                        <a:ext cx="2963334" cy="32556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9" name="Объект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95369548"/>
              </p:ext>
            </p:extLst>
          </p:nvPr>
        </p:nvGraphicFramePr>
        <p:xfrm>
          <a:off x="1879602" y="5693646"/>
          <a:ext cx="4386575" cy="3854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4" name="Уравнение" r:id="rId8" imgW="1524000" imgH="241300" progId="Equation.3">
                  <p:embed/>
                </p:oleObj>
              </mc:Choice>
              <mc:Fallback>
                <p:oleObj name="Уравнение" r:id="rId8" imgW="1524000" imgH="2413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79602" y="5693646"/>
                        <a:ext cx="4386575" cy="38542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11"/>
          <p:cNvSpPr>
            <a:spLocks noChangeArrowheads="1"/>
          </p:cNvSpPr>
          <p:nvPr/>
        </p:nvSpPr>
        <p:spPr bwMode="auto">
          <a:xfrm>
            <a:off x="2336801" y="6123355"/>
            <a:ext cx="16223555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1" name="Объект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35197654"/>
              </p:ext>
            </p:extLst>
          </p:nvPr>
        </p:nvGraphicFramePr>
        <p:xfrm>
          <a:off x="2336802" y="6123356"/>
          <a:ext cx="2748693" cy="4114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5" name="Уравнение" r:id="rId10" imgW="1587500" imgH="241300" progId="Equation.3">
                  <p:embed/>
                </p:oleObj>
              </mc:Choice>
              <mc:Fallback>
                <p:oleObj name="Уравнение" r:id="rId10" imgW="1587500" imgH="24130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6802" y="6123356"/>
                        <a:ext cx="2748693" cy="41148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4907413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Берлин">
  <a:themeElements>
    <a:clrScheme name="Берлин">
      <a:dk1>
        <a:sysClr val="windowText" lastClr="000000"/>
      </a:dk1>
      <a:lt1>
        <a:sysClr val="window" lastClr="FFFFFF"/>
      </a:lt1>
      <a:dk2>
        <a:srgbClr val="6A9C41"/>
      </a:dk2>
      <a:lt2>
        <a:srgbClr val="E7E6E6"/>
      </a:lt2>
      <a:accent1>
        <a:srgbClr val="A7D535"/>
      </a:accent1>
      <a:accent2>
        <a:srgbClr val="EACA4F"/>
      </a:accent2>
      <a:accent3>
        <a:srgbClr val="FD9850"/>
      </a:accent3>
      <a:accent4>
        <a:srgbClr val="F46442"/>
      </a:accent4>
      <a:accent5>
        <a:srgbClr val="54D289"/>
      </a:accent5>
      <a:accent6>
        <a:srgbClr val="6AD8CB"/>
      </a:accent6>
      <a:hlink>
        <a:srgbClr val="CAFB50"/>
      </a:hlink>
      <a:folHlink>
        <a:srgbClr val="DEFF8B"/>
      </a:folHlink>
    </a:clrScheme>
    <a:fontScheme name="Берлин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Берлин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92000"/>
                <a:satMod val="200000"/>
                <a:lumMod val="13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106000"/>
                <a:satMod val="120000"/>
                <a:lumMod val="7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B587E4A9-1405-4B4F-8BC3-512EE08D2EBF}"/>
    </a:ext>
  </a:extLst>
</a:theme>
</file>

<file path=ppt/theme/themeOverride1.xml><?xml version="1.0" encoding="utf-8"?>
<a:themeOverride xmlns:a="http://schemas.openxmlformats.org/drawingml/2006/main">
  <a:clrScheme name="Берлин">
    <a:dk1>
      <a:sysClr val="windowText" lastClr="000000"/>
    </a:dk1>
    <a:lt1>
      <a:sysClr val="window" lastClr="FFFFFF"/>
    </a:lt1>
    <a:dk2>
      <a:srgbClr val="6A9C41"/>
    </a:dk2>
    <a:lt2>
      <a:srgbClr val="E7E6E6"/>
    </a:lt2>
    <a:accent1>
      <a:srgbClr val="A7D535"/>
    </a:accent1>
    <a:accent2>
      <a:srgbClr val="EACA4F"/>
    </a:accent2>
    <a:accent3>
      <a:srgbClr val="FD9850"/>
    </a:accent3>
    <a:accent4>
      <a:srgbClr val="F46442"/>
    </a:accent4>
    <a:accent5>
      <a:srgbClr val="54D289"/>
    </a:accent5>
    <a:accent6>
      <a:srgbClr val="6AD8CB"/>
    </a:accent6>
    <a:hlink>
      <a:srgbClr val="CAFB50"/>
    </a:hlink>
    <a:folHlink>
      <a:srgbClr val="DEFF8B"/>
    </a:folHlink>
  </a:clrScheme>
</a:themeOverride>
</file>

<file path=ppt/theme/themeOverride10.xml><?xml version="1.0" encoding="utf-8"?>
<a:themeOverride xmlns:a="http://schemas.openxmlformats.org/drawingml/2006/main">
  <a:clrScheme name="Берлин">
    <a:dk1>
      <a:sysClr val="windowText" lastClr="000000"/>
    </a:dk1>
    <a:lt1>
      <a:sysClr val="window" lastClr="FFFFFF"/>
    </a:lt1>
    <a:dk2>
      <a:srgbClr val="6A9C41"/>
    </a:dk2>
    <a:lt2>
      <a:srgbClr val="E7E6E6"/>
    </a:lt2>
    <a:accent1>
      <a:srgbClr val="A7D535"/>
    </a:accent1>
    <a:accent2>
      <a:srgbClr val="EACA4F"/>
    </a:accent2>
    <a:accent3>
      <a:srgbClr val="FD9850"/>
    </a:accent3>
    <a:accent4>
      <a:srgbClr val="F46442"/>
    </a:accent4>
    <a:accent5>
      <a:srgbClr val="54D289"/>
    </a:accent5>
    <a:accent6>
      <a:srgbClr val="6AD8CB"/>
    </a:accent6>
    <a:hlink>
      <a:srgbClr val="CAFB50"/>
    </a:hlink>
    <a:folHlink>
      <a:srgbClr val="DEFF8B"/>
    </a:folHlink>
  </a:clrScheme>
</a:themeOverride>
</file>

<file path=ppt/theme/themeOverride2.xml><?xml version="1.0" encoding="utf-8"?>
<a:themeOverride xmlns:a="http://schemas.openxmlformats.org/drawingml/2006/main">
  <a:clrScheme name="Берлин">
    <a:dk1>
      <a:sysClr val="windowText" lastClr="000000"/>
    </a:dk1>
    <a:lt1>
      <a:sysClr val="window" lastClr="FFFFFF"/>
    </a:lt1>
    <a:dk2>
      <a:srgbClr val="6A9C41"/>
    </a:dk2>
    <a:lt2>
      <a:srgbClr val="E7E6E6"/>
    </a:lt2>
    <a:accent1>
      <a:srgbClr val="A7D535"/>
    </a:accent1>
    <a:accent2>
      <a:srgbClr val="EACA4F"/>
    </a:accent2>
    <a:accent3>
      <a:srgbClr val="FD9850"/>
    </a:accent3>
    <a:accent4>
      <a:srgbClr val="F46442"/>
    </a:accent4>
    <a:accent5>
      <a:srgbClr val="54D289"/>
    </a:accent5>
    <a:accent6>
      <a:srgbClr val="6AD8CB"/>
    </a:accent6>
    <a:hlink>
      <a:srgbClr val="CAFB50"/>
    </a:hlink>
    <a:folHlink>
      <a:srgbClr val="DEFF8B"/>
    </a:folHlink>
  </a:clrScheme>
</a:themeOverride>
</file>

<file path=ppt/theme/themeOverride3.xml><?xml version="1.0" encoding="utf-8"?>
<a:themeOverride xmlns:a="http://schemas.openxmlformats.org/drawingml/2006/main">
  <a:clrScheme name="Берлин">
    <a:dk1>
      <a:sysClr val="windowText" lastClr="000000"/>
    </a:dk1>
    <a:lt1>
      <a:sysClr val="window" lastClr="FFFFFF"/>
    </a:lt1>
    <a:dk2>
      <a:srgbClr val="6A9C41"/>
    </a:dk2>
    <a:lt2>
      <a:srgbClr val="E7E6E6"/>
    </a:lt2>
    <a:accent1>
      <a:srgbClr val="A7D535"/>
    </a:accent1>
    <a:accent2>
      <a:srgbClr val="EACA4F"/>
    </a:accent2>
    <a:accent3>
      <a:srgbClr val="FD9850"/>
    </a:accent3>
    <a:accent4>
      <a:srgbClr val="F46442"/>
    </a:accent4>
    <a:accent5>
      <a:srgbClr val="54D289"/>
    </a:accent5>
    <a:accent6>
      <a:srgbClr val="6AD8CB"/>
    </a:accent6>
    <a:hlink>
      <a:srgbClr val="CAFB50"/>
    </a:hlink>
    <a:folHlink>
      <a:srgbClr val="DEFF8B"/>
    </a:folHlink>
  </a:clrScheme>
</a:themeOverride>
</file>

<file path=ppt/theme/themeOverride4.xml><?xml version="1.0" encoding="utf-8"?>
<a:themeOverride xmlns:a="http://schemas.openxmlformats.org/drawingml/2006/main">
  <a:clrScheme name="Берлин">
    <a:dk1>
      <a:sysClr val="windowText" lastClr="000000"/>
    </a:dk1>
    <a:lt1>
      <a:sysClr val="window" lastClr="FFFFFF"/>
    </a:lt1>
    <a:dk2>
      <a:srgbClr val="6A9C41"/>
    </a:dk2>
    <a:lt2>
      <a:srgbClr val="E7E6E6"/>
    </a:lt2>
    <a:accent1>
      <a:srgbClr val="A7D535"/>
    </a:accent1>
    <a:accent2>
      <a:srgbClr val="EACA4F"/>
    </a:accent2>
    <a:accent3>
      <a:srgbClr val="FD9850"/>
    </a:accent3>
    <a:accent4>
      <a:srgbClr val="F46442"/>
    </a:accent4>
    <a:accent5>
      <a:srgbClr val="54D289"/>
    </a:accent5>
    <a:accent6>
      <a:srgbClr val="6AD8CB"/>
    </a:accent6>
    <a:hlink>
      <a:srgbClr val="CAFB50"/>
    </a:hlink>
    <a:folHlink>
      <a:srgbClr val="DEFF8B"/>
    </a:folHlink>
  </a:clrScheme>
</a:themeOverride>
</file>

<file path=ppt/theme/themeOverride5.xml><?xml version="1.0" encoding="utf-8"?>
<a:themeOverride xmlns:a="http://schemas.openxmlformats.org/drawingml/2006/main">
  <a:clrScheme name="Берлин">
    <a:dk1>
      <a:sysClr val="windowText" lastClr="000000"/>
    </a:dk1>
    <a:lt1>
      <a:sysClr val="window" lastClr="FFFFFF"/>
    </a:lt1>
    <a:dk2>
      <a:srgbClr val="6A9C41"/>
    </a:dk2>
    <a:lt2>
      <a:srgbClr val="E7E6E6"/>
    </a:lt2>
    <a:accent1>
      <a:srgbClr val="A7D535"/>
    </a:accent1>
    <a:accent2>
      <a:srgbClr val="EACA4F"/>
    </a:accent2>
    <a:accent3>
      <a:srgbClr val="FD9850"/>
    </a:accent3>
    <a:accent4>
      <a:srgbClr val="F46442"/>
    </a:accent4>
    <a:accent5>
      <a:srgbClr val="54D289"/>
    </a:accent5>
    <a:accent6>
      <a:srgbClr val="6AD8CB"/>
    </a:accent6>
    <a:hlink>
      <a:srgbClr val="CAFB50"/>
    </a:hlink>
    <a:folHlink>
      <a:srgbClr val="DEFF8B"/>
    </a:folHlink>
  </a:clrScheme>
</a:themeOverride>
</file>

<file path=ppt/theme/themeOverride6.xml><?xml version="1.0" encoding="utf-8"?>
<a:themeOverride xmlns:a="http://schemas.openxmlformats.org/drawingml/2006/main">
  <a:clrScheme name="Берлин">
    <a:dk1>
      <a:sysClr val="windowText" lastClr="000000"/>
    </a:dk1>
    <a:lt1>
      <a:sysClr val="window" lastClr="FFFFFF"/>
    </a:lt1>
    <a:dk2>
      <a:srgbClr val="6A9C41"/>
    </a:dk2>
    <a:lt2>
      <a:srgbClr val="E7E6E6"/>
    </a:lt2>
    <a:accent1>
      <a:srgbClr val="A7D535"/>
    </a:accent1>
    <a:accent2>
      <a:srgbClr val="EACA4F"/>
    </a:accent2>
    <a:accent3>
      <a:srgbClr val="FD9850"/>
    </a:accent3>
    <a:accent4>
      <a:srgbClr val="F46442"/>
    </a:accent4>
    <a:accent5>
      <a:srgbClr val="54D289"/>
    </a:accent5>
    <a:accent6>
      <a:srgbClr val="6AD8CB"/>
    </a:accent6>
    <a:hlink>
      <a:srgbClr val="CAFB50"/>
    </a:hlink>
    <a:folHlink>
      <a:srgbClr val="DEFF8B"/>
    </a:folHlink>
  </a:clrScheme>
</a:themeOverride>
</file>

<file path=ppt/theme/themeOverride7.xml><?xml version="1.0" encoding="utf-8"?>
<a:themeOverride xmlns:a="http://schemas.openxmlformats.org/drawingml/2006/main">
  <a:clrScheme name="Берлин">
    <a:dk1>
      <a:sysClr val="windowText" lastClr="000000"/>
    </a:dk1>
    <a:lt1>
      <a:sysClr val="window" lastClr="FFFFFF"/>
    </a:lt1>
    <a:dk2>
      <a:srgbClr val="6A9C41"/>
    </a:dk2>
    <a:lt2>
      <a:srgbClr val="E7E6E6"/>
    </a:lt2>
    <a:accent1>
      <a:srgbClr val="A7D535"/>
    </a:accent1>
    <a:accent2>
      <a:srgbClr val="EACA4F"/>
    </a:accent2>
    <a:accent3>
      <a:srgbClr val="FD9850"/>
    </a:accent3>
    <a:accent4>
      <a:srgbClr val="F46442"/>
    </a:accent4>
    <a:accent5>
      <a:srgbClr val="54D289"/>
    </a:accent5>
    <a:accent6>
      <a:srgbClr val="6AD8CB"/>
    </a:accent6>
    <a:hlink>
      <a:srgbClr val="CAFB50"/>
    </a:hlink>
    <a:folHlink>
      <a:srgbClr val="DEFF8B"/>
    </a:folHlink>
  </a:clrScheme>
</a:themeOverride>
</file>

<file path=ppt/theme/themeOverride8.xml><?xml version="1.0" encoding="utf-8"?>
<a:themeOverride xmlns:a="http://schemas.openxmlformats.org/drawingml/2006/main">
  <a:clrScheme name="Берлин">
    <a:dk1>
      <a:sysClr val="windowText" lastClr="000000"/>
    </a:dk1>
    <a:lt1>
      <a:sysClr val="window" lastClr="FFFFFF"/>
    </a:lt1>
    <a:dk2>
      <a:srgbClr val="6A9C41"/>
    </a:dk2>
    <a:lt2>
      <a:srgbClr val="E7E6E6"/>
    </a:lt2>
    <a:accent1>
      <a:srgbClr val="A7D535"/>
    </a:accent1>
    <a:accent2>
      <a:srgbClr val="EACA4F"/>
    </a:accent2>
    <a:accent3>
      <a:srgbClr val="FD9850"/>
    </a:accent3>
    <a:accent4>
      <a:srgbClr val="F46442"/>
    </a:accent4>
    <a:accent5>
      <a:srgbClr val="54D289"/>
    </a:accent5>
    <a:accent6>
      <a:srgbClr val="6AD8CB"/>
    </a:accent6>
    <a:hlink>
      <a:srgbClr val="CAFB50"/>
    </a:hlink>
    <a:folHlink>
      <a:srgbClr val="DEFF8B"/>
    </a:folHlink>
  </a:clrScheme>
</a:themeOverride>
</file>

<file path=ppt/theme/themeOverride9.xml><?xml version="1.0" encoding="utf-8"?>
<a:themeOverride xmlns:a="http://schemas.openxmlformats.org/drawingml/2006/main">
  <a:clrScheme name="Берлин">
    <a:dk1>
      <a:sysClr val="windowText" lastClr="000000"/>
    </a:dk1>
    <a:lt1>
      <a:sysClr val="window" lastClr="FFFFFF"/>
    </a:lt1>
    <a:dk2>
      <a:srgbClr val="6A9C41"/>
    </a:dk2>
    <a:lt2>
      <a:srgbClr val="E7E6E6"/>
    </a:lt2>
    <a:accent1>
      <a:srgbClr val="A7D535"/>
    </a:accent1>
    <a:accent2>
      <a:srgbClr val="EACA4F"/>
    </a:accent2>
    <a:accent3>
      <a:srgbClr val="FD9850"/>
    </a:accent3>
    <a:accent4>
      <a:srgbClr val="F46442"/>
    </a:accent4>
    <a:accent5>
      <a:srgbClr val="54D289"/>
    </a:accent5>
    <a:accent6>
      <a:srgbClr val="6AD8CB"/>
    </a:accent6>
    <a:hlink>
      <a:srgbClr val="CAFB50"/>
    </a:hlink>
    <a:folHlink>
      <a:srgbClr val="DEFF8B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</TotalTime>
  <Words>1005</Words>
  <Application>Microsoft Office PowerPoint</Application>
  <PresentationFormat>Широкоэкранный</PresentationFormat>
  <Paragraphs>76</Paragraphs>
  <Slides>11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11</vt:i4>
      </vt:variant>
    </vt:vector>
  </HeadingPairs>
  <TitlesOfParts>
    <vt:vector size="18" baseType="lpstr">
      <vt:lpstr>Arial</vt:lpstr>
      <vt:lpstr>Cambria Math</vt:lpstr>
      <vt:lpstr>Symbol</vt:lpstr>
      <vt:lpstr>Trebuchet MS</vt:lpstr>
      <vt:lpstr>Берлин</vt:lpstr>
      <vt:lpstr>Формула</vt:lpstr>
      <vt:lpstr>Уравнение</vt:lpstr>
      <vt:lpstr>Лекція 9</vt:lpstr>
      <vt:lpstr>Презентация PowerPoint</vt:lpstr>
      <vt:lpstr> </vt:lpstr>
      <vt:lpstr> </vt:lpstr>
      <vt:lpstr> </vt:lpstr>
      <vt:lpstr> </vt:lpstr>
      <vt:lpstr>Презентация PowerPoint</vt:lpstr>
      <vt:lpstr> </vt:lpstr>
      <vt:lpstr> </vt:lpstr>
      <vt:lpstr> </vt:lpstr>
      <vt:lpstr>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Нечіткі висновки</dc:title>
  <dc:creator>Марія Самойленко</dc:creator>
  <cp:lastModifiedBy>Tomas</cp:lastModifiedBy>
  <cp:revision>18</cp:revision>
  <dcterms:created xsi:type="dcterms:W3CDTF">2017-04-08T19:26:01Z</dcterms:created>
  <dcterms:modified xsi:type="dcterms:W3CDTF">2017-09-05T07:50:27Z</dcterms:modified>
</cp:coreProperties>
</file>