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6437" autoAdjust="0"/>
  </p:normalViewPr>
  <p:slideViewPr>
    <p:cSldViewPr snapToGrid="0">
      <p:cViewPr varScale="1">
        <p:scale>
          <a:sx n="69" d="100"/>
          <a:sy n="69" d="100"/>
        </p:scale>
        <p:origin x="612" y="78"/>
      </p:cViewPr>
      <p:guideLst/>
    </p:cSldViewPr>
  </p:slideViewPr>
  <p:outlineViewPr>
    <p:cViewPr>
      <p:scale>
        <a:sx n="33" d="100"/>
        <a:sy n="33" d="100"/>
      </p:scale>
      <p:origin x="0" y="-384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9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61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688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694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3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99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27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0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0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5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1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4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66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99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3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8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722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4.w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9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0.w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8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3750" y="564204"/>
            <a:ext cx="9004663" cy="3361507"/>
          </a:xfrm>
        </p:spPr>
        <p:txBody>
          <a:bodyPr>
            <a:normAutofit/>
          </a:bodyPr>
          <a:lstStyle/>
          <a:p>
            <a:pPr lvl="0"/>
            <a:r>
              <a:rPr lang="ru-RU" sz="4800" dirty="0" err="1" smtClean="0">
                <a:solidFill>
                  <a:schemeClr val="tx1"/>
                </a:solidFill>
                <a:latin typeface="+mj-lt"/>
              </a:rPr>
              <a:t>Лекц</a:t>
            </a:r>
            <a:r>
              <a:rPr lang="uk-UA" sz="4800" dirty="0">
                <a:solidFill>
                  <a:schemeClr val="tx1"/>
                </a:solidFill>
                <a:latin typeface="+mj-lt"/>
              </a:rPr>
              <a:t>і</a:t>
            </a:r>
            <a:r>
              <a:rPr lang="ru-RU" sz="4800" smtClean="0">
                <a:solidFill>
                  <a:schemeClr val="tx1"/>
                </a:solidFill>
                <a:latin typeface="+mj-lt"/>
              </a:rPr>
              <a:t>я </a:t>
            </a:r>
            <a:r>
              <a:rPr lang="ru-RU" sz="4800" smtClean="0">
                <a:solidFill>
                  <a:schemeClr val="tx1"/>
                </a:solidFill>
                <a:latin typeface="+mj-lt"/>
              </a:rPr>
              <a:t>9</a:t>
            </a:r>
            <a:endParaRPr lang="ru-RU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778" y="4298245"/>
            <a:ext cx="9463185" cy="1117687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+mj-lt"/>
              </a:rPr>
              <a:t>з курсу «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Нейроінформаційні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 керування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біотехнічними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єктами</a:t>
            </a:r>
            <a:r>
              <a:rPr lang="uk-UA" dirty="0" smtClean="0">
                <a:solidFill>
                  <a:schemeClr val="tx1"/>
                </a:solidFill>
                <a:latin typeface="+mj-lt"/>
              </a:rPr>
              <a:t>»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166" y="3474720"/>
            <a:ext cx="295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Автор : </a:t>
            </a:r>
          </a:p>
          <a:p>
            <a:r>
              <a:rPr lang="uk-UA" dirty="0" smtClean="0"/>
              <a:t>доцент, </a:t>
            </a:r>
            <a:r>
              <a:rPr lang="uk-UA" dirty="0" err="1" smtClean="0"/>
              <a:t>к.т.н</a:t>
            </a:r>
            <a:r>
              <a:rPr lang="uk-UA" dirty="0" smtClean="0"/>
              <a:t>. Заєць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1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  <a:endParaRPr lang="uk-UA" sz="2400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3466" y="0"/>
            <a:ext cx="11057467" cy="6671733"/>
          </a:xfrm>
        </p:spPr>
        <p:txBody>
          <a:bodyPr>
            <a:noAutofit/>
          </a:bodyPr>
          <a:lstStyle/>
          <a:p>
            <a:pPr marL="0" marR="0" lvl="0" indent="0" rtl="0">
              <a:buNone/>
            </a:pP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 Композиція: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з використовування операції МАКСИМУМ (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max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далі як «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V»)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проводиться об'єднання знайдених усічених функцій, що призводить до отримання підсумкової нечіткої підмножини для змінної виходу з функцією належності:</a:t>
            </a:r>
          </a:p>
          <a:p>
            <a:pPr marL="0" marR="0" lvl="0" indent="0" algn="r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(4.9)</a:t>
            </a:r>
          </a:p>
          <a:p>
            <a:pPr marL="0" indent="0">
              <a:buNone/>
            </a:pP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Приведення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до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чіткості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(для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знаходження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проводиться,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наприклад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центроїдним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методом.</a:t>
            </a:r>
          </a:p>
          <a:p>
            <a:pPr marL="0" indent="0">
              <a:buNone/>
            </a:pP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Алгоритм 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+mj-lt"/>
              </a:rPr>
              <a:t>Tsukamoto.</a:t>
            </a:r>
          </a:p>
          <a:p>
            <a:pPr marL="0" marR="0" lvl="0" indent="0" rtl="0">
              <a:buNone/>
            </a:pPr>
            <a:r>
              <a:rPr lang="ru-RU" sz="1800" b="1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Початкові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умови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– як у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попереднього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алгоритму, але в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даному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випадку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передбачається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що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функції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(z), С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монотонними.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Перший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етап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–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такий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же, як в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алгоритмі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Mamdani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На другому етапі спочатку знаходяться (як в алгоритмі </a:t>
            </a:r>
            <a:r>
              <a:rPr lang="en-US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Mamdani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рівні «відсікання»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і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а потім — за допомогою розв’язку рівнянь – чіткі значення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і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для кожного з початкових правил:</a:t>
            </a:r>
            <a:endParaRPr lang="en-US" sz="1800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endParaRPr lang="uk-UA" sz="1800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algn="r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(4.10)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Визначається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чітке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значення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змінної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висновку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(як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зважене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середнє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і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):</a:t>
            </a:r>
          </a:p>
          <a:p>
            <a:pPr marL="0" marR="0" lvl="0" indent="0" algn="r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(4.11)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У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загальному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випадку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дискретний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варіант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центроїдного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методу):</a:t>
            </a:r>
            <a:endParaRPr lang="uk-UA" sz="1800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algn="r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(4.12)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276170"/>
              </p:ext>
            </p:extLst>
          </p:nvPr>
        </p:nvGraphicFramePr>
        <p:xfrm>
          <a:off x="1941032" y="856536"/>
          <a:ext cx="7259995" cy="437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Уравнение" r:id="rId4" imgW="4432300" imgH="266700" progId="Equation.3">
                  <p:embed/>
                </p:oleObj>
              </mc:Choice>
              <mc:Fallback>
                <p:oleObj name="Уравнение" r:id="rId4" imgW="4432300" imgH="266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032" y="856536"/>
                        <a:ext cx="7259995" cy="4371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31734" y="4317999"/>
            <a:ext cx="221081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08624"/>
              </p:ext>
            </p:extLst>
          </p:nvPr>
        </p:nvGraphicFramePr>
        <p:xfrm>
          <a:off x="4131734" y="3828982"/>
          <a:ext cx="2452860" cy="1349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Уравнение" r:id="rId6" imgW="952087" imgH="520474" progId="Equation.3">
                  <p:embed/>
                </p:oleObj>
              </mc:Choice>
              <mc:Fallback>
                <p:oleObj name="Уравнение" r:id="rId6" imgW="952087" imgH="52047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1734" y="3828982"/>
                        <a:ext cx="2452860" cy="1349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066645"/>
              </p:ext>
            </p:extLst>
          </p:nvPr>
        </p:nvGraphicFramePr>
        <p:xfrm>
          <a:off x="4164622" y="5635181"/>
          <a:ext cx="2253111" cy="855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Уравнение" r:id="rId8" imgW="1307532" imgH="495085" progId="Equation.3">
                  <p:embed/>
                </p:oleObj>
              </mc:Choice>
              <mc:Fallback>
                <p:oleObj name="Уравнение" r:id="rId8" imgW="1307532" imgH="49508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622" y="5635181"/>
                        <a:ext cx="2253111" cy="855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330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4051" y="5533958"/>
            <a:ext cx="10566400" cy="965044"/>
          </a:xfrm>
        </p:spPr>
        <p:txBody>
          <a:bodyPr>
            <a:normAutofit/>
          </a:bodyPr>
          <a:lstStyle/>
          <a:p>
            <a:pPr marL="0" marR="0" lvl="0" indent="0" algn="ctr" rtl="0">
              <a:buNone/>
            </a:pPr>
            <a:r>
              <a:rPr lang="uk-UA" sz="1600" b="0" i="0" u="none" strike="noStrike" baseline="0" dirty="0" smtClean="0">
                <a:solidFill>
                  <a:schemeClr val="tx1"/>
                </a:solidFill>
                <a:latin typeface="+mj-lt"/>
              </a:rPr>
              <a:t>Рис. 4.2. Алгоритм </a:t>
            </a:r>
            <a:r>
              <a:rPr lang="en-US" sz="1600" b="0" i="0" u="none" strike="noStrike" baseline="0" dirty="0" smtClean="0">
                <a:solidFill>
                  <a:schemeClr val="tx1"/>
                </a:solidFill>
                <a:latin typeface="+mj-lt"/>
              </a:rPr>
              <a:t>Tsukamoto</a:t>
            </a:r>
          </a:p>
          <a:p>
            <a:pPr marR="0" lvl="0" algn="ctr" rtl="0"/>
            <a:endParaRPr lang="uk-UA" sz="1600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algn="ctr" rtl="0">
              <a:buNone/>
            </a:pPr>
            <a:endParaRPr lang="uk-UA" sz="1600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918" y="321734"/>
            <a:ext cx="9424988" cy="4944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4948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41375" y="938645"/>
            <a:ext cx="10509250" cy="4691063"/>
          </a:xfrm>
        </p:spPr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Механізм нечітких висновків в своїй основі має базу знань, сформовану фахівцями технологічної області у вигляді сукупності нечітких предикативних правил вигляду: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1800" b="0" i="0" u="none" strike="noStrik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тоді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y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В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1800" b="0" i="0" u="none" strike="noStrik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тоді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y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В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……………………………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1800" b="0" i="0" u="none" strike="noStrike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тоді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y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В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marR="0" lvl="0" rtl="0"/>
            <a:endParaRPr lang="uk-UA" sz="1800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де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х –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вхідна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змінна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ім'я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відомих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значень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даних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),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у –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змінна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висновку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ім'я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значення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даних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яке буде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обчислене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);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В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–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функції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належності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визначені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відповідно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на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Приклад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подібного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правила: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х –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низько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то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у –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високо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R="0" lvl="0" rtl="0"/>
            <a:endParaRPr lang="en-US" sz="1800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6503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marR="0" rtl="0"/>
            <a:r>
              <a:rPr lang="en-US" b="0" i="0" u="none" strike="noStrike" dirty="0" smtClean="0">
                <a:solidFill>
                  <a:schemeClr val="tx1"/>
                </a:solidFill>
                <a:latin typeface="+mj-lt"/>
              </a:rPr>
              <a:t> </a:t>
            </a:r>
            <a:endParaRPr lang="ru-RU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96429" y="684173"/>
            <a:ext cx="1056005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>
                <a:solidFill>
                  <a:schemeClr val="tx1"/>
                </a:solidFill>
                <a:latin typeface="+mj-lt"/>
              </a:rPr>
              <a:t>Приведемо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більш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детальне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пояснення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експерта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А &gt; В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відображає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нечітке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причинне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відношення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передумови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висновку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можна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назвати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нечітким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відношенням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позначити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через R:</a:t>
            </a:r>
          </a:p>
          <a:p>
            <a:pPr marL="0" indent="0">
              <a:buNone/>
            </a:pPr>
            <a:r>
              <a:rPr lang="uk-UA" sz="1800" dirty="0" smtClean="0">
                <a:solidFill>
                  <a:schemeClr val="tx1"/>
                </a:solidFill>
                <a:latin typeface="+mj-lt"/>
              </a:rPr>
              <a:t>                                                    (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4.1)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j-lt"/>
              </a:rPr>
              <a:t>де: «</a:t>
            </a:r>
            <a:r>
              <a:rPr lang="uk-UA" sz="1800" dirty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» називають нечіткою імплікацією.</a:t>
            </a:r>
          </a:p>
          <a:p>
            <a:pPr marL="0" indent="0">
              <a:buNone/>
            </a:pPr>
            <a:endParaRPr lang="uk-UA" sz="18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Таким чином,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нечіткого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висновку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В, з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використанням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прикладу (4.1),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можна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представити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формули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uk-UA" sz="1800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j-lt"/>
              </a:rPr>
              <a:t>	</a:t>
            </a:r>
            <a:r>
              <a:rPr lang="uk-UA" sz="1800" dirty="0" smtClean="0">
                <a:solidFill>
                  <a:schemeClr val="tx1"/>
                </a:solidFill>
                <a:latin typeface="+mj-lt"/>
              </a:rPr>
              <a:t>					(4.2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де 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«</a:t>
            </a:r>
            <a:r>
              <a:rPr lang="ru-RU" sz="1800" dirty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» — введена </a:t>
            </a:r>
            <a:r>
              <a:rPr lang="ru-RU" sz="1800" dirty="0" err="1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вище</a:t>
            </a:r>
            <a:r>
              <a:rPr lang="ru-RU" sz="1800" dirty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операція</a:t>
            </a:r>
            <a:r>
              <a:rPr lang="ru-RU" sz="1800" dirty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звертання</a:t>
            </a:r>
            <a:r>
              <a:rPr lang="ru-RU" sz="1800" dirty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155575"/>
              </p:ext>
            </p:extLst>
          </p:nvPr>
        </p:nvGraphicFramePr>
        <p:xfrm>
          <a:off x="1646766" y="1388078"/>
          <a:ext cx="16557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4" imgW="761760" imgH="203040" progId="Equation.3">
                  <p:embed/>
                </p:oleObj>
              </mc:Choice>
              <mc:Fallback>
                <p:oleObj name="Формула" r:id="rId4" imgW="76176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766" y="1388078"/>
                        <a:ext cx="1655763" cy="446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319003"/>
              </p:ext>
            </p:extLst>
          </p:nvPr>
        </p:nvGraphicFramePr>
        <p:xfrm>
          <a:off x="1029661" y="3633554"/>
          <a:ext cx="3777289" cy="46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Уравнение" r:id="rId6" imgW="1917700" imgH="241300" progId="Equation.3">
                  <p:embed/>
                </p:oleObj>
              </mc:Choice>
              <mc:Fallback>
                <p:oleObj name="Уравнение" r:id="rId6" imgW="19177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661" y="3633554"/>
                        <a:ext cx="3777289" cy="469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93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0534" y="618518"/>
            <a:ext cx="10166878" cy="5172683"/>
          </a:xfrm>
        </p:spPr>
        <p:txBody>
          <a:bodyPr>
            <a:normAutofit/>
          </a:bodyPr>
          <a:lstStyle/>
          <a:p>
            <a:pPr marR="0" lvl="0" rtl="0"/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Як операцію композиції, так і операцію імплікації в алгебрі нечітких множин можна реалізовувати по-різному (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при цьому, природно, різнитиметься і підсумковий одержуваний результат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), але у будь-якому випадку загальний логічний висновок здійснюється за наступні чотири етапи.</a:t>
            </a:r>
          </a:p>
          <a:p>
            <a:pPr marR="0" lvl="0" rtl="0"/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Нечіткість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(введення нечіткості, </a:t>
            </a:r>
            <a:r>
              <a:rPr lang="uk-UA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фазифікація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US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fuzzyfication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).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Функції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належності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визначені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на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вхідних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змінних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застосовуються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до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їх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фактичних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значень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визначення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ступеня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істинності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кожної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передумови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кожного правила.</a:t>
            </a:r>
          </a:p>
          <a:p>
            <a:pPr marR="0" lvl="0" rtl="0"/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1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Логічний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1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висновок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Обчислене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значення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істинності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передумов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кожного правила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застосовується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до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висновків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кожного правила.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Звичайно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логічного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висновку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використовуються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тільки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операції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min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(МІНІМУМ)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або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prod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(МНОЖЕННЯ).</a:t>
            </a:r>
          </a:p>
        </p:txBody>
      </p:sp>
    </p:spTree>
    <p:extLst>
      <p:ext uri="{BB962C8B-B14F-4D97-AF65-F5344CB8AC3E}">
        <p14:creationId xmlns:p14="http://schemas.microsoft.com/office/powerpoint/2010/main" val="3856816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3" y="948267"/>
            <a:ext cx="10220854" cy="5215466"/>
          </a:xfrm>
        </p:spPr>
        <p:txBody>
          <a:bodyPr>
            <a:normAutofit/>
          </a:bodyPr>
          <a:lstStyle/>
          <a:p>
            <a:pPr marR="0" lvl="0" rtl="0"/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У логічному виведенні МІНІМУМУ функція призначення висновку «відсікається» по висоті, відповідній обчисленому ступеневі істинності передумови правила (нечітка логіка «І»). У логічному виведенні МНОЖЕННЯ функція належності висновку масштабується за допомогою обчисленого ступеня істинності передумови правила.</a:t>
            </a:r>
          </a:p>
          <a:p>
            <a:pPr marR="0" lvl="0" rtl="0"/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 Композиція.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Всі нечіткі підмножини, призначені для кожної змінної висновку (у всіх правилах) об'єднуються разом, щоб сформувати одну нечітку підмножину для кожної змінної висновку.</a:t>
            </a:r>
          </a:p>
        </p:txBody>
      </p:sp>
    </p:spTree>
    <p:extLst>
      <p:ext uri="{BB962C8B-B14F-4D97-AF65-F5344CB8AC3E}">
        <p14:creationId xmlns:p14="http://schemas.microsoft.com/office/powerpoint/2010/main" val="3298430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068" y="897467"/>
            <a:ext cx="10302344" cy="4893734"/>
          </a:xfrm>
        </p:spPr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При подібному об'єднанні звичайно використовуються операції 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max (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МАКСИМУМ) або 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sum (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СУМА). При композиції МАКСИМУМУ комбіноване виведення нечіткого здійснюється, як </a:t>
            </a:r>
            <a:r>
              <a:rPr lang="uk-UA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поточковий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максимум всіх нечітких підмножин (нечітка логіка «АБО»). При композиції СУМА комбіноване 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R="0" lvl="0" rtl="0"/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1800" b="0" i="0" u="none" strike="noStrik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А,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тоді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marR="0" lvl="0" rtl="0"/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</a:t>
            </a:r>
            <a:r>
              <a:rPr lang="uk-UA" sz="1800" b="0" i="0" u="none" strike="noStrik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: якщо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В,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тоді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marR="0" lvl="0" rtl="0"/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</a:t>
            </a:r>
            <a:r>
              <a:rPr lang="uk-UA" sz="1800" b="0" i="0" u="none" strike="noStrike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: якщо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С,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тоді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marR="0" lvl="0" rtl="0"/>
            <a:endParaRPr lang="uk-UA" sz="1800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де: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х,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і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— імена вхідних змінних,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y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—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ім'я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змінної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висновку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а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В, 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, D, Е, F —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задані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функції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належності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трикутної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форми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Передбачається, що вхідні змінні прийняли деякі конкретні (чіткі) значення —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x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y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latin typeface="+mj-lt"/>
              </a:rPr>
              <a:t>0.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143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80079" y="449184"/>
                <a:ext cx="9905999" cy="5172683"/>
              </a:xfrm>
            </p:spPr>
            <p:txBody>
              <a:bodyPr>
                <a:normAutofit/>
              </a:bodyPr>
              <a:lstStyle/>
              <a:p>
                <a:pPr marL="0" marR="0" lvl="0" indent="0" rtl="0">
                  <a:buNone/>
                </a:pP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Відповідно до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приведених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етапів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, на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етапі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1 для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даних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значень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і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виходячи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з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функцій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належності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А, В, </a:t>
                </a:r>
                <a:r>
                  <a:rPr lang="en-US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C</a:t>
                </a: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, знаходяться ступені істинності </a:t>
                </a:r>
                <a:r>
                  <a:rPr lang="uk-UA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а(</a:t>
                </a:r>
                <a:r>
                  <a:rPr lang="ru-RU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х</a:t>
                </a:r>
                <a:r>
                  <a:rPr lang="uk-UA" sz="1800" b="0" i="1" u="none" strike="noStrike" baseline="-25000" dirty="0" smtClean="0">
                    <a:solidFill>
                      <a:schemeClr val="tx1"/>
                    </a:solidFill>
                    <a:latin typeface="+mj-lt"/>
                  </a:rPr>
                  <a:t>0</a:t>
                </a:r>
                <a:r>
                  <a:rPr lang="uk-UA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), а(</a:t>
                </a:r>
                <a:r>
                  <a:rPr lang="ru-RU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у</a:t>
                </a:r>
                <a:r>
                  <a:rPr lang="uk-UA" sz="1800" b="0" i="1" u="none" strike="noStrike" baseline="-25000" dirty="0" smtClean="0">
                    <a:solidFill>
                      <a:schemeClr val="tx1"/>
                    </a:solidFill>
                    <a:latin typeface="+mj-lt"/>
                  </a:rPr>
                  <a:t>0</a:t>
                </a:r>
                <a:r>
                  <a:rPr lang="uk-UA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) </a:t>
                </a: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і </a:t>
                </a:r>
                <a:r>
                  <a:rPr lang="uk-UA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а(</a:t>
                </a:r>
                <a:r>
                  <a:rPr lang="en-US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z</a:t>
                </a:r>
                <a:r>
                  <a:rPr lang="ru-RU" sz="1800" b="0" i="1" u="none" strike="noStrike" baseline="-25000" dirty="0" smtClean="0">
                    <a:solidFill>
                      <a:schemeClr val="tx1"/>
                    </a:solidFill>
                    <a:latin typeface="+mj-lt"/>
                  </a:rPr>
                  <a:t>0</a:t>
                </a:r>
                <a:r>
                  <a:rPr lang="ru-RU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) 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для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передумов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кожного з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трьох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приведених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правил (рис 4.1).</a:t>
                </a:r>
              </a:p>
              <a:p>
                <a:pPr marL="0" marR="0" lvl="0" indent="0" rtl="0">
                  <a:buNone/>
                </a:pP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На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етапі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2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відбувається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«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відсікання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»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функцій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належності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висновків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правил (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тобто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D, Е, F) на </a:t>
                </a:r>
                <a:r>
                  <a:rPr lang="ru-RU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рівнях</a:t>
                </a:r>
                <a:r>
                  <a:rPr lang="ru-RU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ru-RU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а(х</a:t>
                </a:r>
                <a:r>
                  <a:rPr lang="uk-UA" sz="1800" b="0" i="1" u="none" strike="noStrike" baseline="-25000" dirty="0" smtClean="0">
                    <a:solidFill>
                      <a:schemeClr val="tx1"/>
                    </a:solidFill>
                    <a:latin typeface="+mj-lt"/>
                  </a:rPr>
                  <a:t>0</a:t>
                </a:r>
                <a:r>
                  <a:rPr lang="uk-UA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)</a:t>
                </a: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, </a:t>
                </a:r>
                <a:r>
                  <a:rPr lang="uk-UA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а </a:t>
                </a:r>
                <a:r>
                  <a:rPr lang="ru-RU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(у</a:t>
                </a:r>
                <a:r>
                  <a:rPr lang="uk-UA" sz="1800" b="0" i="1" u="none" strike="noStrike" baseline="-25000" dirty="0" smtClean="0">
                    <a:solidFill>
                      <a:schemeClr val="tx1"/>
                    </a:solidFill>
                    <a:latin typeface="+mj-lt"/>
                  </a:rPr>
                  <a:t>0</a:t>
                </a:r>
                <a:r>
                  <a:rPr lang="uk-UA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) і а(</a:t>
                </a:r>
                <a:r>
                  <a:rPr lang="en-US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z</a:t>
                </a:r>
                <a:r>
                  <a:rPr lang="en-US" sz="1800" b="0" i="1" u="none" strike="noStrike" baseline="-25000" dirty="0" smtClean="0">
                    <a:solidFill>
                      <a:schemeClr val="tx1"/>
                    </a:solidFill>
                    <a:latin typeface="+mj-lt"/>
                  </a:rPr>
                  <a:t>0</a:t>
                </a:r>
                <a:r>
                  <a:rPr lang="en-US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).</a:t>
                </a:r>
              </a:p>
              <a:p>
                <a:pPr marL="0" marR="0" lvl="0" indent="0" rtl="0">
                  <a:buNone/>
                </a:pP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На етапі 3 розглядаються усічені на другому етапі функції належності і проводиться їх об'єднання з використанням операції </a:t>
                </a:r>
                <a:r>
                  <a:rPr lang="en-US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max, </a:t>
                </a: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внаслідок чого виходить комбінована нечітка підмножина, описувана функцією належності</a:t>
                </a:r>
                <a:r>
                  <a:rPr lang="en-US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b="0" i="1" u="none" strike="noStrike" baseline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2400" b="0" i="0" u="none" strike="noStrike" baseline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nary>
                          <m:naryPr>
                            <m:chr m:val="∑"/>
                            <m:grow m:val="on"/>
                            <m:subHide m:val="on"/>
                            <m:supHide m:val="on"/>
                            <m:ctrlPr>
                              <a:rPr lang="uk-UA" sz="2400" b="0" i="1" u="none" strike="noStrike" baseline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uk-UA" sz="2400" b="0" i="1" u="none" strike="noStrike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uk-UA" sz="2400" b="0" i="0" u="none" strike="noStrike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d>
                          </m:e>
                        </m:nary>
                      </m:sub>
                    </m:sSub>
                  </m:oMath>
                </a14:m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uk-UA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і відповідне логічному висновку для вихідної змінної </a:t>
                </a:r>
                <a:r>
                  <a:rPr lang="en-US" sz="1800" b="0" i="1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w.</a:t>
                </a:r>
              </a:p>
              <a:p>
                <a:pPr marL="0" lvl="0" indent="0">
                  <a:buNone/>
                </a:pP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Нарешті, на 4-у етапі знаходиться чітке значення вихідної змінної, наприклад, із застосуванням </a:t>
                </a:r>
                <a:r>
                  <a:rPr lang="uk-UA" sz="1800" b="0" i="0" u="none" strike="noStrike" baseline="0" dirty="0" err="1" smtClean="0">
                    <a:solidFill>
                      <a:schemeClr val="tx1"/>
                    </a:solidFill>
                    <a:latin typeface="+mj-lt"/>
                  </a:rPr>
                  <a:t>центроїдного</a:t>
                </a: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 методу: чітке значення вихідної змінної визначається як центр тяжіння для кривої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1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nary>
                          <m:naryPr>
                            <m:chr m:val="∑"/>
                            <m:grow m:val="on"/>
                            <m:subHide m:val="on"/>
                            <m:supHide m:val="on"/>
                            <m:ctrlPr>
                              <a:rPr lang="uk-UA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uk-UA" sz="18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uk-UA" sz="18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d>
                          </m:e>
                        </m:nary>
                      </m:sub>
                    </m:sSub>
                  </m:oMath>
                </a14:m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, тобто:</a:t>
                </a:r>
              </a:p>
              <a:p>
                <a:pPr marL="0" marR="0" lvl="0" indent="0" algn="ctr" rtl="0">
                  <a:buNone/>
                </a:pPr>
                <a:endParaRPr lang="uk-UA" sz="1800" b="0" i="0" u="none" strike="noStrike" baseline="0" dirty="0" smtClean="0">
                  <a:solidFill>
                    <a:schemeClr val="tx1"/>
                  </a:solidFill>
                  <a:latin typeface="+mj-lt"/>
                </a:endParaRPr>
              </a:p>
              <a:p>
                <a:pPr marL="0" marR="0" lvl="0" indent="0" algn="ctr" rtl="0">
                  <a:buNone/>
                </a:pPr>
                <a:endParaRPr lang="uk-UA" sz="1800" dirty="0">
                  <a:solidFill>
                    <a:schemeClr val="tx1"/>
                  </a:solidFill>
                  <a:latin typeface="+mj-lt"/>
                </a:endParaRPr>
              </a:p>
              <a:p>
                <a:pPr marL="0" indent="0" algn="ctr">
                  <a:buNone/>
                </a:pPr>
                <a:r>
                  <a:rPr lang="uk-UA" sz="1800" b="0" i="0" u="none" strike="noStrike" baseline="0" dirty="0" smtClean="0">
                    <a:solidFill>
                      <a:schemeClr val="tx1"/>
                    </a:solidFill>
                    <a:latin typeface="+mj-lt"/>
                  </a:rPr>
                  <a:t>(4.3)</a:t>
                </a:r>
                <a:endParaRPr lang="en-US" sz="1800" b="0" i="0" u="none" strike="noStrike" baseline="0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80079" y="449184"/>
                <a:ext cx="9905999" cy="5172683"/>
              </a:xfrm>
              <a:blipFill>
                <a:blip r:embed="rId4"/>
                <a:stretch>
                  <a:fillRect l="-1600" t="-2948" r="-1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8667" y="-1693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173194"/>
              </p:ext>
            </p:extLst>
          </p:nvPr>
        </p:nvGraphicFramePr>
        <p:xfrm>
          <a:off x="3268984" y="4183325"/>
          <a:ext cx="2218267" cy="1837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Уравнение" r:id="rId5" imgW="1333500" imgH="1104900" progId="Equation.3">
                  <p:embed/>
                </p:oleObj>
              </mc:Choice>
              <mc:Fallback>
                <p:oleObj name="Уравнение" r:id="rId5" imgW="1333500" imgH="1104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984" y="4183325"/>
                        <a:ext cx="2218267" cy="18379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002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71335" y="5661515"/>
            <a:ext cx="9905999" cy="1049868"/>
          </a:xfrm>
        </p:spPr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ru-RU" sz="1600" b="0" i="0" u="none" strike="noStrike" baseline="0" dirty="0" smtClean="0">
                <a:solidFill>
                  <a:schemeClr val="tx1"/>
                </a:solidFill>
                <a:latin typeface="+mj-lt"/>
              </a:rPr>
              <a:t>Рис. 4.1. </a:t>
            </a:r>
            <a:r>
              <a:rPr lang="ru-RU" sz="16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Ілюстрація</a:t>
            </a:r>
            <a:r>
              <a:rPr lang="ru-RU" sz="16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6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процедури</a:t>
            </a:r>
            <a:r>
              <a:rPr lang="ru-RU" sz="16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6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нечіткого</a:t>
            </a:r>
            <a:r>
              <a:rPr lang="ru-RU" sz="16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6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висновку</a:t>
            </a:r>
            <a:endParaRPr lang="ru-RU" sz="1600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R="0" lvl="0" rtl="0"/>
            <a:endParaRPr lang="uk-UA" sz="1600" b="1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lum bright="-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1" y="357717"/>
            <a:ext cx="7852833" cy="5077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0789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7466" y="114565"/>
            <a:ext cx="11125200" cy="6519334"/>
          </a:xfrm>
        </p:spPr>
        <p:txBody>
          <a:bodyPr>
            <a:noAutofit/>
          </a:bodyPr>
          <a:lstStyle/>
          <a:p>
            <a:pPr marL="0" marR="0" lvl="0" indent="0" rtl="0">
              <a:buNone/>
            </a:pP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Розглянемо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наступні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модифікації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алгоритму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нечіткого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висновку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які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часто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використовуються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вважаючи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простоти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що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базу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знань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організовують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два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нечіткі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правила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вигляду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:</a:t>
            </a: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П</a:t>
            </a:r>
            <a:r>
              <a:rPr lang="ru-RU" sz="1800" b="0" i="0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якщо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х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є 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А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і є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В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тоді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z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є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C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П</a:t>
            </a:r>
            <a:r>
              <a:rPr lang="uk-UA" sz="1800" b="0" i="0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: якщо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y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є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А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і є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В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тоді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z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є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C</a:t>
            </a:r>
            <a:r>
              <a:rPr lang="ru-RU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де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x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і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у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–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імена вхідних змінних,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z –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ім'я змінної висновку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A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А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B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В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C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, C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–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деякі задані функції належності, при цьому чітке значення 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z</a:t>
            </a:r>
            <a:r>
              <a:rPr lang="en-US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необхідно визначити на основі приведеної інформації і чітких значень 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x</a:t>
            </a:r>
            <a:r>
              <a:rPr lang="uk-UA" sz="1800" b="0" i="0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і 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у</a:t>
            </a:r>
            <a:r>
              <a:rPr lang="uk-UA" sz="1800" b="0" i="1" u="none" strike="noStrike" baseline="-25000" dirty="0" smtClean="0"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lang="uk-UA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ru-RU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Алгоритм </a:t>
            </a:r>
            <a:r>
              <a:rPr lang="en-US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Mamdani</a:t>
            </a:r>
            <a:endParaRPr lang="en-US" b="0" i="0" u="none" strike="noStrike" baseline="0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Алгоритм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відповідає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розглянутому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прикладу і рисунку 4.1. У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такій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ситуації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він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математично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може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бути описаний таким чином.</a:t>
            </a:r>
          </a:p>
          <a:p>
            <a:pPr marL="0" marR="0" lvl="0" indent="0" rtl="0">
              <a:buNone/>
            </a:pP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1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Нечіткість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знаходяться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ступені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істинності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передумов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кожного правила: </a:t>
            </a:r>
          </a:p>
          <a:p>
            <a:pPr marL="0" marR="0" lvl="0" indent="0" rtl="0">
              <a:buNone/>
            </a:pP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1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Нечіткий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1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висновок</a:t>
            </a:r>
            <a:r>
              <a:rPr lang="ru-RU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знаходяться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рівні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«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відсікання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» для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передумов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кожного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із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правил (з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використанням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solidFill>
                  <a:schemeClr val="tx1"/>
                </a:solidFill>
                <a:effectLst/>
                <a:latin typeface="+mj-lt"/>
              </a:rPr>
              <a:t>операції</a:t>
            </a:r>
            <a:r>
              <a:rPr lang="ru-RU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МІНІМУМ):</a:t>
            </a:r>
          </a:p>
          <a:p>
            <a:pPr marL="0" marR="0" lvl="0" indent="0" algn="ctr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(4.5)</a:t>
            </a:r>
          </a:p>
          <a:p>
            <a:pPr marL="0" marR="0" lvl="0" indent="0" algn="ctr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(4.6)</a:t>
            </a: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де через «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  <a:sym typeface="Symbol" panose="05050102010706020507" pitchFamily="18" charset="2"/>
              </a:rPr>
              <a:t>» позначена операція логічного мінімуму (</a:t>
            </a:r>
            <a:r>
              <a:rPr lang="en-US" sz="1800" b="0" i="1" u="none" strike="noStrike" baseline="0" dirty="0" smtClean="0">
                <a:solidFill>
                  <a:schemeClr val="tx1"/>
                </a:solidFill>
                <a:effectLst/>
                <a:latin typeface="+mj-lt"/>
                <a:sym typeface="Symbol" panose="05050102010706020507" pitchFamily="18" charset="2"/>
              </a:rPr>
              <a:t>min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  <a:sym typeface="Symbol" panose="05050102010706020507" pitchFamily="18" charset="2"/>
              </a:rPr>
              <a:t>). </a:t>
            </a: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  <a:sym typeface="Symbol" panose="05050102010706020507" pitchFamily="18" charset="2"/>
              </a:rPr>
              <a:t>Потім знаходяться «усічені» функції належності:</a:t>
            </a:r>
          </a:p>
          <a:p>
            <a:pPr marL="0" marR="0" lvl="0" indent="0" algn="ctr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(4.7)</a:t>
            </a:r>
          </a:p>
          <a:p>
            <a:pPr marL="0" marR="0" lvl="0" indent="0" algn="ctr" rtl="0">
              <a:buNone/>
            </a:pPr>
            <a:r>
              <a:rPr lang="uk-UA" sz="1800" b="0" i="0" u="none" strike="noStrike" baseline="0" dirty="0" smtClean="0">
                <a:solidFill>
                  <a:schemeClr val="tx1"/>
                </a:solidFill>
                <a:effectLst/>
                <a:latin typeface="+mj-lt"/>
              </a:rPr>
              <a:t>(4.8)</a:t>
            </a:r>
          </a:p>
          <a:p>
            <a:pPr marL="0" marR="0" lvl="0" indent="0" rtl="0">
              <a:buNone/>
            </a:pPr>
            <a:endParaRPr lang="uk-UA" sz="1800" b="0" i="0" u="none" strike="noStrike" baseline="0" dirty="0" smtClean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73867" y="4232010"/>
            <a:ext cx="143184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167541"/>
              </p:ext>
            </p:extLst>
          </p:nvPr>
        </p:nvGraphicFramePr>
        <p:xfrm>
          <a:off x="3081867" y="4368863"/>
          <a:ext cx="2235202" cy="33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Уравнение" r:id="rId4" imgW="1574800" imgH="241300" progId="Equation.3">
                  <p:embed/>
                </p:oleObj>
              </mc:Choice>
              <mc:Fallback>
                <p:oleObj name="Уравнение" r:id="rId4" imgW="15748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867" y="4368863"/>
                        <a:ext cx="2235202" cy="338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605389"/>
              </p:ext>
            </p:extLst>
          </p:nvPr>
        </p:nvGraphicFramePr>
        <p:xfrm>
          <a:off x="2591222" y="4806592"/>
          <a:ext cx="2963334" cy="32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Уравнение" r:id="rId6" imgW="1651000" imgH="241300" progId="Equation.3">
                  <p:embed/>
                </p:oleObj>
              </mc:Choice>
              <mc:Fallback>
                <p:oleObj name="Уравнение" r:id="rId6" imgW="16510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222" y="4806592"/>
                        <a:ext cx="2963334" cy="325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369548"/>
              </p:ext>
            </p:extLst>
          </p:nvPr>
        </p:nvGraphicFramePr>
        <p:xfrm>
          <a:off x="1879602" y="5693646"/>
          <a:ext cx="4386575" cy="385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Уравнение" r:id="rId8" imgW="1524000" imgH="241300" progId="Equation.3">
                  <p:embed/>
                </p:oleObj>
              </mc:Choice>
              <mc:Fallback>
                <p:oleObj name="Уравнение" r:id="rId8" imgW="15240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2" y="5693646"/>
                        <a:ext cx="4386575" cy="385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336801" y="6123355"/>
            <a:ext cx="1622355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197654"/>
              </p:ext>
            </p:extLst>
          </p:nvPr>
        </p:nvGraphicFramePr>
        <p:xfrm>
          <a:off x="2336802" y="6123356"/>
          <a:ext cx="2748693" cy="41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Уравнение" r:id="rId10" imgW="1587500" imgH="241300" progId="Equation.3">
                  <p:embed/>
                </p:oleObj>
              </mc:Choice>
              <mc:Fallback>
                <p:oleObj name="Уравнение" r:id="rId10" imgW="15875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2" y="6123356"/>
                        <a:ext cx="2748693" cy="411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074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Override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0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2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3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4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5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6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7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8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9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1005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Symbol</vt:lpstr>
      <vt:lpstr>Trebuchet MS</vt:lpstr>
      <vt:lpstr>Берлин</vt:lpstr>
      <vt:lpstr>Формула</vt:lpstr>
      <vt:lpstr>Уравнение</vt:lpstr>
      <vt:lpstr>Лекція 9</vt:lpstr>
      <vt:lpstr>Презентация PowerPoint</vt:lpstr>
      <vt:lpstr> </vt:lpstr>
      <vt:lpstr> </vt:lpstr>
      <vt:lpstr> </vt:lpstr>
      <vt:lpstr> </vt:lpstr>
      <vt:lpstr>Презентация PowerPoint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Нечіткі висновки</dc:title>
  <dc:creator>Марія Самойленко</dc:creator>
  <cp:lastModifiedBy>Tomas</cp:lastModifiedBy>
  <cp:revision>18</cp:revision>
  <dcterms:created xsi:type="dcterms:W3CDTF">2017-04-08T19:26:01Z</dcterms:created>
  <dcterms:modified xsi:type="dcterms:W3CDTF">2017-09-05T07:50:27Z</dcterms:modified>
</cp:coreProperties>
</file>