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1938" r:id="rId2"/>
    <p:sldId id="1967" r:id="rId3"/>
    <p:sldId id="1911" r:id="rId4"/>
    <p:sldId id="1775" r:id="rId5"/>
    <p:sldId id="1907" r:id="rId6"/>
    <p:sldId id="1776" r:id="rId7"/>
    <p:sldId id="1908" r:id="rId8"/>
    <p:sldId id="1966" r:id="rId9"/>
    <p:sldId id="1909" r:id="rId10"/>
    <p:sldId id="1958" r:id="rId11"/>
    <p:sldId id="1968" r:id="rId12"/>
    <p:sldId id="1969" r:id="rId13"/>
    <p:sldId id="1970" r:id="rId14"/>
    <p:sldId id="1971" r:id="rId15"/>
    <p:sldId id="1873" r:id="rId16"/>
    <p:sldId id="1777" r:id="rId17"/>
    <p:sldId id="1959" r:id="rId18"/>
    <p:sldId id="1972" r:id="rId19"/>
    <p:sldId id="1939" r:id="rId20"/>
    <p:sldId id="1940" r:id="rId21"/>
    <p:sldId id="1941" r:id="rId22"/>
    <p:sldId id="1942" r:id="rId23"/>
    <p:sldId id="1943" r:id="rId24"/>
    <p:sldId id="1944" r:id="rId25"/>
    <p:sldId id="1945" r:id="rId26"/>
    <p:sldId id="1960" r:id="rId27"/>
    <p:sldId id="1946" r:id="rId28"/>
    <p:sldId id="1961" r:id="rId29"/>
    <p:sldId id="1962" r:id="rId30"/>
    <p:sldId id="1947" r:id="rId31"/>
    <p:sldId id="1948" r:id="rId32"/>
    <p:sldId id="1949" r:id="rId33"/>
    <p:sldId id="1950" r:id="rId34"/>
    <p:sldId id="1951" r:id="rId35"/>
    <p:sldId id="1952" r:id="rId36"/>
    <p:sldId id="1963" r:id="rId37"/>
    <p:sldId id="1953" r:id="rId38"/>
    <p:sldId id="1954" r:id="rId39"/>
    <p:sldId id="1955" r:id="rId40"/>
    <p:sldId id="1964" r:id="rId41"/>
    <p:sldId id="1965" r:id="rId42"/>
    <p:sldId id="1956" r:id="rId43"/>
    <p:sldId id="1957"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100"/>
    <a:srgbClr val="0091D0"/>
    <a:srgbClr val="CE9A00"/>
    <a:srgbClr val="084F7F"/>
    <a:srgbClr val="7AFF04"/>
    <a:srgbClr val="97E025"/>
    <a:srgbClr val="1792CD"/>
    <a:srgbClr val="FF483A"/>
    <a:srgbClr val="595959"/>
    <a:srgbClr val="C0A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7"/>
    <p:restoredTop sz="94683"/>
  </p:normalViewPr>
  <p:slideViewPr>
    <p:cSldViewPr snapToGrid="0" snapToObjects="1">
      <p:cViewPr>
        <p:scale>
          <a:sx n="66" d="100"/>
          <a:sy n="66" d="100"/>
        </p:scale>
        <p:origin x="-60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image" Target="../media/image64.jfif"/></Relationships>
</file>

<file path=ppt/diagrams/_rels/drawing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image" Target="../media/image64.jf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778F7-0EC1-4DF1-B420-DEDC6E6F4323}" type="doc">
      <dgm:prSet loTypeId="urn:microsoft.com/office/officeart/2008/layout/HorizontalMultiLevelHierarchy" loCatId="hierarchy" qsTypeId="urn:microsoft.com/office/officeart/2005/8/quickstyle/3d2" qsCatId="3D" csTypeId="urn:microsoft.com/office/officeart/2005/8/colors/colorful4" csCatId="colorful" phldr="1"/>
      <dgm:spPr/>
      <dgm:t>
        <a:bodyPr/>
        <a:lstStyle/>
        <a:p>
          <a:endParaRPr lang="ru-RU"/>
        </a:p>
      </dgm:t>
    </dgm:pt>
    <dgm:pt modelId="{DD3CB235-8938-49BF-900C-061AB29D0C1D}">
      <dgm:prSet phldrT="[Текст]" custT="1"/>
      <dgm:spPr/>
      <dgm:t>
        <a:bodyPr/>
        <a:lstStyle/>
        <a:p>
          <a:r>
            <a:rPr lang="uk-UA" sz="2000" dirty="0" smtClean="0">
              <a:latin typeface="ALS Sector Regular" pitchFamily="50" charset="0"/>
              <a:cs typeface="ALS Sector Regular" pitchFamily="50" charset="0"/>
            </a:rPr>
            <a:t>Сталий туризм повинен</a:t>
          </a:r>
          <a:endParaRPr lang="ru-RU" sz="2000" dirty="0">
            <a:latin typeface="ALS Sector Regular" pitchFamily="50" charset="0"/>
            <a:cs typeface="ALS Sector Regular" pitchFamily="50" charset="0"/>
          </a:endParaRPr>
        </a:p>
      </dgm:t>
    </dgm:pt>
    <dgm:pt modelId="{939D8E55-F708-4AA2-9BE1-A4A2FBBA4D9B}" type="parTrans" cxnId="{4830F709-AE8A-4020-B290-4A41E884AF8E}">
      <dgm:prSet/>
      <dgm:spPr/>
      <dgm:t>
        <a:bodyPr/>
        <a:lstStyle/>
        <a:p>
          <a:endParaRPr lang="ru-RU" sz="2000">
            <a:latin typeface="ALS Sector Regular" pitchFamily="50" charset="0"/>
            <a:cs typeface="ALS Sector Regular" pitchFamily="50" charset="0"/>
          </a:endParaRPr>
        </a:p>
      </dgm:t>
    </dgm:pt>
    <dgm:pt modelId="{7EA8E288-0E0F-4462-93CF-F024D7A098A7}" type="sibTrans" cxnId="{4830F709-AE8A-4020-B290-4A41E884AF8E}">
      <dgm:prSet/>
      <dgm:spPr/>
      <dgm:t>
        <a:bodyPr/>
        <a:lstStyle/>
        <a:p>
          <a:endParaRPr lang="ru-RU" sz="2000">
            <a:latin typeface="ALS Sector Regular" pitchFamily="50" charset="0"/>
            <a:cs typeface="ALS Sector Regular" pitchFamily="50" charset="0"/>
          </a:endParaRPr>
        </a:p>
      </dgm:t>
    </dgm:pt>
    <dgm:pt modelId="{E326D6E0-8164-4DFD-9DB9-5CC5715F502F}">
      <dgm:prSet phldrT="[Текст]" custT="1"/>
      <dgm:spPr/>
      <dgm:t>
        <a:bodyPr/>
        <a:lstStyle/>
        <a:p>
          <a:r>
            <a:rPr lang="uk-UA" sz="1800" dirty="0" smtClean="0">
              <a:latin typeface="ALS Sector Regular" pitchFamily="50" charset="0"/>
              <a:cs typeface="ALS Sector Regular" pitchFamily="50" charset="0"/>
            </a:rPr>
            <a:t>забезпечувати оптимальне використання природних ресурсів, які є основним елементом розвитку туризму, підтримуючи важливі екологічні процеси і допомагаючи зберегти природні ресурси та </a:t>
          </a:r>
          <a:r>
            <a:rPr lang="uk-UA" sz="1800" dirty="0" err="1" smtClean="0">
              <a:latin typeface="ALS Sector Regular" pitchFamily="50" charset="0"/>
              <a:cs typeface="ALS Sector Regular" pitchFamily="50" charset="0"/>
            </a:rPr>
            <a:t>біорізноманіття</a:t>
          </a:r>
          <a:endParaRPr lang="ru-RU" sz="1800" dirty="0">
            <a:latin typeface="ALS Sector Regular" pitchFamily="50" charset="0"/>
            <a:cs typeface="ALS Sector Regular" pitchFamily="50" charset="0"/>
          </a:endParaRPr>
        </a:p>
      </dgm:t>
    </dgm:pt>
    <dgm:pt modelId="{067DB7C8-8779-4621-A60F-41E1687462A9}" type="parTrans" cxnId="{8886DB7D-FDB8-493C-9B47-9AF02E6469BC}">
      <dgm:prSet custT="1"/>
      <dgm:spPr/>
      <dgm:t>
        <a:bodyPr/>
        <a:lstStyle/>
        <a:p>
          <a:endParaRPr lang="ru-RU" sz="2000">
            <a:latin typeface="ALS Sector Regular" pitchFamily="50" charset="0"/>
            <a:cs typeface="ALS Sector Regular" pitchFamily="50" charset="0"/>
          </a:endParaRPr>
        </a:p>
      </dgm:t>
    </dgm:pt>
    <dgm:pt modelId="{CC2BA9FD-BF70-4036-9E52-BAD0DB5C8834}" type="sibTrans" cxnId="{8886DB7D-FDB8-493C-9B47-9AF02E6469BC}">
      <dgm:prSet/>
      <dgm:spPr/>
      <dgm:t>
        <a:bodyPr/>
        <a:lstStyle/>
        <a:p>
          <a:endParaRPr lang="ru-RU" sz="2000">
            <a:latin typeface="ALS Sector Regular" pitchFamily="50" charset="0"/>
            <a:cs typeface="ALS Sector Regular" pitchFamily="50" charset="0"/>
          </a:endParaRPr>
        </a:p>
      </dgm:t>
    </dgm:pt>
    <dgm:pt modelId="{80DD393D-1B35-499B-B755-8EAE22EF2570}">
      <dgm:prSet phldrT="[Текст]" custT="1"/>
      <dgm:spPr/>
      <dgm:t>
        <a:bodyPr/>
        <a:lstStyle/>
        <a:p>
          <a:r>
            <a:rPr lang="uk-UA" sz="1800" dirty="0" smtClean="0">
              <a:latin typeface="ALS Sector Regular" pitchFamily="50" charset="0"/>
              <a:cs typeface="ALS Sector Regular" pitchFamily="50" charset="0"/>
            </a:rPr>
            <a:t>поважати соціокультурні особливості спільнот країн відвідування, зберігати їх культурну спадщину і традиційні цінності і сприяти міжкультурному розумінню, повазі та терпимості</a:t>
          </a:r>
          <a:endParaRPr lang="ru-RU" sz="1800" dirty="0">
            <a:latin typeface="ALS Sector Regular" pitchFamily="50" charset="0"/>
            <a:cs typeface="ALS Sector Regular" pitchFamily="50" charset="0"/>
          </a:endParaRPr>
        </a:p>
      </dgm:t>
    </dgm:pt>
    <dgm:pt modelId="{C6D3A005-FD38-45E9-896A-2022C1F23835}" type="parTrans" cxnId="{75BABDA7-4CF1-4913-81C0-069595DB6040}">
      <dgm:prSet custT="1"/>
      <dgm:spPr/>
      <dgm:t>
        <a:bodyPr/>
        <a:lstStyle/>
        <a:p>
          <a:endParaRPr lang="ru-RU" sz="2000">
            <a:latin typeface="ALS Sector Regular" pitchFamily="50" charset="0"/>
            <a:cs typeface="ALS Sector Regular" pitchFamily="50" charset="0"/>
          </a:endParaRPr>
        </a:p>
      </dgm:t>
    </dgm:pt>
    <dgm:pt modelId="{91A02062-BB5D-4C35-83A7-D2D73A7961D8}" type="sibTrans" cxnId="{75BABDA7-4CF1-4913-81C0-069595DB6040}">
      <dgm:prSet/>
      <dgm:spPr/>
      <dgm:t>
        <a:bodyPr/>
        <a:lstStyle/>
        <a:p>
          <a:endParaRPr lang="ru-RU" sz="2000">
            <a:latin typeface="ALS Sector Regular" pitchFamily="50" charset="0"/>
            <a:cs typeface="ALS Sector Regular" pitchFamily="50" charset="0"/>
          </a:endParaRPr>
        </a:p>
      </dgm:t>
    </dgm:pt>
    <dgm:pt modelId="{48CA406A-B012-4235-AEB0-53B02F272DC1}">
      <dgm:prSet phldrT="[Текст]" custT="1"/>
      <dgm:spPr/>
      <dgm:t>
        <a:bodyPr/>
        <a:lstStyle/>
        <a:p>
          <a:r>
            <a:rPr lang="uk-UA" sz="1800" dirty="0" smtClean="0">
              <a:latin typeface="ALS Sector Regular" pitchFamily="50" charset="0"/>
              <a:cs typeface="ALS Sector Regular" pitchFamily="50" charset="0"/>
            </a:rPr>
            <a:t>гарантувати існуючі, довгострокові економічні процеси, надаючи і справедливо розподіляючи соціально-економічні переваги для всіх учасників - постійну зайнятість і можливості отримання доходу, соціальне забезпечення населення, сприяючи тим самим зниженню рівня бідності</a:t>
          </a:r>
          <a:endParaRPr lang="ru-RU" sz="1800" dirty="0">
            <a:latin typeface="ALS Sector Regular" pitchFamily="50" charset="0"/>
            <a:cs typeface="ALS Sector Regular" pitchFamily="50" charset="0"/>
          </a:endParaRPr>
        </a:p>
      </dgm:t>
    </dgm:pt>
    <dgm:pt modelId="{3E1923CA-60AC-4D8A-9BCA-78217E1E4148}" type="parTrans" cxnId="{763DF09E-241D-4C74-8499-E239C6B669F5}">
      <dgm:prSet custT="1"/>
      <dgm:spPr/>
      <dgm:t>
        <a:bodyPr/>
        <a:lstStyle/>
        <a:p>
          <a:endParaRPr lang="ru-RU" sz="2000">
            <a:latin typeface="ALS Sector Regular" pitchFamily="50" charset="0"/>
            <a:cs typeface="ALS Sector Regular" pitchFamily="50" charset="0"/>
          </a:endParaRPr>
        </a:p>
      </dgm:t>
    </dgm:pt>
    <dgm:pt modelId="{5A30B566-CBB9-4A9E-B921-BA10708FE874}" type="sibTrans" cxnId="{763DF09E-241D-4C74-8499-E239C6B669F5}">
      <dgm:prSet/>
      <dgm:spPr/>
      <dgm:t>
        <a:bodyPr/>
        <a:lstStyle/>
        <a:p>
          <a:endParaRPr lang="ru-RU" sz="2000">
            <a:latin typeface="ALS Sector Regular" pitchFamily="50" charset="0"/>
            <a:cs typeface="ALS Sector Regular" pitchFamily="50" charset="0"/>
          </a:endParaRPr>
        </a:p>
      </dgm:t>
    </dgm:pt>
    <dgm:pt modelId="{D3767588-E45F-4C00-BD3F-53AC834B1CBC}" type="pres">
      <dgm:prSet presAssocID="{349778F7-0EC1-4DF1-B420-DEDC6E6F4323}" presName="Name0" presStyleCnt="0">
        <dgm:presLayoutVars>
          <dgm:chPref val="1"/>
          <dgm:dir/>
          <dgm:animOne val="branch"/>
          <dgm:animLvl val="lvl"/>
          <dgm:resizeHandles val="exact"/>
        </dgm:presLayoutVars>
      </dgm:prSet>
      <dgm:spPr/>
      <dgm:t>
        <a:bodyPr/>
        <a:lstStyle/>
        <a:p>
          <a:endParaRPr lang="ru-RU"/>
        </a:p>
      </dgm:t>
    </dgm:pt>
    <dgm:pt modelId="{57B76B2A-0D49-4940-ADEC-A579957D7CCE}" type="pres">
      <dgm:prSet presAssocID="{DD3CB235-8938-49BF-900C-061AB29D0C1D}" presName="root1" presStyleCnt="0"/>
      <dgm:spPr/>
      <dgm:t>
        <a:bodyPr/>
        <a:lstStyle/>
        <a:p>
          <a:endParaRPr lang="ru-RU"/>
        </a:p>
      </dgm:t>
    </dgm:pt>
    <dgm:pt modelId="{B7A0DA39-BE99-4285-997B-BF9F3C339DCE}" type="pres">
      <dgm:prSet presAssocID="{DD3CB235-8938-49BF-900C-061AB29D0C1D}" presName="LevelOneTextNode" presStyleLbl="node0" presStyleIdx="0" presStyleCnt="1">
        <dgm:presLayoutVars>
          <dgm:chPref val="3"/>
        </dgm:presLayoutVars>
      </dgm:prSet>
      <dgm:spPr/>
      <dgm:t>
        <a:bodyPr/>
        <a:lstStyle/>
        <a:p>
          <a:endParaRPr lang="ru-RU"/>
        </a:p>
      </dgm:t>
    </dgm:pt>
    <dgm:pt modelId="{FD80D6D7-CC98-4189-8B72-1D0583995150}" type="pres">
      <dgm:prSet presAssocID="{DD3CB235-8938-49BF-900C-061AB29D0C1D}" presName="level2hierChild" presStyleCnt="0"/>
      <dgm:spPr/>
      <dgm:t>
        <a:bodyPr/>
        <a:lstStyle/>
        <a:p>
          <a:endParaRPr lang="ru-RU"/>
        </a:p>
      </dgm:t>
    </dgm:pt>
    <dgm:pt modelId="{AB979076-BCB9-4B4B-BDE4-0E754DAFEFC7}" type="pres">
      <dgm:prSet presAssocID="{067DB7C8-8779-4621-A60F-41E1687462A9}" presName="conn2-1" presStyleLbl="parChTrans1D2" presStyleIdx="0" presStyleCnt="3"/>
      <dgm:spPr/>
      <dgm:t>
        <a:bodyPr/>
        <a:lstStyle/>
        <a:p>
          <a:endParaRPr lang="ru-RU"/>
        </a:p>
      </dgm:t>
    </dgm:pt>
    <dgm:pt modelId="{0E2E8096-218D-4895-B299-CF7E7B2E83A1}" type="pres">
      <dgm:prSet presAssocID="{067DB7C8-8779-4621-A60F-41E1687462A9}" presName="connTx" presStyleLbl="parChTrans1D2" presStyleIdx="0" presStyleCnt="3"/>
      <dgm:spPr/>
      <dgm:t>
        <a:bodyPr/>
        <a:lstStyle/>
        <a:p>
          <a:endParaRPr lang="ru-RU"/>
        </a:p>
      </dgm:t>
    </dgm:pt>
    <dgm:pt modelId="{3FE9906F-08B3-41DC-979F-A3968E420E46}" type="pres">
      <dgm:prSet presAssocID="{E326D6E0-8164-4DFD-9DB9-5CC5715F502F}" presName="root2" presStyleCnt="0"/>
      <dgm:spPr/>
      <dgm:t>
        <a:bodyPr/>
        <a:lstStyle/>
        <a:p>
          <a:endParaRPr lang="ru-RU"/>
        </a:p>
      </dgm:t>
    </dgm:pt>
    <dgm:pt modelId="{F751EB00-058E-485C-9668-1DF4AD3BC31B}" type="pres">
      <dgm:prSet presAssocID="{E326D6E0-8164-4DFD-9DB9-5CC5715F502F}" presName="LevelTwoTextNode" presStyleLbl="node2" presStyleIdx="0" presStyleCnt="3" custScaleX="293804" custScaleY="153052">
        <dgm:presLayoutVars>
          <dgm:chPref val="3"/>
        </dgm:presLayoutVars>
      </dgm:prSet>
      <dgm:spPr/>
      <dgm:t>
        <a:bodyPr/>
        <a:lstStyle/>
        <a:p>
          <a:endParaRPr lang="ru-RU"/>
        </a:p>
      </dgm:t>
    </dgm:pt>
    <dgm:pt modelId="{A726181A-5687-411B-ABFF-47262A5BBB65}" type="pres">
      <dgm:prSet presAssocID="{E326D6E0-8164-4DFD-9DB9-5CC5715F502F}" presName="level3hierChild" presStyleCnt="0"/>
      <dgm:spPr/>
      <dgm:t>
        <a:bodyPr/>
        <a:lstStyle/>
        <a:p>
          <a:endParaRPr lang="ru-RU"/>
        </a:p>
      </dgm:t>
    </dgm:pt>
    <dgm:pt modelId="{8256DFDA-AD21-42DC-AF0E-8ACE499F6361}" type="pres">
      <dgm:prSet presAssocID="{C6D3A005-FD38-45E9-896A-2022C1F23835}" presName="conn2-1" presStyleLbl="parChTrans1D2" presStyleIdx="1" presStyleCnt="3"/>
      <dgm:spPr/>
      <dgm:t>
        <a:bodyPr/>
        <a:lstStyle/>
        <a:p>
          <a:endParaRPr lang="ru-RU"/>
        </a:p>
      </dgm:t>
    </dgm:pt>
    <dgm:pt modelId="{384639C6-49B1-4C40-BEE5-306621F56761}" type="pres">
      <dgm:prSet presAssocID="{C6D3A005-FD38-45E9-896A-2022C1F23835}" presName="connTx" presStyleLbl="parChTrans1D2" presStyleIdx="1" presStyleCnt="3"/>
      <dgm:spPr/>
      <dgm:t>
        <a:bodyPr/>
        <a:lstStyle/>
        <a:p>
          <a:endParaRPr lang="ru-RU"/>
        </a:p>
      </dgm:t>
    </dgm:pt>
    <dgm:pt modelId="{9568A9B9-1F81-436E-8081-9F851FE28A35}" type="pres">
      <dgm:prSet presAssocID="{80DD393D-1B35-499B-B755-8EAE22EF2570}" presName="root2" presStyleCnt="0"/>
      <dgm:spPr/>
      <dgm:t>
        <a:bodyPr/>
        <a:lstStyle/>
        <a:p>
          <a:endParaRPr lang="ru-RU"/>
        </a:p>
      </dgm:t>
    </dgm:pt>
    <dgm:pt modelId="{8F73C636-AF73-4E03-8B0F-751D57E026F3}" type="pres">
      <dgm:prSet presAssocID="{80DD393D-1B35-499B-B755-8EAE22EF2570}" presName="LevelTwoTextNode" presStyleLbl="node2" presStyleIdx="1" presStyleCnt="3" custScaleX="292874" custScaleY="153052">
        <dgm:presLayoutVars>
          <dgm:chPref val="3"/>
        </dgm:presLayoutVars>
      </dgm:prSet>
      <dgm:spPr/>
      <dgm:t>
        <a:bodyPr/>
        <a:lstStyle/>
        <a:p>
          <a:endParaRPr lang="ru-RU"/>
        </a:p>
      </dgm:t>
    </dgm:pt>
    <dgm:pt modelId="{2C67E6BA-0163-45B7-A5EF-A581CAF8EA96}" type="pres">
      <dgm:prSet presAssocID="{80DD393D-1B35-499B-B755-8EAE22EF2570}" presName="level3hierChild" presStyleCnt="0"/>
      <dgm:spPr/>
      <dgm:t>
        <a:bodyPr/>
        <a:lstStyle/>
        <a:p>
          <a:endParaRPr lang="ru-RU"/>
        </a:p>
      </dgm:t>
    </dgm:pt>
    <dgm:pt modelId="{EAF3E1FD-52E6-42A8-AD44-2B1D848E28B6}" type="pres">
      <dgm:prSet presAssocID="{3E1923CA-60AC-4D8A-9BCA-78217E1E4148}" presName="conn2-1" presStyleLbl="parChTrans1D2" presStyleIdx="2" presStyleCnt="3"/>
      <dgm:spPr/>
      <dgm:t>
        <a:bodyPr/>
        <a:lstStyle/>
        <a:p>
          <a:endParaRPr lang="ru-RU"/>
        </a:p>
      </dgm:t>
    </dgm:pt>
    <dgm:pt modelId="{A517E6C0-07B1-48A5-9E3C-37F321BBB876}" type="pres">
      <dgm:prSet presAssocID="{3E1923CA-60AC-4D8A-9BCA-78217E1E4148}" presName="connTx" presStyleLbl="parChTrans1D2" presStyleIdx="2" presStyleCnt="3"/>
      <dgm:spPr/>
      <dgm:t>
        <a:bodyPr/>
        <a:lstStyle/>
        <a:p>
          <a:endParaRPr lang="ru-RU"/>
        </a:p>
      </dgm:t>
    </dgm:pt>
    <dgm:pt modelId="{7A0EF8C9-431A-4416-9DF3-9926447282BC}" type="pres">
      <dgm:prSet presAssocID="{48CA406A-B012-4235-AEB0-53B02F272DC1}" presName="root2" presStyleCnt="0"/>
      <dgm:spPr/>
      <dgm:t>
        <a:bodyPr/>
        <a:lstStyle/>
        <a:p>
          <a:endParaRPr lang="ru-RU"/>
        </a:p>
      </dgm:t>
    </dgm:pt>
    <dgm:pt modelId="{53CDC193-7AC7-4102-9475-0337CD6A7139}" type="pres">
      <dgm:prSet presAssocID="{48CA406A-B012-4235-AEB0-53B02F272DC1}" presName="LevelTwoTextNode" presStyleLbl="node2" presStyleIdx="2" presStyleCnt="3" custScaleX="292700" custScaleY="153052">
        <dgm:presLayoutVars>
          <dgm:chPref val="3"/>
        </dgm:presLayoutVars>
      </dgm:prSet>
      <dgm:spPr/>
      <dgm:t>
        <a:bodyPr/>
        <a:lstStyle/>
        <a:p>
          <a:endParaRPr lang="ru-RU"/>
        </a:p>
      </dgm:t>
    </dgm:pt>
    <dgm:pt modelId="{415B27AE-1D92-454C-AC80-DA11916D34AA}" type="pres">
      <dgm:prSet presAssocID="{48CA406A-B012-4235-AEB0-53B02F272DC1}" presName="level3hierChild" presStyleCnt="0"/>
      <dgm:spPr/>
      <dgm:t>
        <a:bodyPr/>
        <a:lstStyle/>
        <a:p>
          <a:endParaRPr lang="ru-RU"/>
        </a:p>
      </dgm:t>
    </dgm:pt>
  </dgm:ptLst>
  <dgm:cxnLst>
    <dgm:cxn modelId="{B0F61F63-3435-44EE-9C32-5A4514EF25EF}" type="presOf" srcId="{3E1923CA-60AC-4D8A-9BCA-78217E1E4148}" destId="{A517E6C0-07B1-48A5-9E3C-37F321BBB876}" srcOrd="1" destOrd="0" presId="urn:microsoft.com/office/officeart/2008/layout/HorizontalMultiLevelHierarchy"/>
    <dgm:cxn modelId="{80C4A7C0-EFD8-4DF9-BA09-B572247EDE09}" type="presOf" srcId="{C6D3A005-FD38-45E9-896A-2022C1F23835}" destId="{8256DFDA-AD21-42DC-AF0E-8ACE499F6361}" srcOrd="0" destOrd="0" presId="urn:microsoft.com/office/officeart/2008/layout/HorizontalMultiLevelHierarchy"/>
    <dgm:cxn modelId="{C16D6FDD-FC86-4901-9F6D-E514A7A95841}" type="presOf" srcId="{C6D3A005-FD38-45E9-896A-2022C1F23835}" destId="{384639C6-49B1-4C40-BEE5-306621F56761}" srcOrd="1" destOrd="0" presId="urn:microsoft.com/office/officeart/2008/layout/HorizontalMultiLevelHierarchy"/>
    <dgm:cxn modelId="{763DF09E-241D-4C74-8499-E239C6B669F5}" srcId="{DD3CB235-8938-49BF-900C-061AB29D0C1D}" destId="{48CA406A-B012-4235-AEB0-53B02F272DC1}" srcOrd="2" destOrd="0" parTransId="{3E1923CA-60AC-4D8A-9BCA-78217E1E4148}" sibTransId="{5A30B566-CBB9-4A9E-B921-BA10708FE874}"/>
    <dgm:cxn modelId="{88E71486-0180-4E29-8919-680A078CB99A}" type="presOf" srcId="{3E1923CA-60AC-4D8A-9BCA-78217E1E4148}" destId="{EAF3E1FD-52E6-42A8-AD44-2B1D848E28B6}" srcOrd="0" destOrd="0" presId="urn:microsoft.com/office/officeart/2008/layout/HorizontalMultiLevelHierarchy"/>
    <dgm:cxn modelId="{0F92E3B4-635D-4CB1-9D1F-A2919FB5534F}" type="presOf" srcId="{DD3CB235-8938-49BF-900C-061AB29D0C1D}" destId="{B7A0DA39-BE99-4285-997B-BF9F3C339DCE}" srcOrd="0" destOrd="0" presId="urn:microsoft.com/office/officeart/2008/layout/HorizontalMultiLevelHierarchy"/>
    <dgm:cxn modelId="{46117209-0566-4119-9E04-E85F3611A12C}" type="presOf" srcId="{48CA406A-B012-4235-AEB0-53B02F272DC1}" destId="{53CDC193-7AC7-4102-9475-0337CD6A7139}" srcOrd="0" destOrd="0" presId="urn:microsoft.com/office/officeart/2008/layout/HorizontalMultiLevelHierarchy"/>
    <dgm:cxn modelId="{3C567302-BFD4-43F5-94B9-984198994F59}" type="presOf" srcId="{349778F7-0EC1-4DF1-B420-DEDC6E6F4323}" destId="{D3767588-E45F-4C00-BD3F-53AC834B1CBC}" srcOrd="0" destOrd="0" presId="urn:microsoft.com/office/officeart/2008/layout/HorizontalMultiLevelHierarchy"/>
    <dgm:cxn modelId="{75BABDA7-4CF1-4913-81C0-069595DB6040}" srcId="{DD3CB235-8938-49BF-900C-061AB29D0C1D}" destId="{80DD393D-1B35-499B-B755-8EAE22EF2570}" srcOrd="1" destOrd="0" parTransId="{C6D3A005-FD38-45E9-896A-2022C1F23835}" sibTransId="{91A02062-BB5D-4C35-83A7-D2D73A7961D8}"/>
    <dgm:cxn modelId="{46113FD9-143C-463A-9678-AFC67FB9BCD0}" type="presOf" srcId="{067DB7C8-8779-4621-A60F-41E1687462A9}" destId="{0E2E8096-218D-4895-B299-CF7E7B2E83A1}" srcOrd="1" destOrd="0" presId="urn:microsoft.com/office/officeart/2008/layout/HorizontalMultiLevelHierarchy"/>
    <dgm:cxn modelId="{B576E734-840E-4411-AB53-AB37DAF32E0E}" type="presOf" srcId="{E326D6E0-8164-4DFD-9DB9-5CC5715F502F}" destId="{F751EB00-058E-485C-9668-1DF4AD3BC31B}" srcOrd="0" destOrd="0" presId="urn:microsoft.com/office/officeart/2008/layout/HorizontalMultiLevelHierarchy"/>
    <dgm:cxn modelId="{B8168736-0929-422C-9B35-B2AB3EEC1A54}" type="presOf" srcId="{067DB7C8-8779-4621-A60F-41E1687462A9}" destId="{AB979076-BCB9-4B4B-BDE4-0E754DAFEFC7}" srcOrd="0" destOrd="0" presId="urn:microsoft.com/office/officeart/2008/layout/HorizontalMultiLevelHierarchy"/>
    <dgm:cxn modelId="{4830F709-AE8A-4020-B290-4A41E884AF8E}" srcId="{349778F7-0EC1-4DF1-B420-DEDC6E6F4323}" destId="{DD3CB235-8938-49BF-900C-061AB29D0C1D}" srcOrd="0" destOrd="0" parTransId="{939D8E55-F708-4AA2-9BE1-A4A2FBBA4D9B}" sibTransId="{7EA8E288-0E0F-4462-93CF-F024D7A098A7}"/>
    <dgm:cxn modelId="{57889C73-C08F-4401-96A2-F1C5205D99A7}" type="presOf" srcId="{80DD393D-1B35-499B-B755-8EAE22EF2570}" destId="{8F73C636-AF73-4E03-8B0F-751D57E026F3}" srcOrd="0" destOrd="0" presId="urn:microsoft.com/office/officeart/2008/layout/HorizontalMultiLevelHierarchy"/>
    <dgm:cxn modelId="{8886DB7D-FDB8-493C-9B47-9AF02E6469BC}" srcId="{DD3CB235-8938-49BF-900C-061AB29D0C1D}" destId="{E326D6E0-8164-4DFD-9DB9-5CC5715F502F}" srcOrd="0" destOrd="0" parTransId="{067DB7C8-8779-4621-A60F-41E1687462A9}" sibTransId="{CC2BA9FD-BF70-4036-9E52-BAD0DB5C8834}"/>
    <dgm:cxn modelId="{AB9565A8-A4AF-4511-9F15-2B312B1E540D}" type="presParOf" srcId="{D3767588-E45F-4C00-BD3F-53AC834B1CBC}" destId="{57B76B2A-0D49-4940-ADEC-A579957D7CCE}" srcOrd="0" destOrd="0" presId="urn:microsoft.com/office/officeart/2008/layout/HorizontalMultiLevelHierarchy"/>
    <dgm:cxn modelId="{4CEA713F-86C3-4660-9BE5-1D23519A07FF}" type="presParOf" srcId="{57B76B2A-0D49-4940-ADEC-A579957D7CCE}" destId="{B7A0DA39-BE99-4285-997B-BF9F3C339DCE}" srcOrd="0" destOrd="0" presId="urn:microsoft.com/office/officeart/2008/layout/HorizontalMultiLevelHierarchy"/>
    <dgm:cxn modelId="{FE7C64AD-6225-4883-A1AA-7E021810EC2F}" type="presParOf" srcId="{57B76B2A-0D49-4940-ADEC-A579957D7CCE}" destId="{FD80D6D7-CC98-4189-8B72-1D0583995150}" srcOrd="1" destOrd="0" presId="urn:microsoft.com/office/officeart/2008/layout/HorizontalMultiLevelHierarchy"/>
    <dgm:cxn modelId="{1D994981-0048-4130-8833-277994B87D59}" type="presParOf" srcId="{FD80D6D7-CC98-4189-8B72-1D0583995150}" destId="{AB979076-BCB9-4B4B-BDE4-0E754DAFEFC7}" srcOrd="0" destOrd="0" presId="urn:microsoft.com/office/officeart/2008/layout/HorizontalMultiLevelHierarchy"/>
    <dgm:cxn modelId="{1DCCA314-3612-4EBD-BE4A-D562F42A383A}" type="presParOf" srcId="{AB979076-BCB9-4B4B-BDE4-0E754DAFEFC7}" destId="{0E2E8096-218D-4895-B299-CF7E7B2E83A1}" srcOrd="0" destOrd="0" presId="urn:microsoft.com/office/officeart/2008/layout/HorizontalMultiLevelHierarchy"/>
    <dgm:cxn modelId="{53F6E68C-AC75-40AC-846E-11C392AB6821}" type="presParOf" srcId="{FD80D6D7-CC98-4189-8B72-1D0583995150}" destId="{3FE9906F-08B3-41DC-979F-A3968E420E46}" srcOrd="1" destOrd="0" presId="urn:microsoft.com/office/officeart/2008/layout/HorizontalMultiLevelHierarchy"/>
    <dgm:cxn modelId="{F21A9C6A-7A3C-4841-ABA7-892F2B423E23}" type="presParOf" srcId="{3FE9906F-08B3-41DC-979F-A3968E420E46}" destId="{F751EB00-058E-485C-9668-1DF4AD3BC31B}" srcOrd="0" destOrd="0" presId="urn:microsoft.com/office/officeart/2008/layout/HorizontalMultiLevelHierarchy"/>
    <dgm:cxn modelId="{C7B7F2C9-B3EF-49C9-94C2-88CF4254A9A1}" type="presParOf" srcId="{3FE9906F-08B3-41DC-979F-A3968E420E46}" destId="{A726181A-5687-411B-ABFF-47262A5BBB65}" srcOrd="1" destOrd="0" presId="urn:microsoft.com/office/officeart/2008/layout/HorizontalMultiLevelHierarchy"/>
    <dgm:cxn modelId="{C7D622A7-A262-4F6B-A6A0-2C0AE4CB13DC}" type="presParOf" srcId="{FD80D6D7-CC98-4189-8B72-1D0583995150}" destId="{8256DFDA-AD21-42DC-AF0E-8ACE499F6361}" srcOrd="2" destOrd="0" presId="urn:microsoft.com/office/officeart/2008/layout/HorizontalMultiLevelHierarchy"/>
    <dgm:cxn modelId="{ADBE4FCF-1D65-4116-A6D3-466E550F1D07}" type="presParOf" srcId="{8256DFDA-AD21-42DC-AF0E-8ACE499F6361}" destId="{384639C6-49B1-4C40-BEE5-306621F56761}" srcOrd="0" destOrd="0" presId="urn:microsoft.com/office/officeart/2008/layout/HorizontalMultiLevelHierarchy"/>
    <dgm:cxn modelId="{117601EB-B890-476A-BB74-F25DA03C69E3}" type="presParOf" srcId="{FD80D6D7-CC98-4189-8B72-1D0583995150}" destId="{9568A9B9-1F81-436E-8081-9F851FE28A35}" srcOrd="3" destOrd="0" presId="urn:microsoft.com/office/officeart/2008/layout/HorizontalMultiLevelHierarchy"/>
    <dgm:cxn modelId="{1FDF6618-0AA2-4E9E-ADE8-2A5D6BAF3474}" type="presParOf" srcId="{9568A9B9-1F81-436E-8081-9F851FE28A35}" destId="{8F73C636-AF73-4E03-8B0F-751D57E026F3}" srcOrd="0" destOrd="0" presId="urn:microsoft.com/office/officeart/2008/layout/HorizontalMultiLevelHierarchy"/>
    <dgm:cxn modelId="{9BF94907-9218-47E1-82E4-178940B525A2}" type="presParOf" srcId="{9568A9B9-1F81-436E-8081-9F851FE28A35}" destId="{2C67E6BA-0163-45B7-A5EF-A581CAF8EA96}" srcOrd="1" destOrd="0" presId="urn:microsoft.com/office/officeart/2008/layout/HorizontalMultiLevelHierarchy"/>
    <dgm:cxn modelId="{128D553B-46CD-4CCB-BE61-0192FA7F118E}" type="presParOf" srcId="{FD80D6D7-CC98-4189-8B72-1D0583995150}" destId="{EAF3E1FD-52E6-42A8-AD44-2B1D848E28B6}" srcOrd="4" destOrd="0" presId="urn:microsoft.com/office/officeart/2008/layout/HorizontalMultiLevelHierarchy"/>
    <dgm:cxn modelId="{111756E4-E5AA-42B3-96BF-98E003163FD1}" type="presParOf" srcId="{EAF3E1FD-52E6-42A8-AD44-2B1D848E28B6}" destId="{A517E6C0-07B1-48A5-9E3C-37F321BBB876}" srcOrd="0" destOrd="0" presId="urn:microsoft.com/office/officeart/2008/layout/HorizontalMultiLevelHierarchy"/>
    <dgm:cxn modelId="{4BF2C1D8-420F-4527-8AC4-DEC3C73746B0}" type="presParOf" srcId="{FD80D6D7-CC98-4189-8B72-1D0583995150}" destId="{7A0EF8C9-431A-4416-9DF3-9926447282BC}" srcOrd="5" destOrd="0" presId="urn:microsoft.com/office/officeart/2008/layout/HorizontalMultiLevelHierarchy"/>
    <dgm:cxn modelId="{997B4166-F1DA-4A94-B315-4EC1F1CE6148}" type="presParOf" srcId="{7A0EF8C9-431A-4416-9DF3-9926447282BC}" destId="{53CDC193-7AC7-4102-9475-0337CD6A7139}" srcOrd="0" destOrd="0" presId="urn:microsoft.com/office/officeart/2008/layout/HorizontalMultiLevelHierarchy"/>
    <dgm:cxn modelId="{A2FFE01A-D33A-4200-9AB5-D62E784EBE6C}" type="presParOf" srcId="{7A0EF8C9-431A-4416-9DF3-9926447282BC}" destId="{415B27AE-1D92-454C-AC80-DA11916D34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ABE16-AA1B-4136-9B51-006590CD5224}" type="doc">
      <dgm:prSet loTypeId="urn:microsoft.com/office/officeart/2005/8/layout/cycle6" loCatId="cycle" qsTypeId="urn:microsoft.com/office/officeart/2005/8/quickstyle/3d9" qsCatId="3D" csTypeId="urn:microsoft.com/office/officeart/2005/8/colors/accent1_2" csCatId="accent1" phldr="1"/>
      <dgm:spPr/>
      <dgm:t>
        <a:bodyPr/>
        <a:lstStyle/>
        <a:p>
          <a:endParaRPr lang="ru-RU"/>
        </a:p>
      </dgm:t>
    </dgm:pt>
    <dgm:pt modelId="{12DB9C12-71AE-4AAB-B3E0-76D3B670FDAD}">
      <dgm:prSet phldrT="[Текст]" custT="1"/>
      <dgm:spPr/>
      <dgm:t>
        <a:bodyPr/>
        <a:lstStyle/>
        <a:p>
          <a:r>
            <a:rPr lang="uk-UA" sz="2400" dirty="0" smtClean="0">
              <a:latin typeface="ALS Sector Regular" pitchFamily="50" charset="0"/>
              <a:cs typeface="ALS Sector Regular" pitchFamily="50" charset="0"/>
            </a:rPr>
            <a:t>інклюзивне і стійке економічне зростання</a:t>
          </a:r>
          <a:endParaRPr lang="ru-RU" sz="2400" dirty="0">
            <a:latin typeface="ALS Sector Regular" pitchFamily="50" charset="0"/>
            <a:cs typeface="ALS Sector Regular" pitchFamily="50" charset="0"/>
          </a:endParaRPr>
        </a:p>
      </dgm:t>
    </dgm:pt>
    <dgm:pt modelId="{C4D8A944-34CB-4C83-B90B-7E818CB4036E}" type="parTrans" cxnId="{988376E2-CB62-4FA1-9F58-A63B5B282E24}">
      <dgm:prSet/>
      <dgm:spPr/>
      <dgm:t>
        <a:bodyPr/>
        <a:lstStyle/>
        <a:p>
          <a:endParaRPr lang="ru-RU" sz="2400">
            <a:latin typeface="ALS Sector Regular" pitchFamily="50" charset="0"/>
            <a:cs typeface="ALS Sector Regular" pitchFamily="50" charset="0"/>
          </a:endParaRPr>
        </a:p>
      </dgm:t>
    </dgm:pt>
    <dgm:pt modelId="{0DF59F3E-930F-47FC-89EF-9E69C39889D7}" type="sibTrans" cxnId="{988376E2-CB62-4FA1-9F58-A63B5B282E24}">
      <dgm:prSet/>
      <dgm:spPr/>
      <dgm:t>
        <a:bodyPr/>
        <a:lstStyle/>
        <a:p>
          <a:endParaRPr lang="ru-RU" sz="2400">
            <a:latin typeface="ALS Sector Regular" pitchFamily="50" charset="0"/>
            <a:cs typeface="ALS Sector Regular" pitchFamily="50" charset="0"/>
          </a:endParaRPr>
        </a:p>
      </dgm:t>
    </dgm:pt>
    <dgm:pt modelId="{1BB42DC9-D199-45B7-966E-23E2603E43C4}">
      <dgm:prSet phldrT="[Текст]" custT="1"/>
      <dgm:spPr/>
      <dgm:t>
        <a:bodyPr/>
        <a:lstStyle/>
        <a:p>
          <a:r>
            <a:rPr lang="uk-UA" sz="2400" dirty="0" smtClean="0">
              <a:latin typeface="ALS Sector Regular" pitchFamily="50" charset="0"/>
              <a:cs typeface="ALS Sector Regular" pitchFamily="50" charset="0"/>
            </a:rPr>
            <a:t>соціальна інклюзивність, працевлаштування та скорочення рівня бідності</a:t>
          </a:r>
          <a:endParaRPr lang="ru-RU" sz="2400" dirty="0">
            <a:latin typeface="ALS Sector Regular" pitchFamily="50" charset="0"/>
            <a:cs typeface="ALS Sector Regular" pitchFamily="50" charset="0"/>
          </a:endParaRPr>
        </a:p>
      </dgm:t>
    </dgm:pt>
    <dgm:pt modelId="{E8A671EF-B5A5-4E1B-81F6-BCDB9772D0F4}" type="parTrans" cxnId="{E227F308-8A38-4C6C-A814-24C6157E8DBD}">
      <dgm:prSet/>
      <dgm:spPr/>
      <dgm:t>
        <a:bodyPr/>
        <a:lstStyle/>
        <a:p>
          <a:endParaRPr lang="ru-RU" sz="2400">
            <a:latin typeface="ALS Sector Regular" pitchFamily="50" charset="0"/>
            <a:cs typeface="ALS Sector Regular" pitchFamily="50" charset="0"/>
          </a:endParaRPr>
        </a:p>
      </dgm:t>
    </dgm:pt>
    <dgm:pt modelId="{E3EDEA14-9D38-4867-B66C-B602E9003214}" type="sibTrans" cxnId="{E227F308-8A38-4C6C-A814-24C6157E8DBD}">
      <dgm:prSet/>
      <dgm:spPr/>
      <dgm:t>
        <a:bodyPr/>
        <a:lstStyle/>
        <a:p>
          <a:endParaRPr lang="ru-RU" sz="2400">
            <a:latin typeface="ALS Sector Regular" pitchFamily="50" charset="0"/>
            <a:cs typeface="ALS Sector Regular" pitchFamily="50" charset="0"/>
          </a:endParaRPr>
        </a:p>
      </dgm:t>
    </dgm:pt>
    <dgm:pt modelId="{F0ECF980-1938-413C-80C1-3104C77D8FBF}">
      <dgm:prSet phldrT="[Текст]" custT="1"/>
      <dgm:spPr/>
      <dgm:t>
        <a:bodyPr/>
        <a:lstStyle/>
        <a:p>
          <a:r>
            <a:rPr lang="uk-UA" sz="2400" dirty="0" smtClean="0">
              <a:latin typeface="ALS Sector Regular" pitchFamily="50" charset="0"/>
              <a:cs typeface="ALS Sector Regular" pitchFamily="50" charset="0"/>
            </a:rPr>
            <a:t>ефективне використання ресурсів, охорона навколишнього середовища</a:t>
          </a:r>
          <a:endParaRPr lang="ru-RU" sz="2400" dirty="0">
            <a:latin typeface="ALS Sector Regular" pitchFamily="50" charset="0"/>
            <a:cs typeface="ALS Sector Regular" pitchFamily="50" charset="0"/>
          </a:endParaRPr>
        </a:p>
      </dgm:t>
    </dgm:pt>
    <dgm:pt modelId="{C4921487-307C-47B3-9AC2-E16A8F67790A}" type="parTrans" cxnId="{FC5F7BD0-0BD0-4402-B932-6CE98CF4BD96}">
      <dgm:prSet/>
      <dgm:spPr/>
      <dgm:t>
        <a:bodyPr/>
        <a:lstStyle/>
        <a:p>
          <a:endParaRPr lang="ru-RU" sz="2400">
            <a:latin typeface="ALS Sector Regular" pitchFamily="50" charset="0"/>
            <a:cs typeface="ALS Sector Regular" pitchFamily="50" charset="0"/>
          </a:endParaRPr>
        </a:p>
      </dgm:t>
    </dgm:pt>
    <dgm:pt modelId="{BF398D07-5625-4EF6-9098-596942458BEE}" type="sibTrans" cxnId="{FC5F7BD0-0BD0-4402-B932-6CE98CF4BD96}">
      <dgm:prSet/>
      <dgm:spPr/>
      <dgm:t>
        <a:bodyPr/>
        <a:lstStyle/>
        <a:p>
          <a:endParaRPr lang="ru-RU" sz="2400">
            <a:latin typeface="ALS Sector Regular" pitchFamily="50" charset="0"/>
            <a:cs typeface="ALS Sector Regular" pitchFamily="50" charset="0"/>
          </a:endParaRPr>
        </a:p>
      </dgm:t>
    </dgm:pt>
    <dgm:pt modelId="{95756482-F639-4F94-9C81-5CA3DB7F63A8}">
      <dgm:prSet phldrT="[Текст]" custT="1"/>
      <dgm:spPr/>
      <dgm:t>
        <a:bodyPr/>
        <a:lstStyle/>
        <a:p>
          <a:r>
            <a:rPr lang="uk-UA" sz="2400" dirty="0" smtClean="0">
              <a:latin typeface="ALS Sector Regular" pitchFamily="50" charset="0"/>
              <a:cs typeface="ALS Sector Regular" pitchFamily="50" charset="0"/>
            </a:rPr>
            <a:t>культурні цінності, різноманітність, культурна спадщина, взаєморозуміння</a:t>
          </a:r>
          <a:endParaRPr lang="ru-RU" sz="2400" dirty="0">
            <a:latin typeface="ALS Sector Regular" pitchFamily="50" charset="0"/>
            <a:cs typeface="ALS Sector Regular" pitchFamily="50" charset="0"/>
          </a:endParaRPr>
        </a:p>
      </dgm:t>
    </dgm:pt>
    <dgm:pt modelId="{1ED949FF-BFC1-491C-857E-E73E73741AB9}" type="parTrans" cxnId="{832498A6-47C8-41C8-BD18-5F25F5B7B2C7}">
      <dgm:prSet/>
      <dgm:spPr/>
      <dgm:t>
        <a:bodyPr/>
        <a:lstStyle/>
        <a:p>
          <a:endParaRPr lang="ru-RU" sz="2400">
            <a:latin typeface="ALS Sector Regular" pitchFamily="50" charset="0"/>
            <a:cs typeface="ALS Sector Regular" pitchFamily="50" charset="0"/>
          </a:endParaRPr>
        </a:p>
      </dgm:t>
    </dgm:pt>
    <dgm:pt modelId="{0CAA6841-FF2A-4A80-9DFE-D0F1EEEC5850}" type="sibTrans" cxnId="{832498A6-47C8-41C8-BD18-5F25F5B7B2C7}">
      <dgm:prSet/>
      <dgm:spPr/>
      <dgm:t>
        <a:bodyPr/>
        <a:lstStyle/>
        <a:p>
          <a:endParaRPr lang="ru-RU" sz="2400">
            <a:latin typeface="ALS Sector Regular" pitchFamily="50" charset="0"/>
            <a:cs typeface="ALS Sector Regular" pitchFamily="50" charset="0"/>
          </a:endParaRPr>
        </a:p>
      </dgm:t>
    </dgm:pt>
    <dgm:pt modelId="{7BCB4CAC-9BFE-4F4B-8667-12D5C8A75604}">
      <dgm:prSet phldrT="[Текст]" custT="1"/>
      <dgm:spPr/>
      <dgm:t>
        <a:bodyPr/>
        <a:lstStyle/>
        <a:p>
          <a:r>
            <a:rPr lang="uk-UA" sz="2400" dirty="0" smtClean="0">
              <a:latin typeface="ALS Sector Regular" pitchFamily="50" charset="0"/>
              <a:cs typeface="ALS Sector Regular" pitchFamily="50" charset="0"/>
            </a:rPr>
            <a:t>безпека</a:t>
          </a:r>
          <a:endParaRPr lang="ru-RU" sz="2400" dirty="0">
            <a:latin typeface="ALS Sector Regular" pitchFamily="50" charset="0"/>
            <a:cs typeface="ALS Sector Regular" pitchFamily="50" charset="0"/>
          </a:endParaRPr>
        </a:p>
      </dgm:t>
    </dgm:pt>
    <dgm:pt modelId="{974C9D62-59E8-444E-B9B8-951D2C2D2B39}" type="parTrans" cxnId="{48AFD910-0CD0-4F16-ABF1-EED2C5A8A301}">
      <dgm:prSet/>
      <dgm:spPr/>
      <dgm:t>
        <a:bodyPr/>
        <a:lstStyle/>
        <a:p>
          <a:endParaRPr lang="ru-RU" sz="2400">
            <a:latin typeface="ALS Sector Regular" pitchFamily="50" charset="0"/>
            <a:cs typeface="ALS Sector Regular" pitchFamily="50" charset="0"/>
          </a:endParaRPr>
        </a:p>
      </dgm:t>
    </dgm:pt>
    <dgm:pt modelId="{BCCDC921-6A33-41E9-86BD-A95F48B52473}" type="sibTrans" cxnId="{48AFD910-0CD0-4F16-ABF1-EED2C5A8A301}">
      <dgm:prSet/>
      <dgm:spPr/>
      <dgm:t>
        <a:bodyPr/>
        <a:lstStyle/>
        <a:p>
          <a:endParaRPr lang="ru-RU" sz="2400">
            <a:latin typeface="ALS Sector Regular" pitchFamily="50" charset="0"/>
            <a:cs typeface="ALS Sector Regular" pitchFamily="50" charset="0"/>
          </a:endParaRPr>
        </a:p>
      </dgm:t>
    </dgm:pt>
    <dgm:pt modelId="{099EE0F2-EC57-4383-98AE-478B5FB0F49C}" type="pres">
      <dgm:prSet presAssocID="{457ABE16-AA1B-4136-9B51-006590CD5224}" presName="cycle" presStyleCnt="0">
        <dgm:presLayoutVars>
          <dgm:dir/>
          <dgm:resizeHandles val="exact"/>
        </dgm:presLayoutVars>
      </dgm:prSet>
      <dgm:spPr/>
      <dgm:t>
        <a:bodyPr/>
        <a:lstStyle/>
        <a:p>
          <a:endParaRPr lang="ru-RU"/>
        </a:p>
      </dgm:t>
    </dgm:pt>
    <dgm:pt modelId="{0532D7B8-321A-44E0-9312-C69D1D32914A}" type="pres">
      <dgm:prSet presAssocID="{12DB9C12-71AE-4AAB-B3E0-76D3B670FDAD}" presName="node" presStyleLbl="node1" presStyleIdx="0" presStyleCnt="5" custScaleX="200370" custScaleY="124397" custRadScaleRad="95653" custRadScaleInc="5163">
        <dgm:presLayoutVars>
          <dgm:bulletEnabled val="1"/>
        </dgm:presLayoutVars>
      </dgm:prSet>
      <dgm:spPr/>
      <dgm:t>
        <a:bodyPr/>
        <a:lstStyle/>
        <a:p>
          <a:endParaRPr lang="ru-RU"/>
        </a:p>
      </dgm:t>
    </dgm:pt>
    <dgm:pt modelId="{9D45BC4F-25BC-4658-80A5-38D8C0AB7D5F}" type="pres">
      <dgm:prSet presAssocID="{12DB9C12-71AE-4AAB-B3E0-76D3B670FDAD}" presName="spNode" presStyleCnt="0"/>
      <dgm:spPr/>
    </dgm:pt>
    <dgm:pt modelId="{D2B0AC30-3FB6-4C9E-AD2F-CA6FE258D5FA}" type="pres">
      <dgm:prSet presAssocID="{0DF59F3E-930F-47FC-89EF-9E69C39889D7}" presName="sibTrans" presStyleLbl="sibTrans1D1" presStyleIdx="0" presStyleCnt="5"/>
      <dgm:spPr/>
      <dgm:t>
        <a:bodyPr/>
        <a:lstStyle/>
        <a:p>
          <a:endParaRPr lang="ru-RU"/>
        </a:p>
      </dgm:t>
    </dgm:pt>
    <dgm:pt modelId="{50D9EB96-DF63-46A9-AEE6-A0F32ED646B4}" type="pres">
      <dgm:prSet presAssocID="{1BB42DC9-D199-45B7-966E-23E2603E43C4}" presName="node" presStyleLbl="node1" presStyleIdx="1" presStyleCnt="5" custScaleX="200370" custScaleY="124397" custRadScaleRad="107578" custRadScaleInc="19519">
        <dgm:presLayoutVars>
          <dgm:bulletEnabled val="1"/>
        </dgm:presLayoutVars>
      </dgm:prSet>
      <dgm:spPr/>
      <dgm:t>
        <a:bodyPr/>
        <a:lstStyle/>
        <a:p>
          <a:endParaRPr lang="ru-RU"/>
        </a:p>
      </dgm:t>
    </dgm:pt>
    <dgm:pt modelId="{987621E1-D7D6-4EAC-8B96-1E9F205793E7}" type="pres">
      <dgm:prSet presAssocID="{1BB42DC9-D199-45B7-966E-23E2603E43C4}" presName="spNode" presStyleCnt="0"/>
      <dgm:spPr/>
    </dgm:pt>
    <dgm:pt modelId="{411A5557-BAAD-4B48-BC58-7EB9977E8A2E}" type="pres">
      <dgm:prSet presAssocID="{E3EDEA14-9D38-4867-B66C-B602E9003214}" presName="sibTrans" presStyleLbl="sibTrans1D1" presStyleIdx="1" presStyleCnt="5"/>
      <dgm:spPr/>
      <dgm:t>
        <a:bodyPr/>
        <a:lstStyle/>
        <a:p>
          <a:endParaRPr lang="ru-RU"/>
        </a:p>
      </dgm:t>
    </dgm:pt>
    <dgm:pt modelId="{7A97548A-0EB2-414E-89D4-F3DBA08D914E}" type="pres">
      <dgm:prSet presAssocID="{F0ECF980-1938-413C-80C1-3104C77D8FBF}" presName="node" presStyleLbl="node1" presStyleIdx="2" presStyleCnt="5" custScaleX="200370" custScaleY="124397" custRadScaleRad="109710" custRadScaleInc="-81374">
        <dgm:presLayoutVars>
          <dgm:bulletEnabled val="1"/>
        </dgm:presLayoutVars>
      </dgm:prSet>
      <dgm:spPr/>
      <dgm:t>
        <a:bodyPr/>
        <a:lstStyle/>
        <a:p>
          <a:endParaRPr lang="ru-RU"/>
        </a:p>
      </dgm:t>
    </dgm:pt>
    <dgm:pt modelId="{C0C86EF6-4693-4538-8889-8A79076957F6}" type="pres">
      <dgm:prSet presAssocID="{F0ECF980-1938-413C-80C1-3104C77D8FBF}" presName="spNode" presStyleCnt="0"/>
      <dgm:spPr/>
    </dgm:pt>
    <dgm:pt modelId="{08ECC85F-96D6-4A26-8A51-9AE924628321}" type="pres">
      <dgm:prSet presAssocID="{BF398D07-5625-4EF6-9098-596942458BEE}" presName="sibTrans" presStyleLbl="sibTrans1D1" presStyleIdx="2" presStyleCnt="5"/>
      <dgm:spPr/>
      <dgm:t>
        <a:bodyPr/>
        <a:lstStyle/>
        <a:p>
          <a:endParaRPr lang="ru-RU"/>
        </a:p>
      </dgm:t>
    </dgm:pt>
    <dgm:pt modelId="{41810448-F677-4E05-80B8-BC54781D2CA2}" type="pres">
      <dgm:prSet presAssocID="{95756482-F639-4F94-9C81-5CA3DB7F63A8}" presName="node" presStyleLbl="node1" presStyleIdx="3" presStyleCnt="5" custScaleX="200370" custScaleY="124397" custRadScaleRad="101934" custRadScaleInc="41766">
        <dgm:presLayoutVars>
          <dgm:bulletEnabled val="1"/>
        </dgm:presLayoutVars>
      </dgm:prSet>
      <dgm:spPr/>
      <dgm:t>
        <a:bodyPr/>
        <a:lstStyle/>
        <a:p>
          <a:endParaRPr lang="ru-RU"/>
        </a:p>
      </dgm:t>
    </dgm:pt>
    <dgm:pt modelId="{E42AF467-62BE-4B45-83C0-357C1A39C8E8}" type="pres">
      <dgm:prSet presAssocID="{95756482-F639-4F94-9C81-5CA3DB7F63A8}" presName="spNode" presStyleCnt="0"/>
      <dgm:spPr/>
    </dgm:pt>
    <dgm:pt modelId="{EC684360-F546-4A40-B84B-4F3D1C91DA9D}" type="pres">
      <dgm:prSet presAssocID="{0CAA6841-FF2A-4A80-9DFE-D0F1EEEC5850}" presName="sibTrans" presStyleLbl="sibTrans1D1" presStyleIdx="3" presStyleCnt="5"/>
      <dgm:spPr/>
      <dgm:t>
        <a:bodyPr/>
        <a:lstStyle/>
        <a:p>
          <a:endParaRPr lang="ru-RU"/>
        </a:p>
      </dgm:t>
    </dgm:pt>
    <dgm:pt modelId="{75F9AC5E-EE18-4F37-AE76-B96D442B4033}" type="pres">
      <dgm:prSet presAssocID="{7BCB4CAC-9BFE-4F4B-8667-12D5C8A75604}" presName="node" presStyleLbl="node1" presStyleIdx="4" presStyleCnt="5" custScaleX="200370" custScaleY="124397" custRadScaleRad="95750" custRadScaleInc="-18038">
        <dgm:presLayoutVars>
          <dgm:bulletEnabled val="1"/>
        </dgm:presLayoutVars>
      </dgm:prSet>
      <dgm:spPr/>
      <dgm:t>
        <a:bodyPr/>
        <a:lstStyle/>
        <a:p>
          <a:endParaRPr lang="ru-RU"/>
        </a:p>
      </dgm:t>
    </dgm:pt>
    <dgm:pt modelId="{53782AE5-0266-48C6-B246-18EE80E971E2}" type="pres">
      <dgm:prSet presAssocID="{7BCB4CAC-9BFE-4F4B-8667-12D5C8A75604}" presName="spNode" presStyleCnt="0"/>
      <dgm:spPr/>
    </dgm:pt>
    <dgm:pt modelId="{3028BAB6-E85C-4382-8868-B3C33D396009}" type="pres">
      <dgm:prSet presAssocID="{BCCDC921-6A33-41E9-86BD-A95F48B52473}" presName="sibTrans" presStyleLbl="sibTrans1D1" presStyleIdx="4" presStyleCnt="5"/>
      <dgm:spPr/>
      <dgm:t>
        <a:bodyPr/>
        <a:lstStyle/>
        <a:p>
          <a:endParaRPr lang="ru-RU"/>
        </a:p>
      </dgm:t>
    </dgm:pt>
  </dgm:ptLst>
  <dgm:cxnLst>
    <dgm:cxn modelId="{32710300-6F3F-4697-8C4F-C95533640305}" type="presOf" srcId="{95756482-F639-4F94-9C81-5CA3DB7F63A8}" destId="{41810448-F677-4E05-80B8-BC54781D2CA2}" srcOrd="0" destOrd="0" presId="urn:microsoft.com/office/officeart/2005/8/layout/cycle6"/>
    <dgm:cxn modelId="{FC5F7BD0-0BD0-4402-B932-6CE98CF4BD96}" srcId="{457ABE16-AA1B-4136-9B51-006590CD5224}" destId="{F0ECF980-1938-413C-80C1-3104C77D8FBF}" srcOrd="2" destOrd="0" parTransId="{C4921487-307C-47B3-9AC2-E16A8F67790A}" sibTransId="{BF398D07-5625-4EF6-9098-596942458BEE}"/>
    <dgm:cxn modelId="{7B266F72-CC54-471F-97AB-15A86CD793AF}" type="presOf" srcId="{E3EDEA14-9D38-4867-B66C-B602E9003214}" destId="{411A5557-BAAD-4B48-BC58-7EB9977E8A2E}" srcOrd="0" destOrd="0" presId="urn:microsoft.com/office/officeart/2005/8/layout/cycle6"/>
    <dgm:cxn modelId="{48AFD910-0CD0-4F16-ABF1-EED2C5A8A301}" srcId="{457ABE16-AA1B-4136-9B51-006590CD5224}" destId="{7BCB4CAC-9BFE-4F4B-8667-12D5C8A75604}" srcOrd="4" destOrd="0" parTransId="{974C9D62-59E8-444E-B9B8-951D2C2D2B39}" sibTransId="{BCCDC921-6A33-41E9-86BD-A95F48B52473}"/>
    <dgm:cxn modelId="{ABBFE7D6-2440-4AC6-BD90-CFE38CBF9030}" type="presOf" srcId="{457ABE16-AA1B-4136-9B51-006590CD5224}" destId="{099EE0F2-EC57-4383-98AE-478B5FB0F49C}" srcOrd="0" destOrd="0" presId="urn:microsoft.com/office/officeart/2005/8/layout/cycle6"/>
    <dgm:cxn modelId="{712BF0C0-B2C6-4D78-9B2D-0F29C75B1A53}" type="presOf" srcId="{0DF59F3E-930F-47FC-89EF-9E69C39889D7}" destId="{D2B0AC30-3FB6-4C9E-AD2F-CA6FE258D5FA}" srcOrd="0" destOrd="0" presId="urn:microsoft.com/office/officeart/2005/8/layout/cycle6"/>
    <dgm:cxn modelId="{BA2F1266-CFE8-4922-9EB2-37DA8314A0A8}" type="presOf" srcId="{BF398D07-5625-4EF6-9098-596942458BEE}" destId="{08ECC85F-96D6-4A26-8A51-9AE924628321}" srcOrd="0" destOrd="0" presId="urn:microsoft.com/office/officeart/2005/8/layout/cycle6"/>
    <dgm:cxn modelId="{FFB5F58F-69B8-413F-8D7B-2C201C4912C4}" type="presOf" srcId="{12DB9C12-71AE-4AAB-B3E0-76D3B670FDAD}" destId="{0532D7B8-321A-44E0-9312-C69D1D32914A}" srcOrd="0" destOrd="0" presId="urn:microsoft.com/office/officeart/2005/8/layout/cycle6"/>
    <dgm:cxn modelId="{8BE0FC07-537B-4E88-AA7A-1C2F0331492D}" type="presOf" srcId="{BCCDC921-6A33-41E9-86BD-A95F48B52473}" destId="{3028BAB6-E85C-4382-8868-B3C33D396009}" srcOrd="0" destOrd="0" presId="urn:microsoft.com/office/officeart/2005/8/layout/cycle6"/>
    <dgm:cxn modelId="{E227F308-8A38-4C6C-A814-24C6157E8DBD}" srcId="{457ABE16-AA1B-4136-9B51-006590CD5224}" destId="{1BB42DC9-D199-45B7-966E-23E2603E43C4}" srcOrd="1" destOrd="0" parTransId="{E8A671EF-B5A5-4E1B-81F6-BCDB9772D0F4}" sibTransId="{E3EDEA14-9D38-4867-B66C-B602E9003214}"/>
    <dgm:cxn modelId="{CAAF4556-5D62-4A8C-B301-BB33D0541F74}" type="presOf" srcId="{F0ECF980-1938-413C-80C1-3104C77D8FBF}" destId="{7A97548A-0EB2-414E-89D4-F3DBA08D914E}" srcOrd="0" destOrd="0" presId="urn:microsoft.com/office/officeart/2005/8/layout/cycle6"/>
    <dgm:cxn modelId="{48DF9EC5-A87B-48C0-85FE-8E848556851E}" type="presOf" srcId="{0CAA6841-FF2A-4A80-9DFE-D0F1EEEC5850}" destId="{EC684360-F546-4A40-B84B-4F3D1C91DA9D}" srcOrd="0" destOrd="0" presId="urn:microsoft.com/office/officeart/2005/8/layout/cycle6"/>
    <dgm:cxn modelId="{988376E2-CB62-4FA1-9F58-A63B5B282E24}" srcId="{457ABE16-AA1B-4136-9B51-006590CD5224}" destId="{12DB9C12-71AE-4AAB-B3E0-76D3B670FDAD}" srcOrd="0" destOrd="0" parTransId="{C4D8A944-34CB-4C83-B90B-7E818CB4036E}" sibTransId="{0DF59F3E-930F-47FC-89EF-9E69C39889D7}"/>
    <dgm:cxn modelId="{E91B9060-F95D-45E4-A19E-74C3E7E30C8B}" type="presOf" srcId="{7BCB4CAC-9BFE-4F4B-8667-12D5C8A75604}" destId="{75F9AC5E-EE18-4F37-AE76-B96D442B4033}" srcOrd="0" destOrd="0" presId="urn:microsoft.com/office/officeart/2005/8/layout/cycle6"/>
    <dgm:cxn modelId="{832498A6-47C8-41C8-BD18-5F25F5B7B2C7}" srcId="{457ABE16-AA1B-4136-9B51-006590CD5224}" destId="{95756482-F639-4F94-9C81-5CA3DB7F63A8}" srcOrd="3" destOrd="0" parTransId="{1ED949FF-BFC1-491C-857E-E73E73741AB9}" sibTransId="{0CAA6841-FF2A-4A80-9DFE-D0F1EEEC5850}"/>
    <dgm:cxn modelId="{EBAE04F4-AEE9-4036-9D7A-875D7BCD1FC5}" type="presOf" srcId="{1BB42DC9-D199-45B7-966E-23E2603E43C4}" destId="{50D9EB96-DF63-46A9-AEE6-A0F32ED646B4}" srcOrd="0" destOrd="0" presId="urn:microsoft.com/office/officeart/2005/8/layout/cycle6"/>
    <dgm:cxn modelId="{6CB1DD68-E283-4114-A85E-BCB283EFA6C2}" type="presParOf" srcId="{099EE0F2-EC57-4383-98AE-478B5FB0F49C}" destId="{0532D7B8-321A-44E0-9312-C69D1D32914A}" srcOrd="0" destOrd="0" presId="urn:microsoft.com/office/officeart/2005/8/layout/cycle6"/>
    <dgm:cxn modelId="{A6D3EC0A-F835-4447-81E1-2116348C386D}" type="presParOf" srcId="{099EE0F2-EC57-4383-98AE-478B5FB0F49C}" destId="{9D45BC4F-25BC-4658-80A5-38D8C0AB7D5F}" srcOrd="1" destOrd="0" presId="urn:microsoft.com/office/officeart/2005/8/layout/cycle6"/>
    <dgm:cxn modelId="{6E50E594-EE08-4A73-97D2-F838E7AC9F71}" type="presParOf" srcId="{099EE0F2-EC57-4383-98AE-478B5FB0F49C}" destId="{D2B0AC30-3FB6-4C9E-AD2F-CA6FE258D5FA}" srcOrd="2" destOrd="0" presId="urn:microsoft.com/office/officeart/2005/8/layout/cycle6"/>
    <dgm:cxn modelId="{B0D41CD4-D97F-4F01-BF37-93F95F23B37D}" type="presParOf" srcId="{099EE0F2-EC57-4383-98AE-478B5FB0F49C}" destId="{50D9EB96-DF63-46A9-AEE6-A0F32ED646B4}" srcOrd="3" destOrd="0" presId="urn:microsoft.com/office/officeart/2005/8/layout/cycle6"/>
    <dgm:cxn modelId="{0D28223D-AF84-4285-A275-47E9D86C96B4}" type="presParOf" srcId="{099EE0F2-EC57-4383-98AE-478B5FB0F49C}" destId="{987621E1-D7D6-4EAC-8B96-1E9F205793E7}" srcOrd="4" destOrd="0" presId="urn:microsoft.com/office/officeart/2005/8/layout/cycle6"/>
    <dgm:cxn modelId="{8E089F99-CB5E-4670-9634-73F25E127120}" type="presParOf" srcId="{099EE0F2-EC57-4383-98AE-478B5FB0F49C}" destId="{411A5557-BAAD-4B48-BC58-7EB9977E8A2E}" srcOrd="5" destOrd="0" presId="urn:microsoft.com/office/officeart/2005/8/layout/cycle6"/>
    <dgm:cxn modelId="{70C5F185-7988-457E-8219-0E9114B3546A}" type="presParOf" srcId="{099EE0F2-EC57-4383-98AE-478B5FB0F49C}" destId="{7A97548A-0EB2-414E-89D4-F3DBA08D914E}" srcOrd="6" destOrd="0" presId="urn:microsoft.com/office/officeart/2005/8/layout/cycle6"/>
    <dgm:cxn modelId="{A070D6C1-FDFB-4453-8718-974D3F387D18}" type="presParOf" srcId="{099EE0F2-EC57-4383-98AE-478B5FB0F49C}" destId="{C0C86EF6-4693-4538-8889-8A79076957F6}" srcOrd="7" destOrd="0" presId="urn:microsoft.com/office/officeart/2005/8/layout/cycle6"/>
    <dgm:cxn modelId="{514B2C0C-32D4-4B99-8A84-8C1E70E1EF95}" type="presParOf" srcId="{099EE0F2-EC57-4383-98AE-478B5FB0F49C}" destId="{08ECC85F-96D6-4A26-8A51-9AE924628321}" srcOrd="8" destOrd="0" presId="urn:microsoft.com/office/officeart/2005/8/layout/cycle6"/>
    <dgm:cxn modelId="{9423BCDE-C78E-4ED9-839C-E568023B233F}" type="presParOf" srcId="{099EE0F2-EC57-4383-98AE-478B5FB0F49C}" destId="{41810448-F677-4E05-80B8-BC54781D2CA2}" srcOrd="9" destOrd="0" presId="urn:microsoft.com/office/officeart/2005/8/layout/cycle6"/>
    <dgm:cxn modelId="{1D04B63A-842C-4704-A476-2B47B813F58B}" type="presParOf" srcId="{099EE0F2-EC57-4383-98AE-478B5FB0F49C}" destId="{E42AF467-62BE-4B45-83C0-357C1A39C8E8}" srcOrd="10" destOrd="0" presId="urn:microsoft.com/office/officeart/2005/8/layout/cycle6"/>
    <dgm:cxn modelId="{D6DFD98F-D557-49F4-A5C2-709BC1863460}" type="presParOf" srcId="{099EE0F2-EC57-4383-98AE-478B5FB0F49C}" destId="{EC684360-F546-4A40-B84B-4F3D1C91DA9D}" srcOrd="11" destOrd="0" presId="urn:microsoft.com/office/officeart/2005/8/layout/cycle6"/>
    <dgm:cxn modelId="{93884CC1-E97F-49A3-AB8C-AB2131F95FF4}" type="presParOf" srcId="{099EE0F2-EC57-4383-98AE-478B5FB0F49C}" destId="{75F9AC5E-EE18-4F37-AE76-B96D442B4033}" srcOrd="12" destOrd="0" presId="urn:microsoft.com/office/officeart/2005/8/layout/cycle6"/>
    <dgm:cxn modelId="{8E3A4EDB-6AB0-4554-88FD-77957859699F}" type="presParOf" srcId="{099EE0F2-EC57-4383-98AE-478B5FB0F49C}" destId="{53782AE5-0266-48C6-B246-18EE80E971E2}" srcOrd="13" destOrd="0" presId="urn:microsoft.com/office/officeart/2005/8/layout/cycle6"/>
    <dgm:cxn modelId="{D055BECD-257C-4134-8246-75D0CD9C9A31}" type="presParOf" srcId="{099EE0F2-EC57-4383-98AE-478B5FB0F49C}" destId="{3028BAB6-E85C-4382-8868-B3C33D39600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CA8F47-CEB2-4E8A-B64D-F240DD83D4BB}" type="doc">
      <dgm:prSet loTypeId="urn:microsoft.com/office/officeart/2005/8/layout/vList6" loCatId="list" qsTypeId="urn:microsoft.com/office/officeart/2005/8/quickstyle/simple1" qsCatId="simple" csTypeId="urn:microsoft.com/office/officeart/2005/8/colors/colorful3" csCatId="colorful" phldr="1"/>
      <dgm:spPr>
        <a:scene3d>
          <a:camera prst="orthographicFront">
            <a:rot lat="0" lon="0" rev="0"/>
          </a:camera>
          <a:lightRig rig="soft" dir="t">
            <a:rot lat="0" lon="0" rev="0"/>
          </a:lightRig>
        </a:scene3d>
      </dgm:spPr>
      <dgm:t>
        <a:bodyPr/>
        <a:lstStyle/>
        <a:p>
          <a:endParaRPr lang="ru-RU"/>
        </a:p>
      </dgm:t>
    </dgm:pt>
    <dgm:pt modelId="{C5CD83D9-FA62-428A-8A26-8C913D33B8E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1</a:t>
          </a:r>
          <a:endParaRPr lang="ru-RU" dirty="0">
            <a:latin typeface="ALS Sector Regular" pitchFamily="50" charset="0"/>
            <a:cs typeface="ALS Sector Regular" pitchFamily="50" charset="0"/>
          </a:endParaRPr>
        </a:p>
      </dgm:t>
    </dgm:pt>
    <dgm:pt modelId="{CD814927-6241-45DB-9CBC-99463A90BEC8}" type="parTrans" cxnId="{F85C012B-A814-4C7F-8A1A-C7B693315A29}">
      <dgm:prSet/>
      <dgm:spPr/>
      <dgm:t>
        <a:bodyPr/>
        <a:lstStyle/>
        <a:p>
          <a:endParaRPr lang="ru-RU">
            <a:latin typeface="ALS Sector Regular" pitchFamily="50" charset="0"/>
            <a:cs typeface="ALS Sector Regular" pitchFamily="50" charset="0"/>
          </a:endParaRPr>
        </a:p>
      </dgm:t>
    </dgm:pt>
    <dgm:pt modelId="{DBC0AAC8-D527-4102-9788-590C2C4C12B9}" type="sibTrans" cxnId="{F85C012B-A814-4C7F-8A1A-C7B693315A29}">
      <dgm:prSet/>
      <dgm:spPr/>
      <dgm:t>
        <a:bodyPr/>
        <a:lstStyle/>
        <a:p>
          <a:endParaRPr lang="ru-RU">
            <a:latin typeface="ALS Sector Regular" pitchFamily="50" charset="0"/>
            <a:cs typeface="ALS Sector Regular" pitchFamily="50" charset="0"/>
          </a:endParaRPr>
        </a:p>
      </dgm:t>
    </dgm:pt>
    <dgm:pt modelId="{A972A2D4-7846-453C-B443-EA656DF601C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лінійні</a:t>
          </a:r>
          <a:endParaRPr lang="ru-RU" dirty="0">
            <a:latin typeface="ALS Sector Regular" pitchFamily="50" charset="0"/>
            <a:cs typeface="ALS Sector Regular" pitchFamily="50" charset="0"/>
          </a:endParaRPr>
        </a:p>
      </dgm:t>
    </dgm:pt>
    <dgm:pt modelId="{57DA1F43-CF04-4AC1-AAE6-C740874BD80F}" type="parTrans" cxnId="{9110B7E7-2ACE-4F90-8165-0D1AA2029772}">
      <dgm:prSet/>
      <dgm:spPr/>
      <dgm:t>
        <a:bodyPr/>
        <a:lstStyle/>
        <a:p>
          <a:endParaRPr lang="ru-RU">
            <a:latin typeface="ALS Sector Regular" pitchFamily="50" charset="0"/>
            <a:cs typeface="ALS Sector Regular" pitchFamily="50" charset="0"/>
          </a:endParaRPr>
        </a:p>
      </dgm:t>
    </dgm:pt>
    <dgm:pt modelId="{1983C708-C444-44B3-B7B8-0A352782918F}" type="sibTrans" cxnId="{9110B7E7-2ACE-4F90-8165-0D1AA2029772}">
      <dgm:prSet/>
      <dgm:spPr/>
      <dgm:t>
        <a:bodyPr/>
        <a:lstStyle/>
        <a:p>
          <a:endParaRPr lang="ru-RU">
            <a:latin typeface="ALS Sector Regular" pitchFamily="50" charset="0"/>
            <a:cs typeface="ALS Sector Regular" pitchFamily="50" charset="0"/>
          </a:endParaRPr>
        </a:p>
      </dgm:t>
    </dgm:pt>
    <dgm:pt modelId="{DA72B2EB-5353-47A5-87F9-B3B77638CEAD}">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2</a:t>
          </a:r>
          <a:endParaRPr lang="ru-RU" dirty="0">
            <a:latin typeface="ALS Sector Regular" pitchFamily="50" charset="0"/>
            <a:cs typeface="ALS Sector Regular" pitchFamily="50" charset="0"/>
          </a:endParaRPr>
        </a:p>
      </dgm:t>
    </dgm:pt>
    <dgm:pt modelId="{012884D8-2ACB-41C7-BF33-486583A1FB45}" type="parTrans" cxnId="{BFB079E0-52CE-4C04-9A1E-DBF49E8F0A70}">
      <dgm:prSet/>
      <dgm:spPr/>
      <dgm:t>
        <a:bodyPr/>
        <a:lstStyle/>
        <a:p>
          <a:endParaRPr lang="ru-RU">
            <a:latin typeface="ALS Sector Regular" pitchFamily="50" charset="0"/>
            <a:cs typeface="ALS Sector Regular" pitchFamily="50" charset="0"/>
          </a:endParaRPr>
        </a:p>
      </dgm:t>
    </dgm:pt>
    <dgm:pt modelId="{DD7A60F0-25F8-4CCE-9489-58BF43AA31A4}" type="sibTrans" cxnId="{BFB079E0-52CE-4C04-9A1E-DBF49E8F0A70}">
      <dgm:prSet/>
      <dgm:spPr/>
      <dgm:t>
        <a:bodyPr/>
        <a:lstStyle/>
        <a:p>
          <a:endParaRPr lang="ru-RU">
            <a:latin typeface="ALS Sector Regular" pitchFamily="50" charset="0"/>
            <a:cs typeface="ALS Sector Regular" pitchFamily="50" charset="0"/>
          </a:endParaRPr>
        </a:p>
      </dgm:t>
    </dgm:pt>
    <dgm:pt modelId="{7AAA8CE1-7E6B-4C54-9423-CEF4A1C6E63B}">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кільцеві</a:t>
          </a:r>
          <a:endParaRPr lang="ru-RU" dirty="0">
            <a:latin typeface="ALS Sector Regular" pitchFamily="50" charset="0"/>
            <a:cs typeface="ALS Sector Regular" pitchFamily="50" charset="0"/>
          </a:endParaRPr>
        </a:p>
      </dgm:t>
    </dgm:pt>
    <dgm:pt modelId="{FFF6BE57-C33C-4401-B4B4-D312F7241823}" type="parTrans" cxnId="{EEF23F7E-5D93-4B2F-AF40-E6418690B01D}">
      <dgm:prSet/>
      <dgm:spPr/>
      <dgm:t>
        <a:bodyPr/>
        <a:lstStyle/>
        <a:p>
          <a:endParaRPr lang="ru-RU">
            <a:latin typeface="ALS Sector Regular" pitchFamily="50" charset="0"/>
            <a:cs typeface="ALS Sector Regular" pitchFamily="50" charset="0"/>
          </a:endParaRPr>
        </a:p>
      </dgm:t>
    </dgm:pt>
    <dgm:pt modelId="{A844FA53-516B-412A-908E-D1CC0842F404}" type="sibTrans" cxnId="{EEF23F7E-5D93-4B2F-AF40-E6418690B01D}">
      <dgm:prSet/>
      <dgm:spPr/>
      <dgm:t>
        <a:bodyPr/>
        <a:lstStyle/>
        <a:p>
          <a:endParaRPr lang="ru-RU">
            <a:latin typeface="ALS Sector Regular" pitchFamily="50" charset="0"/>
            <a:cs typeface="ALS Sector Regular" pitchFamily="50" charset="0"/>
          </a:endParaRPr>
        </a:p>
      </dgm:t>
    </dgm:pt>
    <dgm:pt modelId="{C3DAF8A4-13E4-462B-BE4E-1A50C8DE48A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3</a:t>
          </a:r>
          <a:endParaRPr lang="ru-RU" dirty="0">
            <a:latin typeface="ALS Sector Regular" pitchFamily="50" charset="0"/>
            <a:cs typeface="ALS Sector Regular" pitchFamily="50" charset="0"/>
          </a:endParaRPr>
        </a:p>
      </dgm:t>
    </dgm:pt>
    <dgm:pt modelId="{5F0D30DB-DE4A-45AF-A1CA-34028DA279C7}" type="parTrans" cxnId="{E2150C71-F1A2-4148-9AA3-DE297B795D36}">
      <dgm:prSet/>
      <dgm:spPr/>
      <dgm:t>
        <a:bodyPr/>
        <a:lstStyle/>
        <a:p>
          <a:endParaRPr lang="ru-RU">
            <a:latin typeface="ALS Sector Regular" pitchFamily="50" charset="0"/>
            <a:cs typeface="ALS Sector Regular" pitchFamily="50" charset="0"/>
          </a:endParaRPr>
        </a:p>
      </dgm:t>
    </dgm:pt>
    <dgm:pt modelId="{5A502707-BF90-4002-8238-DCEF722AD8EC}" type="sibTrans" cxnId="{E2150C71-F1A2-4148-9AA3-DE297B795D36}">
      <dgm:prSet/>
      <dgm:spPr/>
      <dgm:t>
        <a:bodyPr/>
        <a:lstStyle/>
        <a:p>
          <a:endParaRPr lang="ru-RU">
            <a:latin typeface="ALS Sector Regular" pitchFamily="50" charset="0"/>
            <a:cs typeface="ALS Sector Regular" pitchFamily="50" charset="0"/>
          </a:endParaRPr>
        </a:p>
      </dgm:t>
    </dgm:pt>
    <dgm:pt modelId="{9836DF55-95FC-49B8-AC5A-ED1900E8CE39}">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4</a:t>
          </a:r>
          <a:endParaRPr lang="ru-RU" dirty="0">
            <a:latin typeface="ALS Sector Regular" pitchFamily="50" charset="0"/>
            <a:cs typeface="ALS Sector Regular" pitchFamily="50" charset="0"/>
          </a:endParaRPr>
        </a:p>
      </dgm:t>
    </dgm:pt>
    <dgm:pt modelId="{6F6E69B2-9BAB-4A8E-954D-89FBE8B0D19B}" type="parTrans" cxnId="{2B3FF5AC-D440-4058-8002-B08F3C5A237C}">
      <dgm:prSet/>
      <dgm:spPr/>
      <dgm:t>
        <a:bodyPr/>
        <a:lstStyle/>
        <a:p>
          <a:endParaRPr lang="ru-RU">
            <a:latin typeface="ALS Sector Regular" pitchFamily="50" charset="0"/>
            <a:cs typeface="ALS Sector Regular" pitchFamily="50" charset="0"/>
          </a:endParaRPr>
        </a:p>
      </dgm:t>
    </dgm:pt>
    <dgm:pt modelId="{E88CD320-AAA0-4FB4-A61C-77782F033AC5}" type="sibTrans" cxnId="{2B3FF5AC-D440-4058-8002-B08F3C5A237C}">
      <dgm:prSet/>
      <dgm:spPr/>
      <dgm:t>
        <a:bodyPr/>
        <a:lstStyle/>
        <a:p>
          <a:endParaRPr lang="ru-RU">
            <a:latin typeface="ALS Sector Regular" pitchFamily="50" charset="0"/>
            <a:cs typeface="ALS Sector Regular" pitchFamily="50" charset="0"/>
          </a:endParaRPr>
        </a:p>
      </dgm:t>
    </dgm:pt>
    <dgm:pt modelId="{4D3DD030-6365-4EE8-A9F6-6E1F5EEE379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радіальні</a:t>
          </a:r>
          <a:endParaRPr lang="ru-RU" dirty="0">
            <a:latin typeface="ALS Sector Regular" pitchFamily="50" charset="0"/>
            <a:cs typeface="ALS Sector Regular" pitchFamily="50" charset="0"/>
          </a:endParaRPr>
        </a:p>
      </dgm:t>
    </dgm:pt>
    <dgm:pt modelId="{C3A08C24-4B68-438A-A60C-A2D46AD831E4}" type="parTrans" cxnId="{906FF4ED-87E8-450F-B8B1-A8FAC863D40B}">
      <dgm:prSet/>
      <dgm:spPr/>
      <dgm:t>
        <a:bodyPr/>
        <a:lstStyle/>
        <a:p>
          <a:endParaRPr lang="ru-RU">
            <a:latin typeface="ALS Sector Regular" pitchFamily="50" charset="0"/>
            <a:cs typeface="ALS Sector Regular" pitchFamily="50" charset="0"/>
          </a:endParaRPr>
        </a:p>
      </dgm:t>
    </dgm:pt>
    <dgm:pt modelId="{E52161E1-5C0F-41A4-B400-17D48A92F214}" type="sibTrans" cxnId="{906FF4ED-87E8-450F-B8B1-A8FAC863D40B}">
      <dgm:prSet/>
      <dgm:spPr/>
      <dgm:t>
        <a:bodyPr/>
        <a:lstStyle/>
        <a:p>
          <a:endParaRPr lang="ru-RU">
            <a:latin typeface="ALS Sector Regular" pitchFamily="50" charset="0"/>
            <a:cs typeface="ALS Sector Regular" pitchFamily="50" charset="0"/>
          </a:endParaRPr>
        </a:p>
      </dgm:t>
    </dgm:pt>
    <dgm:pt modelId="{9AD67352-12AE-43FF-85DD-A8031CFD5B3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dirty="0" smtClean="0">
              <a:latin typeface="ALS Sector Regular" pitchFamily="50" charset="0"/>
              <a:cs typeface="ALS Sector Regular" pitchFamily="50" charset="0"/>
            </a:rPr>
            <a:t>комбіновані</a:t>
          </a:r>
          <a:endParaRPr lang="ru-RU" dirty="0">
            <a:latin typeface="ALS Sector Regular" pitchFamily="50" charset="0"/>
            <a:cs typeface="ALS Sector Regular" pitchFamily="50" charset="0"/>
          </a:endParaRPr>
        </a:p>
      </dgm:t>
    </dgm:pt>
    <dgm:pt modelId="{4F046A9F-3EB2-409F-B79C-24A5903444B7}" type="parTrans" cxnId="{5BBA340B-D6A5-4DB0-A366-FE72D1842FBB}">
      <dgm:prSet/>
      <dgm:spPr/>
      <dgm:t>
        <a:bodyPr/>
        <a:lstStyle/>
        <a:p>
          <a:endParaRPr lang="ru-RU">
            <a:latin typeface="ALS Sector Regular" pitchFamily="50" charset="0"/>
            <a:cs typeface="ALS Sector Regular" pitchFamily="50" charset="0"/>
          </a:endParaRPr>
        </a:p>
      </dgm:t>
    </dgm:pt>
    <dgm:pt modelId="{30929C86-2906-4BA6-9FD0-87121C3DA5D8}" type="sibTrans" cxnId="{5BBA340B-D6A5-4DB0-A366-FE72D1842FBB}">
      <dgm:prSet/>
      <dgm:spPr/>
      <dgm:t>
        <a:bodyPr/>
        <a:lstStyle/>
        <a:p>
          <a:endParaRPr lang="ru-RU">
            <a:latin typeface="ALS Sector Regular" pitchFamily="50" charset="0"/>
            <a:cs typeface="ALS Sector Regular" pitchFamily="50" charset="0"/>
          </a:endParaRPr>
        </a:p>
      </dgm:t>
    </dgm:pt>
    <dgm:pt modelId="{9E3EAC4F-420B-4D16-9EB2-59E07BA8614D}" type="pres">
      <dgm:prSet presAssocID="{14CA8F47-CEB2-4E8A-B64D-F240DD83D4BB}" presName="Name0" presStyleCnt="0">
        <dgm:presLayoutVars>
          <dgm:dir/>
          <dgm:animLvl val="lvl"/>
          <dgm:resizeHandles/>
        </dgm:presLayoutVars>
      </dgm:prSet>
      <dgm:spPr/>
      <dgm:t>
        <a:bodyPr/>
        <a:lstStyle/>
        <a:p>
          <a:endParaRPr lang="ru-RU"/>
        </a:p>
      </dgm:t>
    </dgm:pt>
    <dgm:pt modelId="{6A54FEEF-EF8C-4DFE-A507-12717854BB7A}" type="pres">
      <dgm:prSet presAssocID="{C5CD83D9-FA62-428A-8A26-8C913D33B8EE}"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92108ED-37A6-42CC-82CE-1D4D17CE196C}" type="pres">
      <dgm:prSet presAssocID="{C5CD83D9-FA62-428A-8A26-8C913D33B8EE}" presName="parentShp" presStyleLbl="node1" presStyleIdx="0" presStyleCnt="4">
        <dgm:presLayoutVars>
          <dgm:bulletEnabled val="1"/>
        </dgm:presLayoutVars>
      </dgm:prSet>
      <dgm:spPr/>
      <dgm:t>
        <a:bodyPr/>
        <a:lstStyle/>
        <a:p>
          <a:endParaRPr lang="ru-RU"/>
        </a:p>
      </dgm:t>
    </dgm:pt>
    <dgm:pt modelId="{C3628EE3-3E7B-42D2-958A-8D1287564D8A}" type="pres">
      <dgm:prSet presAssocID="{C5CD83D9-FA62-428A-8A26-8C913D33B8EE}" presName="childShp" presStyleLbl="bgAccFollowNode1" presStyleIdx="0" presStyleCnt="4">
        <dgm:presLayoutVars>
          <dgm:bulletEnabled val="1"/>
        </dgm:presLayoutVars>
      </dgm:prSet>
      <dgm:spPr/>
      <dgm:t>
        <a:bodyPr/>
        <a:lstStyle/>
        <a:p>
          <a:endParaRPr lang="ru-RU"/>
        </a:p>
      </dgm:t>
    </dgm:pt>
    <dgm:pt modelId="{8CA4CEDD-23C6-4AE8-AEE5-608D6B1B1F4A}" type="pres">
      <dgm:prSet presAssocID="{DBC0AAC8-D527-4102-9788-590C2C4C12B9}" presName="spacing"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89ED72-9A99-4E8B-B83A-439EA741EEA4}" type="pres">
      <dgm:prSet presAssocID="{DA72B2EB-5353-47A5-87F9-B3B77638CEAD}"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77062D0-8A4C-433D-A9B8-4644D79DE8B4}" type="pres">
      <dgm:prSet presAssocID="{DA72B2EB-5353-47A5-87F9-B3B77638CEAD}" presName="parentShp" presStyleLbl="node1" presStyleIdx="1" presStyleCnt="4">
        <dgm:presLayoutVars>
          <dgm:bulletEnabled val="1"/>
        </dgm:presLayoutVars>
      </dgm:prSet>
      <dgm:spPr/>
      <dgm:t>
        <a:bodyPr/>
        <a:lstStyle/>
        <a:p>
          <a:endParaRPr lang="ru-RU"/>
        </a:p>
      </dgm:t>
    </dgm:pt>
    <dgm:pt modelId="{1921C7B1-7CA1-4700-B9BF-D5994F3536CE}" type="pres">
      <dgm:prSet presAssocID="{DA72B2EB-5353-47A5-87F9-B3B77638CEAD}" presName="childShp" presStyleLbl="bgAccFollowNode1" presStyleIdx="1" presStyleCnt="4">
        <dgm:presLayoutVars>
          <dgm:bulletEnabled val="1"/>
        </dgm:presLayoutVars>
      </dgm:prSet>
      <dgm:spPr/>
      <dgm:t>
        <a:bodyPr/>
        <a:lstStyle/>
        <a:p>
          <a:endParaRPr lang="ru-RU"/>
        </a:p>
      </dgm:t>
    </dgm:pt>
    <dgm:pt modelId="{C4581FB2-26E2-4726-8CD4-E714FF2D89AC}" type="pres">
      <dgm:prSet presAssocID="{DD7A60F0-25F8-4CCE-9489-58BF43AA31A4}" presName="spacing"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F11881D-466A-458F-94A7-664D1659C317}" type="pres">
      <dgm:prSet presAssocID="{C3DAF8A4-13E4-462B-BE4E-1A50C8DE48A7}"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26E4BCD-AF41-48F7-987B-85B77D04434D}" type="pres">
      <dgm:prSet presAssocID="{C3DAF8A4-13E4-462B-BE4E-1A50C8DE48A7}" presName="parentShp" presStyleLbl="node1" presStyleIdx="2" presStyleCnt="4">
        <dgm:presLayoutVars>
          <dgm:bulletEnabled val="1"/>
        </dgm:presLayoutVars>
      </dgm:prSet>
      <dgm:spPr/>
      <dgm:t>
        <a:bodyPr/>
        <a:lstStyle/>
        <a:p>
          <a:endParaRPr lang="ru-RU"/>
        </a:p>
      </dgm:t>
    </dgm:pt>
    <dgm:pt modelId="{DA56041E-3535-4553-B0BB-1D2CD7643353}" type="pres">
      <dgm:prSet presAssocID="{C3DAF8A4-13E4-462B-BE4E-1A50C8DE48A7}" presName="childShp" presStyleLbl="bgAccFollowNode1" presStyleIdx="2" presStyleCnt="4">
        <dgm:presLayoutVars>
          <dgm:bulletEnabled val="1"/>
        </dgm:presLayoutVars>
      </dgm:prSet>
      <dgm:spPr/>
      <dgm:t>
        <a:bodyPr/>
        <a:lstStyle/>
        <a:p>
          <a:endParaRPr lang="ru-RU"/>
        </a:p>
      </dgm:t>
    </dgm:pt>
    <dgm:pt modelId="{07269832-65B1-41DC-BC82-863AB293A782}" type="pres">
      <dgm:prSet presAssocID="{5A502707-BF90-4002-8238-DCEF722AD8EC}" presName="spacing"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329FE78-B065-4E01-90FC-939ECB9B7C85}" type="pres">
      <dgm:prSet presAssocID="{9836DF55-95FC-49B8-AC5A-ED1900E8CE39}"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871282B-3186-4997-9BA3-78472E83167B}" type="pres">
      <dgm:prSet presAssocID="{9836DF55-95FC-49B8-AC5A-ED1900E8CE39}" presName="parentShp" presStyleLbl="node1" presStyleIdx="3" presStyleCnt="4">
        <dgm:presLayoutVars>
          <dgm:bulletEnabled val="1"/>
        </dgm:presLayoutVars>
      </dgm:prSet>
      <dgm:spPr/>
      <dgm:t>
        <a:bodyPr/>
        <a:lstStyle/>
        <a:p>
          <a:endParaRPr lang="ru-RU"/>
        </a:p>
      </dgm:t>
    </dgm:pt>
    <dgm:pt modelId="{3CB36585-8B7D-487B-9BEB-79BBB81E548D}" type="pres">
      <dgm:prSet presAssocID="{9836DF55-95FC-49B8-AC5A-ED1900E8CE39}" presName="childShp" presStyleLbl="bgAccFollowNode1" presStyleIdx="3" presStyleCnt="4">
        <dgm:presLayoutVars>
          <dgm:bulletEnabled val="1"/>
        </dgm:presLayoutVars>
      </dgm:prSet>
      <dgm:spPr/>
      <dgm:t>
        <a:bodyPr/>
        <a:lstStyle/>
        <a:p>
          <a:endParaRPr lang="ru-RU"/>
        </a:p>
      </dgm:t>
    </dgm:pt>
  </dgm:ptLst>
  <dgm:cxnLst>
    <dgm:cxn modelId="{9DF2014B-F7A8-40A3-93CE-0FFF3FA58B04}" type="presOf" srcId="{14CA8F47-CEB2-4E8A-B64D-F240DD83D4BB}" destId="{9E3EAC4F-420B-4D16-9EB2-59E07BA8614D}" srcOrd="0" destOrd="0" presId="urn:microsoft.com/office/officeart/2005/8/layout/vList6"/>
    <dgm:cxn modelId="{6FF0F9A8-148C-4411-A107-B2C49BBCE8D0}" type="presOf" srcId="{C3DAF8A4-13E4-462B-BE4E-1A50C8DE48A7}" destId="{026E4BCD-AF41-48F7-987B-85B77D04434D}" srcOrd="0" destOrd="0" presId="urn:microsoft.com/office/officeart/2005/8/layout/vList6"/>
    <dgm:cxn modelId="{386CD2B4-B8A4-4355-B273-D7D95D72027C}" type="presOf" srcId="{A972A2D4-7846-453C-B443-EA656DF601C4}" destId="{C3628EE3-3E7B-42D2-958A-8D1287564D8A}" srcOrd="0" destOrd="0" presId="urn:microsoft.com/office/officeart/2005/8/layout/vList6"/>
    <dgm:cxn modelId="{B7537ADA-F3AD-4ACE-9173-A8417256035F}" type="presOf" srcId="{9836DF55-95FC-49B8-AC5A-ED1900E8CE39}" destId="{2871282B-3186-4997-9BA3-78472E83167B}" srcOrd="0" destOrd="0" presId="urn:microsoft.com/office/officeart/2005/8/layout/vList6"/>
    <dgm:cxn modelId="{36769126-E596-43B0-80A0-9F5109585C64}" type="presOf" srcId="{C5CD83D9-FA62-428A-8A26-8C913D33B8EE}" destId="{192108ED-37A6-42CC-82CE-1D4D17CE196C}" srcOrd="0" destOrd="0" presId="urn:microsoft.com/office/officeart/2005/8/layout/vList6"/>
    <dgm:cxn modelId="{5BBA340B-D6A5-4DB0-A366-FE72D1842FBB}" srcId="{9836DF55-95FC-49B8-AC5A-ED1900E8CE39}" destId="{9AD67352-12AE-43FF-85DD-A8031CFD5B35}" srcOrd="0" destOrd="0" parTransId="{4F046A9F-3EB2-409F-B79C-24A5903444B7}" sibTransId="{30929C86-2906-4BA6-9FD0-87121C3DA5D8}"/>
    <dgm:cxn modelId="{EEF23F7E-5D93-4B2F-AF40-E6418690B01D}" srcId="{DA72B2EB-5353-47A5-87F9-B3B77638CEAD}" destId="{7AAA8CE1-7E6B-4C54-9423-CEF4A1C6E63B}" srcOrd="0" destOrd="0" parTransId="{FFF6BE57-C33C-4401-B4B4-D312F7241823}" sibTransId="{A844FA53-516B-412A-908E-D1CC0842F404}"/>
    <dgm:cxn modelId="{9110B7E7-2ACE-4F90-8165-0D1AA2029772}" srcId="{C5CD83D9-FA62-428A-8A26-8C913D33B8EE}" destId="{A972A2D4-7846-453C-B443-EA656DF601C4}" srcOrd="0" destOrd="0" parTransId="{57DA1F43-CF04-4AC1-AAE6-C740874BD80F}" sibTransId="{1983C708-C444-44B3-B7B8-0A352782918F}"/>
    <dgm:cxn modelId="{F85C012B-A814-4C7F-8A1A-C7B693315A29}" srcId="{14CA8F47-CEB2-4E8A-B64D-F240DD83D4BB}" destId="{C5CD83D9-FA62-428A-8A26-8C913D33B8EE}" srcOrd="0" destOrd="0" parTransId="{CD814927-6241-45DB-9CBC-99463A90BEC8}" sibTransId="{DBC0AAC8-D527-4102-9788-590C2C4C12B9}"/>
    <dgm:cxn modelId="{BFB079E0-52CE-4C04-9A1E-DBF49E8F0A70}" srcId="{14CA8F47-CEB2-4E8A-B64D-F240DD83D4BB}" destId="{DA72B2EB-5353-47A5-87F9-B3B77638CEAD}" srcOrd="1" destOrd="0" parTransId="{012884D8-2ACB-41C7-BF33-486583A1FB45}" sibTransId="{DD7A60F0-25F8-4CCE-9489-58BF43AA31A4}"/>
    <dgm:cxn modelId="{2B3FF5AC-D440-4058-8002-B08F3C5A237C}" srcId="{14CA8F47-CEB2-4E8A-B64D-F240DD83D4BB}" destId="{9836DF55-95FC-49B8-AC5A-ED1900E8CE39}" srcOrd="3" destOrd="0" parTransId="{6F6E69B2-9BAB-4A8E-954D-89FBE8B0D19B}" sibTransId="{E88CD320-AAA0-4FB4-A61C-77782F033AC5}"/>
    <dgm:cxn modelId="{2FE99398-A2E8-4C3D-952D-1D48E5F9B852}" type="presOf" srcId="{DA72B2EB-5353-47A5-87F9-B3B77638CEAD}" destId="{877062D0-8A4C-433D-A9B8-4644D79DE8B4}" srcOrd="0" destOrd="0" presId="urn:microsoft.com/office/officeart/2005/8/layout/vList6"/>
    <dgm:cxn modelId="{906FF4ED-87E8-450F-B8B1-A8FAC863D40B}" srcId="{C3DAF8A4-13E4-462B-BE4E-1A50C8DE48A7}" destId="{4D3DD030-6365-4EE8-A9F6-6E1F5EEE3797}" srcOrd="0" destOrd="0" parTransId="{C3A08C24-4B68-438A-A60C-A2D46AD831E4}" sibTransId="{E52161E1-5C0F-41A4-B400-17D48A92F214}"/>
    <dgm:cxn modelId="{4C323DDC-C8A0-418D-910F-55763DBA210E}" type="presOf" srcId="{4D3DD030-6365-4EE8-A9F6-6E1F5EEE3797}" destId="{DA56041E-3535-4553-B0BB-1D2CD7643353}" srcOrd="0" destOrd="0" presId="urn:microsoft.com/office/officeart/2005/8/layout/vList6"/>
    <dgm:cxn modelId="{A08743B4-E9E9-4B2A-958F-A1551F849B1D}" type="presOf" srcId="{7AAA8CE1-7E6B-4C54-9423-CEF4A1C6E63B}" destId="{1921C7B1-7CA1-4700-B9BF-D5994F3536CE}" srcOrd="0" destOrd="0" presId="urn:microsoft.com/office/officeart/2005/8/layout/vList6"/>
    <dgm:cxn modelId="{CB664641-36F1-435D-B3C9-139577DB5D57}" type="presOf" srcId="{9AD67352-12AE-43FF-85DD-A8031CFD5B35}" destId="{3CB36585-8B7D-487B-9BEB-79BBB81E548D}" srcOrd="0" destOrd="0" presId="urn:microsoft.com/office/officeart/2005/8/layout/vList6"/>
    <dgm:cxn modelId="{E2150C71-F1A2-4148-9AA3-DE297B795D36}" srcId="{14CA8F47-CEB2-4E8A-B64D-F240DD83D4BB}" destId="{C3DAF8A4-13E4-462B-BE4E-1A50C8DE48A7}" srcOrd="2" destOrd="0" parTransId="{5F0D30DB-DE4A-45AF-A1CA-34028DA279C7}" sibTransId="{5A502707-BF90-4002-8238-DCEF722AD8EC}"/>
    <dgm:cxn modelId="{52256446-95CD-49B5-8956-CEBAB5ED85A4}" type="presParOf" srcId="{9E3EAC4F-420B-4D16-9EB2-59E07BA8614D}" destId="{6A54FEEF-EF8C-4DFE-A507-12717854BB7A}" srcOrd="0" destOrd="0" presId="urn:microsoft.com/office/officeart/2005/8/layout/vList6"/>
    <dgm:cxn modelId="{5D032A73-E6AD-45FB-B44B-BEABF514F6C9}" type="presParOf" srcId="{6A54FEEF-EF8C-4DFE-A507-12717854BB7A}" destId="{192108ED-37A6-42CC-82CE-1D4D17CE196C}" srcOrd="0" destOrd="0" presId="urn:microsoft.com/office/officeart/2005/8/layout/vList6"/>
    <dgm:cxn modelId="{309072A7-9B80-4AA8-8967-BA588C6F92DB}" type="presParOf" srcId="{6A54FEEF-EF8C-4DFE-A507-12717854BB7A}" destId="{C3628EE3-3E7B-42D2-958A-8D1287564D8A}" srcOrd="1" destOrd="0" presId="urn:microsoft.com/office/officeart/2005/8/layout/vList6"/>
    <dgm:cxn modelId="{79C6D35E-0D20-4B9A-A42B-9F89C88DD35E}" type="presParOf" srcId="{9E3EAC4F-420B-4D16-9EB2-59E07BA8614D}" destId="{8CA4CEDD-23C6-4AE8-AEE5-608D6B1B1F4A}" srcOrd="1" destOrd="0" presId="urn:microsoft.com/office/officeart/2005/8/layout/vList6"/>
    <dgm:cxn modelId="{671C3145-2AF0-4D73-BC55-C2EBAD34D42E}" type="presParOf" srcId="{9E3EAC4F-420B-4D16-9EB2-59E07BA8614D}" destId="{1789ED72-9A99-4E8B-B83A-439EA741EEA4}" srcOrd="2" destOrd="0" presId="urn:microsoft.com/office/officeart/2005/8/layout/vList6"/>
    <dgm:cxn modelId="{6BAAEAEC-506F-4A2D-AF34-8A0EDE401F46}" type="presParOf" srcId="{1789ED72-9A99-4E8B-B83A-439EA741EEA4}" destId="{877062D0-8A4C-433D-A9B8-4644D79DE8B4}" srcOrd="0" destOrd="0" presId="urn:microsoft.com/office/officeart/2005/8/layout/vList6"/>
    <dgm:cxn modelId="{7D67FBE4-6911-4B22-BBAF-5A18D286E790}" type="presParOf" srcId="{1789ED72-9A99-4E8B-B83A-439EA741EEA4}" destId="{1921C7B1-7CA1-4700-B9BF-D5994F3536CE}" srcOrd="1" destOrd="0" presId="urn:microsoft.com/office/officeart/2005/8/layout/vList6"/>
    <dgm:cxn modelId="{CA801209-DCC6-4E01-BB87-C18D62F08146}" type="presParOf" srcId="{9E3EAC4F-420B-4D16-9EB2-59E07BA8614D}" destId="{C4581FB2-26E2-4726-8CD4-E714FF2D89AC}" srcOrd="3" destOrd="0" presId="urn:microsoft.com/office/officeart/2005/8/layout/vList6"/>
    <dgm:cxn modelId="{41BE3A64-DBB1-4A0E-8743-C649D7B77274}" type="presParOf" srcId="{9E3EAC4F-420B-4D16-9EB2-59E07BA8614D}" destId="{0F11881D-466A-458F-94A7-664D1659C317}" srcOrd="4" destOrd="0" presId="urn:microsoft.com/office/officeart/2005/8/layout/vList6"/>
    <dgm:cxn modelId="{CBE1B95B-EC14-414D-8298-91DEBC19C3FA}" type="presParOf" srcId="{0F11881D-466A-458F-94A7-664D1659C317}" destId="{026E4BCD-AF41-48F7-987B-85B77D04434D}" srcOrd="0" destOrd="0" presId="urn:microsoft.com/office/officeart/2005/8/layout/vList6"/>
    <dgm:cxn modelId="{C6E7D11B-38A5-4AB9-AD8D-35D8F2E411F0}" type="presParOf" srcId="{0F11881D-466A-458F-94A7-664D1659C317}" destId="{DA56041E-3535-4553-B0BB-1D2CD7643353}" srcOrd="1" destOrd="0" presId="urn:microsoft.com/office/officeart/2005/8/layout/vList6"/>
    <dgm:cxn modelId="{95A50724-3EB0-496C-9B2F-02ED799E19C7}" type="presParOf" srcId="{9E3EAC4F-420B-4D16-9EB2-59E07BA8614D}" destId="{07269832-65B1-41DC-BC82-863AB293A782}" srcOrd="5" destOrd="0" presId="urn:microsoft.com/office/officeart/2005/8/layout/vList6"/>
    <dgm:cxn modelId="{87ACE98F-7CB5-4D12-A9E8-9C601848C4D4}" type="presParOf" srcId="{9E3EAC4F-420B-4D16-9EB2-59E07BA8614D}" destId="{4329FE78-B065-4E01-90FC-939ECB9B7C85}" srcOrd="6" destOrd="0" presId="urn:microsoft.com/office/officeart/2005/8/layout/vList6"/>
    <dgm:cxn modelId="{27532255-3ABF-4D7B-B36D-BB155F77A50C}" type="presParOf" srcId="{4329FE78-B065-4E01-90FC-939ECB9B7C85}" destId="{2871282B-3186-4997-9BA3-78472E83167B}" srcOrd="0" destOrd="0" presId="urn:microsoft.com/office/officeart/2005/8/layout/vList6"/>
    <dgm:cxn modelId="{46B14EF6-8744-494E-92AD-37E96AF88549}" type="presParOf" srcId="{4329FE78-B065-4E01-90FC-939ECB9B7C85}" destId="{3CB36585-8B7D-487B-9BEB-79BBB81E548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D5A9B1-1348-4DB3-99F6-EBFC005EA20E}" type="doc">
      <dgm:prSet loTypeId="urn:microsoft.com/office/officeart/2009/3/layout/PlusandMinus" loCatId="relationship" qsTypeId="urn:microsoft.com/office/officeart/2005/8/quickstyle/3d1" qsCatId="3D" csTypeId="urn:microsoft.com/office/officeart/2005/8/colors/colorful4" csCatId="colorful" phldr="1"/>
      <dgm:spPr/>
      <dgm:t>
        <a:bodyPr/>
        <a:lstStyle/>
        <a:p>
          <a:endParaRPr lang="ru-RU"/>
        </a:p>
      </dgm:t>
    </dgm:pt>
    <dgm:pt modelId="{B603718D-C9E4-4654-A28E-8A3F4BEF7E39}">
      <dgm:prSet phldrT="[Текст]" custT="1"/>
      <dgm:spPr/>
      <dgm:t>
        <a:bodyPr/>
        <a:lstStyle/>
        <a:p>
          <a:r>
            <a:rPr lang="uk-UA" sz="2300" dirty="0" smtClean="0">
              <a:latin typeface="ALS Sector Regular" pitchFamily="50" charset="0"/>
              <a:cs typeface="ALS Sector Regular" pitchFamily="50" charset="0"/>
            </a:rPr>
            <a:t>- в цілому комплексна поїздка коштує дешевше, ніж набір послуг, що купуються окремо;</a:t>
          </a:r>
          <a:endParaRPr lang="ru-RU" sz="2300" dirty="0" smtClean="0">
            <a:latin typeface="ALS Sector Regular" pitchFamily="50" charset="0"/>
            <a:cs typeface="ALS Sector Regular" pitchFamily="50" charset="0"/>
          </a:endParaRPr>
        </a:p>
        <a:p>
          <a:r>
            <a:rPr lang="uk-UA" sz="2300" dirty="0" smtClean="0">
              <a:latin typeface="ALS Sector Regular" pitchFamily="50" charset="0"/>
              <a:cs typeface="ALS Sector Regular" pitchFamily="50" charset="0"/>
            </a:rPr>
            <a:t>- </a:t>
          </a:r>
          <a:r>
            <a:rPr lang="uk-UA" sz="2300" dirty="0" err="1" smtClean="0">
              <a:latin typeface="ALS Sector Regular" pitchFamily="50" charset="0"/>
              <a:cs typeface="ALS Sector Regular" pitchFamily="50" charset="0"/>
            </a:rPr>
            <a:t>турагенту</a:t>
          </a:r>
          <a:r>
            <a:rPr lang="uk-UA" sz="2300" dirty="0" smtClean="0">
              <a:latin typeface="ALS Sector Regular" pitchFamily="50" charset="0"/>
              <a:cs typeface="ALS Sector Regular" pitchFamily="50" charset="0"/>
            </a:rPr>
            <a:t> легше радити клієнту, який вибрати маршрут, оскільки програма і ціни послуг відомі заздалегідь;</a:t>
          </a:r>
          <a:endParaRPr lang="ru-RU" sz="2300" dirty="0" smtClean="0">
            <a:latin typeface="ALS Sector Regular" pitchFamily="50" charset="0"/>
            <a:cs typeface="ALS Sector Regular" pitchFamily="50" charset="0"/>
          </a:endParaRPr>
        </a:p>
        <a:p>
          <a:r>
            <a:rPr lang="uk-UA" sz="2300" dirty="0" smtClean="0">
              <a:latin typeface="ALS Sector Regular" pitchFamily="50" charset="0"/>
              <a:cs typeface="ALS Sector Regular" pitchFamily="50" charset="0"/>
            </a:rPr>
            <a:t>- більше можливості розкрити привабливість свого продукту.</a:t>
          </a:r>
          <a:endParaRPr lang="ru-RU" sz="2300" dirty="0">
            <a:latin typeface="ALS Sector Regular" pitchFamily="50" charset="0"/>
            <a:cs typeface="ALS Sector Regular" pitchFamily="50" charset="0"/>
          </a:endParaRPr>
        </a:p>
      </dgm:t>
    </dgm:pt>
    <dgm:pt modelId="{1B828556-9E0A-4345-8A13-2997DF7F467A}" type="parTrans" cxnId="{D6B51679-E7F5-4F5F-B665-022BF6101BE9}">
      <dgm:prSet/>
      <dgm:spPr/>
      <dgm:t>
        <a:bodyPr/>
        <a:lstStyle/>
        <a:p>
          <a:endParaRPr lang="ru-RU" sz="2200">
            <a:latin typeface="ALS Sector Regular" pitchFamily="50" charset="0"/>
            <a:cs typeface="ALS Sector Regular" pitchFamily="50" charset="0"/>
          </a:endParaRPr>
        </a:p>
      </dgm:t>
    </dgm:pt>
    <dgm:pt modelId="{6B2CD5B2-4B6D-42A5-93E7-EFF8DA943375}" type="sibTrans" cxnId="{D6B51679-E7F5-4F5F-B665-022BF6101BE9}">
      <dgm:prSet/>
      <dgm:spPr/>
      <dgm:t>
        <a:bodyPr/>
        <a:lstStyle/>
        <a:p>
          <a:endParaRPr lang="ru-RU" sz="2200">
            <a:latin typeface="ALS Sector Regular" pitchFamily="50" charset="0"/>
            <a:cs typeface="ALS Sector Regular" pitchFamily="50" charset="0"/>
          </a:endParaRPr>
        </a:p>
      </dgm:t>
    </dgm:pt>
    <dgm:pt modelId="{EE75355B-4199-4CB0-A306-ECFB81D2446E}">
      <dgm:prSet phldrT="[Текст]" custT="1"/>
      <dgm:spPr/>
      <dgm:t>
        <a:bodyPr/>
        <a:lstStyle/>
        <a:p>
          <a:r>
            <a:rPr lang="uk-UA" sz="2300" dirty="0" smtClean="0">
              <a:latin typeface="ALS Sector Regular" pitchFamily="50" charset="0"/>
              <a:cs typeface="ALS Sector Regular" pitchFamily="50" charset="0"/>
            </a:rPr>
            <a:t>- наявність в такому турі послуг, які не цікавлять клієнта;</a:t>
          </a:r>
          <a:endParaRPr lang="ru-RU" sz="2300" dirty="0" smtClean="0">
            <a:latin typeface="ALS Sector Regular" pitchFamily="50" charset="0"/>
            <a:cs typeface="ALS Sector Regular" pitchFamily="50" charset="0"/>
          </a:endParaRPr>
        </a:p>
        <a:p>
          <a:r>
            <a:rPr lang="uk-UA" sz="2300" dirty="0" smtClean="0">
              <a:latin typeface="ALS Sector Regular" pitchFamily="50" charset="0"/>
              <a:cs typeface="ALS Sector Regular" pitchFamily="50" charset="0"/>
            </a:rPr>
            <a:t>- надмірна насиченість програми;</a:t>
          </a:r>
          <a:endParaRPr lang="ru-RU" sz="2300" dirty="0" smtClean="0">
            <a:latin typeface="ALS Sector Regular" pitchFamily="50" charset="0"/>
            <a:cs typeface="ALS Sector Regular" pitchFamily="50" charset="0"/>
          </a:endParaRPr>
        </a:p>
        <a:p>
          <a:r>
            <a:rPr lang="uk-UA" sz="2300" dirty="0" smtClean="0">
              <a:latin typeface="ALS Sector Regular" pitchFamily="50" charset="0"/>
              <a:cs typeface="ALS Sector Regular" pitchFamily="50" charset="0"/>
            </a:rPr>
            <a:t>- реклама такого туру приваблює не всіх споживачів, а лише певну їх частину.</a:t>
          </a:r>
          <a:endParaRPr lang="ru-RU" sz="2300" dirty="0">
            <a:latin typeface="ALS Sector Regular" pitchFamily="50" charset="0"/>
            <a:cs typeface="ALS Sector Regular" pitchFamily="50" charset="0"/>
          </a:endParaRPr>
        </a:p>
      </dgm:t>
    </dgm:pt>
    <dgm:pt modelId="{C6D7CEAF-03CD-4D95-84D4-9C86AD3C6B1E}" type="parTrans" cxnId="{D677F9A0-8522-4C56-B3CD-C3A510BC8CFD}">
      <dgm:prSet/>
      <dgm:spPr/>
      <dgm:t>
        <a:bodyPr/>
        <a:lstStyle/>
        <a:p>
          <a:endParaRPr lang="ru-RU" sz="2200">
            <a:latin typeface="ALS Sector Regular" pitchFamily="50" charset="0"/>
            <a:cs typeface="ALS Sector Regular" pitchFamily="50" charset="0"/>
          </a:endParaRPr>
        </a:p>
      </dgm:t>
    </dgm:pt>
    <dgm:pt modelId="{6C1C8D7F-8D69-464A-B429-978A206C7BE9}" type="sibTrans" cxnId="{D677F9A0-8522-4C56-B3CD-C3A510BC8CFD}">
      <dgm:prSet/>
      <dgm:spPr/>
      <dgm:t>
        <a:bodyPr/>
        <a:lstStyle/>
        <a:p>
          <a:endParaRPr lang="ru-RU" sz="2200">
            <a:latin typeface="ALS Sector Regular" pitchFamily="50" charset="0"/>
            <a:cs typeface="ALS Sector Regular" pitchFamily="50" charset="0"/>
          </a:endParaRPr>
        </a:p>
      </dgm:t>
    </dgm:pt>
    <dgm:pt modelId="{936EB325-6756-454E-A359-9585DEB8E731}" type="pres">
      <dgm:prSet presAssocID="{10D5A9B1-1348-4DB3-99F6-EBFC005EA20E}" presName="Name0" presStyleCnt="0">
        <dgm:presLayoutVars>
          <dgm:chMax val="2"/>
          <dgm:chPref val="2"/>
          <dgm:dir/>
          <dgm:animOne/>
          <dgm:resizeHandles val="exact"/>
        </dgm:presLayoutVars>
      </dgm:prSet>
      <dgm:spPr/>
      <dgm:t>
        <a:bodyPr/>
        <a:lstStyle/>
        <a:p>
          <a:endParaRPr lang="ru-RU"/>
        </a:p>
      </dgm:t>
    </dgm:pt>
    <dgm:pt modelId="{1EF77301-3550-4301-A929-004F5C277984}" type="pres">
      <dgm:prSet presAssocID="{10D5A9B1-1348-4DB3-99F6-EBFC005EA20E}" presName="Background" presStyleLbl="bgImgPlace1" presStyleIdx="0" presStyleCnt="1" custScaleX="116673"/>
      <dgm:spPr/>
    </dgm:pt>
    <dgm:pt modelId="{2E9DDF8C-4F1F-43D0-8B71-546BE06935E6}" type="pres">
      <dgm:prSet presAssocID="{10D5A9B1-1348-4DB3-99F6-EBFC005EA20E}" presName="ParentText1" presStyleLbl="revTx" presStyleIdx="0" presStyleCnt="2" custScaleX="113378" custLinFactNeighborX="-8372">
        <dgm:presLayoutVars>
          <dgm:chMax val="0"/>
          <dgm:chPref val="0"/>
          <dgm:bulletEnabled val="1"/>
        </dgm:presLayoutVars>
      </dgm:prSet>
      <dgm:spPr/>
      <dgm:t>
        <a:bodyPr/>
        <a:lstStyle/>
        <a:p>
          <a:endParaRPr lang="ru-RU"/>
        </a:p>
      </dgm:t>
    </dgm:pt>
    <dgm:pt modelId="{778E2D3A-CF5B-478D-B7D7-DED471D602A0}" type="pres">
      <dgm:prSet presAssocID="{10D5A9B1-1348-4DB3-99F6-EBFC005EA20E}" presName="ParentText2" presStyleLbl="revTx" presStyleIdx="1" presStyleCnt="2" custScaleX="113317" custLinFactNeighborX="12376">
        <dgm:presLayoutVars>
          <dgm:chMax val="0"/>
          <dgm:chPref val="0"/>
          <dgm:bulletEnabled val="1"/>
        </dgm:presLayoutVars>
      </dgm:prSet>
      <dgm:spPr/>
      <dgm:t>
        <a:bodyPr/>
        <a:lstStyle/>
        <a:p>
          <a:endParaRPr lang="ru-RU"/>
        </a:p>
      </dgm:t>
    </dgm:pt>
    <dgm:pt modelId="{93D99369-496B-46DE-9615-53F04BDA64E4}" type="pres">
      <dgm:prSet presAssocID="{10D5A9B1-1348-4DB3-99F6-EBFC005EA20E}" presName="Plus" presStyleLbl="alignNode1" presStyleIdx="0" presStyleCnt="2" custScaleX="41963" custScaleY="38168" custLinFactNeighborX="-30240"/>
      <dgm:spPr/>
    </dgm:pt>
    <dgm:pt modelId="{50C878B7-B9FD-4643-9895-96B8D6059E6E}" type="pres">
      <dgm:prSet presAssocID="{10D5A9B1-1348-4DB3-99F6-EBFC005EA20E}" presName="Minus" presStyleLbl="alignNode1" presStyleIdx="1" presStyleCnt="2" custScaleX="41963" custScaleY="38168" custLinFactNeighborX="45900"/>
      <dgm:spPr/>
    </dgm:pt>
    <dgm:pt modelId="{56EEBB47-577A-4BBC-9677-071A24D13594}" type="pres">
      <dgm:prSet presAssocID="{10D5A9B1-1348-4DB3-99F6-EBFC005EA20E}" presName="Divider" presStyleLbl="parChTrans1D1" presStyleIdx="0" presStyleCnt="1"/>
      <dgm:spPr/>
    </dgm:pt>
  </dgm:ptLst>
  <dgm:cxnLst>
    <dgm:cxn modelId="{D888B331-BD61-478E-A44D-30E9B42C07DF}" type="presOf" srcId="{10D5A9B1-1348-4DB3-99F6-EBFC005EA20E}" destId="{936EB325-6756-454E-A359-9585DEB8E731}" srcOrd="0" destOrd="0" presId="urn:microsoft.com/office/officeart/2009/3/layout/PlusandMinus"/>
    <dgm:cxn modelId="{D6B51679-E7F5-4F5F-B665-022BF6101BE9}" srcId="{10D5A9B1-1348-4DB3-99F6-EBFC005EA20E}" destId="{B603718D-C9E4-4654-A28E-8A3F4BEF7E39}" srcOrd="0" destOrd="0" parTransId="{1B828556-9E0A-4345-8A13-2997DF7F467A}" sibTransId="{6B2CD5B2-4B6D-42A5-93E7-EFF8DA943375}"/>
    <dgm:cxn modelId="{65A4CB68-73F5-488B-ABFF-1FE62D48621C}" type="presOf" srcId="{B603718D-C9E4-4654-A28E-8A3F4BEF7E39}" destId="{2E9DDF8C-4F1F-43D0-8B71-546BE06935E6}" srcOrd="0" destOrd="0" presId="urn:microsoft.com/office/officeart/2009/3/layout/PlusandMinus"/>
    <dgm:cxn modelId="{F1E24BE5-B712-4A47-AF6F-C3071BECF5A7}" type="presOf" srcId="{EE75355B-4199-4CB0-A306-ECFB81D2446E}" destId="{778E2D3A-CF5B-478D-B7D7-DED471D602A0}" srcOrd="0" destOrd="0" presId="urn:microsoft.com/office/officeart/2009/3/layout/PlusandMinus"/>
    <dgm:cxn modelId="{D677F9A0-8522-4C56-B3CD-C3A510BC8CFD}" srcId="{10D5A9B1-1348-4DB3-99F6-EBFC005EA20E}" destId="{EE75355B-4199-4CB0-A306-ECFB81D2446E}" srcOrd="1" destOrd="0" parTransId="{C6D7CEAF-03CD-4D95-84D4-9C86AD3C6B1E}" sibTransId="{6C1C8D7F-8D69-464A-B429-978A206C7BE9}"/>
    <dgm:cxn modelId="{CADD8939-F6D7-4727-B3B4-DB1965054738}" type="presParOf" srcId="{936EB325-6756-454E-A359-9585DEB8E731}" destId="{1EF77301-3550-4301-A929-004F5C277984}" srcOrd="0" destOrd="0" presId="urn:microsoft.com/office/officeart/2009/3/layout/PlusandMinus"/>
    <dgm:cxn modelId="{EA50585E-0684-4C23-A30E-CB103542A586}" type="presParOf" srcId="{936EB325-6756-454E-A359-9585DEB8E731}" destId="{2E9DDF8C-4F1F-43D0-8B71-546BE06935E6}" srcOrd="1" destOrd="0" presId="urn:microsoft.com/office/officeart/2009/3/layout/PlusandMinus"/>
    <dgm:cxn modelId="{48FBBA29-002B-4470-BA70-45951443E8E8}" type="presParOf" srcId="{936EB325-6756-454E-A359-9585DEB8E731}" destId="{778E2D3A-CF5B-478D-B7D7-DED471D602A0}" srcOrd="2" destOrd="0" presId="urn:microsoft.com/office/officeart/2009/3/layout/PlusandMinus"/>
    <dgm:cxn modelId="{324D564D-C38C-45EE-A06C-6FDF98541281}" type="presParOf" srcId="{936EB325-6756-454E-A359-9585DEB8E731}" destId="{93D99369-496B-46DE-9615-53F04BDA64E4}" srcOrd="3" destOrd="0" presId="urn:microsoft.com/office/officeart/2009/3/layout/PlusandMinus"/>
    <dgm:cxn modelId="{22F93929-3987-4B84-9186-78C234176FA8}" type="presParOf" srcId="{936EB325-6756-454E-A359-9585DEB8E731}" destId="{50C878B7-B9FD-4643-9895-96B8D6059E6E}" srcOrd="4" destOrd="0" presId="urn:microsoft.com/office/officeart/2009/3/layout/PlusandMinus"/>
    <dgm:cxn modelId="{3A2E4053-7F7F-4DF9-9E79-4A1F65D6FEA1}" type="presParOf" srcId="{936EB325-6756-454E-A359-9585DEB8E731}" destId="{56EEBB47-577A-4BBC-9677-071A24D13594}"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4EC119-29F3-496D-AA79-52951BDCC17F}" type="doc">
      <dgm:prSet loTypeId="urn:microsoft.com/office/officeart/2005/8/layout/bList2" loCatId="picture" qsTypeId="urn:microsoft.com/office/officeart/2005/8/quickstyle/simple1" qsCatId="simple" csTypeId="urn:microsoft.com/office/officeart/2005/8/colors/accent1_2" csCatId="accent1" phldr="1"/>
      <dgm:spPr/>
    </dgm:pt>
    <dgm:pt modelId="{BE6C20F7-E8A4-4F79-BF9C-B9E36F43FA8E}">
      <dgm:prSet phldrT="[Текст]"/>
      <dgm:spPr/>
      <dgm:t>
        <a:bodyPr/>
        <a:lstStyle/>
        <a:p>
          <a:r>
            <a:rPr lang="uk-UA" dirty="0" smtClean="0">
              <a:latin typeface="ALS Sector Regular" pitchFamily="50" charset="0"/>
              <a:cs typeface="ALS Sector Regular" pitchFamily="50" charset="0"/>
            </a:rPr>
            <a:t>3S «sun-sea-sand» </a:t>
          </a:r>
        </a:p>
        <a:p>
          <a:r>
            <a:rPr lang="uk-UA" dirty="0" smtClean="0">
              <a:latin typeface="ALS Sector Regular" pitchFamily="50" charset="0"/>
              <a:cs typeface="ALS Sector Regular" pitchFamily="50" charset="0"/>
            </a:rPr>
            <a:t>(сонце-море-пісок)</a:t>
          </a:r>
          <a:endParaRPr lang="ru-RU" dirty="0">
            <a:latin typeface="ALS Sector Regular" pitchFamily="50" charset="0"/>
            <a:cs typeface="ALS Sector Regular" pitchFamily="50" charset="0"/>
          </a:endParaRPr>
        </a:p>
      </dgm:t>
    </dgm:pt>
    <dgm:pt modelId="{1E8996C5-6520-46EE-8A24-C97DB75DB97B}" type="parTrans" cxnId="{2899381B-EF7F-4B15-AC06-C54F892DE314}">
      <dgm:prSet/>
      <dgm:spPr/>
      <dgm:t>
        <a:bodyPr/>
        <a:lstStyle/>
        <a:p>
          <a:endParaRPr lang="ru-RU"/>
        </a:p>
      </dgm:t>
    </dgm:pt>
    <dgm:pt modelId="{75FE35CC-E641-4477-9C77-DBC0FC4ECA73}" type="sibTrans" cxnId="{2899381B-EF7F-4B15-AC06-C54F892DE314}">
      <dgm:prSet/>
      <dgm:spPr/>
      <dgm:t>
        <a:bodyPr/>
        <a:lstStyle/>
        <a:p>
          <a:endParaRPr lang="ru-RU"/>
        </a:p>
      </dgm:t>
    </dgm:pt>
    <dgm:pt modelId="{8A81150A-B373-400D-9A14-1DD7BF4F4A5A}">
      <dgm:prSet phldrT="[Текст]"/>
      <dgm:spPr/>
      <dgm:t>
        <a:bodyPr/>
        <a:lstStyle/>
        <a:p>
          <a:r>
            <a:rPr lang="uk-UA" dirty="0" smtClean="0">
              <a:latin typeface="ALS Sector Regular" pitchFamily="50" charset="0"/>
              <a:cs typeface="ALS Sector Regular" pitchFamily="50" charset="0"/>
            </a:rPr>
            <a:t>3E «entertainment-excitement-education» (розваги-задоволення-навчання)</a:t>
          </a:r>
          <a:endParaRPr lang="ru-RU" dirty="0">
            <a:latin typeface="ALS Sector Regular" pitchFamily="50" charset="0"/>
            <a:cs typeface="ALS Sector Regular" pitchFamily="50" charset="0"/>
          </a:endParaRPr>
        </a:p>
      </dgm:t>
    </dgm:pt>
    <dgm:pt modelId="{B8700A96-C953-4CCF-9C72-298530E170BB}" type="parTrans" cxnId="{E23BAE27-D1F8-4829-857C-7A5C7201B2F9}">
      <dgm:prSet/>
      <dgm:spPr/>
      <dgm:t>
        <a:bodyPr/>
        <a:lstStyle/>
        <a:p>
          <a:endParaRPr lang="ru-RU"/>
        </a:p>
      </dgm:t>
    </dgm:pt>
    <dgm:pt modelId="{6C123F08-334C-4BA9-891D-16BA522EABEE}" type="sibTrans" cxnId="{E23BAE27-D1F8-4829-857C-7A5C7201B2F9}">
      <dgm:prSet/>
      <dgm:spPr/>
      <dgm:t>
        <a:bodyPr/>
        <a:lstStyle/>
        <a:p>
          <a:endParaRPr lang="ru-RU"/>
        </a:p>
      </dgm:t>
    </dgm:pt>
    <dgm:pt modelId="{BDD710ED-0074-4627-9623-074532F50BB4}">
      <dgm:prSet custT="1"/>
      <dgm:spPr/>
      <dgm:t>
        <a:bodyPr/>
        <a:lstStyle/>
        <a:p>
          <a:pPr algn="just"/>
          <a:r>
            <a:rPr lang="uk-UA" sz="2200" dirty="0" smtClean="0">
              <a:latin typeface="ALS Sector Regular" pitchFamily="50" charset="0"/>
              <a:cs typeface="ALS Sector Regular" pitchFamily="50" charset="0"/>
            </a:rPr>
            <a:t>подорож з родиною або в компанії добре знайомих людей;</a:t>
          </a:r>
          <a:endParaRPr lang="ru-RU" sz="2200" dirty="0">
            <a:latin typeface="ALS Sector Regular" pitchFamily="50" charset="0"/>
            <a:cs typeface="ALS Sector Regular" pitchFamily="50" charset="0"/>
          </a:endParaRPr>
        </a:p>
      </dgm:t>
    </dgm:pt>
    <dgm:pt modelId="{B8FBA573-2DD0-416C-8496-3296A3D18FC0}" type="parTrans" cxnId="{A50F124A-39DA-46CD-8BF9-E6313F400571}">
      <dgm:prSet/>
      <dgm:spPr/>
      <dgm:t>
        <a:bodyPr/>
        <a:lstStyle/>
        <a:p>
          <a:endParaRPr lang="ru-RU"/>
        </a:p>
      </dgm:t>
    </dgm:pt>
    <dgm:pt modelId="{4953C6BF-8EC2-4B1A-8086-E496FA7BD2AE}" type="sibTrans" cxnId="{A50F124A-39DA-46CD-8BF9-E6313F400571}">
      <dgm:prSet/>
      <dgm:spPr/>
      <dgm:t>
        <a:bodyPr/>
        <a:lstStyle/>
        <a:p>
          <a:endParaRPr lang="ru-RU"/>
        </a:p>
      </dgm:t>
    </dgm:pt>
    <dgm:pt modelId="{484DB994-E96C-4FFD-AB9A-52C37DB2E79E}">
      <dgm:prSet custT="1"/>
      <dgm:spPr/>
      <dgm:t>
        <a:bodyPr/>
        <a:lstStyle/>
        <a:p>
          <a:pPr algn="just"/>
          <a:r>
            <a:rPr lang="uk-UA" sz="2200" dirty="0" smtClean="0">
              <a:latin typeface="ALS Sector Regular" pitchFamily="50" charset="0"/>
              <a:cs typeface="ALS Sector Regular" pitchFamily="50" charset="0"/>
            </a:rPr>
            <a:t>подорож, спрямована на пошук нових знайомств, </a:t>
          </a:r>
          <a:endParaRPr lang="ru-RU" sz="2200" dirty="0">
            <a:latin typeface="ALS Sector Regular" pitchFamily="50" charset="0"/>
            <a:cs typeface="ALS Sector Regular" pitchFamily="50" charset="0"/>
          </a:endParaRPr>
        </a:p>
      </dgm:t>
    </dgm:pt>
    <dgm:pt modelId="{FA3702C4-70E5-41A7-B757-388D13628795}" type="parTrans" cxnId="{891D1583-A8F9-4912-8D58-B1F3DD15B3B4}">
      <dgm:prSet/>
      <dgm:spPr/>
      <dgm:t>
        <a:bodyPr/>
        <a:lstStyle/>
        <a:p>
          <a:endParaRPr lang="ru-RU"/>
        </a:p>
      </dgm:t>
    </dgm:pt>
    <dgm:pt modelId="{8ED240D2-EA96-49CF-9808-4F2206591DE4}" type="sibTrans" cxnId="{891D1583-A8F9-4912-8D58-B1F3DD15B3B4}">
      <dgm:prSet/>
      <dgm:spPr/>
      <dgm:t>
        <a:bodyPr/>
        <a:lstStyle/>
        <a:p>
          <a:endParaRPr lang="ru-RU"/>
        </a:p>
      </dgm:t>
    </dgm:pt>
    <dgm:pt modelId="{070BD4CC-F4D6-4592-A594-39E84770D6F9}">
      <dgm:prSet custT="1"/>
      <dgm:spPr/>
      <dgm:t>
        <a:bodyPr/>
        <a:lstStyle/>
        <a:p>
          <a:pPr algn="just"/>
          <a:r>
            <a:rPr lang="uk-UA" sz="2200" dirty="0" smtClean="0">
              <a:latin typeface="ALS Sector Regular" pitchFamily="50" charset="0"/>
              <a:cs typeface="ALS Sector Regular" pitchFamily="50" charset="0"/>
            </a:rPr>
            <a:t> це рекреаційний (пасивний) відпочинок, що знаходить відображення в різних варіаціях залежно від мети відпочинку: для гастрономічних турів це відвідування ресторанів, для культурно-пізнавальних – відвідування театрів.</a:t>
          </a:r>
          <a:endParaRPr lang="ru-RU" sz="2200" dirty="0">
            <a:latin typeface="ALS Sector Regular" pitchFamily="50" charset="0"/>
            <a:cs typeface="ALS Sector Regular" pitchFamily="50" charset="0"/>
          </a:endParaRPr>
        </a:p>
      </dgm:t>
    </dgm:pt>
    <dgm:pt modelId="{3A887A52-E435-4C0F-A3B5-629AC020BCC5}" type="parTrans" cxnId="{9D454887-DB23-47C2-BD40-C65B76974F07}">
      <dgm:prSet/>
      <dgm:spPr/>
      <dgm:t>
        <a:bodyPr/>
        <a:lstStyle/>
        <a:p>
          <a:endParaRPr lang="ru-RU"/>
        </a:p>
      </dgm:t>
    </dgm:pt>
    <dgm:pt modelId="{112C8DAE-14A4-4C8F-B7F7-A663CDC70C1D}" type="sibTrans" cxnId="{9D454887-DB23-47C2-BD40-C65B76974F07}">
      <dgm:prSet/>
      <dgm:spPr/>
      <dgm:t>
        <a:bodyPr/>
        <a:lstStyle/>
        <a:p>
          <a:endParaRPr lang="ru-RU"/>
        </a:p>
      </dgm:t>
    </dgm:pt>
    <dgm:pt modelId="{85D28655-CC82-4348-A1C6-91DDED556CC5}">
      <dgm:prSet custT="1"/>
      <dgm:spPr/>
      <dgm:t>
        <a:bodyPr/>
        <a:lstStyle/>
        <a:p>
          <a:pPr algn="just"/>
          <a:r>
            <a:rPr lang="uk-UA" sz="2200" dirty="0" smtClean="0">
              <a:latin typeface="ALS Sector Regular" pitchFamily="50" charset="0"/>
              <a:cs typeface="ALS Sector Regular" pitchFamily="50" charset="0"/>
            </a:rPr>
            <a:t>це активний рекреаційний відпочинок: для пізнавального - це «промислова археологія», для лікувально-оздоровчого туризму – це боротьба зі шкідливими звичками, для гастрономічного – практичне вивчення національної кухні, для культурно-пізнавального – участь в художніх майстер-класах</a:t>
          </a:r>
          <a:endParaRPr lang="ru-RU" sz="2200" dirty="0">
            <a:latin typeface="ALS Sector Regular" pitchFamily="50" charset="0"/>
            <a:cs typeface="ALS Sector Regular" pitchFamily="50" charset="0"/>
          </a:endParaRPr>
        </a:p>
      </dgm:t>
    </dgm:pt>
    <dgm:pt modelId="{55278A8F-F146-434B-9F56-B873626626E7}" type="parTrans" cxnId="{9EE419BE-28A8-41C1-B70A-FC3A45CB7494}">
      <dgm:prSet/>
      <dgm:spPr/>
      <dgm:t>
        <a:bodyPr/>
        <a:lstStyle/>
        <a:p>
          <a:endParaRPr lang="ru-RU"/>
        </a:p>
      </dgm:t>
    </dgm:pt>
    <dgm:pt modelId="{489CD50F-F6F5-492C-A094-03C47459D2AE}" type="sibTrans" cxnId="{9EE419BE-28A8-41C1-B70A-FC3A45CB7494}">
      <dgm:prSet/>
      <dgm:spPr/>
      <dgm:t>
        <a:bodyPr/>
        <a:lstStyle/>
        <a:p>
          <a:endParaRPr lang="ru-RU"/>
        </a:p>
      </dgm:t>
    </dgm:pt>
    <dgm:pt modelId="{27F92ECD-F7E9-429C-8689-6C97500B4CDD}" type="pres">
      <dgm:prSet presAssocID="{844EC119-29F3-496D-AA79-52951BDCC17F}" presName="diagram" presStyleCnt="0">
        <dgm:presLayoutVars>
          <dgm:dir/>
          <dgm:animLvl val="lvl"/>
          <dgm:resizeHandles val="exact"/>
        </dgm:presLayoutVars>
      </dgm:prSet>
      <dgm:spPr/>
    </dgm:pt>
    <dgm:pt modelId="{720D67B0-8F69-4DE2-BF68-9988C543857E}" type="pres">
      <dgm:prSet presAssocID="{BE6C20F7-E8A4-4F79-BF9C-B9E36F43FA8E}" presName="compNode" presStyleCnt="0"/>
      <dgm:spPr/>
    </dgm:pt>
    <dgm:pt modelId="{5278C6F9-F187-4861-8A9B-4EFADA6ED68D}" type="pres">
      <dgm:prSet presAssocID="{BE6C20F7-E8A4-4F79-BF9C-B9E36F43FA8E}" presName="childRect" presStyleLbl="bgAcc1" presStyleIdx="0" presStyleCnt="2" custScaleX="116065" custScaleY="127399" custLinFactNeighborX="1268">
        <dgm:presLayoutVars>
          <dgm:bulletEnabled val="1"/>
        </dgm:presLayoutVars>
      </dgm:prSet>
      <dgm:spPr/>
      <dgm:t>
        <a:bodyPr/>
        <a:lstStyle/>
        <a:p>
          <a:endParaRPr lang="ru-RU"/>
        </a:p>
      </dgm:t>
    </dgm:pt>
    <dgm:pt modelId="{C8C2E44F-03A2-4BA9-8ACF-D2E070A093F7}" type="pres">
      <dgm:prSet presAssocID="{BE6C20F7-E8A4-4F79-BF9C-B9E36F43FA8E}" presName="parentText" presStyleLbl="node1" presStyleIdx="0" presStyleCnt="0">
        <dgm:presLayoutVars>
          <dgm:chMax val="0"/>
          <dgm:bulletEnabled val="1"/>
        </dgm:presLayoutVars>
      </dgm:prSet>
      <dgm:spPr/>
      <dgm:t>
        <a:bodyPr/>
        <a:lstStyle/>
        <a:p>
          <a:endParaRPr lang="ru-RU"/>
        </a:p>
      </dgm:t>
    </dgm:pt>
    <dgm:pt modelId="{4383AB09-F524-404A-8203-3C5F9F093A6C}" type="pres">
      <dgm:prSet presAssocID="{BE6C20F7-E8A4-4F79-BF9C-B9E36F43FA8E}" presName="parentRect" presStyleLbl="alignNode1" presStyleIdx="0" presStyleCnt="2" custScaleX="114162" custScaleY="89383" custLinFactNeighborY="23125"/>
      <dgm:spPr/>
      <dgm:t>
        <a:bodyPr/>
        <a:lstStyle/>
        <a:p>
          <a:endParaRPr lang="ru-RU"/>
        </a:p>
      </dgm:t>
    </dgm:pt>
    <dgm:pt modelId="{E437B9D6-CA09-47CC-9125-1F186EFDA366}" type="pres">
      <dgm:prSet presAssocID="{BE6C20F7-E8A4-4F79-BF9C-B9E36F43FA8E}" presName="adorn" presStyleLbl="fgAccFollowNode1" presStyleIdx="0" presStyleCnt="2" custLinFactNeighborX="18996"/>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25B72A28-BB69-41DE-B036-C52F4B113610}" type="pres">
      <dgm:prSet presAssocID="{75FE35CC-E641-4477-9C77-DBC0FC4ECA73}" presName="sibTrans" presStyleLbl="sibTrans2D1" presStyleIdx="0" presStyleCnt="0"/>
      <dgm:spPr/>
      <dgm:t>
        <a:bodyPr/>
        <a:lstStyle/>
        <a:p>
          <a:endParaRPr lang="ru-RU"/>
        </a:p>
      </dgm:t>
    </dgm:pt>
    <dgm:pt modelId="{4077ED5C-8235-4F2E-8EA5-97CA18320236}" type="pres">
      <dgm:prSet presAssocID="{8A81150A-B373-400D-9A14-1DD7BF4F4A5A}" presName="compNode" presStyleCnt="0"/>
      <dgm:spPr/>
    </dgm:pt>
    <dgm:pt modelId="{93FEC036-B95A-4229-9A3B-E1CE2FFE9A38}" type="pres">
      <dgm:prSet presAssocID="{8A81150A-B373-400D-9A14-1DD7BF4F4A5A}" presName="childRect" presStyleLbl="bgAcc1" presStyleIdx="1" presStyleCnt="2" custScaleX="116065" custScaleY="127399" custLinFactNeighborX="1268">
        <dgm:presLayoutVars>
          <dgm:bulletEnabled val="1"/>
        </dgm:presLayoutVars>
      </dgm:prSet>
      <dgm:spPr/>
      <dgm:t>
        <a:bodyPr/>
        <a:lstStyle/>
        <a:p>
          <a:endParaRPr lang="ru-RU"/>
        </a:p>
      </dgm:t>
    </dgm:pt>
    <dgm:pt modelId="{D57A543B-B18F-4B96-87A9-446BB078F500}" type="pres">
      <dgm:prSet presAssocID="{8A81150A-B373-400D-9A14-1DD7BF4F4A5A}" presName="parentText" presStyleLbl="node1" presStyleIdx="0" presStyleCnt="0">
        <dgm:presLayoutVars>
          <dgm:chMax val="0"/>
          <dgm:bulletEnabled val="1"/>
        </dgm:presLayoutVars>
      </dgm:prSet>
      <dgm:spPr/>
      <dgm:t>
        <a:bodyPr/>
        <a:lstStyle/>
        <a:p>
          <a:endParaRPr lang="ru-RU"/>
        </a:p>
      </dgm:t>
    </dgm:pt>
    <dgm:pt modelId="{B0E8AAB6-2D36-4555-A3BD-17C103BC5260}" type="pres">
      <dgm:prSet presAssocID="{8A81150A-B373-400D-9A14-1DD7BF4F4A5A}" presName="parentRect" presStyleLbl="alignNode1" presStyleIdx="1" presStyleCnt="2" custScaleX="113318" custScaleY="89383" custLinFactNeighborY="23125"/>
      <dgm:spPr/>
      <dgm:t>
        <a:bodyPr/>
        <a:lstStyle/>
        <a:p>
          <a:endParaRPr lang="ru-RU"/>
        </a:p>
      </dgm:t>
    </dgm:pt>
    <dgm:pt modelId="{CC7988F5-435B-4AAC-B655-491B286A861B}" type="pres">
      <dgm:prSet presAssocID="{8A81150A-B373-400D-9A14-1DD7BF4F4A5A}" presName="adorn" presStyleLbl="fgAccFollowNode1" presStyleIdx="1" presStyleCnt="2" custLinFactNeighborX="17946"/>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Lst>
  <dgm:cxnLst>
    <dgm:cxn modelId="{B721BDD1-37CE-478A-8B64-1DDA6B171D4A}" type="presOf" srcId="{844EC119-29F3-496D-AA79-52951BDCC17F}" destId="{27F92ECD-F7E9-429C-8689-6C97500B4CDD}" srcOrd="0" destOrd="0" presId="urn:microsoft.com/office/officeart/2005/8/layout/bList2"/>
    <dgm:cxn modelId="{9D454887-DB23-47C2-BD40-C65B76974F07}" srcId="{BE6C20F7-E8A4-4F79-BF9C-B9E36F43FA8E}" destId="{070BD4CC-F4D6-4592-A594-39E84770D6F9}" srcOrd="1" destOrd="0" parTransId="{3A887A52-E435-4C0F-A3B5-629AC020BCC5}" sibTransId="{112C8DAE-14A4-4C8F-B7F7-A663CDC70C1D}"/>
    <dgm:cxn modelId="{BE3A27C9-5A24-4C48-ACDC-B97D9B528FFA}" type="presOf" srcId="{8A81150A-B373-400D-9A14-1DD7BF4F4A5A}" destId="{B0E8AAB6-2D36-4555-A3BD-17C103BC5260}" srcOrd="1" destOrd="0" presId="urn:microsoft.com/office/officeart/2005/8/layout/bList2"/>
    <dgm:cxn modelId="{60E21D4A-C0F1-4F9C-9A46-5B0C6B2E99C6}" type="presOf" srcId="{85D28655-CC82-4348-A1C6-91DDED556CC5}" destId="{93FEC036-B95A-4229-9A3B-E1CE2FFE9A38}" srcOrd="0" destOrd="1" presId="urn:microsoft.com/office/officeart/2005/8/layout/bList2"/>
    <dgm:cxn modelId="{C2A71BAF-50FD-46D3-9986-A8719B300699}" type="presOf" srcId="{8A81150A-B373-400D-9A14-1DD7BF4F4A5A}" destId="{D57A543B-B18F-4B96-87A9-446BB078F500}" srcOrd="0" destOrd="0" presId="urn:microsoft.com/office/officeart/2005/8/layout/bList2"/>
    <dgm:cxn modelId="{9EE419BE-28A8-41C1-B70A-FC3A45CB7494}" srcId="{8A81150A-B373-400D-9A14-1DD7BF4F4A5A}" destId="{85D28655-CC82-4348-A1C6-91DDED556CC5}" srcOrd="1" destOrd="0" parTransId="{55278A8F-F146-434B-9F56-B873626626E7}" sibTransId="{489CD50F-F6F5-492C-A094-03C47459D2AE}"/>
    <dgm:cxn modelId="{2899381B-EF7F-4B15-AC06-C54F892DE314}" srcId="{844EC119-29F3-496D-AA79-52951BDCC17F}" destId="{BE6C20F7-E8A4-4F79-BF9C-B9E36F43FA8E}" srcOrd="0" destOrd="0" parTransId="{1E8996C5-6520-46EE-8A24-C97DB75DB97B}" sibTransId="{75FE35CC-E641-4477-9C77-DBC0FC4ECA73}"/>
    <dgm:cxn modelId="{138BC60B-28D4-47F4-AA5D-5BBC3385F2E2}" type="presOf" srcId="{BE6C20F7-E8A4-4F79-BF9C-B9E36F43FA8E}" destId="{4383AB09-F524-404A-8203-3C5F9F093A6C}" srcOrd="1" destOrd="0" presId="urn:microsoft.com/office/officeart/2005/8/layout/bList2"/>
    <dgm:cxn modelId="{36797D5D-9126-4CB5-87A9-1D1D18183BAB}" type="presOf" srcId="{BDD710ED-0074-4627-9623-074532F50BB4}" destId="{5278C6F9-F187-4861-8A9B-4EFADA6ED68D}" srcOrd="0" destOrd="0" presId="urn:microsoft.com/office/officeart/2005/8/layout/bList2"/>
    <dgm:cxn modelId="{A50F124A-39DA-46CD-8BF9-E6313F400571}" srcId="{BE6C20F7-E8A4-4F79-BF9C-B9E36F43FA8E}" destId="{BDD710ED-0074-4627-9623-074532F50BB4}" srcOrd="0" destOrd="0" parTransId="{B8FBA573-2DD0-416C-8496-3296A3D18FC0}" sibTransId="{4953C6BF-8EC2-4B1A-8086-E496FA7BD2AE}"/>
    <dgm:cxn modelId="{195E05C9-D338-4CA2-A311-94A7C3D99871}" type="presOf" srcId="{484DB994-E96C-4FFD-AB9A-52C37DB2E79E}" destId="{93FEC036-B95A-4229-9A3B-E1CE2FFE9A38}" srcOrd="0" destOrd="0" presId="urn:microsoft.com/office/officeart/2005/8/layout/bList2"/>
    <dgm:cxn modelId="{408ECD2D-F360-4D87-8A10-DE8D47322BD9}" type="presOf" srcId="{070BD4CC-F4D6-4592-A594-39E84770D6F9}" destId="{5278C6F9-F187-4861-8A9B-4EFADA6ED68D}" srcOrd="0" destOrd="1" presId="urn:microsoft.com/office/officeart/2005/8/layout/bList2"/>
    <dgm:cxn modelId="{E23BAE27-D1F8-4829-857C-7A5C7201B2F9}" srcId="{844EC119-29F3-496D-AA79-52951BDCC17F}" destId="{8A81150A-B373-400D-9A14-1DD7BF4F4A5A}" srcOrd="1" destOrd="0" parTransId="{B8700A96-C953-4CCF-9C72-298530E170BB}" sibTransId="{6C123F08-334C-4BA9-891D-16BA522EABEE}"/>
    <dgm:cxn modelId="{891D1583-A8F9-4912-8D58-B1F3DD15B3B4}" srcId="{8A81150A-B373-400D-9A14-1DD7BF4F4A5A}" destId="{484DB994-E96C-4FFD-AB9A-52C37DB2E79E}" srcOrd="0" destOrd="0" parTransId="{FA3702C4-70E5-41A7-B757-388D13628795}" sibTransId="{8ED240D2-EA96-49CF-9808-4F2206591DE4}"/>
    <dgm:cxn modelId="{1A71E0CC-1066-40D0-B060-6EA2C70996EB}" type="presOf" srcId="{BE6C20F7-E8A4-4F79-BF9C-B9E36F43FA8E}" destId="{C8C2E44F-03A2-4BA9-8ACF-D2E070A093F7}" srcOrd="0" destOrd="0" presId="urn:microsoft.com/office/officeart/2005/8/layout/bList2"/>
    <dgm:cxn modelId="{9D708E15-E09D-4A9A-9919-520AB881F310}" type="presOf" srcId="{75FE35CC-E641-4477-9C77-DBC0FC4ECA73}" destId="{25B72A28-BB69-41DE-B036-C52F4B113610}" srcOrd="0" destOrd="0" presId="urn:microsoft.com/office/officeart/2005/8/layout/bList2"/>
    <dgm:cxn modelId="{544747ED-57DC-4C11-9DA0-32BBC3411164}" type="presParOf" srcId="{27F92ECD-F7E9-429C-8689-6C97500B4CDD}" destId="{720D67B0-8F69-4DE2-BF68-9988C543857E}" srcOrd="0" destOrd="0" presId="urn:microsoft.com/office/officeart/2005/8/layout/bList2"/>
    <dgm:cxn modelId="{771CA29F-300B-42B3-A13A-72BEBF61DCF2}" type="presParOf" srcId="{720D67B0-8F69-4DE2-BF68-9988C543857E}" destId="{5278C6F9-F187-4861-8A9B-4EFADA6ED68D}" srcOrd="0" destOrd="0" presId="urn:microsoft.com/office/officeart/2005/8/layout/bList2"/>
    <dgm:cxn modelId="{0E80C303-98F8-481D-9C0A-C37225DD4177}" type="presParOf" srcId="{720D67B0-8F69-4DE2-BF68-9988C543857E}" destId="{C8C2E44F-03A2-4BA9-8ACF-D2E070A093F7}" srcOrd="1" destOrd="0" presId="urn:microsoft.com/office/officeart/2005/8/layout/bList2"/>
    <dgm:cxn modelId="{CC6A49D4-850E-42BD-B9E7-53443BA86D41}" type="presParOf" srcId="{720D67B0-8F69-4DE2-BF68-9988C543857E}" destId="{4383AB09-F524-404A-8203-3C5F9F093A6C}" srcOrd="2" destOrd="0" presId="urn:microsoft.com/office/officeart/2005/8/layout/bList2"/>
    <dgm:cxn modelId="{1243DD96-EC89-411E-8668-2E7136FE0F05}" type="presParOf" srcId="{720D67B0-8F69-4DE2-BF68-9988C543857E}" destId="{E437B9D6-CA09-47CC-9125-1F186EFDA366}" srcOrd="3" destOrd="0" presId="urn:microsoft.com/office/officeart/2005/8/layout/bList2"/>
    <dgm:cxn modelId="{599004F8-D56F-42B5-9598-B392CF4CA31A}" type="presParOf" srcId="{27F92ECD-F7E9-429C-8689-6C97500B4CDD}" destId="{25B72A28-BB69-41DE-B036-C52F4B113610}" srcOrd="1" destOrd="0" presId="urn:microsoft.com/office/officeart/2005/8/layout/bList2"/>
    <dgm:cxn modelId="{8F7BB2D0-7862-48F6-A85E-F4D817BCAF3F}" type="presParOf" srcId="{27F92ECD-F7E9-429C-8689-6C97500B4CDD}" destId="{4077ED5C-8235-4F2E-8EA5-97CA18320236}" srcOrd="2" destOrd="0" presId="urn:microsoft.com/office/officeart/2005/8/layout/bList2"/>
    <dgm:cxn modelId="{B47763D5-3BED-45BB-8B31-29AD47EB6F68}" type="presParOf" srcId="{4077ED5C-8235-4F2E-8EA5-97CA18320236}" destId="{93FEC036-B95A-4229-9A3B-E1CE2FFE9A38}" srcOrd="0" destOrd="0" presId="urn:microsoft.com/office/officeart/2005/8/layout/bList2"/>
    <dgm:cxn modelId="{FCA64668-EF3C-4CEB-872B-4C225A53A225}" type="presParOf" srcId="{4077ED5C-8235-4F2E-8EA5-97CA18320236}" destId="{D57A543B-B18F-4B96-87A9-446BB078F500}" srcOrd="1" destOrd="0" presId="urn:microsoft.com/office/officeart/2005/8/layout/bList2"/>
    <dgm:cxn modelId="{66FCACF5-5C66-4823-8396-C358A69B01FC}" type="presParOf" srcId="{4077ED5C-8235-4F2E-8EA5-97CA18320236}" destId="{B0E8AAB6-2D36-4555-A3BD-17C103BC5260}" srcOrd="2" destOrd="0" presId="urn:microsoft.com/office/officeart/2005/8/layout/bList2"/>
    <dgm:cxn modelId="{33099DBB-E723-4677-A652-358F87FA0690}" type="presParOf" srcId="{4077ED5C-8235-4F2E-8EA5-97CA18320236}" destId="{CC7988F5-435B-4AAC-B655-491B286A861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3E1FD-52E6-42A8-AD44-2B1D848E28B6}">
      <dsp:nvSpPr>
        <dsp:cNvPr id="0" name=""/>
        <dsp:cNvSpPr/>
      </dsp:nvSpPr>
      <dsp:spPr>
        <a:xfrm>
          <a:off x="1830250" y="2264228"/>
          <a:ext cx="563325" cy="1528980"/>
        </a:xfrm>
        <a:custGeom>
          <a:avLst/>
          <a:gdLst/>
          <a:ahLst/>
          <a:cxnLst/>
          <a:rect l="0" t="0" r="0" b="0"/>
          <a:pathLst>
            <a:path>
              <a:moveTo>
                <a:pt x="0" y="0"/>
              </a:moveTo>
              <a:lnTo>
                <a:pt x="281662" y="0"/>
              </a:lnTo>
              <a:lnTo>
                <a:pt x="281662" y="1528980"/>
              </a:lnTo>
              <a:lnTo>
                <a:pt x="563325" y="152898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latin typeface="ALS Sector Regular" pitchFamily="50" charset="0"/>
            <a:cs typeface="ALS Sector Regular" pitchFamily="50" charset="0"/>
          </a:endParaRPr>
        </a:p>
      </dsp:txBody>
      <dsp:txXfrm>
        <a:off x="2071177" y="2987982"/>
        <a:ext cx="81472" cy="81472"/>
      </dsp:txXfrm>
    </dsp:sp>
    <dsp:sp modelId="{8256DFDA-AD21-42DC-AF0E-8ACE499F6361}">
      <dsp:nvSpPr>
        <dsp:cNvPr id="0" name=""/>
        <dsp:cNvSpPr/>
      </dsp:nvSpPr>
      <dsp:spPr>
        <a:xfrm>
          <a:off x="1830250" y="2218508"/>
          <a:ext cx="563325" cy="91440"/>
        </a:xfrm>
        <a:custGeom>
          <a:avLst/>
          <a:gdLst/>
          <a:ahLst/>
          <a:cxnLst/>
          <a:rect l="0" t="0" r="0" b="0"/>
          <a:pathLst>
            <a:path>
              <a:moveTo>
                <a:pt x="0" y="45720"/>
              </a:moveTo>
              <a:lnTo>
                <a:pt x="563325" y="4572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latin typeface="ALS Sector Regular" pitchFamily="50" charset="0"/>
            <a:cs typeface="ALS Sector Regular" pitchFamily="50" charset="0"/>
          </a:endParaRPr>
        </a:p>
      </dsp:txBody>
      <dsp:txXfrm>
        <a:off x="2097830" y="2250145"/>
        <a:ext cx="28166" cy="28166"/>
      </dsp:txXfrm>
    </dsp:sp>
    <dsp:sp modelId="{AB979076-BCB9-4B4B-BDE4-0E754DAFEFC7}">
      <dsp:nvSpPr>
        <dsp:cNvPr id="0" name=""/>
        <dsp:cNvSpPr/>
      </dsp:nvSpPr>
      <dsp:spPr>
        <a:xfrm>
          <a:off x="1830250" y="735247"/>
          <a:ext cx="563325" cy="1528980"/>
        </a:xfrm>
        <a:custGeom>
          <a:avLst/>
          <a:gdLst/>
          <a:ahLst/>
          <a:cxnLst/>
          <a:rect l="0" t="0" r="0" b="0"/>
          <a:pathLst>
            <a:path>
              <a:moveTo>
                <a:pt x="0" y="1528980"/>
              </a:moveTo>
              <a:lnTo>
                <a:pt x="281662" y="1528980"/>
              </a:lnTo>
              <a:lnTo>
                <a:pt x="281662" y="0"/>
              </a:lnTo>
              <a:lnTo>
                <a:pt x="563325"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latin typeface="ALS Sector Regular" pitchFamily="50" charset="0"/>
            <a:cs typeface="ALS Sector Regular" pitchFamily="50" charset="0"/>
          </a:endParaRPr>
        </a:p>
      </dsp:txBody>
      <dsp:txXfrm>
        <a:off x="2071177" y="1459001"/>
        <a:ext cx="81472" cy="81472"/>
      </dsp:txXfrm>
    </dsp:sp>
    <dsp:sp modelId="{B7A0DA39-BE99-4285-997B-BF9F3C339DCE}">
      <dsp:nvSpPr>
        <dsp:cNvPr id="0" name=""/>
        <dsp:cNvSpPr/>
      </dsp:nvSpPr>
      <dsp:spPr>
        <a:xfrm rot="16200000">
          <a:off x="-858920" y="1834864"/>
          <a:ext cx="4519616" cy="8587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Сталий туризм повинен</a:t>
          </a:r>
          <a:endParaRPr lang="ru-RU" sz="2000" kern="1200" dirty="0">
            <a:latin typeface="ALS Sector Regular" pitchFamily="50" charset="0"/>
            <a:cs typeface="ALS Sector Regular" pitchFamily="50" charset="0"/>
          </a:endParaRPr>
        </a:p>
      </dsp:txBody>
      <dsp:txXfrm>
        <a:off x="-858920" y="1834864"/>
        <a:ext cx="4519616" cy="858727"/>
      </dsp:txXfrm>
    </dsp:sp>
    <dsp:sp modelId="{F751EB00-058E-485C-9668-1DF4AD3BC31B}">
      <dsp:nvSpPr>
        <dsp:cNvPr id="0" name=""/>
        <dsp:cNvSpPr/>
      </dsp:nvSpPr>
      <dsp:spPr>
        <a:xfrm>
          <a:off x="2393575" y="78098"/>
          <a:ext cx="8275357" cy="13142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забезпечувати оптимальне використання природних ресурсів, які є основним елементом розвитку туризму, підтримуючи важливі екологічні процеси і допомагаючи зберегти природні ресурси та </a:t>
          </a:r>
          <a:r>
            <a:rPr lang="uk-UA" sz="1800" kern="1200" dirty="0" err="1" smtClean="0">
              <a:latin typeface="ALS Sector Regular" pitchFamily="50" charset="0"/>
              <a:cs typeface="ALS Sector Regular" pitchFamily="50" charset="0"/>
            </a:rPr>
            <a:t>біорізноманіття</a:t>
          </a:r>
          <a:endParaRPr lang="ru-RU" sz="1800" kern="1200" dirty="0">
            <a:latin typeface="ALS Sector Regular" pitchFamily="50" charset="0"/>
            <a:cs typeface="ALS Sector Regular" pitchFamily="50" charset="0"/>
          </a:endParaRPr>
        </a:p>
      </dsp:txBody>
      <dsp:txXfrm>
        <a:off x="2393575" y="78098"/>
        <a:ext cx="8275357" cy="1314299"/>
      </dsp:txXfrm>
    </dsp:sp>
    <dsp:sp modelId="{8F73C636-AF73-4E03-8B0F-751D57E026F3}">
      <dsp:nvSpPr>
        <dsp:cNvPr id="0" name=""/>
        <dsp:cNvSpPr/>
      </dsp:nvSpPr>
      <dsp:spPr>
        <a:xfrm>
          <a:off x="2393575" y="1607078"/>
          <a:ext cx="8249162" cy="13142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поважати соціокультурні особливості спільнот країн відвідування, зберігати їх культурну спадщину і традиційні цінності і сприяти міжкультурному розумінню, повазі та терпимості</a:t>
          </a:r>
          <a:endParaRPr lang="ru-RU" sz="1800" kern="1200" dirty="0">
            <a:latin typeface="ALS Sector Regular" pitchFamily="50" charset="0"/>
            <a:cs typeface="ALS Sector Regular" pitchFamily="50" charset="0"/>
          </a:endParaRPr>
        </a:p>
      </dsp:txBody>
      <dsp:txXfrm>
        <a:off x="2393575" y="1607078"/>
        <a:ext cx="8249162" cy="1314299"/>
      </dsp:txXfrm>
    </dsp:sp>
    <dsp:sp modelId="{53CDC193-7AC7-4102-9475-0337CD6A7139}">
      <dsp:nvSpPr>
        <dsp:cNvPr id="0" name=""/>
        <dsp:cNvSpPr/>
      </dsp:nvSpPr>
      <dsp:spPr>
        <a:xfrm>
          <a:off x="2393575" y="3136059"/>
          <a:ext cx="8244261" cy="13142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гарантувати існуючі, довгострокові економічні процеси, надаючи і справедливо розподіляючи соціально-економічні переваги для всіх учасників - постійну зайнятість і можливості отримання доходу, соціальне забезпечення населення, сприяючи тим самим зниженню рівня бідності</a:t>
          </a:r>
          <a:endParaRPr lang="ru-RU" sz="1800" kern="1200" dirty="0">
            <a:latin typeface="ALS Sector Regular" pitchFamily="50" charset="0"/>
            <a:cs typeface="ALS Sector Regular" pitchFamily="50" charset="0"/>
          </a:endParaRPr>
        </a:p>
      </dsp:txBody>
      <dsp:txXfrm>
        <a:off x="2393575" y="3136059"/>
        <a:ext cx="8244261" cy="1314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2D7B8-321A-44E0-9312-C69D1D32914A}">
      <dsp:nvSpPr>
        <dsp:cNvPr id="0" name=""/>
        <dsp:cNvSpPr/>
      </dsp:nvSpPr>
      <dsp:spPr>
        <a:xfrm>
          <a:off x="3546294" y="295"/>
          <a:ext cx="4166036" cy="1681177"/>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інклюзивне і стійке економічне зростання</a:t>
          </a:r>
          <a:endParaRPr lang="ru-RU" sz="2400" kern="1200" dirty="0">
            <a:latin typeface="ALS Sector Regular" pitchFamily="50" charset="0"/>
            <a:cs typeface="ALS Sector Regular" pitchFamily="50" charset="0"/>
          </a:endParaRPr>
        </a:p>
      </dsp:txBody>
      <dsp:txXfrm>
        <a:off x="3628362" y="82363"/>
        <a:ext cx="4001900" cy="1517041"/>
      </dsp:txXfrm>
    </dsp:sp>
    <dsp:sp modelId="{D2B0AC30-3FB6-4C9E-AD2F-CA6FE258D5FA}">
      <dsp:nvSpPr>
        <dsp:cNvPr id="0" name=""/>
        <dsp:cNvSpPr/>
      </dsp:nvSpPr>
      <dsp:spPr>
        <a:xfrm>
          <a:off x="2786092" y="1312731"/>
          <a:ext cx="5397747" cy="5397747"/>
        </a:xfrm>
        <a:custGeom>
          <a:avLst/>
          <a:gdLst/>
          <a:ahLst/>
          <a:cxnLst/>
          <a:rect l="0" t="0" r="0" b="0"/>
          <a:pathLst>
            <a:path>
              <a:moveTo>
                <a:pt x="4064147" y="370796"/>
              </a:moveTo>
              <a:arcTo wR="2698873" hR="2698873" stAng="18023340" swAng="508183"/>
            </a:path>
          </a:pathLst>
        </a:custGeom>
        <a:noFill/>
        <a:ln w="6350" cap="flat" cmpd="sng" algn="ctr">
          <a:solidFill>
            <a:schemeClr val="accent1">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50D9EB96-DF63-46A9-AEE6-A0F32ED646B4}">
      <dsp:nvSpPr>
        <dsp:cNvPr id="0" name=""/>
        <dsp:cNvSpPr/>
      </dsp:nvSpPr>
      <dsp:spPr>
        <a:xfrm>
          <a:off x="6315809" y="1912558"/>
          <a:ext cx="4166036" cy="1681177"/>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соціальна інклюзивність, працевлаштування та скорочення рівня бідності</a:t>
          </a:r>
          <a:endParaRPr lang="ru-RU" sz="2400" kern="1200" dirty="0">
            <a:latin typeface="ALS Sector Regular" pitchFamily="50" charset="0"/>
            <a:cs typeface="ALS Sector Regular" pitchFamily="50" charset="0"/>
          </a:endParaRPr>
        </a:p>
      </dsp:txBody>
      <dsp:txXfrm>
        <a:off x="6397877" y="1994626"/>
        <a:ext cx="4001900" cy="1517041"/>
      </dsp:txXfrm>
    </dsp:sp>
    <dsp:sp modelId="{411A5557-BAAD-4B48-BC58-7EB9977E8A2E}">
      <dsp:nvSpPr>
        <dsp:cNvPr id="0" name=""/>
        <dsp:cNvSpPr/>
      </dsp:nvSpPr>
      <dsp:spPr>
        <a:xfrm>
          <a:off x="3075890" y="994788"/>
          <a:ext cx="5397747" cy="5397747"/>
        </a:xfrm>
        <a:custGeom>
          <a:avLst/>
          <a:gdLst/>
          <a:ahLst/>
          <a:cxnLst/>
          <a:rect l="0" t="0" r="0" b="0"/>
          <a:pathLst>
            <a:path>
              <a:moveTo>
                <a:pt x="5396135" y="2605601"/>
              </a:moveTo>
              <a:arcTo wR="2698873" hR="2698873" stAng="21481169" swAng="833318"/>
            </a:path>
          </a:pathLst>
        </a:custGeom>
        <a:noFill/>
        <a:ln w="6350" cap="flat" cmpd="sng" algn="ctr">
          <a:solidFill>
            <a:schemeClr val="accent1">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7A97548A-0EB2-414E-89D4-F3DBA08D914E}">
      <dsp:nvSpPr>
        <dsp:cNvPr id="0" name=""/>
        <dsp:cNvSpPr/>
      </dsp:nvSpPr>
      <dsp:spPr>
        <a:xfrm>
          <a:off x="5931522" y="4257069"/>
          <a:ext cx="4166036" cy="1681177"/>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ефективне використання ресурсів, охорона навколишнього середовища</a:t>
          </a:r>
          <a:endParaRPr lang="ru-RU" sz="2400" kern="1200" dirty="0">
            <a:latin typeface="ALS Sector Regular" pitchFamily="50" charset="0"/>
            <a:cs typeface="ALS Sector Regular" pitchFamily="50" charset="0"/>
          </a:endParaRPr>
        </a:p>
      </dsp:txBody>
      <dsp:txXfrm>
        <a:off x="6013590" y="4339137"/>
        <a:ext cx="4001900" cy="1517041"/>
      </dsp:txXfrm>
    </dsp:sp>
    <dsp:sp modelId="{08ECC85F-96D6-4A26-8A51-9AE924628321}">
      <dsp:nvSpPr>
        <dsp:cNvPr id="0" name=""/>
        <dsp:cNvSpPr/>
      </dsp:nvSpPr>
      <dsp:spPr>
        <a:xfrm>
          <a:off x="3297005" y="792151"/>
          <a:ext cx="5397747" cy="5397747"/>
        </a:xfrm>
        <a:custGeom>
          <a:avLst/>
          <a:gdLst/>
          <a:ahLst/>
          <a:cxnLst/>
          <a:rect l="0" t="0" r="0" b="0"/>
          <a:pathLst>
            <a:path>
              <a:moveTo>
                <a:pt x="3823468" y="5152280"/>
              </a:moveTo>
              <a:arcTo wR="2698873" hR="2698873" stAng="3922452" swAng="1866197"/>
            </a:path>
          </a:pathLst>
        </a:custGeom>
        <a:noFill/>
        <a:ln w="6350" cap="flat" cmpd="sng" algn="ctr">
          <a:solidFill>
            <a:schemeClr val="accent1">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41810448-F677-4E05-80B8-BC54781D2CA2}">
      <dsp:nvSpPr>
        <dsp:cNvPr id="0" name=""/>
        <dsp:cNvSpPr/>
      </dsp:nvSpPr>
      <dsp:spPr>
        <a:xfrm>
          <a:off x="1510718" y="4491475"/>
          <a:ext cx="4166036" cy="1681177"/>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культурні цінності, різноманітність, культурна спадщина, взаєморозуміння</a:t>
          </a:r>
          <a:endParaRPr lang="ru-RU" sz="2400" kern="1200" dirty="0">
            <a:latin typeface="ALS Sector Regular" pitchFamily="50" charset="0"/>
            <a:cs typeface="ALS Sector Regular" pitchFamily="50" charset="0"/>
          </a:endParaRPr>
        </a:p>
      </dsp:txBody>
      <dsp:txXfrm>
        <a:off x="1592786" y="4573543"/>
        <a:ext cx="4001900" cy="1517041"/>
      </dsp:txXfrm>
    </dsp:sp>
    <dsp:sp modelId="{EC684360-F546-4A40-B84B-4F3D1C91DA9D}">
      <dsp:nvSpPr>
        <dsp:cNvPr id="0" name=""/>
        <dsp:cNvSpPr/>
      </dsp:nvSpPr>
      <dsp:spPr>
        <a:xfrm>
          <a:off x="2983360" y="1248016"/>
          <a:ext cx="5397747" cy="5397747"/>
        </a:xfrm>
        <a:custGeom>
          <a:avLst/>
          <a:gdLst/>
          <a:ahLst/>
          <a:cxnLst/>
          <a:rect l="0" t="0" r="0" b="0"/>
          <a:pathLst>
            <a:path>
              <a:moveTo>
                <a:pt x="53831" y="3235222"/>
              </a:moveTo>
              <a:arcTo wR="2698873" hR="2698873" stAng="10112236" swAng="1053853"/>
            </a:path>
          </a:pathLst>
        </a:custGeom>
        <a:noFill/>
        <a:ln w="6350" cap="flat" cmpd="sng" algn="ctr">
          <a:solidFill>
            <a:schemeClr val="accent1">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75F9AC5E-EE18-4F37-AE76-B96D442B4033}">
      <dsp:nvSpPr>
        <dsp:cNvPr id="0" name=""/>
        <dsp:cNvSpPr/>
      </dsp:nvSpPr>
      <dsp:spPr>
        <a:xfrm>
          <a:off x="979507" y="1970490"/>
          <a:ext cx="4166036" cy="1681177"/>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безпека</a:t>
          </a:r>
          <a:endParaRPr lang="ru-RU" sz="2400" kern="1200" dirty="0">
            <a:latin typeface="ALS Sector Regular" pitchFamily="50" charset="0"/>
            <a:cs typeface="ALS Sector Regular" pitchFamily="50" charset="0"/>
          </a:endParaRPr>
        </a:p>
      </dsp:txBody>
      <dsp:txXfrm>
        <a:off x="1061575" y="2052558"/>
        <a:ext cx="4001900" cy="1517041"/>
      </dsp:txXfrm>
    </dsp:sp>
    <dsp:sp modelId="{3028BAB6-E85C-4382-8868-B3C33D396009}">
      <dsp:nvSpPr>
        <dsp:cNvPr id="0" name=""/>
        <dsp:cNvSpPr/>
      </dsp:nvSpPr>
      <dsp:spPr>
        <a:xfrm>
          <a:off x="3283980" y="1259720"/>
          <a:ext cx="5397747" cy="5397747"/>
        </a:xfrm>
        <a:custGeom>
          <a:avLst/>
          <a:gdLst/>
          <a:ahLst/>
          <a:cxnLst/>
          <a:rect l="0" t="0" r="0" b="0"/>
          <a:pathLst>
            <a:path>
              <a:moveTo>
                <a:pt x="877170" y="707563"/>
              </a:moveTo>
              <a:arcTo wR="2698873" hR="2698873" stAng="13652814" swAng="593308"/>
            </a:path>
          </a:pathLst>
        </a:custGeom>
        <a:noFill/>
        <a:ln w="6350" cap="flat" cmpd="sng" algn="ctr">
          <a:solidFill>
            <a:schemeClr val="accent1">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28EE3-3E7B-42D2-958A-8D1287564D8A}">
      <dsp:nvSpPr>
        <dsp:cNvPr id="0" name=""/>
        <dsp:cNvSpPr/>
      </dsp:nvSpPr>
      <dsp:spPr>
        <a:xfrm>
          <a:off x="2229394" y="1020"/>
          <a:ext cx="3344091" cy="809624"/>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uk-UA" sz="2600" kern="1200" dirty="0" smtClean="0">
              <a:latin typeface="ALS Sector Regular" pitchFamily="50" charset="0"/>
              <a:cs typeface="ALS Sector Regular" pitchFamily="50" charset="0"/>
            </a:rPr>
            <a:t>лінійні</a:t>
          </a:r>
          <a:endParaRPr lang="ru-RU" sz="2600" kern="1200" dirty="0">
            <a:latin typeface="ALS Sector Regular" pitchFamily="50" charset="0"/>
            <a:cs typeface="ALS Sector Regular" pitchFamily="50" charset="0"/>
          </a:endParaRPr>
        </a:p>
      </dsp:txBody>
      <dsp:txXfrm>
        <a:off x="2229394" y="102223"/>
        <a:ext cx="3040482" cy="607218"/>
      </dsp:txXfrm>
    </dsp:sp>
    <dsp:sp modelId="{192108ED-37A6-42CC-82CE-1D4D17CE196C}">
      <dsp:nvSpPr>
        <dsp:cNvPr id="0" name=""/>
        <dsp:cNvSpPr/>
      </dsp:nvSpPr>
      <dsp:spPr>
        <a:xfrm>
          <a:off x="0" y="1020"/>
          <a:ext cx="2229394" cy="809624"/>
        </a:xfrm>
        <a:prstGeom prst="roundRect">
          <a:avLst/>
        </a:prstGeom>
        <a:solidFill>
          <a:schemeClr val="accent3">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uk-UA" sz="4300" kern="1200" dirty="0" smtClean="0">
              <a:latin typeface="ALS Sector Regular" pitchFamily="50" charset="0"/>
              <a:cs typeface="ALS Sector Regular" pitchFamily="50" charset="0"/>
            </a:rPr>
            <a:t>1</a:t>
          </a:r>
          <a:endParaRPr lang="ru-RU" sz="4300" kern="1200" dirty="0">
            <a:latin typeface="ALS Sector Regular" pitchFamily="50" charset="0"/>
            <a:cs typeface="ALS Sector Regular" pitchFamily="50" charset="0"/>
          </a:endParaRPr>
        </a:p>
      </dsp:txBody>
      <dsp:txXfrm>
        <a:off x="39523" y="40543"/>
        <a:ext cx="2150348" cy="730578"/>
      </dsp:txXfrm>
    </dsp:sp>
    <dsp:sp modelId="{1921C7B1-7CA1-4700-B9BF-D5994F3536CE}">
      <dsp:nvSpPr>
        <dsp:cNvPr id="0" name=""/>
        <dsp:cNvSpPr/>
      </dsp:nvSpPr>
      <dsp:spPr>
        <a:xfrm>
          <a:off x="2229394" y="891607"/>
          <a:ext cx="3344091" cy="809624"/>
        </a:xfrm>
        <a:prstGeom prst="rightArrow">
          <a:avLst>
            <a:gd name="adj1" fmla="val 75000"/>
            <a:gd name="adj2" fmla="val 50000"/>
          </a:avLst>
        </a:prstGeom>
        <a:solidFill>
          <a:schemeClr val="accent3">
            <a:tint val="40000"/>
            <a:alpha val="90000"/>
            <a:hueOff val="676380"/>
            <a:satOff val="33333"/>
            <a:lumOff val="593"/>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uk-UA" sz="2600" kern="1200" dirty="0" smtClean="0">
              <a:latin typeface="ALS Sector Regular" pitchFamily="50" charset="0"/>
              <a:cs typeface="ALS Sector Regular" pitchFamily="50" charset="0"/>
            </a:rPr>
            <a:t>кільцеві</a:t>
          </a:r>
          <a:endParaRPr lang="ru-RU" sz="2600" kern="1200" dirty="0">
            <a:latin typeface="ALS Sector Regular" pitchFamily="50" charset="0"/>
            <a:cs typeface="ALS Sector Regular" pitchFamily="50" charset="0"/>
          </a:endParaRPr>
        </a:p>
      </dsp:txBody>
      <dsp:txXfrm>
        <a:off x="2229394" y="992810"/>
        <a:ext cx="3040482" cy="607218"/>
      </dsp:txXfrm>
    </dsp:sp>
    <dsp:sp modelId="{877062D0-8A4C-433D-A9B8-4644D79DE8B4}">
      <dsp:nvSpPr>
        <dsp:cNvPr id="0" name=""/>
        <dsp:cNvSpPr/>
      </dsp:nvSpPr>
      <dsp:spPr>
        <a:xfrm>
          <a:off x="0" y="891607"/>
          <a:ext cx="2229394" cy="809624"/>
        </a:xfrm>
        <a:prstGeom prst="roundRect">
          <a:avLst/>
        </a:prstGeom>
        <a:solidFill>
          <a:schemeClr val="accent3">
            <a:hueOff val="903533"/>
            <a:satOff val="33333"/>
            <a:lumOff val="-490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uk-UA" sz="4300" kern="1200" dirty="0" smtClean="0">
              <a:latin typeface="ALS Sector Regular" pitchFamily="50" charset="0"/>
              <a:cs typeface="ALS Sector Regular" pitchFamily="50" charset="0"/>
            </a:rPr>
            <a:t>2</a:t>
          </a:r>
          <a:endParaRPr lang="ru-RU" sz="4300" kern="1200" dirty="0">
            <a:latin typeface="ALS Sector Regular" pitchFamily="50" charset="0"/>
            <a:cs typeface="ALS Sector Regular" pitchFamily="50" charset="0"/>
          </a:endParaRPr>
        </a:p>
      </dsp:txBody>
      <dsp:txXfrm>
        <a:off x="39523" y="931130"/>
        <a:ext cx="2150348" cy="730578"/>
      </dsp:txXfrm>
    </dsp:sp>
    <dsp:sp modelId="{DA56041E-3535-4553-B0BB-1D2CD7643353}">
      <dsp:nvSpPr>
        <dsp:cNvPr id="0" name=""/>
        <dsp:cNvSpPr/>
      </dsp:nvSpPr>
      <dsp:spPr>
        <a:xfrm>
          <a:off x="2229394" y="1782195"/>
          <a:ext cx="3344091" cy="809624"/>
        </a:xfrm>
        <a:prstGeom prst="rightArrow">
          <a:avLst>
            <a:gd name="adj1" fmla="val 75000"/>
            <a:gd name="adj2" fmla="val 50000"/>
          </a:avLst>
        </a:prstGeom>
        <a:solidFill>
          <a:schemeClr val="accent3">
            <a:tint val="40000"/>
            <a:alpha val="90000"/>
            <a:hueOff val="1352761"/>
            <a:satOff val="66667"/>
            <a:lumOff val="1186"/>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uk-UA" sz="2600" kern="1200" dirty="0" smtClean="0">
              <a:latin typeface="ALS Sector Regular" pitchFamily="50" charset="0"/>
              <a:cs typeface="ALS Sector Regular" pitchFamily="50" charset="0"/>
            </a:rPr>
            <a:t>радіальні</a:t>
          </a:r>
          <a:endParaRPr lang="ru-RU" sz="2600" kern="1200" dirty="0">
            <a:latin typeface="ALS Sector Regular" pitchFamily="50" charset="0"/>
            <a:cs typeface="ALS Sector Regular" pitchFamily="50" charset="0"/>
          </a:endParaRPr>
        </a:p>
      </dsp:txBody>
      <dsp:txXfrm>
        <a:off x="2229394" y="1883398"/>
        <a:ext cx="3040482" cy="607218"/>
      </dsp:txXfrm>
    </dsp:sp>
    <dsp:sp modelId="{026E4BCD-AF41-48F7-987B-85B77D04434D}">
      <dsp:nvSpPr>
        <dsp:cNvPr id="0" name=""/>
        <dsp:cNvSpPr/>
      </dsp:nvSpPr>
      <dsp:spPr>
        <a:xfrm>
          <a:off x="0" y="1782195"/>
          <a:ext cx="2229394" cy="809624"/>
        </a:xfrm>
        <a:prstGeom prst="roundRect">
          <a:avLst/>
        </a:prstGeom>
        <a:solidFill>
          <a:schemeClr val="accent3">
            <a:hueOff val="1807066"/>
            <a:satOff val="66667"/>
            <a:lumOff val="-980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uk-UA" sz="4300" kern="1200" dirty="0" smtClean="0">
              <a:latin typeface="ALS Sector Regular" pitchFamily="50" charset="0"/>
              <a:cs typeface="ALS Sector Regular" pitchFamily="50" charset="0"/>
            </a:rPr>
            <a:t>3</a:t>
          </a:r>
          <a:endParaRPr lang="ru-RU" sz="4300" kern="1200" dirty="0">
            <a:latin typeface="ALS Sector Regular" pitchFamily="50" charset="0"/>
            <a:cs typeface="ALS Sector Regular" pitchFamily="50" charset="0"/>
          </a:endParaRPr>
        </a:p>
      </dsp:txBody>
      <dsp:txXfrm>
        <a:off x="39523" y="1821718"/>
        <a:ext cx="2150348" cy="730578"/>
      </dsp:txXfrm>
    </dsp:sp>
    <dsp:sp modelId="{3CB36585-8B7D-487B-9BEB-79BBB81E548D}">
      <dsp:nvSpPr>
        <dsp:cNvPr id="0" name=""/>
        <dsp:cNvSpPr/>
      </dsp:nvSpPr>
      <dsp:spPr>
        <a:xfrm>
          <a:off x="2229394" y="2672782"/>
          <a:ext cx="3344091" cy="809624"/>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uk-UA" sz="2600" kern="1200" dirty="0" smtClean="0">
              <a:latin typeface="ALS Sector Regular" pitchFamily="50" charset="0"/>
              <a:cs typeface="ALS Sector Regular" pitchFamily="50" charset="0"/>
            </a:rPr>
            <a:t>комбіновані</a:t>
          </a:r>
          <a:endParaRPr lang="ru-RU" sz="2600" kern="1200" dirty="0">
            <a:latin typeface="ALS Sector Regular" pitchFamily="50" charset="0"/>
            <a:cs typeface="ALS Sector Regular" pitchFamily="50" charset="0"/>
          </a:endParaRPr>
        </a:p>
      </dsp:txBody>
      <dsp:txXfrm>
        <a:off x="2229394" y="2773985"/>
        <a:ext cx="3040482" cy="607218"/>
      </dsp:txXfrm>
    </dsp:sp>
    <dsp:sp modelId="{2871282B-3186-4997-9BA3-78472E83167B}">
      <dsp:nvSpPr>
        <dsp:cNvPr id="0" name=""/>
        <dsp:cNvSpPr/>
      </dsp:nvSpPr>
      <dsp:spPr>
        <a:xfrm>
          <a:off x="0" y="2672782"/>
          <a:ext cx="2229394" cy="809624"/>
        </a:xfrm>
        <a:prstGeom prst="roundRect">
          <a:avLst/>
        </a:prstGeom>
        <a:solidFill>
          <a:schemeClr val="accent3">
            <a:hueOff val="2710599"/>
            <a:satOff val="100000"/>
            <a:lumOff val="-14706"/>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uk-UA" sz="4300" kern="1200" dirty="0" smtClean="0">
              <a:latin typeface="ALS Sector Regular" pitchFamily="50" charset="0"/>
              <a:cs typeface="ALS Sector Regular" pitchFamily="50" charset="0"/>
            </a:rPr>
            <a:t>4</a:t>
          </a:r>
          <a:endParaRPr lang="ru-RU" sz="4300" kern="1200" dirty="0">
            <a:latin typeface="ALS Sector Regular" pitchFamily="50" charset="0"/>
            <a:cs typeface="ALS Sector Regular" pitchFamily="50" charset="0"/>
          </a:endParaRPr>
        </a:p>
      </dsp:txBody>
      <dsp:txXfrm>
        <a:off x="39523" y="2712305"/>
        <a:ext cx="2150348" cy="730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77301-3550-4301-A929-004F5C277984}">
      <dsp:nvSpPr>
        <dsp:cNvPr id="0" name=""/>
        <dsp:cNvSpPr/>
      </dsp:nvSpPr>
      <dsp:spPr>
        <a:xfrm>
          <a:off x="947992" y="672581"/>
          <a:ext cx="10031347" cy="4443306"/>
        </a:xfrm>
        <a:prstGeom prst="rect">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E9DDF8C-4F1F-43D0-8B71-546BE06935E6}">
      <dsp:nvSpPr>
        <dsp:cNvPr id="0" name=""/>
        <dsp:cNvSpPr/>
      </dsp:nvSpPr>
      <dsp:spPr>
        <a:xfrm>
          <a:off x="1320378" y="1192231"/>
          <a:ext cx="4526680" cy="380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 в цілому комплексна поїздка коштує дешевше, ніж набір послуг, що купуються окремо;</a:t>
          </a:r>
          <a:endParaRPr lang="ru-RU" sz="2300" kern="1200" dirty="0" smtClean="0">
            <a:latin typeface="ALS Sector Regular" pitchFamily="50" charset="0"/>
            <a:cs typeface="ALS Sector Regular" pitchFamily="50" charset="0"/>
          </a:endParaRPr>
        </a:p>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 </a:t>
          </a:r>
          <a:r>
            <a:rPr lang="uk-UA" sz="2300" kern="1200" dirty="0" err="1" smtClean="0">
              <a:latin typeface="ALS Sector Regular" pitchFamily="50" charset="0"/>
              <a:cs typeface="ALS Sector Regular" pitchFamily="50" charset="0"/>
            </a:rPr>
            <a:t>турагенту</a:t>
          </a:r>
          <a:r>
            <a:rPr lang="uk-UA" sz="2300" kern="1200" dirty="0" smtClean="0">
              <a:latin typeface="ALS Sector Regular" pitchFamily="50" charset="0"/>
              <a:cs typeface="ALS Sector Regular" pitchFamily="50" charset="0"/>
            </a:rPr>
            <a:t> легше радити клієнту, який вибрати маршрут, оскільки програма і ціни послуг відомі заздалегідь;</a:t>
          </a:r>
          <a:endParaRPr lang="ru-RU" sz="2300" kern="1200" dirty="0" smtClean="0">
            <a:latin typeface="ALS Sector Regular" pitchFamily="50" charset="0"/>
            <a:cs typeface="ALS Sector Regular" pitchFamily="50" charset="0"/>
          </a:endParaRPr>
        </a:p>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 більше можливості розкрити привабливість свого продукту.</a:t>
          </a:r>
          <a:endParaRPr lang="ru-RU" sz="2300" kern="1200" dirty="0">
            <a:latin typeface="ALS Sector Regular" pitchFamily="50" charset="0"/>
            <a:cs typeface="ALS Sector Regular" pitchFamily="50" charset="0"/>
          </a:endParaRPr>
        </a:p>
      </dsp:txBody>
      <dsp:txXfrm>
        <a:off x="1320378" y="1192231"/>
        <a:ext cx="4526680" cy="3801194"/>
      </dsp:txXfrm>
    </dsp:sp>
    <dsp:sp modelId="{778E2D3A-CF5B-478D-B7D7-DED471D602A0}">
      <dsp:nvSpPr>
        <dsp:cNvPr id="0" name=""/>
        <dsp:cNvSpPr/>
      </dsp:nvSpPr>
      <dsp:spPr>
        <a:xfrm>
          <a:off x="6231470" y="1192231"/>
          <a:ext cx="4524244" cy="380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 наявність в такому турі послуг, які не цікавлять клієнта;</a:t>
          </a:r>
          <a:endParaRPr lang="ru-RU" sz="2300" kern="1200" dirty="0" smtClean="0">
            <a:latin typeface="ALS Sector Regular" pitchFamily="50" charset="0"/>
            <a:cs typeface="ALS Sector Regular" pitchFamily="50" charset="0"/>
          </a:endParaRPr>
        </a:p>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 надмірна насиченість програми;</a:t>
          </a:r>
          <a:endParaRPr lang="ru-RU" sz="2300" kern="1200" dirty="0" smtClean="0">
            <a:latin typeface="ALS Sector Regular" pitchFamily="50" charset="0"/>
            <a:cs typeface="ALS Sector Regular" pitchFamily="50" charset="0"/>
          </a:endParaRPr>
        </a:p>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 реклама такого туру приваблює не всіх споживачів, а лише певну їх частину.</a:t>
          </a:r>
          <a:endParaRPr lang="ru-RU" sz="2300" kern="1200" dirty="0">
            <a:latin typeface="ALS Sector Regular" pitchFamily="50" charset="0"/>
            <a:cs typeface="ALS Sector Regular" pitchFamily="50" charset="0"/>
          </a:endParaRPr>
        </a:p>
      </dsp:txBody>
      <dsp:txXfrm>
        <a:off x="6231470" y="1192231"/>
        <a:ext cx="4524244" cy="3801194"/>
      </dsp:txXfrm>
    </dsp:sp>
    <dsp:sp modelId="{93D99369-496B-46DE-9615-53F04BDA64E4}">
      <dsp:nvSpPr>
        <dsp:cNvPr id="0" name=""/>
        <dsp:cNvSpPr/>
      </dsp:nvSpPr>
      <dsp:spPr>
        <a:xfrm>
          <a:off x="754797" y="302778"/>
          <a:ext cx="704993" cy="641236"/>
        </a:xfrm>
        <a:prstGeom prst="plus">
          <a:avLst>
            <a:gd name="adj" fmla="val 328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C878B7-B9FD-4643-9895-96B8D6059E6E}">
      <dsp:nvSpPr>
        <dsp:cNvPr id="0" name=""/>
        <dsp:cNvSpPr/>
      </dsp:nvSpPr>
      <dsp:spPr>
        <a:xfrm>
          <a:off x="10261293" y="555083"/>
          <a:ext cx="663523" cy="206819"/>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EEBB47-577A-4BBC-9677-071A24D13594}">
      <dsp:nvSpPr>
        <dsp:cNvPr id="0" name=""/>
        <dsp:cNvSpPr/>
      </dsp:nvSpPr>
      <dsp:spPr>
        <a:xfrm>
          <a:off x="5963665" y="1200359"/>
          <a:ext cx="988" cy="3630506"/>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8C6F9-F187-4861-8A9B-4EFADA6ED68D}">
      <dsp:nvSpPr>
        <dsp:cNvPr id="0" name=""/>
        <dsp:cNvSpPr/>
      </dsp:nvSpPr>
      <dsp:spPr>
        <a:xfrm>
          <a:off x="397224" y="3242"/>
          <a:ext cx="5321420" cy="43602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just" defTabSz="977900">
            <a:lnSpc>
              <a:spcPct val="90000"/>
            </a:lnSpc>
            <a:spcBef>
              <a:spcPct val="0"/>
            </a:spcBef>
            <a:spcAft>
              <a:spcPct val="15000"/>
            </a:spcAft>
            <a:buChar char="••"/>
          </a:pPr>
          <a:r>
            <a:rPr lang="uk-UA" sz="2200" kern="1200" dirty="0" smtClean="0">
              <a:latin typeface="ALS Sector Regular" pitchFamily="50" charset="0"/>
              <a:cs typeface="ALS Sector Regular" pitchFamily="50" charset="0"/>
            </a:rPr>
            <a:t>подорож з родиною або в компанії добре знайомих людей;</a:t>
          </a:r>
          <a:endParaRPr lang="ru-RU" sz="2200" kern="1200" dirty="0">
            <a:latin typeface="ALS Sector Regular" pitchFamily="50" charset="0"/>
            <a:cs typeface="ALS Sector Regular" pitchFamily="50" charset="0"/>
          </a:endParaRPr>
        </a:p>
        <a:p>
          <a:pPr marL="228600" lvl="1" indent="-228600" algn="just" defTabSz="977900">
            <a:lnSpc>
              <a:spcPct val="90000"/>
            </a:lnSpc>
            <a:spcBef>
              <a:spcPct val="0"/>
            </a:spcBef>
            <a:spcAft>
              <a:spcPct val="15000"/>
            </a:spcAft>
            <a:buChar char="••"/>
          </a:pPr>
          <a:r>
            <a:rPr lang="uk-UA" sz="2200" kern="1200" dirty="0" smtClean="0">
              <a:latin typeface="ALS Sector Regular" pitchFamily="50" charset="0"/>
              <a:cs typeface="ALS Sector Regular" pitchFamily="50" charset="0"/>
            </a:rPr>
            <a:t> це рекреаційний (пасивний) відпочинок, що знаходить відображення в різних варіаціях залежно від мети відпочинку: для гастрономічних турів це відвідування ресторанів, для культурно-пізнавальних – відвідування театрів.</a:t>
          </a:r>
          <a:endParaRPr lang="ru-RU" sz="2200" kern="1200" dirty="0">
            <a:latin typeface="ALS Sector Regular" pitchFamily="50" charset="0"/>
            <a:cs typeface="ALS Sector Regular" pitchFamily="50" charset="0"/>
          </a:endParaRPr>
        </a:p>
      </dsp:txBody>
      <dsp:txXfrm>
        <a:off x="499390" y="105408"/>
        <a:ext cx="5117088" cy="4258068"/>
      </dsp:txXfrm>
    </dsp:sp>
    <dsp:sp modelId="{4383AB09-F524-404A-8203-3C5F9F093A6C}">
      <dsp:nvSpPr>
        <dsp:cNvPr id="0" name=""/>
        <dsp:cNvSpPr/>
      </dsp:nvSpPr>
      <dsp:spPr>
        <a:xfrm>
          <a:off x="382713" y="4313059"/>
          <a:ext cx="5234170" cy="13154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3S «sun-sea-sand» </a:t>
          </a:r>
        </a:p>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(сонце-море-пісок)</a:t>
          </a:r>
          <a:endParaRPr lang="ru-RU" sz="2500" kern="1200" dirty="0">
            <a:latin typeface="ALS Sector Regular" pitchFamily="50" charset="0"/>
            <a:cs typeface="ALS Sector Regular" pitchFamily="50" charset="0"/>
          </a:endParaRPr>
        </a:p>
      </dsp:txBody>
      <dsp:txXfrm>
        <a:off x="382713" y="4313059"/>
        <a:ext cx="3686035" cy="1315428"/>
      </dsp:txXfrm>
    </dsp:sp>
    <dsp:sp modelId="{E437B9D6-CA09-47CC-9125-1F186EFDA366}">
      <dsp:nvSpPr>
        <dsp:cNvPr id="0" name=""/>
        <dsp:cNvSpPr/>
      </dsp:nvSpPr>
      <dsp:spPr>
        <a:xfrm>
          <a:off x="4370671" y="4128373"/>
          <a:ext cx="1604701" cy="16047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EC036-B95A-4229-9A3B-E1CE2FFE9A38}">
      <dsp:nvSpPr>
        <dsp:cNvPr id="0" name=""/>
        <dsp:cNvSpPr/>
      </dsp:nvSpPr>
      <dsp:spPr>
        <a:xfrm>
          <a:off x="6126234" y="3242"/>
          <a:ext cx="5321420" cy="43602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just" defTabSz="977900">
            <a:lnSpc>
              <a:spcPct val="90000"/>
            </a:lnSpc>
            <a:spcBef>
              <a:spcPct val="0"/>
            </a:spcBef>
            <a:spcAft>
              <a:spcPct val="15000"/>
            </a:spcAft>
            <a:buChar char="••"/>
          </a:pPr>
          <a:r>
            <a:rPr lang="uk-UA" sz="2200" kern="1200" dirty="0" smtClean="0">
              <a:latin typeface="ALS Sector Regular" pitchFamily="50" charset="0"/>
              <a:cs typeface="ALS Sector Regular" pitchFamily="50" charset="0"/>
            </a:rPr>
            <a:t>подорож, спрямована на пошук нових знайомств, </a:t>
          </a:r>
          <a:endParaRPr lang="ru-RU" sz="2200" kern="1200" dirty="0">
            <a:latin typeface="ALS Sector Regular" pitchFamily="50" charset="0"/>
            <a:cs typeface="ALS Sector Regular" pitchFamily="50" charset="0"/>
          </a:endParaRPr>
        </a:p>
        <a:p>
          <a:pPr marL="228600" lvl="1" indent="-228600" algn="just" defTabSz="977900">
            <a:lnSpc>
              <a:spcPct val="90000"/>
            </a:lnSpc>
            <a:spcBef>
              <a:spcPct val="0"/>
            </a:spcBef>
            <a:spcAft>
              <a:spcPct val="15000"/>
            </a:spcAft>
            <a:buChar char="••"/>
          </a:pPr>
          <a:r>
            <a:rPr lang="uk-UA" sz="2200" kern="1200" dirty="0" smtClean="0">
              <a:latin typeface="ALS Sector Regular" pitchFamily="50" charset="0"/>
              <a:cs typeface="ALS Sector Regular" pitchFamily="50" charset="0"/>
            </a:rPr>
            <a:t>це активний рекреаційний відпочинок: для пізнавального - це «промислова археологія», для лікувально-оздоровчого туризму – це боротьба зі шкідливими звичками, для гастрономічного – практичне вивчення національної кухні, для культурно-пізнавального – участь в художніх майстер-класах</a:t>
          </a:r>
          <a:endParaRPr lang="ru-RU" sz="2200" kern="1200" dirty="0">
            <a:latin typeface="ALS Sector Regular" pitchFamily="50" charset="0"/>
            <a:cs typeface="ALS Sector Regular" pitchFamily="50" charset="0"/>
          </a:endParaRPr>
        </a:p>
      </dsp:txBody>
      <dsp:txXfrm>
        <a:off x="6228400" y="105408"/>
        <a:ext cx="5117088" cy="4258068"/>
      </dsp:txXfrm>
    </dsp:sp>
    <dsp:sp modelId="{B0E8AAB6-2D36-4555-A3BD-17C103BC5260}">
      <dsp:nvSpPr>
        <dsp:cNvPr id="0" name=""/>
        <dsp:cNvSpPr/>
      </dsp:nvSpPr>
      <dsp:spPr>
        <a:xfrm>
          <a:off x="6131071" y="4313059"/>
          <a:ext cx="5195474" cy="13154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3E «entertainment-excitement-education» (розваги-задоволення-навчання)</a:t>
          </a:r>
          <a:endParaRPr lang="ru-RU" sz="2500" kern="1200" dirty="0">
            <a:latin typeface="ALS Sector Regular" pitchFamily="50" charset="0"/>
            <a:cs typeface="ALS Sector Regular" pitchFamily="50" charset="0"/>
          </a:endParaRPr>
        </a:p>
      </dsp:txBody>
      <dsp:txXfrm>
        <a:off x="6131071" y="4313059"/>
        <a:ext cx="3658784" cy="1315428"/>
      </dsp:txXfrm>
    </dsp:sp>
    <dsp:sp modelId="{CC7988F5-435B-4AAC-B655-491B286A861B}">
      <dsp:nvSpPr>
        <dsp:cNvPr id="0" name=""/>
        <dsp:cNvSpPr/>
      </dsp:nvSpPr>
      <dsp:spPr>
        <a:xfrm>
          <a:off x="10082832" y="4128373"/>
          <a:ext cx="1604701" cy="16047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0781-EA0A-6840-A031-618FEA039853}" type="datetimeFigureOut">
              <a:rPr lang="ru-RU" smtClean="0"/>
              <a:t>06.09.2021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AD9F9-5A30-7E41-993B-CA73F8DD231A}" type="slidenum">
              <a:rPr lang="ru-RU" smtClean="0"/>
              <a:t>‹#›</a:t>
            </a:fld>
            <a:endParaRPr lang="ru-RU"/>
          </a:p>
        </p:txBody>
      </p:sp>
    </p:spTree>
    <p:extLst>
      <p:ext uri="{BB962C8B-B14F-4D97-AF65-F5344CB8AC3E}">
        <p14:creationId xmlns:p14="http://schemas.microsoft.com/office/powerpoint/2010/main" val="135984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F8002AE-5C23-7742-8686-009C6A3B4FEE}" type="datetimeFigureOut">
              <a:rPr lang="ru-RU" smtClean="0"/>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2048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466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9540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9922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002AE-5C23-7742-8686-009C6A3B4FEE}" type="datetimeFigureOut">
              <a:rPr lang="ru-RU" smtClean="0"/>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99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002AE-5C23-7742-8686-009C6A3B4FEE}" type="datetimeFigureOut">
              <a:rPr lang="ru-RU" smtClean="0"/>
              <a:t>06.09.2021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65595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002AE-5C23-7742-8686-009C6A3B4FEE}" type="datetimeFigureOut">
              <a:rPr lang="ru-RU" smtClean="0"/>
              <a:t>06.09.2021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2299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002AE-5C23-7742-8686-009C6A3B4FEE}" type="datetimeFigureOut">
              <a:rPr lang="ru-RU" smtClean="0"/>
              <a:t>06.09.2021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16295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002AE-5C23-7742-8686-009C6A3B4FEE}" type="datetimeFigureOut">
              <a:rPr lang="ru-RU" smtClean="0"/>
              <a:t>06.09.2021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689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06.09.2021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637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06.09.2021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3698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02AE-5C23-7742-8686-009C6A3B4FEE}" type="datetimeFigureOut">
              <a:rPr lang="ru-RU" smtClean="0"/>
              <a:t>06.09.2021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68E0B-1315-534E-81D8-698168CF9F2D}" type="slidenum">
              <a:rPr lang="ru-RU" smtClean="0"/>
              <a:t>‹#›</a:t>
            </a:fld>
            <a:endParaRPr lang="ru-RU"/>
          </a:p>
        </p:txBody>
      </p:sp>
    </p:spTree>
    <p:extLst>
      <p:ext uri="{BB962C8B-B14F-4D97-AF65-F5344CB8AC3E}">
        <p14:creationId xmlns:p14="http://schemas.microsoft.com/office/powerpoint/2010/main" val="28813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jp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microsoft.com/office/2007/relationships/hdphoto" Target="../media/hdphoto1.wdp"/><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750792"/>
            <a:ext cx="11330943" cy="2892334"/>
          </a:xfrm>
        </p:spPr>
        <p:txBody>
          <a:bodyPr>
            <a:noAutofit/>
          </a:bodyPr>
          <a:lstStyle/>
          <a:p>
            <a:pPr lvl="0"/>
            <a:r>
              <a:rPr lang="uk-UA" sz="5400" b="1" dirty="0" smtClean="0">
                <a:solidFill>
                  <a:schemeClr val="tx1">
                    <a:lumMod val="75000"/>
                    <a:lumOff val="25000"/>
                  </a:schemeClr>
                </a:solidFill>
                <a:latin typeface="ALS Sector Regular" pitchFamily="50" charset="0"/>
                <a:ea typeface="ALS Sector Stencil" charset="0"/>
                <a:cs typeface="ALS Sector Regular" pitchFamily="50" charset="0"/>
              </a:rPr>
              <a:t>Тема 4. Класифікація туризму.</a:t>
            </a:r>
            <a:br>
              <a:rPr lang="uk-UA" sz="5400" b="1" dirty="0" smtClean="0">
                <a:solidFill>
                  <a:schemeClr val="tx1">
                    <a:lumMod val="75000"/>
                    <a:lumOff val="25000"/>
                  </a:schemeClr>
                </a:solidFill>
                <a:latin typeface="ALS Sector Regular" pitchFamily="50" charset="0"/>
                <a:ea typeface="ALS Sector Stencil" charset="0"/>
                <a:cs typeface="ALS Sector Regular" pitchFamily="50" charset="0"/>
              </a:rPr>
            </a:br>
            <a:r>
              <a:rPr lang="uk-UA" sz="5400" b="1" i="1" dirty="0"/>
              <a:t>Безмежність видів туризму як чинник його інвестиційної </a:t>
            </a:r>
            <a:r>
              <a:rPr lang="uk-UA" sz="5400" b="1" i="1" dirty="0" smtClean="0"/>
              <a:t>привабливості</a:t>
            </a:r>
            <a:endParaRPr lang="uk-UA" sz="5400" b="1" i="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143231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857" y="1000708"/>
            <a:ext cx="9789924" cy="1655851"/>
          </a:xfrm>
        </p:spPr>
        <p:txBody>
          <a:bodyPr>
            <a:noAutofit/>
          </a:bodyPr>
          <a:lstStyle/>
          <a:p>
            <a:pPr algn="just"/>
            <a:r>
              <a:rPr lang="uk-UA" sz="2000" b="1" dirty="0">
                <a:latin typeface="ALS Sector Regular" pitchFamily="50" charset="0"/>
                <a:cs typeface="ALS Sector Regular" pitchFamily="50" charset="0"/>
              </a:rPr>
              <a:t>П</a:t>
            </a:r>
            <a:r>
              <a:rPr lang="uk-UA" sz="2000" b="1" dirty="0" smtClean="0">
                <a:latin typeface="ALS Sector Regular" pitchFamily="50" charset="0"/>
                <a:cs typeface="ALS Sector Regular" pitchFamily="50" charset="0"/>
              </a:rPr>
              <a:t>ригодницький </a:t>
            </a:r>
            <a:r>
              <a:rPr lang="uk-UA" sz="2000" b="1" dirty="0">
                <a:latin typeface="ALS Sector Regular" pitchFamily="50" charset="0"/>
                <a:cs typeface="ALS Sector Regular" pitchFamily="50" charset="0"/>
              </a:rPr>
              <a:t>туризм </a:t>
            </a:r>
            <a:r>
              <a:rPr lang="uk-UA" sz="2000" dirty="0">
                <a:latin typeface="ALS Sector Regular" pitchFamily="50" charset="0"/>
                <a:cs typeface="ALS Sector Regular" pitchFamily="50" charset="0"/>
              </a:rPr>
              <a:t>– це головним чином індивідуальні (в складі нечисленних груп) подорожі в малодосліджені, незаймані нашою цивілізацією природні куточки, в дивовижні місця планети, вид туризму, який об'єднує всі подорожі, пов'язані з активними способами пересування і відпочинку на природі, що мають на меті отримання нових відчуттів, вражень, поліпшення туристом фізичної форми.</a:t>
            </a:r>
            <a:endParaRPr lang="ru-RU" sz="2000" dirty="0">
              <a:latin typeface="ALS Sector Regular" pitchFamily="50" charset="0"/>
              <a:cs typeface="ALS Sector Regular" pitchFamily="50" charset="0"/>
            </a:endParaRPr>
          </a:p>
        </p:txBody>
      </p:sp>
      <p:pic>
        <p:nvPicPr>
          <p:cNvPr id="4"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2">
            <a:extLst>
              <a:ext uri="{28A0092B-C50C-407E-A947-70E740481C1C}">
                <a14:useLocalDpi xmlns:a14="http://schemas.microsoft.com/office/drawing/2010/main" val="0"/>
              </a:ext>
            </a:extLst>
          </a:blip>
          <a:srcRect l="12172" t="11920" r="11477" b="8963"/>
          <a:stretch/>
        </p:blipFill>
        <p:spPr bwMode="auto">
          <a:xfrm>
            <a:off x="10414716" y="856343"/>
            <a:ext cx="1777284" cy="184167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3" name="Скругленный прямоугольник 2"/>
          <p:cNvSpPr/>
          <p:nvPr/>
        </p:nvSpPr>
        <p:spPr>
          <a:xfrm>
            <a:off x="624106" y="3976914"/>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latin typeface="ALS Sector Regular" pitchFamily="50" charset="0"/>
                <a:cs typeface="ALS Sector Regular" pitchFamily="50" charset="0"/>
              </a:rPr>
              <a:t>Дайвінг</a:t>
            </a:r>
            <a:endParaRPr lang="ru-RU" sz="2400" dirty="0">
              <a:latin typeface="ALS Sector Regular" pitchFamily="50" charset="0"/>
              <a:cs typeface="ALS Sector Regular" pitchFamily="50" charset="0"/>
            </a:endParaRPr>
          </a:p>
        </p:txBody>
      </p:sp>
      <p:sp>
        <p:nvSpPr>
          <p:cNvPr id="9" name="Скругленный прямоугольник 8"/>
          <p:cNvSpPr/>
          <p:nvPr/>
        </p:nvSpPr>
        <p:spPr>
          <a:xfrm>
            <a:off x="624106" y="4702628"/>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Вейкбординг</a:t>
            </a:r>
            <a:endParaRPr lang="ru-RU" sz="2400" dirty="0">
              <a:latin typeface="ALS Sector Regular" pitchFamily="50" charset="0"/>
              <a:cs typeface="ALS Sector Regular" pitchFamily="50" charset="0"/>
            </a:endParaRPr>
          </a:p>
        </p:txBody>
      </p:sp>
      <p:sp>
        <p:nvSpPr>
          <p:cNvPr id="10" name="Скругленный прямоугольник 9"/>
          <p:cNvSpPr/>
          <p:nvPr/>
        </p:nvSpPr>
        <p:spPr>
          <a:xfrm>
            <a:off x="624106" y="5383392"/>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Каякінг</a:t>
            </a:r>
            <a:endParaRPr lang="ru-RU" sz="2400" dirty="0">
              <a:latin typeface="ALS Sector Regular" pitchFamily="50" charset="0"/>
              <a:cs typeface="ALS Sector Regular" pitchFamily="50" charset="0"/>
            </a:endParaRPr>
          </a:p>
        </p:txBody>
      </p:sp>
      <p:sp>
        <p:nvSpPr>
          <p:cNvPr id="11" name="Скругленный прямоугольник 10"/>
          <p:cNvSpPr/>
          <p:nvPr/>
        </p:nvSpPr>
        <p:spPr>
          <a:xfrm>
            <a:off x="624106" y="6071007"/>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Рафтинг</a:t>
            </a:r>
            <a:endParaRPr lang="ru-RU" sz="2400" dirty="0">
              <a:latin typeface="ALS Sector Regular" pitchFamily="50" charset="0"/>
              <a:cs typeface="ALS Sector Regular" pitchFamily="50" charset="0"/>
            </a:endParaRPr>
          </a:p>
        </p:txBody>
      </p:sp>
      <p:sp>
        <p:nvSpPr>
          <p:cNvPr id="12" name="Скругленный прямоугольник 11"/>
          <p:cNvSpPr/>
          <p:nvPr/>
        </p:nvSpPr>
        <p:spPr>
          <a:xfrm>
            <a:off x="3751876" y="3955146"/>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Віндсерфинг</a:t>
            </a:r>
            <a:endParaRPr lang="ru-RU" sz="2400" dirty="0">
              <a:latin typeface="ALS Sector Regular" pitchFamily="50" charset="0"/>
              <a:cs typeface="ALS Sector Regular" pitchFamily="50" charset="0"/>
            </a:endParaRPr>
          </a:p>
        </p:txBody>
      </p:sp>
      <p:sp>
        <p:nvSpPr>
          <p:cNvPr id="13" name="Скругленный прямоугольник 12"/>
          <p:cNvSpPr/>
          <p:nvPr/>
        </p:nvSpPr>
        <p:spPr>
          <a:xfrm>
            <a:off x="3751876" y="4680860"/>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LS Sector Regular" pitchFamily="50" charset="0"/>
                <a:cs typeface="ALS Sector Regular" pitchFamily="50" charset="0"/>
              </a:rPr>
              <a:t>BASE jumping</a:t>
            </a:r>
            <a:endParaRPr lang="ru-RU" sz="2400" dirty="0">
              <a:latin typeface="ALS Sector Regular" pitchFamily="50" charset="0"/>
              <a:cs typeface="ALS Sector Regular" pitchFamily="50" charset="0"/>
            </a:endParaRPr>
          </a:p>
        </p:txBody>
      </p:sp>
      <p:sp>
        <p:nvSpPr>
          <p:cNvPr id="14" name="Скругленный прямоугольник 13"/>
          <p:cNvSpPr/>
          <p:nvPr/>
        </p:nvSpPr>
        <p:spPr>
          <a:xfrm>
            <a:off x="3751876" y="5361624"/>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Скайсерфінг</a:t>
            </a:r>
            <a:endParaRPr lang="ru-RU" sz="2400" dirty="0">
              <a:latin typeface="ALS Sector Regular" pitchFamily="50" charset="0"/>
              <a:cs typeface="ALS Sector Regular" pitchFamily="50" charset="0"/>
            </a:endParaRPr>
          </a:p>
        </p:txBody>
      </p:sp>
      <p:sp>
        <p:nvSpPr>
          <p:cNvPr id="15" name="Скругленный прямоугольник 14"/>
          <p:cNvSpPr/>
          <p:nvPr/>
        </p:nvSpPr>
        <p:spPr>
          <a:xfrm>
            <a:off x="3751876" y="6049239"/>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Роупджампинг</a:t>
            </a:r>
            <a:endParaRPr lang="ru-RU" sz="2400" dirty="0">
              <a:latin typeface="ALS Sector Regular" pitchFamily="50" charset="0"/>
              <a:cs typeface="ALS Sector Regular" pitchFamily="50" charset="0"/>
            </a:endParaRPr>
          </a:p>
        </p:txBody>
      </p:sp>
      <p:sp>
        <p:nvSpPr>
          <p:cNvPr id="16" name="Скругленный прямоугольник 15"/>
          <p:cNvSpPr/>
          <p:nvPr/>
        </p:nvSpPr>
        <p:spPr>
          <a:xfrm>
            <a:off x="6836104" y="3947892"/>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latin typeface="ALS Sector Regular" pitchFamily="50" charset="0"/>
                <a:cs typeface="ALS Sector Regular" pitchFamily="50" charset="0"/>
              </a:rPr>
              <a:t>Спелеотуризм</a:t>
            </a:r>
            <a:endParaRPr lang="ru-RU" sz="2400" dirty="0">
              <a:latin typeface="ALS Sector Regular" pitchFamily="50" charset="0"/>
              <a:cs typeface="ALS Sector Regular" pitchFamily="50" charset="0"/>
            </a:endParaRPr>
          </a:p>
        </p:txBody>
      </p:sp>
      <p:sp>
        <p:nvSpPr>
          <p:cNvPr id="17" name="Скругленный прямоугольник 16"/>
          <p:cNvSpPr/>
          <p:nvPr/>
        </p:nvSpPr>
        <p:spPr>
          <a:xfrm>
            <a:off x="6836104" y="4673606"/>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ALS Sector Regular" pitchFamily="50" charset="0"/>
                <a:cs typeface="ALS Sector Regular" pitchFamily="50" charset="0"/>
              </a:rPr>
              <a:t>Сноубординг</a:t>
            </a:r>
          </a:p>
        </p:txBody>
      </p:sp>
      <p:sp>
        <p:nvSpPr>
          <p:cNvPr id="18" name="Скругленный прямоугольник 17"/>
          <p:cNvSpPr/>
          <p:nvPr/>
        </p:nvSpPr>
        <p:spPr>
          <a:xfrm>
            <a:off x="6836104" y="5354370"/>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latin typeface="ALS Sector Regular" pitchFamily="50" charset="0"/>
                <a:cs typeface="ALS Sector Regular" pitchFamily="50" charset="0"/>
              </a:rPr>
              <a:t>Рогейн</a:t>
            </a:r>
            <a:endParaRPr lang="ru-RU" sz="2400" dirty="0">
              <a:latin typeface="ALS Sector Regular" pitchFamily="50" charset="0"/>
              <a:cs typeface="ALS Sector Regular" pitchFamily="50" charset="0"/>
            </a:endParaRPr>
          </a:p>
        </p:txBody>
      </p:sp>
      <p:sp>
        <p:nvSpPr>
          <p:cNvPr id="19" name="Скругленный прямоугольник 18"/>
          <p:cNvSpPr/>
          <p:nvPr/>
        </p:nvSpPr>
        <p:spPr>
          <a:xfrm>
            <a:off x="6836104" y="6041985"/>
            <a:ext cx="2830286"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ALS Sector Regular" pitchFamily="50" charset="0"/>
                <a:cs typeface="ALS Sector Regular" pitchFamily="50" charset="0"/>
              </a:rPr>
              <a:t>Сафарі</a:t>
            </a:r>
            <a:endParaRPr lang="ru-RU" sz="2400" dirty="0">
              <a:latin typeface="ALS Sector Regular" pitchFamily="50" charset="0"/>
              <a:cs typeface="ALS Sector Regular" pitchFamily="50" charset="0"/>
            </a:endParaRPr>
          </a:p>
        </p:txBody>
      </p:sp>
      <p:sp>
        <p:nvSpPr>
          <p:cNvPr id="5" name="Прямоугольник 4"/>
          <p:cNvSpPr/>
          <p:nvPr/>
        </p:nvSpPr>
        <p:spPr>
          <a:xfrm>
            <a:off x="489857" y="262331"/>
            <a:ext cx="9789924" cy="707886"/>
          </a:xfrm>
          <a:prstGeom prst="rect">
            <a:avLst/>
          </a:prstGeom>
        </p:spPr>
        <p:txBody>
          <a:bodyPr wrap="square">
            <a:spAutoFit/>
          </a:bodyPr>
          <a:lstStyle/>
          <a:p>
            <a:pPr algn="just"/>
            <a:r>
              <a:rPr lang="uk-UA" sz="2000" b="1" dirty="0">
                <a:latin typeface="ALS Sector Regular" pitchFamily="50" charset="0"/>
                <a:ea typeface="+mj-ea"/>
                <a:cs typeface="ALS Sector Regular" pitchFamily="50" charset="0"/>
              </a:rPr>
              <a:t>Активний туризм </a:t>
            </a:r>
            <a:r>
              <a:rPr lang="uk-UA" sz="2000" dirty="0">
                <a:latin typeface="ALS Sector Regular" pitchFamily="50" charset="0"/>
                <a:ea typeface="+mj-ea"/>
                <a:cs typeface="ALS Sector Regular" pitchFamily="50" charset="0"/>
              </a:rPr>
              <a:t>– це форма подорожей </a:t>
            </a:r>
            <a:r>
              <a:rPr lang="uk-UA" sz="2000" dirty="0">
                <a:latin typeface="ALS Sector Regular" pitchFamily="50" charset="0"/>
                <a:ea typeface="+mj-ea"/>
                <a:cs typeface="ALS Sector Regular" pitchFamily="50" charset="0"/>
              </a:rPr>
              <a:t>з </a:t>
            </a:r>
            <a:r>
              <a:rPr lang="uk-UA" sz="2000" dirty="0">
                <a:latin typeface="ALS Sector Regular" pitchFamily="50" charset="0"/>
                <a:ea typeface="+mj-ea"/>
                <a:cs typeface="ALS Sector Regular" pitchFamily="50" charset="0"/>
              </a:rPr>
              <a:t>використанням активних способів пересування.</a:t>
            </a:r>
            <a:endParaRPr lang="ru-RU" sz="2000" dirty="0">
              <a:latin typeface="ALS Sector Regular" pitchFamily="50" charset="0"/>
              <a:ea typeface="+mj-ea"/>
              <a:cs typeface="ALS Sector Regular" pitchFamily="50" charset="0"/>
            </a:endParaRPr>
          </a:p>
        </p:txBody>
      </p:sp>
      <p:sp>
        <p:nvSpPr>
          <p:cNvPr id="6" name="Прямоугольник 5"/>
          <p:cNvSpPr/>
          <p:nvPr/>
        </p:nvSpPr>
        <p:spPr>
          <a:xfrm>
            <a:off x="489856" y="2711207"/>
            <a:ext cx="9674422" cy="1015663"/>
          </a:xfrm>
          <a:prstGeom prst="rect">
            <a:avLst/>
          </a:prstGeom>
        </p:spPr>
        <p:txBody>
          <a:bodyPr wrap="square">
            <a:spAutoFit/>
          </a:bodyPr>
          <a:lstStyle/>
          <a:p>
            <a:pPr algn="just"/>
            <a:r>
              <a:rPr lang="uk-UA" sz="2000" b="1" dirty="0">
                <a:latin typeface="ALS Sector Regular" pitchFamily="50" charset="0"/>
                <a:ea typeface="+mj-ea"/>
                <a:cs typeface="ALS Sector Regular" pitchFamily="50" charset="0"/>
              </a:rPr>
              <a:t>Спортивний туризм </a:t>
            </a:r>
            <a:r>
              <a:rPr lang="uk-UA" sz="2000" dirty="0">
                <a:latin typeface="ALS Sector Regular" pitchFamily="50" charset="0"/>
                <a:ea typeface="+mj-ea"/>
                <a:cs typeface="ALS Sector Regular" pitchFamily="50" charset="0"/>
              </a:rPr>
              <a:t>спрямований на виконання певних нормативів. </a:t>
            </a:r>
            <a:r>
              <a:rPr lang="uk-UA" sz="2000" dirty="0">
                <a:latin typeface="ALS Sector Regular" pitchFamily="50" charset="0"/>
                <a:ea typeface="+mj-ea"/>
                <a:cs typeface="ALS Sector Regular" pitchFamily="50" charset="0"/>
              </a:rPr>
              <a:t> </a:t>
            </a:r>
            <a:r>
              <a:rPr lang="uk-UA" sz="2000" dirty="0">
                <a:latin typeface="ALS Sector Regular" pitchFamily="50" charset="0"/>
                <a:ea typeface="+mj-ea"/>
                <a:cs typeface="ALS Sector Regular" pitchFamily="50" charset="0"/>
              </a:rPr>
              <a:t>Основна </a:t>
            </a:r>
            <a:r>
              <a:rPr lang="uk-UA" sz="2000" dirty="0">
                <a:latin typeface="ALS Sector Regular" pitchFamily="50" charset="0"/>
                <a:ea typeface="+mj-ea"/>
                <a:cs typeface="ALS Sector Regular" pitchFamily="50" charset="0"/>
              </a:rPr>
              <a:t>мета </a:t>
            </a:r>
            <a:r>
              <a:rPr lang="uk-UA" sz="2000" b="1" dirty="0">
                <a:latin typeface="ALS Sector Regular" pitchFamily="50" charset="0"/>
                <a:ea typeface="+mj-ea"/>
                <a:cs typeface="ALS Sector Regular" pitchFamily="50" charset="0"/>
              </a:rPr>
              <a:t>екстремального </a:t>
            </a:r>
            <a:r>
              <a:rPr lang="uk-UA" sz="2000" b="1" dirty="0">
                <a:latin typeface="ALS Sector Regular" pitchFamily="50" charset="0"/>
                <a:ea typeface="+mj-ea"/>
                <a:cs typeface="ALS Sector Regular" pitchFamily="50" charset="0"/>
              </a:rPr>
              <a:t>туризму </a:t>
            </a:r>
            <a:r>
              <a:rPr lang="uk-UA" sz="2000" dirty="0">
                <a:latin typeface="ALS Sector Regular" pitchFamily="50" charset="0"/>
                <a:ea typeface="+mj-ea"/>
                <a:cs typeface="ALS Sector Regular" pitchFamily="50" charset="0"/>
              </a:rPr>
              <a:t>– </a:t>
            </a:r>
            <a:r>
              <a:rPr lang="uk-UA" sz="2000" dirty="0">
                <a:latin typeface="ALS Sector Regular" pitchFamily="50" charset="0"/>
                <a:ea typeface="+mj-ea"/>
                <a:cs typeface="ALS Sector Regular" pitchFamily="50" charset="0"/>
              </a:rPr>
              <a:t>отримання максимального адреналіну за рахунок </a:t>
            </a:r>
            <a:r>
              <a:rPr lang="uk-UA" sz="2000" dirty="0">
                <a:latin typeface="ALS Sector Regular" pitchFamily="50" charset="0"/>
                <a:ea typeface="+mj-ea"/>
                <a:cs typeface="ALS Sector Regular" pitchFamily="50" charset="0"/>
              </a:rPr>
              <a:t>ризику через подолання </a:t>
            </a:r>
            <a:r>
              <a:rPr lang="uk-UA" sz="2000" dirty="0" smtClean="0">
                <a:latin typeface="ALS Sector Regular" pitchFamily="50" charset="0"/>
                <a:ea typeface="+mj-ea"/>
                <a:cs typeface="ALS Sector Regular" pitchFamily="50" charset="0"/>
              </a:rPr>
              <a:t>перешкод.</a:t>
            </a:r>
            <a:endParaRPr lang="ru-RU" sz="2000" dirty="0">
              <a:latin typeface="ALS Sector Regular" pitchFamily="50" charset="0"/>
              <a:ea typeface="+mj-ea"/>
              <a:cs typeface="ALS Sector Regular" pitchFamily="50" charset="0"/>
            </a:endParaRPr>
          </a:p>
        </p:txBody>
      </p:sp>
    </p:spTree>
    <p:extLst>
      <p:ext uri="{BB962C8B-B14F-4D97-AF65-F5344CB8AC3E}">
        <p14:creationId xmlns:p14="http://schemas.microsoft.com/office/powerpoint/2010/main" val="671009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9" name="Рисунок 8"/>
          <p:cNvPicPr/>
          <p:nvPr/>
        </p:nvPicPr>
        <p:blipFill rotWithShape="1">
          <a:blip r:embed="rId3"/>
          <a:srcRect l="12606" t="19646" r="35100" b="12285"/>
          <a:stretch/>
        </p:blipFill>
        <p:spPr bwMode="auto">
          <a:xfrm>
            <a:off x="1335918" y="249704"/>
            <a:ext cx="8733222" cy="6343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15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pSp>
        <p:nvGrpSpPr>
          <p:cNvPr id="4" name="Группа 3"/>
          <p:cNvGrpSpPr/>
          <p:nvPr/>
        </p:nvGrpSpPr>
        <p:grpSpPr>
          <a:xfrm>
            <a:off x="1915927" y="1162049"/>
            <a:ext cx="8354228" cy="4247349"/>
            <a:chOff x="0" y="0"/>
            <a:chExt cx="5229225" cy="2257425"/>
          </a:xfrm>
        </p:grpSpPr>
        <p:pic>
          <p:nvPicPr>
            <p:cNvPr id="5" name="Рисунок 4" descr="https://boatcourse.com/Chapters/05_PersonalWatercraftAndOtherBoats/images/02_Canoe_Kayak_Raf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95700" cy="2257425"/>
            </a:xfrm>
            <a:prstGeom prst="rect">
              <a:avLst/>
            </a:prstGeom>
            <a:noFill/>
            <a:ln>
              <a:noFill/>
            </a:ln>
          </p:spPr>
        </p:pic>
        <p:pic>
          <p:nvPicPr>
            <p:cNvPr id="6" name="Рисунок 5" descr="http://naprokat.info/photo-naprokat/56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266700"/>
              <a:ext cx="1905000" cy="1028700"/>
            </a:xfrm>
            <a:prstGeom prst="rect">
              <a:avLst/>
            </a:prstGeom>
            <a:noFill/>
            <a:ln>
              <a:noFill/>
            </a:ln>
          </p:spPr>
        </p:pic>
        <p:sp>
          <p:nvSpPr>
            <p:cNvPr id="7" name="Поле 14"/>
            <p:cNvSpPr txBox="1"/>
            <p:nvPr/>
          </p:nvSpPr>
          <p:spPr>
            <a:xfrm>
              <a:off x="3800475" y="1409700"/>
              <a:ext cx="113347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uk-UA" sz="800" b="1">
                  <a:solidFill>
                    <a:srgbClr val="252525"/>
                  </a:solidFill>
                  <a:effectLst/>
                  <a:latin typeface="Arial"/>
                  <a:ea typeface="Calibri"/>
                  <a:cs typeface="Times New Roman"/>
                </a:rPr>
                <a:t>С</a:t>
              </a:r>
              <a:r>
                <a:rPr lang="ru-RU" sz="800" b="1">
                  <a:solidFill>
                    <a:srgbClr val="252525"/>
                  </a:solidFill>
                  <a:effectLst/>
                  <a:latin typeface="Arial"/>
                  <a:ea typeface="Calibri"/>
                  <a:cs typeface="Times New Roman"/>
                </a:rPr>
                <a:t>atamaran</a:t>
              </a:r>
              <a:endParaRPr lang="ru-RU" sz="1100">
                <a:effectLst/>
                <a:ea typeface="Calibri"/>
                <a:cs typeface="Times New Roman"/>
              </a:endParaRPr>
            </a:p>
          </p:txBody>
        </p:sp>
      </p:grpSp>
    </p:spTree>
    <p:extLst>
      <p:ext uri="{BB962C8B-B14F-4D97-AF65-F5344CB8AC3E}">
        <p14:creationId xmlns:p14="http://schemas.microsoft.com/office/powerpoint/2010/main" val="408511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567285768"/>
              </p:ext>
            </p:extLst>
          </p:nvPr>
        </p:nvGraphicFramePr>
        <p:xfrm>
          <a:off x="510138" y="141209"/>
          <a:ext cx="11417193" cy="6554917"/>
        </p:xfrm>
        <a:graphic>
          <a:graphicData uri="http://schemas.openxmlformats.org/drawingml/2006/table">
            <a:tbl>
              <a:tblPr firstRow="1" firstCol="1" bandRow="1">
                <a:tableStyleId>{5C22544A-7EE6-4342-B048-85BDC9FD1C3A}</a:tableStyleId>
              </a:tblPr>
              <a:tblGrid>
                <a:gridCol w="1896178"/>
                <a:gridCol w="9521015"/>
              </a:tblGrid>
              <a:tr h="159740">
                <a:tc gridSpan="2">
                  <a:txBody>
                    <a:bodyPr/>
                    <a:lstStyle/>
                    <a:p>
                      <a:pPr algn="ctr">
                        <a:lnSpc>
                          <a:spcPct val="107000"/>
                        </a:lnSpc>
                        <a:spcAft>
                          <a:spcPts val="0"/>
                        </a:spcAft>
                      </a:pPr>
                      <a:r>
                        <a:rPr lang="uk-UA" sz="1600">
                          <a:effectLst/>
                        </a:rPr>
                        <a:t>Водні</a:t>
                      </a:r>
                      <a:endParaRPr lang="ru-RU" sz="1600">
                        <a:effectLst/>
                        <a:latin typeface="Calibri"/>
                        <a:ea typeface="Calibri"/>
                        <a:cs typeface="Times New Roman"/>
                      </a:endParaRPr>
                    </a:p>
                  </a:txBody>
                  <a:tcPr marL="42356" marR="42356" marT="0" marB="0"/>
                </a:tc>
                <a:tc hMerge="1">
                  <a:txBody>
                    <a:bodyPr/>
                    <a:lstStyle/>
                    <a:p>
                      <a:endParaRPr lang="ru-RU"/>
                    </a:p>
                  </a:txBody>
                  <a:tcPr/>
                </a:tc>
              </a:tr>
              <a:tr h="159740">
                <a:tc>
                  <a:txBody>
                    <a:bodyPr/>
                    <a:lstStyle/>
                    <a:p>
                      <a:pPr>
                        <a:lnSpc>
                          <a:spcPct val="107000"/>
                        </a:lnSpc>
                        <a:spcAft>
                          <a:spcPts val="0"/>
                        </a:spcAft>
                      </a:pPr>
                      <a:r>
                        <a:rPr lang="uk-UA" sz="1600">
                          <a:effectLst/>
                        </a:rPr>
                        <a:t>Дайвінг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занурення під воду зі спеціальним спорядженням</a:t>
                      </a:r>
                      <a:endParaRPr lang="ru-RU" sz="1600">
                        <a:effectLst/>
                        <a:latin typeface="Calibri"/>
                        <a:ea typeface="Calibri"/>
                        <a:cs typeface="Times New Roman"/>
                      </a:endParaRPr>
                    </a:p>
                  </a:txBody>
                  <a:tcPr marL="42356" marR="42356" marT="0" marB="0"/>
                </a:tc>
              </a:tr>
              <a:tr h="638961">
                <a:tc>
                  <a:txBody>
                    <a:bodyPr/>
                    <a:lstStyle/>
                    <a:p>
                      <a:pPr>
                        <a:lnSpc>
                          <a:spcPct val="107000"/>
                        </a:lnSpc>
                        <a:spcAft>
                          <a:spcPts val="0"/>
                        </a:spcAft>
                      </a:pPr>
                      <a:r>
                        <a:rPr lang="uk-UA" sz="1600">
                          <a:effectLst/>
                        </a:rPr>
                        <a:t>Водні лижі</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один із найвідоміших видів активного відпочинку, що характеризується пересуванням по поверхні води на лижах, тримаючись за трос, з’єднаний з катером або іншим плавальним засобом</a:t>
                      </a:r>
                      <a:endParaRPr lang="ru-RU" sz="1600">
                        <a:effectLst/>
                        <a:latin typeface="Calibri"/>
                        <a:ea typeface="Calibri"/>
                        <a:cs typeface="Times New Roman"/>
                      </a:endParaRPr>
                    </a:p>
                  </a:txBody>
                  <a:tcPr marL="42356" marR="42356" marT="0" marB="0"/>
                </a:tc>
              </a:tr>
              <a:tr h="159740">
                <a:tc>
                  <a:txBody>
                    <a:bodyPr/>
                    <a:lstStyle/>
                    <a:p>
                      <a:pPr>
                        <a:lnSpc>
                          <a:spcPct val="107000"/>
                        </a:lnSpc>
                        <a:spcAft>
                          <a:spcPts val="0"/>
                        </a:spcAft>
                      </a:pPr>
                      <a:r>
                        <a:rPr lang="uk-UA" sz="1600">
                          <a:effectLst/>
                        </a:rPr>
                        <a:t>Вейкбординг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комбінація водних лиж, сноуборду, скейта і серфінгу</a:t>
                      </a:r>
                      <a:endParaRPr lang="ru-RU" sz="1600">
                        <a:effectLst/>
                        <a:latin typeface="Calibri"/>
                        <a:ea typeface="Calibri"/>
                        <a:cs typeface="Times New Roman"/>
                      </a:endParaRPr>
                    </a:p>
                  </a:txBody>
                  <a:tcPr marL="42356" marR="42356" marT="0" marB="0"/>
                </a:tc>
              </a:tr>
              <a:tr h="159740">
                <a:tc>
                  <a:txBody>
                    <a:bodyPr/>
                    <a:lstStyle/>
                    <a:p>
                      <a:pPr>
                        <a:lnSpc>
                          <a:spcPct val="107000"/>
                        </a:lnSpc>
                        <a:spcAft>
                          <a:spcPts val="0"/>
                        </a:spcAft>
                      </a:pPr>
                      <a:r>
                        <a:rPr lang="uk-UA" sz="1600">
                          <a:effectLst/>
                        </a:rPr>
                        <a:t>Каякінг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вид сплаву по річці, використовуючи одномісний човен – каяк</a:t>
                      </a:r>
                      <a:endParaRPr lang="ru-RU" sz="1600">
                        <a:effectLst/>
                        <a:latin typeface="Calibri"/>
                        <a:ea typeface="Calibri"/>
                        <a:cs typeface="Times New Roman"/>
                      </a:endParaRPr>
                    </a:p>
                  </a:txBody>
                  <a:tcPr marL="42356" marR="42356" marT="0" marB="0"/>
                </a:tc>
              </a:tr>
              <a:tr h="319481">
                <a:tc>
                  <a:txBody>
                    <a:bodyPr/>
                    <a:lstStyle/>
                    <a:p>
                      <a:pPr>
                        <a:lnSpc>
                          <a:spcPct val="107000"/>
                        </a:lnSpc>
                        <a:spcAft>
                          <a:spcPts val="0"/>
                        </a:spcAft>
                      </a:pPr>
                      <a:r>
                        <a:rPr lang="uk-UA" sz="1600">
                          <a:effectLst/>
                        </a:rPr>
                        <a:t>Рафтинг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екстремальний спуск по гірський річці на каное або спеціальних плотах</a:t>
                      </a:r>
                      <a:endParaRPr lang="ru-RU" sz="1600">
                        <a:effectLst/>
                        <a:latin typeface="Calibri"/>
                        <a:ea typeface="Calibri"/>
                        <a:cs typeface="Times New Roman"/>
                      </a:endParaRPr>
                    </a:p>
                  </a:txBody>
                  <a:tcPr marL="42356" marR="42356" marT="0" marB="0"/>
                </a:tc>
              </a:tr>
              <a:tr h="159740">
                <a:tc>
                  <a:txBody>
                    <a:bodyPr/>
                    <a:lstStyle/>
                    <a:p>
                      <a:pPr>
                        <a:lnSpc>
                          <a:spcPct val="107000"/>
                        </a:lnSpc>
                        <a:spcAft>
                          <a:spcPts val="0"/>
                        </a:spcAft>
                      </a:pPr>
                      <a:r>
                        <a:rPr lang="uk-UA" sz="1600">
                          <a:effectLst/>
                        </a:rPr>
                        <a:t>Зорбинг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спуск в прозорій кулі (зорбі) з гори або перетин водойми в такій кулі</a:t>
                      </a:r>
                      <a:endParaRPr lang="ru-RU" sz="1600">
                        <a:effectLst/>
                        <a:latin typeface="Calibri"/>
                        <a:ea typeface="Calibri"/>
                        <a:cs typeface="Times New Roman"/>
                      </a:endParaRPr>
                    </a:p>
                  </a:txBody>
                  <a:tcPr marL="42356" marR="42356" marT="0" marB="0"/>
                </a:tc>
              </a:tr>
              <a:tr h="159740">
                <a:tc gridSpan="2">
                  <a:txBody>
                    <a:bodyPr/>
                    <a:lstStyle/>
                    <a:p>
                      <a:pPr algn="ctr">
                        <a:lnSpc>
                          <a:spcPct val="107000"/>
                        </a:lnSpc>
                        <a:spcAft>
                          <a:spcPts val="0"/>
                        </a:spcAft>
                      </a:pPr>
                      <a:r>
                        <a:rPr lang="uk-UA" sz="1600">
                          <a:effectLst/>
                        </a:rPr>
                        <a:t>Повітряні</a:t>
                      </a:r>
                      <a:endParaRPr lang="ru-RU" sz="1600">
                        <a:effectLst/>
                        <a:latin typeface="Calibri"/>
                        <a:ea typeface="Calibri"/>
                        <a:cs typeface="Times New Roman"/>
                      </a:endParaRPr>
                    </a:p>
                  </a:txBody>
                  <a:tcPr marL="42356" marR="42356" marT="0" marB="0"/>
                </a:tc>
                <a:tc hMerge="1">
                  <a:txBody>
                    <a:bodyPr/>
                    <a:lstStyle/>
                    <a:p>
                      <a:endParaRPr lang="ru-RU"/>
                    </a:p>
                  </a:txBody>
                  <a:tcPr/>
                </a:tc>
              </a:tr>
              <a:tr h="319481">
                <a:tc>
                  <a:txBody>
                    <a:bodyPr/>
                    <a:lstStyle/>
                    <a:p>
                      <a:pPr>
                        <a:lnSpc>
                          <a:spcPct val="107000"/>
                        </a:lnSpc>
                        <a:spcAft>
                          <a:spcPts val="0"/>
                        </a:spcAft>
                      </a:pPr>
                      <a:r>
                        <a:rPr lang="uk-UA" sz="1600">
                          <a:effectLst/>
                        </a:rPr>
                        <a:t>Віндсерфинг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dirty="0">
                          <a:effectLst/>
                        </a:rPr>
                        <a:t>вид вітрильного спорту, що характеризується керуванням дошкою невеликого розміру зі встановленим на ній вітрилом</a:t>
                      </a:r>
                      <a:endParaRPr lang="ru-RU" sz="1600" dirty="0">
                        <a:effectLst/>
                        <a:latin typeface="Calibri"/>
                        <a:ea typeface="Calibri"/>
                        <a:cs typeface="Times New Roman"/>
                      </a:endParaRPr>
                    </a:p>
                  </a:txBody>
                  <a:tcPr marL="42356" marR="42356" marT="0" marB="0"/>
                </a:tc>
              </a:tr>
              <a:tr h="319481">
                <a:tc>
                  <a:txBody>
                    <a:bodyPr/>
                    <a:lstStyle/>
                    <a:p>
                      <a:pPr>
                        <a:lnSpc>
                          <a:spcPct val="107000"/>
                        </a:lnSpc>
                        <a:spcAft>
                          <a:spcPts val="0"/>
                        </a:spcAft>
                      </a:pPr>
                      <a:r>
                        <a:rPr lang="uk-UA" sz="1600">
                          <a:effectLst/>
                        </a:rPr>
                        <a:t>Парашутизм</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вид авіаційного спорту, що передбачає використання спортсменом парашуту під час стрибка з повітряного транспорту</a:t>
                      </a:r>
                      <a:endParaRPr lang="ru-RU" sz="1600">
                        <a:effectLst/>
                        <a:latin typeface="Calibri"/>
                        <a:ea typeface="Calibri"/>
                        <a:cs typeface="Times New Roman"/>
                      </a:endParaRPr>
                    </a:p>
                  </a:txBody>
                  <a:tcPr marL="42356" marR="42356" marT="0" marB="0"/>
                </a:tc>
              </a:tr>
              <a:tr h="479220">
                <a:tc>
                  <a:txBody>
                    <a:bodyPr/>
                    <a:lstStyle/>
                    <a:p>
                      <a:pPr>
                        <a:lnSpc>
                          <a:spcPct val="107000"/>
                        </a:lnSpc>
                        <a:spcAft>
                          <a:spcPts val="0"/>
                        </a:spcAft>
                      </a:pPr>
                      <a:r>
                        <a:rPr lang="en-US" sz="1600">
                          <a:effectLst/>
                        </a:rPr>
                        <a:t>BASE jumping</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використовується спеціальний парашут для стрибків з фіксованих об'єктів (В.А.S.Е. - акронім від англ: building (будівля), antenna (антена), span (перекриття, проліт мосту), earth (земля)</a:t>
                      </a:r>
                      <a:endParaRPr lang="ru-RU" sz="1600">
                        <a:effectLst/>
                        <a:latin typeface="Calibri"/>
                        <a:ea typeface="Calibri"/>
                        <a:cs typeface="Times New Roman"/>
                      </a:endParaRPr>
                    </a:p>
                  </a:txBody>
                  <a:tcPr marL="42356" marR="42356" marT="0" marB="0"/>
                </a:tc>
              </a:tr>
              <a:tr h="159740">
                <a:tc>
                  <a:txBody>
                    <a:bodyPr/>
                    <a:lstStyle/>
                    <a:p>
                      <a:pPr>
                        <a:lnSpc>
                          <a:spcPct val="107000"/>
                        </a:lnSpc>
                        <a:spcAft>
                          <a:spcPts val="0"/>
                        </a:spcAft>
                      </a:pPr>
                      <a:r>
                        <a:rPr lang="uk-UA" sz="1600" dirty="0">
                          <a:effectLst/>
                        </a:rPr>
                        <a:t>Фрістайл</a:t>
                      </a:r>
                      <a:endParaRPr lang="ru-RU" sz="1600" dirty="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красивий показ різноманітних елементів у повітрі парашутистом</a:t>
                      </a:r>
                      <a:endParaRPr lang="ru-RU" sz="1600">
                        <a:effectLst/>
                        <a:latin typeface="Calibri"/>
                        <a:ea typeface="Calibri"/>
                        <a:cs typeface="Times New Roman"/>
                      </a:endParaRPr>
                    </a:p>
                  </a:txBody>
                  <a:tcPr marL="42356" marR="42356" marT="0" marB="0"/>
                </a:tc>
              </a:tr>
              <a:tr h="319481">
                <a:tc>
                  <a:txBody>
                    <a:bodyPr/>
                    <a:lstStyle/>
                    <a:p>
                      <a:pPr>
                        <a:lnSpc>
                          <a:spcPct val="107000"/>
                        </a:lnSpc>
                        <a:spcAft>
                          <a:spcPts val="0"/>
                        </a:spcAft>
                      </a:pPr>
                      <a:r>
                        <a:rPr lang="uk-UA" sz="1600">
                          <a:effectLst/>
                        </a:rPr>
                        <a:t>Скайсерфінг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стрибки з лижами, під час яких виконуються різні фігури у вільному падінні</a:t>
                      </a:r>
                      <a:endParaRPr lang="ru-RU" sz="1600">
                        <a:effectLst/>
                        <a:latin typeface="Calibri"/>
                        <a:ea typeface="Calibri"/>
                        <a:cs typeface="Times New Roman"/>
                      </a:endParaRPr>
                    </a:p>
                  </a:txBody>
                  <a:tcPr marL="42356" marR="42356" marT="0" marB="0"/>
                </a:tc>
              </a:tr>
              <a:tr h="319481">
                <a:tc>
                  <a:txBody>
                    <a:bodyPr/>
                    <a:lstStyle/>
                    <a:p>
                      <a:pPr>
                        <a:lnSpc>
                          <a:spcPct val="107000"/>
                        </a:lnSpc>
                        <a:spcAft>
                          <a:spcPts val="0"/>
                        </a:spcAft>
                      </a:pPr>
                      <a:r>
                        <a:rPr lang="uk-UA" sz="1600">
                          <a:effectLst/>
                        </a:rPr>
                        <a:t>Дельтапланеризм</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вид спорту, в якому змагання проводяться на літальному апараті, важчому за повітря</a:t>
                      </a:r>
                      <a:endParaRPr lang="ru-RU" sz="1600">
                        <a:effectLst/>
                        <a:latin typeface="Calibri"/>
                        <a:ea typeface="Calibri"/>
                        <a:cs typeface="Times New Roman"/>
                      </a:endParaRPr>
                    </a:p>
                  </a:txBody>
                  <a:tcPr marL="42356" marR="42356" marT="0" marB="0"/>
                </a:tc>
              </a:tr>
              <a:tr h="159740">
                <a:tc>
                  <a:txBody>
                    <a:bodyPr/>
                    <a:lstStyle/>
                    <a:p>
                      <a:pPr>
                        <a:lnSpc>
                          <a:spcPct val="107000"/>
                        </a:lnSpc>
                        <a:spcAft>
                          <a:spcPts val="0"/>
                        </a:spcAft>
                      </a:pPr>
                      <a:r>
                        <a:rPr lang="uk-UA" sz="1600" dirty="0" err="1">
                          <a:effectLst/>
                        </a:rPr>
                        <a:t>Парапланеризм</a:t>
                      </a:r>
                      <a:endParaRPr lang="ru-RU" sz="1600" dirty="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політ на спеціальному літальному апараті без двигуна</a:t>
                      </a:r>
                      <a:endParaRPr lang="ru-RU" sz="1600">
                        <a:effectLst/>
                        <a:latin typeface="Calibri"/>
                        <a:ea typeface="Calibri"/>
                        <a:cs typeface="Times New Roman"/>
                      </a:endParaRPr>
                    </a:p>
                  </a:txBody>
                  <a:tcPr marL="42356" marR="42356" marT="0" marB="0"/>
                </a:tc>
              </a:tr>
              <a:tr h="479220">
                <a:tc>
                  <a:txBody>
                    <a:bodyPr/>
                    <a:lstStyle/>
                    <a:p>
                      <a:pPr>
                        <a:lnSpc>
                          <a:spcPct val="107000"/>
                        </a:lnSpc>
                        <a:spcAft>
                          <a:spcPts val="0"/>
                        </a:spcAft>
                      </a:pPr>
                      <a:r>
                        <a:rPr lang="uk-UA" sz="1600">
                          <a:effectLst/>
                        </a:rPr>
                        <a:t>Роупджампинг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стрибки з мотузкою з високого об'єкта за допомогою складної системи амортизації з альпіністських мотузок і спорядження. Стрибки бувають з вільним падінням і без вільного падіння (маятник)</a:t>
                      </a:r>
                      <a:endParaRPr lang="ru-RU" sz="1600">
                        <a:effectLst/>
                        <a:latin typeface="Calibri"/>
                        <a:ea typeface="Calibri"/>
                        <a:cs typeface="Times New Roman"/>
                      </a:endParaRPr>
                    </a:p>
                  </a:txBody>
                  <a:tcPr marL="42356" marR="42356" marT="0" marB="0"/>
                </a:tc>
              </a:tr>
              <a:tr h="159740">
                <a:tc>
                  <a:txBody>
                    <a:bodyPr/>
                    <a:lstStyle/>
                    <a:p>
                      <a:pPr>
                        <a:lnSpc>
                          <a:spcPct val="107000"/>
                        </a:lnSpc>
                        <a:spcAft>
                          <a:spcPts val="0"/>
                        </a:spcAft>
                      </a:pPr>
                      <a:r>
                        <a:rPr lang="uk-UA" sz="1600">
                          <a:effectLst/>
                        </a:rPr>
                        <a:t>Парасейлинг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uk-UA" sz="1600">
                          <a:effectLst/>
                        </a:rPr>
                        <a:t>польоти на парашуті, що приводиться в рух катером</a:t>
                      </a:r>
                      <a:endParaRPr lang="ru-RU" sz="1600">
                        <a:effectLst/>
                        <a:latin typeface="Calibri"/>
                        <a:ea typeface="Calibri"/>
                        <a:cs typeface="Times New Roman"/>
                      </a:endParaRPr>
                    </a:p>
                  </a:txBody>
                  <a:tcPr marL="42356" marR="42356" marT="0" marB="0"/>
                </a:tc>
              </a:tr>
              <a:tr h="479220">
                <a:tc>
                  <a:txBody>
                    <a:bodyPr/>
                    <a:lstStyle/>
                    <a:p>
                      <a:pPr>
                        <a:lnSpc>
                          <a:spcPct val="107000"/>
                        </a:lnSpc>
                        <a:spcAft>
                          <a:spcPts val="0"/>
                        </a:spcAft>
                      </a:pPr>
                      <a:r>
                        <a:rPr lang="ru-RU" sz="1600">
                          <a:effectLst/>
                        </a:rPr>
                        <a:t>Кайтбордінг</a:t>
                      </a:r>
                      <a:endParaRPr lang="ru-RU" sz="1600">
                        <a:effectLst/>
                        <a:latin typeface="Calibri"/>
                        <a:ea typeface="Calibri"/>
                        <a:cs typeface="Times New Roman"/>
                      </a:endParaRPr>
                    </a:p>
                  </a:txBody>
                  <a:tcPr marL="42356" marR="42356" marT="0" marB="0"/>
                </a:tc>
                <a:tc>
                  <a:txBody>
                    <a:bodyPr/>
                    <a:lstStyle/>
                    <a:p>
                      <a:pPr algn="just">
                        <a:lnSpc>
                          <a:spcPct val="107000"/>
                        </a:lnSpc>
                        <a:spcAft>
                          <a:spcPts val="0"/>
                        </a:spcAft>
                      </a:pPr>
                      <a:r>
                        <a:rPr lang="ru-RU" sz="1600" dirty="0">
                          <a:effectLst/>
                        </a:rPr>
                        <a:t>Л</a:t>
                      </a:r>
                      <a:r>
                        <a:rPr lang="uk-UA" sz="1600" dirty="0">
                          <a:effectLst/>
                        </a:rPr>
                        <a:t>юдина, яка стоїть на дошці, розганяється на дошці за допомогою повітряного змія (</a:t>
                      </a:r>
                      <a:r>
                        <a:rPr lang="uk-UA" sz="1600" dirty="0" err="1">
                          <a:effectLst/>
                        </a:rPr>
                        <a:t>кайта</a:t>
                      </a:r>
                      <a:r>
                        <a:rPr lang="uk-UA" sz="1600" dirty="0">
                          <a:effectLst/>
                        </a:rPr>
                        <a:t>). при цьому кататися можна як по воді, так і по засніжених рівнинним або гірським поверхонь.</a:t>
                      </a:r>
                      <a:endParaRPr lang="ru-RU" sz="1600" dirty="0">
                        <a:effectLst/>
                        <a:latin typeface="Calibri"/>
                        <a:ea typeface="Calibri"/>
                        <a:cs typeface="Times New Roman"/>
                      </a:endParaRPr>
                    </a:p>
                  </a:txBody>
                  <a:tcPr marL="42356" marR="42356" marT="0" marB="0"/>
                </a:tc>
              </a:tr>
            </a:tbl>
          </a:graphicData>
        </a:graphic>
      </p:graphicFrame>
    </p:spTree>
    <p:extLst>
      <p:ext uri="{BB962C8B-B14F-4D97-AF65-F5344CB8AC3E}">
        <p14:creationId xmlns:p14="http://schemas.microsoft.com/office/powerpoint/2010/main" val="3166511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25443465"/>
              </p:ext>
            </p:extLst>
          </p:nvPr>
        </p:nvGraphicFramePr>
        <p:xfrm>
          <a:off x="615470" y="199323"/>
          <a:ext cx="11290981" cy="6297454"/>
        </p:xfrm>
        <a:graphic>
          <a:graphicData uri="http://schemas.openxmlformats.org/drawingml/2006/table">
            <a:tbl>
              <a:tblPr firstRow="1" firstCol="1" bandRow="1">
                <a:tableStyleId>{5C22544A-7EE6-4342-B048-85BDC9FD1C3A}</a:tableStyleId>
              </a:tblPr>
              <a:tblGrid>
                <a:gridCol w="1733094"/>
                <a:gridCol w="9557887"/>
              </a:tblGrid>
              <a:tr h="214539">
                <a:tc gridSpan="2">
                  <a:txBody>
                    <a:bodyPr/>
                    <a:lstStyle/>
                    <a:p>
                      <a:pPr algn="ctr">
                        <a:lnSpc>
                          <a:spcPct val="107000"/>
                        </a:lnSpc>
                        <a:spcAft>
                          <a:spcPts val="0"/>
                        </a:spcAft>
                      </a:pPr>
                      <a:r>
                        <a:rPr lang="uk-UA" sz="1600">
                          <a:effectLst/>
                        </a:rPr>
                        <a:t>Гірські</a:t>
                      </a:r>
                      <a:endParaRPr lang="ru-RU" sz="1400">
                        <a:effectLst/>
                        <a:latin typeface="Calibri"/>
                        <a:ea typeface="Calibri"/>
                        <a:cs typeface="Times New Roman"/>
                      </a:endParaRPr>
                    </a:p>
                  </a:txBody>
                  <a:tcPr marL="50182" marR="50182" marT="0" marB="0"/>
                </a:tc>
                <a:tc hMerge="1">
                  <a:txBody>
                    <a:bodyPr/>
                    <a:lstStyle/>
                    <a:p>
                      <a:endParaRPr lang="ru-RU"/>
                    </a:p>
                  </a:txBody>
                  <a:tcPr/>
                </a:tc>
              </a:tr>
              <a:tr h="418714">
                <a:tc>
                  <a:txBody>
                    <a:bodyPr/>
                    <a:lstStyle/>
                    <a:p>
                      <a:pPr>
                        <a:lnSpc>
                          <a:spcPct val="107000"/>
                        </a:lnSpc>
                        <a:spcAft>
                          <a:spcPts val="0"/>
                        </a:spcAft>
                      </a:pPr>
                      <a:r>
                        <a:rPr lang="uk-UA" sz="1600">
                          <a:effectLst/>
                        </a:rPr>
                        <a:t>Альпінізм</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вид спорту, що основною метою ставить сходження на природні та штучні скелі, зокрема на гірські вершини</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ru-RU" sz="1600">
                          <a:effectLst/>
                        </a:rPr>
                        <a:t>Бейсклаймбинг</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проходження технічно складного альпіністського маршруту з подальшим стрибком із спеціальним маршрутом</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a:effectLst/>
                        </a:rPr>
                        <a:t>Спелестологія</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дослідження порожнин штучного походження (підземних споруд)</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uk-UA" sz="1600">
                          <a:effectLst/>
                        </a:rPr>
                        <a:t>Скелелазіння</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вид спорту, який полягає у вільному лазінні по природному або штучному рельєфу</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uk-UA" sz="1600">
                          <a:effectLst/>
                        </a:rPr>
                        <a:t>Спелеотуризм</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подорож по печерах із спорядженням і подоланням у них різного роду перешкод</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uk-UA" sz="1600">
                          <a:effectLst/>
                        </a:rPr>
                        <a:t>Скіальпінізм</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підйом на гору за допомогою альпіністського спорядження для подальшого спуску на лижах по непідготовленій схилу</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uk-UA" sz="1600">
                          <a:effectLst/>
                        </a:rPr>
                        <a:t>Скілур</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проходження маршрутів по пересіченій місцевості на спеціальних лижах</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uk-UA" sz="1600">
                          <a:effectLst/>
                        </a:rPr>
                        <a:t>Гірські лижі</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спуск із гір на спеціальних лижах по заздалегідь підготовленому маршруту</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a:effectLst/>
                        </a:rPr>
                        <a:t>Сноубординг</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спуск по снігу з гірських схилів на спеціальній дошці</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a:effectLst/>
                        </a:rPr>
                        <a:t>Фрірайд</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спуск по снігу з гірських схилів поза трасою</a:t>
                      </a:r>
                      <a:endParaRPr lang="ru-RU" sz="1400">
                        <a:effectLst/>
                        <a:latin typeface="Calibri"/>
                        <a:ea typeface="Calibri"/>
                        <a:cs typeface="Times New Roman"/>
                      </a:endParaRPr>
                    </a:p>
                  </a:txBody>
                  <a:tcPr marL="50182" marR="50182" marT="0" marB="0"/>
                </a:tc>
              </a:tr>
              <a:tr h="290057">
                <a:tc gridSpan="2">
                  <a:txBody>
                    <a:bodyPr/>
                    <a:lstStyle/>
                    <a:p>
                      <a:pPr algn="ctr">
                        <a:lnSpc>
                          <a:spcPct val="107000"/>
                        </a:lnSpc>
                        <a:spcAft>
                          <a:spcPts val="0"/>
                        </a:spcAft>
                      </a:pPr>
                      <a:r>
                        <a:rPr lang="uk-UA" sz="1600">
                          <a:effectLst/>
                        </a:rPr>
                        <a:t>Наземні</a:t>
                      </a:r>
                      <a:endParaRPr lang="ru-RU" sz="1400">
                        <a:effectLst/>
                        <a:latin typeface="Calibri"/>
                        <a:ea typeface="Calibri"/>
                        <a:cs typeface="Times New Roman"/>
                      </a:endParaRPr>
                    </a:p>
                  </a:txBody>
                  <a:tcPr marL="50182" marR="50182" marT="0" marB="0"/>
                </a:tc>
                <a:tc hMerge="1">
                  <a:txBody>
                    <a:bodyPr/>
                    <a:lstStyle/>
                    <a:p>
                      <a:endParaRPr lang="ru-RU"/>
                    </a:p>
                  </a:txBody>
                  <a:tcPr/>
                </a:tc>
              </a:tr>
              <a:tr h="214539">
                <a:tc>
                  <a:txBody>
                    <a:bodyPr/>
                    <a:lstStyle/>
                    <a:p>
                      <a:pPr>
                        <a:lnSpc>
                          <a:spcPct val="107000"/>
                        </a:lnSpc>
                        <a:spcAft>
                          <a:spcPts val="0"/>
                        </a:spcAft>
                      </a:pPr>
                      <a:r>
                        <a:rPr lang="uk-UA" sz="1600">
                          <a:effectLst/>
                        </a:rPr>
                        <a:t>Трекінг</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вид активного відпочинку, пішохідна туристична подорож</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a:effectLst/>
                        </a:rPr>
                        <a:t>Рогейн</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спортивне орієнтування з довгою дистанцією орієнтування за вибором</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a:effectLst/>
                        </a:rPr>
                        <a:t>Сендбордінг</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спуск із піщаних схилів на спеціально обладнаній дошці</a:t>
                      </a:r>
                      <a:endParaRPr lang="ru-RU" sz="1400">
                        <a:effectLst/>
                        <a:latin typeface="Calibri"/>
                        <a:ea typeface="Calibri"/>
                        <a:cs typeface="Times New Roman"/>
                      </a:endParaRPr>
                    </a:p>
                  </a:txBody>
                  <a:tcPr marL="50182" marR="50182" marT="0" marB="0"/>
                </a:tc>
              </a:tr>
              <a:tr h="418714">
                <a:tc>
                  <a:txBody>
                    <a:bodyPr/>
                    <a:lstStyle/>
                    <a:p>
                      <a:pPr>
                        <a:lnSpc>
                          <a:spcPct val="107000"/>
                        </a:lnSpc>
                        <a:spcAft>
                          <a:spcPts val="0"/>
                        </a:spcAft>
                      </a:pPr>
                      <a:r>
                        <a:rPr lang="ru-RU" sz="1600" dirty="0" err="1">
                          <a:effectLst/>
                        </a:rPr>
                        <a:t>Геокешинг</a:t>
                      </a:r>
                      <a:endParaRPr lang="ru-RU" sz="1400" dirty="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гра із застосуванням супутникових навігаційних систем, метою якої є знаходження схованок, встановлених у важкодоступних місцях</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dirty="0" err="1">
                          <a:effectLst/>
                        </a:rPr>
                        <a:t>Маунтінбайкинг</a:t>
                      </a:r>
                      <a:endParaRPr lang="ru-RU" sz="1400" dirty="0">
                        <a:effectLst/>
                        <a:latin typeface="Calibri"/>
                        <a:ea typeface="Calibri"/>
                        <a:cs typeface="Times New Roman"/>
                      </a:endParaRPr>
                    </a:p>
                  </a:txBody>
                  <a:tcPr marL="50182" marR="50182" marT="0" marB="0"/>
                </a:tc>
                <a:tc>
                  <a:txBody>
                    <a:bodyPr/>
                    <a:lstStyle/>
                    <a:p>
                      <a:pPr>
                        <a:lnSpc>
                          <a:spcPct val="107000"/>
                        </a:lnSpc>
                        <a:spcAft>
                          <a:spcPts val="0"/>
                        </a:spcAft>
                      </a:pPr>
                      <a:r>
                        <a:rPr lang="uk-UA" sz="1600">
                          <a:effectLst/>
                        </a:rPr>
                        <a:t>подорож на велосипеді по гірській місцевості</a:t>
                      </a:r>
                      <a:endParaRPr lang="ru-RU" sz="1400">
                        <a:effectLst/>
                        <a:latin typeface="Calibri"/>
                        <a:ea typeface="Calibri"/>
                        <a:cs typeface="Times New Roman"/>
                      </a:endParaRPr>
                    </a:p>
                  </a:txBody>
                  <a:tcPr marL="50182" marR="50182" marT="0" marB="0"/>
                </a:tc>
              </a:tr>
              <a:tr h="214539">
                <a:tc>
                  <a:txBody>
                    <a:bodyPr/>
                    <a:lstStyle/>
                    <a:p>
                      <a:pPr>
                        <a:lnSpc>
                          <a:spcPct val="107000"/>
                        </a:lnSpc>
                        <a:spcAft>
                          <a:spcPts val="0"/>
                        </a:spcAft>
                      </a:pPr>
                      <a:r>
                        <a:rPr lang="uk-UA" sz="1600">
                          <a:effectLst/>
                        </a:rPr>
                        <a:t>Даунхілл</a:t>
                      </a:r>
                      <a:endParaRPr lang="ru-RU" sz="1400">
                        <a:effectLst/>
                        <a:latin typeface="Calibri"/>
                        <a:ea typeface="Calibri"/>
                        <a:cs typeface="Times New Roman"/>
                      </a:endParaRPr>
                    </a:p>
                  </a:txBody>
                  <a:tcPr marL="50182" marR="50182" marT="0" marB="0"/>
                </a:tc>
                <a:tc>
                  <a:txBody>
                    <a:bodyPr/>
                    <a:lstStyle/>
                    <a:p>
                      <a:pPr>
                        <a:lnSpc>
                          <a:spcPct val="107000"/>
                        </a:lnSpc>
                        <a:spcAft>
                          <a:spcPts val="0"/>
                        </a:spcAft>
                      </a:pPr>
                      <a:r>
                        <a:rPr lang="uk-UA" sz="1600" dirty="0">
                          <a:effectLst/>
                        </a:rPr>
                        <a:t>спуск по крутих схилах на велосипеді</a:t>
                      </a:r>
                      <a:endParaRPr lang="ru-RU" sz="1400" dirty="0">
                        <a:effectLst/>
                        <a:latin typeface="Calibri"/>
                        <a:ea typeface="Calibri"/>
                        <a:cs typeface="Times New Roman"/>
                      </a:endParaRPr>
                    </a:p>
                  </a:txBody>
                  <a:tcPr marL="50182" marR="50182" marT="0" marB="0"/>
                </a:tc>
              </a:tr>
            </a:tbl>
          </a:graphicData>
        </a:graphic>
      </p:graphicFrame>
    </p:spTree>
    <p:extLst>
      <p:ext uri="{BB962C8B-B14F-4D97-AF65-F5344CB8AC3E}">
        <p14:creationId xmlns:p14="http://schemas.microsoft.com/office/powerpoint/2010/main" val="21117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5838371" cy="4351338"/>
          </a:xfrm>
        </p:spPr>
        <p:txBody>
          <a:bodyPr/>
          <a:lstStyle/>
          <a:p>
            <a:r>
              <a:rPr lang="uk-UA" dirty="0" smtClean="0"/>
              <a:t> </a:t>
            </a:r>
            <a:endParaRPr lang="ru-RU" dirty="0"/>
          </a:p>
        </p:txBody>
      </p:sp>
      <p:sp>
        <p:nvSpPr>
          <p:cNvPr id="4" name="AutoShape 2" descr="Фестиваль дерунів в місті КоростеньМандрівоч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5782" y="1931477"/>
            <a:ext cx="1817117" cy="177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V Свято Шоколаду | LvivOnline (Львів Онлайн)"/>
          <p:cNvPicPr>
            <a:picLocks noChangeAspect="1" noChangeArrowheads="1"/>
          </p:cNvPicPr>
          <p:nvPr/>
        </p:nvPicPr>
        <p:blipFill rotWithShape="1">
          <a:blip r:embed="rId3">
            <a:extLst>
              <a:ext uri="{28A0092B-C50C-407E-A947-70E740481C1C}">
                <a14:useLocalDpi xmlns:a14="http://schemas.microsoft.com/office/drawing/2010/main" val="0"/>
              </a:ext>
            </a:extLst>
          </a:blip>
          <a:srcRect t="10074" b="11365"/>
          <a:stretch/>
        </p:blipFill>
        <p:spPr bwMode="auto">
          <a:xfrm>
            <a:off x="9514341" y="4094165"/>
            <a:ext cx="2143125" cy="168365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У Мукачеві вже готуються до фестивалю «Червене вино» | PMG.ua – новини  Мукачева та Закарпатт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958" r="20318"/>
          <a:stretch/>
        </p:blipFill>
        <p:spPr bwMode="auto">
          <a:xfrm>
            <a:off x="10585903" y="1931477"/>
            <a:ext cx="1349828"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48104" t="33835" r="11625" b="15327"/>
          <a:stretch/>
        </p:blipFill>
        <p:spPr bwMode="auto">
          <a:xfrm>
            <a:off x="3145276" y="4343807"/>
            <a:ext cx="2965238" cy="210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Зданий Города, Газа, Полиция, Пожарна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514" y="3632832"/>
            <a:ext cx="2805657" cy="17632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Сыр, Лоток, Лотки, Сыры, Батлер"/>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132" y="1822906"/>
            <a:ext cx="2658382" cy="216750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Поварской Колпак, Шеф Повар"/>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 y="2031322"/>
            <a:ext cx="2129581" cy="206284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Растительные Очертания, Овощи, Лист"/>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4453327"/>
            <a:ext cx="1978584" cy="1990292"/>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17" name="Заголовок 4"/>
          <p:cNvSpPr>
            <a:spLocks noGrp="1"/>
          </p:cNvSpPr>
          <p:nvPr>
            <p:ph type="title"/>
          </p:nvPr>
        </p:nvSpPr>
        <p:spPr>
          <a:xfrm>
            <a:off x="838200" y="510268"/>
            <a:ext cx="10515600" cy="1325563"/>
          </a:xfrm>
        </p:spPr>
        <p:txBody>
          <a:bodyPr>
            <a:normAutofit/>
          </a:bodyPr>
          <a:lstStyle/>
          <a:p>
            <a:r>
              <a:rPr lang="uk-UA" sz="4000" b="1" dirty="0" smtClean="0">
                <a:latin typeface="ALS Sector Regular" pitchFamily="50" charset="0"/>
                <a:cs typeface="ALS Sector Regular" pitchFamily="50" charset="0"/>
              </a:rPr>
              <a:t>Гастрономічний туризм</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3415182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512457"/>
            <a:ext cx="10515600" cy="2664506"/>
          </a:xfrm>
        </p:spPr>
        <p:txBody>
          <a:bodyPr>
            <a:normAutofit/>
          </a:bodyPr>
          <a:lstStyle/>
          <a:p>
            <a:pPr algn="just"/>
            <a:r>
              <a:rPr lang="uk-UA" sz="2400" dirty="0" err="1">
                <a:latin typeface="ALS Sector Regular" pitchFamily="50" charset="0"/>
                <a:cs typeface="ALS Sector Regular" pitchFamily="50" charset="0"/>
              </a:rPr>
              <a:t>meetings</a:t>
            </a:r>
            <a:r>
              <a:rPr lang="uk-UA" sz="2400" dirty="0">
                <a:latin typeface="ALS Sector Regular" pitchFamily="50" charset="0"/>
                <a:cs typeface="ALS Sector Regular" pitchFamily="50" charset="0"/>
              </a:rPr>
              <a:t> - корпоративні зустрічі, презентації, </a:t>
            </a:r>
            <a:r>
              <a:rPr lang="uk-UA" sz="2400" dirty="0" smtClean="0">
                <a:latin typeface="ALS Sector Regular" pitchFamily="50" charset="0"/>
                <a:cs typeface="ALS Sector Regular" pitchFamily="50" charset="0"/>
              </a:rPr>
              <a:t>переговори тощо;</a:t>
            </a:r>
          </a:p>
          <a:p>
            <a:pPr algn="just"/>
            <a:r>
              <a:rPr lang="en-US" sz="2400" dirty="0" err="1" smtClean="0">
                <a:latin typeface="ALS Sector Regular" pitchFamily="50" charset="0"/>
                <a:cs typeface="ALS Sector Regular" pitchFamily="50" charset="0"/>
              </a:rPr>
              <a:t>i</a:t>
            </a:r>
            <a:r>
              <a:rPr lang="uk-UA" sz="2400" dirty="0" err="1" smtClean="0">
                <a:latin typeface="ALS Sector Regular" pitchFamily="50" charset="0"/>
                <a:cs typeface="ALS Sector Regular" pitchFamily="50" charset="0"/>
              </a:rPr>
              <a:t>ncentives</a:t>
            </a:r>
            <a:r>
              <a:rPr lang="uk-UA" sz="2400" dirty="0" smtClean="0">
                <a:latin typeface="ALS Sector Regular" pitchFamily="50" charset="0"/>
                <a:cs typeface="ALS Sector Regular" pitchFamily="50" charset="0"/>
              </a:rPr>
              <a:t> </a:t>
            </a:r>
            <a:r>
              <a:rPr lang="uk-UA" sz="2400" dirty="0">
                <a:latin typeface="ALS Sector Regular" pitchFamily="50" charset="0"/>
                <a:cs typeface="ALS Sector Regular" pitchFamily="50" charset="0"/>
              </a:rPr>
              <a:t>- заохочувальні чи мотиваційні тури і програми, </a:t>
            </a:r>
            <a:r>
              <a:rPr lang="uk-UA" sz="2400" dirty="0" err="1">
                <a:latin typeface="ALS Sector Regular" pitchFamily="50" charset="0"/>
                <a:cs typeface="ALS Sector Regular" pitchFamily="50" charset="0"/>
              </a:rPr>
              <a:t>тімбілдинги</a:t>
            </a:r>
            <a:r>
              <a:rPr lang="uk-UA" sz="2400" dirty="0">
                <a:latin typeface="ALS Sector Regular" pitchFamily="50" charset="0"/>
                <a:cs typeface="ALS Sector Regular" pitchFamily="50" charset="0"/>
              </a:rPr>
              <a:t>, навчання персоналу, корпоративні </a:t>
            </a:r>
            <a:r>
              <a:rPr lang="uk-UA" sz="2400" dirty="0" smtClean="0">
                <a:latin typeface="ALS Sector Regular" pitchFamily="50" charset="0"/>
                <a:cs typeface="ALS Sector Regular" pitchFamily="50" charset="0"/>
              </a:rPr>
              <a:t>свята;</a:t>
            </a:r>
          </a:p>
          <a:p>
            <a:pPr algn="just"/>
            <a:r>
              <a:rPr lang="uk-UA" sz="2400" dirty="0" err="1">
                <a:latin typeface="ALS Sector Regular" pitchFamily="50" charset="0"/>
                <a:cs typeface="ALS Sector Regular" pitchFamily="50" charset="0"/>
              </a:rPr>
              <a:t>conferences</a:t>
            </a:r>
            <a:r>
              <a:rPr lang="uk-UA" sz="2400" dirty="0">
                <a:latin typeface="ALS Sector Regular" pitchFamily="50" charset="0"/>
                <a:cs typeface="ALS Sector Regular" pitchFamily="50" charset="0"/>
              </a:rPr>
              <a:t> - конференції, конгреси, з'їзди, форуми, семінари </a:t>
            </a:r>
            <a:r>
              <a:rPr lang="uk-UA" sz="2400" dirty="0" smtClean="0">
                <a:latin typeface="ALS Sector Regular" pitchFamily="50" charset="0"/>
                <a:cs typeface="ALS Sector Regular" pitchFamily="50" charset="0"/>
              </a:rPr>
              <a:t>тощо;</a:t>
            </a:r>
          </a:p>
          <a:p>
            <a:pPr algn="just"/>
            <a:r>
              <a:rPr lang="uk-UA" sz="2400" dirty="0" err="1">
                <a:latin typeface="ALS Sector Regular" pitchFamily="50" charset="0"/>
                <a:cs typeface="ALS Sector Regular" pitchFamily="50" charset="0"/>
              </a:rPr>
              <a:t>exhibitions</a:t>
            </a:r>
            <a:r>
              <a:rPr lang="uk-UA" sz="2400" dirty="0">
                <a:latin typeface="ALS Sector Regular" pitchFamily="50" charset="0"/>
                <a:cs typeface="ALS Sector Regular" pitchFamily="50" charset="0"/>
              </a:rPr>
              <a:t> - виставки, іміджеві заходи (фестивалі, благодійні </a:t>
            </a:r>
            <a:r>
              <a:rPr lang="uk-UA" sz="2400" dirty="0" smtClean="0">
                <a:latin typeface="ALS Sector Regular" pitchFamily="50" charset="0"/>
                <a:cs typeface="ALS Sector Regular" pitchFamily="50" charset="0"/>
              </a:rPr>
              <a:t>концерти), </a:t>
            </a:r>
            <a:r>
              <a:rPr lang="uk-UA" sz="2400" dirty="0">
                <a:latin typeface="ALS Sector Regular" pitchFamily="50" charset="0"/>
                <a:cs typeface="ALS Sector Regular" pitchFamily="50" charset="0"/>
              </a:rPr>
              <a:t>PR-події й </a:t>
            </a:r>
            <a:r>
              <a:rPr lang="uk-UA" sz="2400" dirty="0" smtClean="0">
                <a:latin typeface="ALS Sector Regular" pitchFamily="50" charset="0"/>
                <a:cs typeface="ALS Sector Regular" pitchFamily="50" charset="0"/>
              </a:rPr>
              <a:t>прес-тури.</a:t>
            </a:r>
            <a:endParaRPr lang="ru-RU" sz="2400" dirty="0">
              <a:latin typeface="ALS Sector Regular" pitchFamily="50" charset="0"/>
              <a:cs typeface="ALS Sector Regular" pitchFamily="50" charset="0"/>
            </a:endParaRPr>
          </a:p>
        </p:txBody>
      </p:sp>
      <p:sp>
        <p:nvSpPr>
          <p:cNvPr id="4" name="AutoShape 2" descr="MICE Tou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MICE Touris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2" name="Picture 6" descr="MICE Tou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286" y="1770745"/>
            <a:ext cx="5456554" cy="1523998"/>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8" name="Заголовок 4"/>
          <p:cNvSpPr>
            <a:spLocks noGrp="1"/>
          </p:cNvSpPr>
          <p:nvPr>
            <p:ph type="title"/>
          </p:nvPr>
        </p:nvSpPr>
        <p:spPr>
          <a:xfrm>
            <a:off x="838200" y="510268"/>
            <a:ext cx="10515600" cy="1325563"/>
          </a:xfrm>
        </p:spPr>
        <p:txBody>
          <a:bodyPr>
            <a:normAutofit/>
          </a:bodyPr>
          <a:lstStyle/>
          <a:p>
            <a:r>
              <a:rPr lang="uk-UA" sz="4000" b="1" dirty="0" smtClean="0">
                <a:latin typeface="ALS Sector Regular" pitchFamily="50" charset="0"/>
                <a:cs typeface="ALS Sector Regular" pitchFamily="50" charset="0"/>
              </a:rPr>
              <a:t>Що таке </a:t>
            </a:r>
            <a:r>
              <a:rPr lang="en-US" sz="4000" b="1" dirty="0" smtClean="0">
                <a:latin typeface="ALS Sector Regular" pitchFamily="50" charset="0"/>
                <a:cs typeface="ALS Sector Regular" pitchFamily="50" charset="0"/>
              </a:rPr>
              <a:t>MICE-</a:t>
            </a:r>
            <a:r>
              <a:rPr lang="uk-UA" sz="4000" b="1" dirty="0" smtClean="0">
                <a:latin typeface="ALS Sector Regular" pitchFamily="50" charset="0"/>
                <a:cs typeface="ALS Sector Regular" pitchFamily="50" charset="0"/>
              </a:rPr>
              <a:t>туризм?</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1347478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низ 3"/>
          <p:cNvSpPr/>
          <p:nvPr/>
        </p:nvSpPr>
        <p:spPr>
          <a:xfrm>
            <a:off x="478971" y="261257"/>
            <a:ext cx="11263086" cy="1045029"/>
          </a:xfrm>
          <a:prstGeom prst="ribbon">
            <a:avLst>
              <a:gd name="adj1" fmla="val 16667"/>
              <a:gd name="adj2" fmla="val 6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latin typeface="ALS Sector Regular" pitchFamily="50" charset="0"/>
                <a:cs typeface="ALS Sector Regular" pitchFamily="50" charset="0"/>
              </a:rPr>
              <a:t>Сільський зелений туризм</a:t>
            </a:r>
            <a:endParaRPr lang="ru-RU" dirty="0">
              <a:latin typeface="ALS Sector Regular" pitchFamily="50" charset="0"/>
              <a:cs typeface="ALS Sector Regular" pitchFamily="50" charset="0"/>
            </a:endParaRPr>
          </a:p>
        </p:txBody>
      </p:sp>
      <p:pic>
        <p:nvPicPr>
          <p:cNvPr id="3074" name="Picture 2" descr="Яблоко, Фруктовый Сад, Яблони, Крас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14034"/>
            <a:ext cx="5067300" cy="32385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Тюков, Солома, Сельское Хозяй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771" y="3437843"/>
            <a:ext cx="4857750" cy="32385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6" descr="Пейзаж, Природы, Рапс, Пол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832" y="1541462"/>
            <a:ext cx="5514975" cy="32385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555882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380" y="334974"/>
            <a:ext cx="6537617" cy="587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304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2A29722E-4409-6D40-B8D4-4A9DC40E9B79}"/>
              </a:ext>
            </a:extLst>
          </p:cNvPr>
          <p:cNvSpPr>
            <a:spLocks noGrp="1"/>
          </p:cNvSpPr>
          <p:nvPr>
            <p:ph type="ctrTitle"/>
          </p:nvPr>
        </p:nvSpPr>
        <p:spPr>
          <a:xfrm>
            <a:off x="423542" y="3078051"/>
            <a:ext cx="11330943" cy="2892334"/>
          </a:xfrm>
        </p:spPr>
        <p:txBody>
          <a:bodyPr>
            <a:noAutofit/>
          </a:bodyPr>
          <a:lstStyle/>
          <a:p>
            <a:r>
              <a:rPr lang="ru-RU" sz="6600" b="1" dirty="0">
                <a:solidFill>
                  <a:schemeClr val="tx1">
                    <a:lumMod val="75000"/>
                    <a:lumOff val="25000"/>
                  </a:schemeClr>
                </a:solidFill>
                <a:latin typeface="ALS Sector Regular" pitchFamily="50" charset="0"/>
                <a:ea typeface="ALS Sector Stencil" charset="0"/>
                <a:cs typeface="ALS Sector Regular" pitchFamily="50" charset="0"/>
              </a:rPr>
              <a:t>4.2.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Класифікація</a:t>
            </a:r>
            <a:r>
              <a:rPr lang="ru-RU" sz="6600" b="1" dirty="0">
                <a:solidFill>
                  <a:schemeClr val="tx1">
                    <a:lumMod val="75000"/>
                    <a:lumOff val="25000"/>
                  </a:schemeClr>
                </a:solidFill>
                <a:latin typeface="ALS Sector Regular" pitchFamily="50" charset="0"/>
                <a:ea typeface="ALS Sector Stencil" charset="0"/>
                <a:cs typeface="ALS Sector Regular" pitchFamily="50" charset="0"/>
              </a:rPr>
              <a:t>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видів</a:t>
            </a:r>
            <a:r>
              <a:rPr lang="ru-RU" sz="6600" b="1" dirty="0">
                <a:solidFill>
                  <a:schemeClr val="tx1">
                    <a:lumMod val="75000"/>
                    <a:lumOff val="25000"/>
                  </a:schemeClr>
                </a:solidFill>
                <a:latin typeface="ALS Sector Regular" pitchFamily="50" charset="0"/>
                <a:ea typeface="ALS Sector Stencil" charset="0"/>
                <a:cs typeface="ALS Sector Regular" pitchFamily="50" charset="0"/>
              </a:rPr>
              <a:t> туризму за метою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подорожей</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a16="http://schemas.microsoft.com/office/drawing/2014/main" xmlns=""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a16="http://schemas.microsoft.com/office/drawing/2014/main" xmlns=""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917683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3078051"/>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4.1. Розподіл видів туризму залежно від критеріїв</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1271357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6128"/>
            <a:ext cx="10515600" cy="1167461"/>
          </a:xfrm>
        </p:spPr>
        <p:txBody>
          <a:bodyPr>
            <a:normAutofit/>
          </a:bodyPr>
          <a:lstStyle/>
          <a:p>
            <a:r>
              <a:rPr lang="uk-UA" sz="4000" b="1" dirty="0">
                <a:latin typeface="ALS Sector Regular" pitchFamily="50" charset="0"/>
                <a:cs typeface="ALS Sector Regular" pitchFamily="50" charset="0"/>
              </a:rPr>
              <a:t>1. Дозвілля, рекреація й відпочинок</a:t>
            </a:r>
            <a:r>
              <a:rPr lang="uk-UA" sz="4000" b="1" dirty="0" smtClean="0">
                <a:latin typeface="ALS Sector Regular" pitchFamily="50" charset="0"/>
                <a:cs typeface="ALS Sector Regular" pitchFamily="50" charset="0"/>
              </a:rPr>
              <a:t>.</a:t>
            </a:r>
            <a:endParaRPr lang="ru-RU" sz="4000" b="1" dirty="0">
              <a:latin typeface="ALS Sector Regular" pitchFamily="50" charset="0"/>
              <a:cs typeface="ALS Sector Regular" pitchFamily="50" charset="0"/>
            </a:endParaRPr>
          </a:p>
        </p:txBody>
      </p:sp>
      <p:pic>
        <p:nvPicPr>
          <p:cNvPr id="1026" name="Picture 2" descr="Island, Palm, Trees, Silho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298" y="1373589"/>
            <a:ext cx="1681135" cy="1524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an, Girl, Female, Lady, Exerc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295" y="4182075"/>
            <a:ext cx="1699726" cy="22663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Лыжник, Женщина, Праздни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99347"/>
            <a:ext cx="1273131" cy="14623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Животных, Лошадь, Млекопитающее, Райде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981" y="3255125"/>
            <a:ext cx="1647864" cy="16007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Гольф, Точность, Баланс, Контроль, Клу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028" y="1421536"/>
            <a:ext cx="1113566" cy="15516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Теннис, Человек, Игры, Спорт, Силуэ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5518" y="2557468"/>
            <a:ext cx="1051518" cy="18718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Силуэт,  Спорта, Море, Дайвинг"/>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5518" y="4855908"/>
            <a:ext cx="1870396" cy="12978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Серфинг, Человек, Мужчин, Мальчик, Люди"/>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5660" y="1471934"/>
            <a:ext cx="2200508" cy="13172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appelling, Альпинизм, Бездна"/>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6168" y="1500935"/>
            <a:ext cx="1472290" cy="294458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Треккинг, Hiker, Странник, Backpacker"/>
          <p:cNvPicPr>
            <a:picLocks noChangeAspect="1" noChangeArrowheads="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258820" y="3420802"/>
            <a:ext cx="864556" cy="172911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Корабль, Лодка, Круиз, Отпуск, Океан"/>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2548" y="1316661"/>
            <a:ext cx="1771355" cy="1234142"/>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Игральные Карты, Карты, Магия, Покер"/>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381" y="2912992"/>
            <a:ext cx="1324522" cy="151628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Палатка, Листья, Кемпинг, Значки"/>
          <p:cNvPicPr>
            <a:picLocks noChangeAspect="1" noChangeArrowheads="1"/>
          </p:cNvPicPr>
          <p:nvPr/>
        </p:nvPicPr>
        <p:blipFill>
          <a:blip r:embed="rId14">
            <a:grayscl/>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348060" y="3457876"/>
            <a:ext cx="1878476" cy="1878477"/>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71234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97354"/>
            <a:ext cx="10515600" cy="1325563"/>
          </a:xfrm>
        </p:spPr>
        <p:txBody>
          <a:bodyPr>
            <a:noAutofit/>
          </a:bodyPr>
          <a:lstStyle/>
          <a:p>
            <a:r>
              <a:rPr lang="uk-UA" sz="4000" b="1" dirty="0">
                <a:latin typeface="ALS Sector Regular" pitchFamily="50" charset="0"/>
                <a:cs typeface="ALS Sector Regular" pitchFamily="50" charset="0"/>
              </a:rPr>
              <a:t>2. Відвідування знайомих і родичів </a:t>
            </a:r>
            <a:r>
              <a:rPr lang="en-US" sz="4000" b="1" dirty="0" smtClean="0">
                <a:latin typeface="ALS Sector Regular" pitchFamily="50" charset="0"/>
                <a:cs typeface="ALS Sector Regular" pitchFamily="50" charset="0"/>
              </a:rPr>
              <a:t/>
            </a:r>
            <a:br>
              <a:rPr lang="en-US" sz="4000" b="1" dirty="0" smtClean="0">
                <a:latin typeface="ALS Sector Regular" pitchFamily="50" charset="0"/>
                <a:cs typeface="ALS Sector Regular" pitchFamily="50" charset="0"/>
              </a:rPr>
            </a:br>
            <a:r>
              <a:rPr lang="uk-UA" sz="4000" b="1" dirty="0" smtClean="0">
                <a:latin typeface="ALS Sector Regular" pitchFamily="50" charset="0"/>
                <a:cs typeface="ALS Sector Regular" pitchFamily="50" charset="0"/>
              </a:rPr>
              <a:t>(</a:t>
            </a:r>
            <a:r>
              <a:rPr lang="en-US" sz="4000" b="1" dirty="0" smtClean="0">
                <a:latin typeface="ALS Sector Regular" pitchFamily="50" charset="0"/>
                <a:cs typeface="ALS Sector Regular" pitchFamily="50" charset="0"/>
              </a:rPr>
              <a:t>Visiting Friends and Relatives (VFR)</a:t>
            </a:r>
            <a:r>
              <a:rPr lang="uk-UA" sz="4000" b="1" dirty="0" err="1" smtClean="0">
                <a:latin typeface="ALS Sector Regular" pitchFamily="50" charset="0"/>
                <a:cs typeface="ALS Sector Regular" pitchFamily="50" charset="0"/>
              </a:rPr>
              <a:t>-туризм</a:t>
            </a:r>
            <a:r>
              <a:rPr lang="uk-UA" sz="4000" b="1" dirty="0">
                <a:latin typeface="ALS Sector Regular" pitchFamily="50" charset="0"/>
                <a:cs typeface="ALS Sector Regular" pitchFamily="50" charset="0"/>
              </a:rPr>
              <a:t>). </a:t>
            </a:r>
            <a:endParaRPr lang="ru-RU" sz="4000" b="1" dirty="0">
              <a:latin typeface="ALS Sector Regular" pitchFamily="50" charset="0"/>
              <a:cs typeface="ALS Sector Regular" pitchFamily="50" charset="0"/>
            </a:endParaRPr>
          </a:p>
        </p:txBody>
      </p:sp>
      <p:pic>
        <p:nvPicPr>
          <p:cNvPr id="2050" name="Picture 2" descr="Де у світі найбільше українських емігрантів: цікава стат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7" y="1741713"/>
            <a:ext cx="2812703" cy="4116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bq, Party, Outdoors, Grill, Food,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592" y="2047421"/>
            <a:ext cx="5401412" cy="35047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96536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ALS Sector Regular" pitchFamily="50" charset="0"/>
                <a:cs typeface="ALS Sector Regular" pitchFamily="50" charset="0"/>
              </a:rPr>
              <a:t>3. Ділові й професійні цілі.</a:t>
            </a:r>
            <a:endParaRPr lang="ru-RU" sz="4000" b="1" dirty="0">
              <a:latin typeface="ALS Sector Regular" pitchFamily="50" charset="0"/>
              <a:cs typeface="ALS Sector Regular" pitchFamily="50" charset="0"/>
            </a:endParaRPr>
          </a:p>
        </p:txBody>
      </p:sp>
      <p:pic>
        <p:nvPicPr>
          <p:cNvPr id="3074" name="Picture 2" descr="Совещание, Конференция, Конференц За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244" y="1859634"/>
            <a:ext cx="5094855" cy="37822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Человек, Путешествия, Смартфон, Портфе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68" y="1794344"/>
            <a:ext cx="3728657" cy="391278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4277836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913" y="365125"/>
            <a:ext cx="11050073" cy="1325563"/>
          </a:xfrm>
        </p:spPr>
        <p:txBody>
          <a:bodyPr>
            <a:normAutofit/>
          </a:bodyPr>
          <a:lstStyle/>
          <a:p>
            <a:r>
              <a:rPr lang="uk-UA" sz="4000" b="1" dirty="0">
                <a:latin typeface="ALS Sector Regular" pitchFamily="50" charset="0"/>
                <a:cs typeface="ALS Sector Regular" pitchFamily="50" charset="0"/>
              </a:rPr>
              <a:t>4. Лікування, відвідування курортів і клінік.</a:t>
            </a:r>
            <a:endParaRPr lang="ru-RU" sz="4000" b="1" dirty="0">
              <a:latin typeface="ALS Sector Regular" pitchFamily="50" charset="0"/>
              <a:cs typeface="ALS Sector Regular" pitchFamily="50" charset="0"/>
            </a:endParaRPr>
          </a:p>
        </p:txBody>
      </p:sp>
      <p:sp>
        <p:nvSpPr>
          <p:cNvPr id="3" name="Объект 2"/>
          <p:cNvSpPr>
            <a:spLocks noGrp="1"/>
          </p:cNvSpPr>
          <p:nvPr>
            <p:ph idx="1"/>
          </p:nvPr>
        </p:nvSpPr>
        <p:spPr>
          <a:xfrm>
            <a:off x="2678805" y="1662470"/>
            <a:ext cx="6310649" cy="1716065"/>
          </a:xfrm>
        </p:spPr>
        <p:txBody>
          <a:bodyPr>
            <a:normAutofit fontScale="92500"/>
          </a:bodyPr>
          <a:lstStyle/>
          <a:p>
            <a:pPr marL="0" indent="0" algn="just">
              <a:buNone/>
            </a:pPr>
            <a:r>
              <a:rPr lang="uk-UA" dirty="0" smtClean="0">
                <a:latin typeface="ALS Sector Regular" pitchFamily="50" charset="0"/>
                <a:cs typeface="ALS Sector Regular" pitchFamily="50" charset="0"/>
              </a:rPr>
              <a:t>Таласотерапія (від </a:t>
            </a:r>
            <a:r>
              <a:rPr lang="uk-UA" dirty="0" err="1" smtClean="0">
                <a:latin typeface="ALS Sector Regular" pitchFamily="50" charset="0"/>
                <a:cs typeface="ALS Sector Regular" pitchFamily="50" charset="0"/>
              </a:rPr>
              <a:t>грец</a:t>
            </a:r>
            <a:r>
              <a:rPr lang="uk-UA" dirty="0" smtClean="0">
                <a:latin typeface="ALS Sector Regular" pitchFamily="50" charset="0"/>
                <a:cs typeface="ALS Sector Regular" pitchFamily="50" charset="0"/>
              </a:rPr>
              <a:t>. </a:t>
            </a:r>
            <a:r>
              <a:rPr lang="uk-UA" dirty="0" err="1" smtClean="0">
                <a:latin typeface="ALS Sector Regular" pitchFamily="50" charset="0"/>
                <a:cs typeface="ALS Sector Regular" pitchFamily="50" charset="0"/>
              </a:rPr>
              <a:t>thalassa</a:t>
            </a:r>
            <a:r>
              <a:rPr lang="uk-UA" dirty="0" smtClean="0">
                <a:latin typeface="ALS Sector Regular" pitchFamily="50" charset="0"/>
                <a:cs typeface="ALS Sector Regular" pitchFamily="50" charset="0"/>
              </a:rPr>
              <a:t> - море; </a:t>
            </a:r>
            <a:r>
              <a:rPr lang="uk-UA" dirty="0" err="1" smtClean="0">
                <a:latin typeface="ALS Sector Regular" pitchFamily="50" charset="0"/>
                <a:cs typeface="ALS Sector Regular" pitchFamily="50" charset="0"/>
              </a:rPr>
              <a:t>therapia</a:t>
            </a:r>
            <a:r>
              <a:rPr lang="uk-UA" dirty="0" smtClean="0">
                <a:latin typeface="ALS Sector Regular" pitchFamily="50" charset="0"/>
                <a:cs typeface="ALS Sector Regular" pitchFamily="50" charset="0"/>
              </a:rPr>
              <a:t> - лікування) - </a:t>
            </a:r>
            <a:r>
              <a:rPr lang="uk-UA" dirty="0" err="1" smtClean="0">
                <a:latin typeface="ALS Sector Regular" pitchFamily="50" charset="0"/>
                <a:cs typeface="ALS Sector Regular" pitchFamily="50" charset="0"/>
              </a:rPr>
              <a:t>лікування</a:t>
            </a:r>
            <a:r>
              <a:rPr lang="uk-UA" dirty="0" smtClean="0">
                <a:latin typeface="ALS Sector Regular" pitchFamily="50" charset="0"/>
                <a:cs typeface="ALS Sector Regular" pitchFamily="50" charset="0"/>
              </a:rPr>
              <a:t> морським кліматом і купаннями в поєднанні з повітряними ваннами.</a:t>
            </a:r>
            <a:endParaRPr lang="uk-UA" dirty="0">
              <a:latin typeface="ALS Sector Regular" pitchFamily="50" charset="0"/>
              <a:cs typeface="ALS Sector Regular" pitchFamily="50" charset="0"/>
            </a:endParaRPr>
          </a:p>
        </p:txBody>
      </p:sp>
      <p:sp>
        <p:nvSpPr>
          <p:cNvPr id="4" name="AutoShape 2" descr="Партнери української асоціації медичного туризм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Партнери української асоціації медичного туризм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2012" y="1690688"/>
            <a:ext cx="1948002" cy="193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Українська асоціація медичного туризму - УАМ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012" y="4040811"/>
            <a:ext cx="2124075" cy="1609726"/>
          </a:xfrm>
          <a:prstGeom prst="rect">
            <a:avLst/>
          </a:prstGeom>
          <a:noFill/>
          <a:extLst>
            <a:ext uri="{909E8E84-426E-40DD-AFC4-6F175D3DCCD1}">
              <a14:hiddenFill xmlns:a14="http://schemas.microsoft.com/office/drawing/2010/main">
                <a:solidFill>
                  <a:srgbClr val="FFFFFF"/>
                </a:solidFill>
              </a14:hiddenFill>
            </a:ext>
          </a:extLst>
        </p:spPr>
      </p:pic>
      <p:sp>
        <p:nvSpPr>
          <p:cNvPr id="7" name="Блок-схема: перфолента 6"/>
          <p:cNvSpPr/>
          <p:nvPr/>
        </p:nvSpPr>
        <p:spPr>
          <a:xfrm>
            <a:off x="625654" y="4172755"/>
            <a:ext cx="2709974" cy="1251732"/>
          </a:xfrm>
          <a:prstGeom prst="flowChartPunchedTape">
            <a:avLst/>
          </a:prstGeom>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latin typeface="ALS Sector Regular" pitchFamily="50" charset="0"/>
                <a:cs typeface="ALS Sector Regular" pitchFamily="50" charset="0"/>
              </a:rPr>
              <a:t>Україна. 2018 рік</a:t>
            </a:r>
            <a:endParaRPr lang="ru-RU" sz="2000" dirty="0">
              <a:latin typeface="ALS Sector Regular" pitchFamily="50" charset="0"/>
              <a:cs typeface="ALS Sector Regular" pitchFamily="50" charset="0"/>
            </a:endParaRPr>
          </a:p>
        </p:txBody>
      </p:sp>
      <p:sp>
        <p:nvSpPr>
          <p:cNvPr id="8" name="Прямоугольник 7"/>
          <p:cNvSpPr/>
          <p:nvPr/>
        </p:nvSpPr>
        <p:spPr>
          <a:xfrm>
            <a:off x="3703705" y="4114798"/>
            <a:ext cx="5131202" cy="14617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ALS Sector Regular" pitchFamily="50" charset="0"/>
                <a:cs typeface="ALS Sector Regular" pitchFamily="50" charset="0"/>
              </a:rPr>
              <a:t>За даними Української Асоціації медичного туризму країну відвідало 65 тис.  медичних туристів. Середній чек на медичні послуги становив близько 2,5 тис. дол.!</a:t>
            </a:r>
            <a:endParaRPr lang="uk-UA" sz="2400" dirty="0">
              <a:solidFill>
                <a:schemeClr val="tx1"/>
              </a:solidFill>
              <a:latin typeface="ALS Sector Regular" pitchFamily="50" charset="0"/>
              <a:cs typeface="ALS Sector Regular" pitchFamily="50" charset="0"/>
            </a:endParaRPr>
          </a:p>
        </p:txBody>
      </p:sp>
      <p:pic>
        <p:nvPicPr>
          <p:cNvPr id="4105" name="Picture 9" descr="Врач, Md, Медицинский Работ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01413"/>
            <a:ext cx="2313614" cy="2613385"/>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51866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74278"/>
          </a:xfrm>
        </p:spPr>
        <p:txBody>
          <a:bodyPr>
            <a:normAutofit/>
          </a:bodyPr>
          <a:lstStyle/>
          <a:p>
            <a:r>
              <a:rPr lang="uk-UA" sz="4000" b="1" dirty="0">
                <a:latin typeface="ALS Sector Regular" pitchFamily="50" charset="0"/>
                <a:cs typeface="ALS Sector Regular" pitchFamily="50" charset="0"/>
              </a:rPr>
              <a:t>5. Релігійні цілі та паломництво.</a:t>
            </a:r>
            <a:endParaRPr lang="ru-RU" sz="4000" b="1" dirty="0">
              <a:latin typeface="ALS Sector Regular" pitchFamily="50" charset="0"/>
              <a:cs typeface="ALS Sector Regular" pitchFamily="50" charset="0"/>
            </a:endParaRPr>
          </a:p>
        </p:txBody>
      </p:sp>
      <p:sp>
        <p:nvSpPr>
          <p:cNvPr id="3" name="Объект 2"/>
          <p:cNvSpPr>
            <a:spLocks noGrp="1"/>
          </p:cNvSpPr>
          <p:nvPr>
            <p:ph idx="1"/>
          </p:nvPr>
        </p:nvSpPr>
        <p:spPr>
          <a:xfrm>
            <a:off x="748048" y="1407716"/>
            <a:ext cx="7829895" cy="2130056"/>
          </a:xfrm>
        </p:spPr>
        <p:txBody>
          <a:bodyPr>
            <a:noAutofit/>
          </a:bodyPr>
          <a:lstStyle/>
          <a:p>
            <a:pPr marL="0" indent="0" algn="just">
              <a:buNone/>
            </a:pPr>
            <a:r>
              <a:rPr lang="uk-UA" dirty="0" err="1" smtClean="0">
                <a:solidFill>
                  <a:srgbClr val="00B0F0"/>
                </a:solidFill>
                <a:latin typeface="ALS Sector Regular" pitchFamily="50" charset="0"/>
                <a:cs typeface="ALS Sector Regular" pitchFamily="50" charset="0"/>
              </a:rPr>
              <a:t>Езотерика</a:t>
            </a:r>
            <a:r>
              <a:rPr lang="uk-UA" dirty="0" smtClean="0">
                <a:latin typeface="ALS Sector Regular" pitchFamily="50" charset="0"/>
                <a:cs typeface="ALS Sector Regular" pitchFamily="50" charset="0"/>
              </a:rPr>
              <a:t> </a:t>
            </a:r>
            <a:r>
              <a:rPr lang="uk-UA" dirty="0" smtClean="0">
                <a:solidFill>
                  <a:schemeClr val="tx1">
                    <a:lumMod val="65000"/>
                    <a:lumOff val="35000"/>
                  </a:schemeClr>
                </a:solidFill>
                <a:latin typeface="ALS Sector Regular" pitchFamily="50" charset="0"/>
                <a:cs typeface="ALS Sector Regular" pitchFamily="50" charset="0"/>
              </a:rPr>
              <a:t>- сукупність знань, відомостей, недоступних непосвяченим, нетямущим в містичних навчаннях людям, особливих способів сприйняття реальності, що мають таємний зміст і вираження в «</a:t>
            </a:r>
            <a:r>
              <a:rPr lang="uk-UA" dirty="0" err="1" smtClean="0">
                <a:solidFill>
                  <a:schemeClr val="tx1">
                    <a:lumMod val="65000"/>
                    <a:lumOff val="35000"/>
                  </a:schemeClr>
                </a:solidFill>
                <a:latin typeface="ALS Sector Regular" pitchFamily="50" charset="0"/>
                <a:cs typeface="ALS Sector Regular" pitchFamily="50" charset="0"/>
              </a:rPr>
              <a:t>психодуховних</a:t>
            </a:r>
            <a:r>
              <a:rPr lang="uk-UA" dirty="0" smtClean="0">
                <a:solidFill>
                  <a:schemeClr val="tx1">
                    <a:lumMod val="65000"/>
                    <a:lumOff val="35000"/>
                  </a:schemeClr>
                </a:solidFill>
                <a:latin typeface="ALS Sector Regular" pitchFamily="50" charset="0"/>
                <a:cs typeface="ALS Sector Regular" pitchFamily="50" charset="0"/>
              </a:rPr>
              <a:t> практиках».</a:t>
            </a:r>
            <a:endParaRPr lang="uk-UA" dirty="0">
              <a:solidFill>
                <a:schemeClr val="tx1">
                  <a:lumMod val="65000"/>
                  <a:lumOff val="35000"/>
                </a:schemeClr>
              </a:solidFill>
              <a:latin typeface="ALS Sector Regular" pitchFamily="50" charset="0"/>
              <a:cs typeface="ALS Sector Regular" pitchFamily="50" charset="0"/>
            </a:endParaRPr>
          </a:p>
        </p:txBody>
      </p:sp>
      <p:pic>
        <p:nvPicPr>
          <p:cNvPr id="5122" name="Picture 2" descr="Знаменитые Здания, Ислам, Мече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202" y="485217"/>
            <a:ext cx="2728371" cy="17083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Храм, Синто, Японский, Ворот"/>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9425901" y="3719738"/>
            <a:ext cx="1943611" cy="249369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Стоунхендж, Пейзаж, Штриховая Графи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8714" y="2356833"/>
            <a:ext cx="2750777" cy="17192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86683" y="3822769"/>
            <a:ext cx="7791260" cy="2677656"/>
          </a:xfrm>
          <a:prstGeom prst="rect">
            <a:avLst/>
          </a:prstGeom>
        </p:spPr>
        <p:txBody>
          <a:bodyPr wrap="square">
            <a:spAutoFit/>
          </a:bodyPr>
          <a:lstStyle/>
          <a:p>
            <a:pPr algn="just"/>
            <a:r>
              <a:rPr lang="uk-UA" sz="2800" dirty="0">
                <a:solidFill>
                  <a:srgbClr val="00B0F0"/>
                </a:solidFill>
                <a:latin typeface="ALS Sector Regular" pitchFamily="50" charset="0"/>
                <a:cs typeface="ALS Sector Regular" pitchFamily="50" charset="0"/>
              </a:rPr>
              <a:t>Сакральне в широкому сенсі </a:t>
            </a:r>
            <a:r>
              <a:rPr lang="uk-UA" sz="2800" dirty="0">
                <a:solidFill>
                  <a:schemeClr val="tx1">
                    <a:lumMod val="65000"/>
                    <a:lumOff val="35000"/>
                  </a:schemeClr>
                </a:solidFill>
                <a:latin typeface="ALS Sector Regular" pitchFamily="50" charset="0"/>
                <a:cs typeface="ALS Sector Regular" pitchFamily="50" charset="0"/>
              </a:rPr>
              <a:t>- це все, що має відношення до божественного, релігійного, небесного, потойбічного, ірраціонального, містичного, те, що відрізняється від повсякденних речей, понять та явищ.</a:t>
            </a:r>
            <a:endParaRPr lang="ru-RU" sz="2800" dirty="0">
              <a:solidFill>
                <a:schemeClr val="tx1">
                  <a:lumMod val="65000"/>
                  <a:lumOff val="35000"/>
                </a:schemeClr>
              </a:solidFill>
              <a:latin typeface="ALS Sector Regular" pitchFamily="50" charset="0"/>
              <a:cs typeface="ALS Sector Regular" pitchFamily="50" charset="0"/>
            </a:endParaRPr>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54535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ALS Sector Regular" pitchFamily="50" charset="0"/>
                <a:cs typeface="ALS Sector Regular" pitchFamily="50" charset="0"/>
              </a:rPr>
              <a:t>6. </a:t>
            </a:r>
            <a:r>
              <a:rPr lang="uk-UA" sz="4000" b="1" dirty="0" err="1">
                <a:latin typeface="ALS Sector Regular" pitchFamily="50" charset="0"/>
                <a:cs typeface="ALS Sector Regular" pitchFamily="50" charset="0"/>
              </a:rPr>
              <a:t>Шопінг</a:t>
            </a:r>
            <a:r>
              <a:rPr lang="uk-UA" sz="4000" b="1" dirty="0" smtClean="0">
                <a:latin typeface="ALS Sector Regular" pitchFamily="50" charset="0"/>
                <a:cs typeface="ALS Sector Regular" pitchFamily="50" charset="0"/>
              </a:rPr>
              <a:t>.</a:t>
            </a:r>
            <a:endParaRPr lang="ru-RU" sz="4000" b="1" dirty="0">
              <a:latin typeface="ALS Sector Regular" pitchFamily="50" charset="0"/>
              <a:cs typeface="ALS Sector Regular" pitchFamily="50"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68596816"/>
              </p:ext>
            </p:extLst>
          </p:nvPr>
        </p:nvGraphicFramePr>
        <p:xfrm>
          <a:off x="827673" y="2442040"/>
          <a:ext cx="10515602" cy="3372612"/>
        </p:xfrm>
        <a:graphic>
          <a:graphicData uri="http://schemas.openxmlformats.org/drawingml/2006/table">
            <a:tbl>
              <a:tblPr firstRow="1" firstCol="1" bandRow="1" bandCol="1"/>
              <a:tblGrid>
                <a:gridCol w="1365198"/>
                <a:gridCol w="803553"/>
                <a:gridCol w="803553"/>
                <a:gridCol w="803553"/>
                <a:gridCol w="803553"/>
                <a:gridCol w="803553"/>
                <a:gridCol w="803553"/>
                <a:gridCol w="803553"/>
                <a:gridCol w="837209"/>
                <a:gridCol w="837209"/>
                <a:gridCol w="915040"/>
                <a:gridCol w="936075"/>
              </a:tblGrid>
              <a:tr h="420624">
                <a:tc>
                  <a:txBody>
                    <a:bodyPr/>
                    <a:lstStyle/>
                    <a:p>
                      <a:pPr algn="ctr">
                        <a:lnSpc>
                          <a:spcPct val="115000"/>
                        </a:lnSpc>
                        <a:spcAft>
                          <a:spcPts val="0"/>
                        </a:spcAft>
                      </a:pPr>
                      <a:r>
                        <a:rPr lang="uk-UA" sz="1800" dirty="0">
                          <a:solidFill>
                            <a:srgbClr val="000000"/>
                          </a:solidFill>
                          <a:effectLst/>
                          <a:latin typeface="ALS Sector Regular" pitchFamily="50" charset="0"/>
                          <a:ea typeface="Calibri"/>
                          <a:cs typeface="ALS Sector Regular" pitchFamily="50" charset="0"/>
                        </a:rPr>
                        <a:t> </a:t>
                      </a:r>
                      <a:endParaRPr lang="ru-RU" sz="1600" dirty="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11-17 червня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18-24 червня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25-1 </a:t>
                      </a:r>
                      <a:endParaRPr lang="ru-RU" sz="1600">
                        <a:effectLst/>
                        <a:latin typeface="ALS Sector Regular" pitchFamily="50" charset="0"/>
                        <a:ea typeface="Calibri"/>
                        <a:cs typeface="ALS Sector Regular" pitchFamily="50" charset="0"/>
                      </a:endParaRPr>
                    </a:p>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червня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dirty="0">
                          <a:solidFill>
                            <a:srgbClr val="000000"/>
                          </a:solidFill>
                          <a:effectLst/>
                          <a:latin typeface="ALS Sector Regular" pitchFamily="50" charset="0"/>
                          <a:ea typeface="Calibri"/>
                          <a:cs typeface="ALS Sector Regular" pitchFamily="50" charset="0"/>
                        </a:rPr>
                        <a:t>2-8 </a:t>
                      </a:r>
                      <a:endParaRPr lang="ru-RU" sz="1600" dirty="0">
                        <a:effectLst/>
                        <a:latin typeface="ALS Sector Regular" pitchFamily="50" charset="0"/>
                        <a:ea typeface="Calibri"/>
                        <a:cs typeface="ALS Sector Regular" pitchFamily="50" charset="0"/>
                      </a:endParaRPr>
                    </a:p>
                    <a:p>
                      <a:pPr algn="ctr">
                        <a:lnSpc>
                          <a:spcPct val="115000"/>
                        </a:lnSpc>
                        <a:spcAft>
                          <a:spcPts val="0"/>
                        </a:spcAft>
                      </a:pPr>
                      <a:r>
                        <a:rPr lang="uk-UA" sz="1800" dirty="0">
                          <a:solidFill>
                            <a:srgbClr val="000000"/>
                          </a:solidFill>
                          <a:effectLst/>
                          <a:latin typeface="ALS Sector Regular" pitchFamily="50" charset="0"/>
                          <a:ea typeface="Calibri"/>
                          <a:cs typeface="ALS Sector Regular" pitchFamily="50" charset="0"/>
                        </a:rPr>
                        <a:t>червня</a:t>
                      </a:r>
                      <a:endParaRPr lang="ru-RU" sz="1600" dirty="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9-15</a:t>
                      </a:r>
                      <a:endParaRPr lang="ru-RU" sz="1600">
                        <a:effectLst/>
                        <a:latin typeface="ALS Sector Regular" pitchFamily="50" charset="0"/>
                        <a:ea typeface="Calibri"/>
                        <a:cs typeface="ALS Sector Regular" pitchFamily="50" charset="0"/>
                      </a:endParaRPr>
                    </a:p>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червня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16-22 липня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23-29 липня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30-5 серпня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6-12 серпня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13-19 серпня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30-5 серпня</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Барселона</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dirty="0">
                          <a:solidFill>
                            <a:srgbClr val="000000"/>
                          </a:solidFill>
                          <a:effectLst/>
                          <a:latin typeface="ALS Sector Regular" pitchFamily="50" charset="0"/>
                          <a:ea typeface="Calibri"/>
                          <a:cs typeface="ALS Sector Regular" pitchFamily="50" charset="0"/>
                        </a:rPr>
                        <a:t> </a:t>
                      </a:r>
                      <a:endParaRPr lang="ru-RU" sz="1600" dirty="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dirty="0">
                          <a:solidFill>
                            <a:srgbClr val="000000"/>
                          </a:solidFill>
                          <a:effectLst/>
                          <a:latin typeface="ALS Sector Regular" pitchFamily="50" charset="0"/>
                          <a:ea typeface="Calibri"/>
                          <a:cs typeface="ALS Sector Regular" pitchFamily="50" charset="0"/>
                        </a:rPr>
                        <a:t> </a:t>
                      </a:r>
                      <a:endParaRPr lang="ru-RU" sz="1600" dirty="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Дубай</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Лондон</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Милан</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Нью-Йорк</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Париж</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512">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Рим</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F4"/>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a:solidFill>
                            <a:srgbClr val="000000"/>
                          </a:solidFill>
                          <a:effectLst/>
                          <a:latin typeface="ALS Sector Regular" pitchFamily="50" charset="0"/>
                          <a:ea typeface="Calibri"/>
                          <a:cs typeface="ALS Sector Regular" pitchFamily="50" charset="0"/>
                        </a:rPr>
                        <a:t> </a:t>
                      </a:r>
                      <a:endParaRPr lang="ru-RU" sz="160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c>
                  <a:txBody>
                    <a:bodyPr/>
                    <a:lstStyle/>
                    <a:p>
                      <a:pPr>
                        <a:lnSpc>
                          <a:spcPct val="115000"/>
                        </a:lnSpc>
                        <a:spcAft>
                          <a:spcPts val="0"/>
                        </a:spcAft>
                      </a:pPr>
                      <a:r>
                        <a:rPr lang="uk-UA" sz="1800" dirty="0">
                          <a:solidFill>
                            <a:srgbClr val="000000"/>
                          </a:solidFill>
                          <a:effectLst/>
                          <a:latin typeface="ALS Sector Regular" pitchFamily="50" charset="0"/>
                          <a:ea typeface="Calibri"/>
                          <a:cs typeface="ALS Sector Regular" pitchFamily="50" charset="0"/>
                        </a:rPr>
                        <a:t> </a:t>
                      </a:r>
                      <a:endParaRPr lang="ru-RU" sz="1600" dirty="0">
                        <a:effectLst/>
                        <a:latin typeface="ALS Sector Regular" pitchFamily="50" charset="0"/>
                        <a:ea typeface="Calibri"/>
                        <a:cs typeface="ALS Sector Regular" pitchFamily="50" charset="0"/>
                      </a:endParaRPr>
                    </a:p>
                  </a:txBody>
                  <a:tcPr marL="1333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8493"/>
                    </a:solidFill>
                  </a:tcPr>
                </a:tc>
              </a:tr>
            </a:tbl>
          </a:graphicData>
        </a:graphic>
      </p:graphicFrame>
      <p:pic>
        <p:nvPicPr>
          <p:cNvPr id="6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87650"/>
            <a:ext cx="114300" cy="8572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08338" y="1715456"/>
            <a:ext cx="9066727" cy="461665"/>
          </a:xfrm>
          <a:prstGeom prst="rect">
            <a:avLst/>
          </a:prstGeom>
        </p:spPr>
        <p:txBody>
          <a:bodyPr wrap="square">
            <a:spAutoFit/>
          </a:bodyPr>
          <a:lstStyle/>
          <a:p>
            <a:pPr algn="ctr"/>
            <a:r>
              <a:rPr lang="uk-UA" sz="2400" b="1" dirty="0">
                <a:latin typeface="ALS Sector Regular" pitchFamily="50" charset="0"/>
                <a:cs typeface="ALS Sector Regular" pitchFamily="50" charset="0"/>
              </a:rPr>
              <a:t>Період знижок у найбільших торгівельних містах влітку</a:t>
            </a:r>
            <a:endParaRPr lang="ru-RU" sz="2400" b="1" dirty="0">
              <a:latin typeface="ALS Sector Regular" pitchFamily="50" charset="0"/>
              <a:cs typeface="ALS Sector Regular" pitchFamily="50" charset="0"/>
            </a:endParaRPr>
          </a:p>
        </p:txBody>
      </p:sp>
      <p:pic>
        <p:nvPicPr>
          <p:cNvPr id="6160" name="Picture 16" descr="Мешок, Покупка Товаров, Оранжевый"/>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109110" y="262093"/>
            <a:ext cx="1695809" cy="1865939"/>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71922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a:t>7. Транзит.</a:t>
            </a:r>
            <a:endParaRPr lang="ru-RU" sz="4000" dirty="0"/>
          </a:p>
        </p:txBody>
      </p:sp>
      <p:pic>
        <p:nvPicPr>
          <p:cNvPr id="7170" name="Picture 2" descr="Подожди, Ожидание, Чат, Врем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09" y="1690688"/>
            <a:ext cx="7545991" cy="424774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244784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ALS Sector Regular" pitchFamily="50" charset="0"/>
                <a:cs typeface="ALS Sector Regular" pitchFamily="50" charset="0"/>
              </a:rPr>
              <a:t>8. Інші цілі.</a:t>
            </a:r>
            <a:endParaRPr lang="ru-RU" sz="4000" b="1" dirty="0">
              <a:latin typeface="ALS Sector Regular" pitchFamily="50" charset="0"/>
              <a:cs typeface="ALS Sector Regular" pitchFamily="50" charset="0"/>
            </a:endParaRPr>
          </a:p>
        </p:txBody>
      </p:sp>
      <p:sp>
        <p:nvSpPr>
          <p:cNvPr id="3" name="Объект 2"/>
          <p:cNvSpPr>
            <a:spLocks noGrp="1"/>
          </p:cNvSpPr>
          <p:nvPr>
            <p:ph idx="1"/>
          </p:nvPr>
        </p:nvSpPr>
        <p:spPr>
          <a:xfrm>
            <a:off x="4739425" y="1542289"/>
            <a:ext cx="6877319" cy="1703187"/>
          </a:xfrm>
          <a:ln cmpd="dbl">
            <a:solidFill>
              <a:schemeClr val="tx1"/>
            </a:solidFill>
            <a:prstDash val="solid"/>
          </a:ln>
        </p:spPr>
        <p:txBody>
          <a:bodyPr>
            <a:normAutofit fontScale="92500"/>
          </a:bodyPr>
          <a:lstStyle/>
          <a:p>
            <a:pPr marL="0" indent="0" algn="just">
              <a:buNone/>
            </a:pPr>
            <a:r>
              <a:rPr lang="uk-UA" dirty="0" err="1" smtClean="0">
                <a:latin typeface="ALS Sector Regular" pitchFamily="50" charset="0"/>
                <a:cs typeface="ALS Sector Regular" pitchFamily="50" charset="0"/>
              </a:rPr>
              <a:t>Волонтерский</a:t>
            </a:r>
            <a:r>
              <a:rPr lang="uk-UA" dirty="0" smtClean="0">
                <a:latin typeface="ALS Sector Regular" pitchFamily="50" charset="0"/>
                <a:cs typeface="ALS Sector Regular" pitchFamily="50" charset="0"/>
              </a:rPr>
              <a:t> туризм (</a:t>
            </a:r>
            <a:r>
              <a:rPr lang="en-US" dirty="0" err="1" smtClean="0">
                <a:latin typeface="ALS Sector Regular" pitchFamily="50" charset="0"/>
                <a:cs typeface="ALS Sector Regular" pitchFamily="50" charset="0"/>
              </a:rPr>
              <a:t>Voluntourism</a:t>
            </a:r>
            <a:r>
              <a:rPr lang="uk-UA" dirty="0" smtClean="0">
                <a:latin typeface="ALS Sector Regular" pitchFamily="50" charset="0"/>
                <a:cs typeface="ALS Sector Regular" pitchFamily="50" charset="0"/>
              </a:rPr>
              <a:t>)</a:t>
            </a:r>
            <a:r>
              <a:rPr lang="ru-RU" dirty="0" smtClean="0">
                <a:latin typeface="ALS Sector Regular" pitchFamily="50" charset="0"/>
                <a:cs typeface="ALS Sector Regular" pitchFamily="50" charset="0"/>
              </a:rPr>
              <a:t> </a:t>
            </a:r>
            <a:r>
              <a:rPr lang="ru-RU" dirty="0">
                <a:latin typeface="ALS Sector Regular" pitchFamily="50" charset="0"/>
                <a:cs typeface="ALS Sector Regular" pitchFamily="50" charset="0"/>
              </a:rPr>
              <a:t>- тип </a:t>
            </a:r>
            <a:r>
              <a:rPr lang="ru-RU" dirty="0" err="1" smtClean="0">
                <a:latin typeface="ALS Sector Regular" pitchFamily="50" charset="0"/>
                <a:cs typeface="ALS Sector Regular" pitchFamily="50" charset="0"/>
              </a:rPr>
              <a:t>подорожі</a:t>
            </a:r>
            <a:r>
              <a:rPr lang="ru-RU" dirty="0" smtClean="0">
                <a:latin typeface="ALS Sector Regular" pitchFamily="50" charset="0"/>
                <a:cs typeface="ALS Sector Regular" pitchFamily="50" charset="0"/>
              </a:rPr>
              <a:t>, </a:t>
            </a:r>
            <a:r>
              <a:rPr lang="ru-RU" dirty="0">
                <a:latin typeface="ALS Sector Regular" pitchFamily="50" charset="0"/>
                <a:cs typeface="ALS Sector Regular" pitchFamily="50" charset="0"/>
              </a:rPr>
              <a:t>коли </a:t>
            </a:r>
            <a:r>
              <a:rPr lang="ru-RU" dirty="0" err="1">
                <a:latin typeface="ALS Sector Regular" pitchFamily="50" charset="0"/>
                <a:cs typeface="ALS Sector Regular" pitchFamily="50" charset="0"/>
              </a:rPr>
              <a:t>ви</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працюєте</a:t>
            </a:r>
            <a:r>
              <a:rPr lang="ru-RU" dirty="0">
                <a:latin typeface="ALS Sector Regular" pitchFamily="50" charset="0"/>
                <a:cs typeface="ALS Sector Regular" pitchFamily="50" charset="0"/>
              </a:rPr>
              <a:t> волонтером </a:t>
            </a:r>
            <a:r>
              <a:rPr lang="ru-RU" dirty="0" smtClean="0">
                <a:latin typeface="ALS Sector Regular" pitchFamily="50" charset="0"/>
                <a:cs typeface="ALS Sector Regular" pitchFamily="50" charset="0"/>
              </a:rPr>
              <a:t>(без </a:t>
            </a:r>
            <a:r>
              <a:rPr lang="ru-RU" dirty="0">
                <a:latin typeface="ALS Sector Regular" pitchFamily="50" charset="0"/>
                <a:cs typeface="ALS Sector Regular" pitchFamily="50" charset="0"/>
              </a:rPr>
              <a:t>оплати </a:t>
            </a:r>
            <a:r>
              <a:rPr lang="ru-RU" dirty="0" err="1">
                <a:latin typeface="ALS Sector Regular" pitchFamily="50" charset="0"/>
                <a:cs typeface="ALS Sector Regular" pitchFamily="50" charset="0"/>
              </a:rPr>
              <a:t>праці</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щоб</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допомогти</a:t>
            </a:r>
            <a:r>
              <a:rPr lang="ru-RU" dirty="0">
                <a:latin typeface="ALS Sector Regular" pitchFamily="50" charset="0"/>
                <a:cs typeface="ALS Sector Regular" pitchFamily="50" charset="0"/>
              </a:rPr>
              <a:t> людям у </a:t>
            </a:r>
            <a:r>
              <a:rPr lang="ru-RU" dirty="0" err="1">
                <a:latin typeface="ALS Sector Regular" pitchFamily="50" charset="0"/>
                <a:cs typeface="ALS Sector Regular" pitchFamily="50" charset="0"/>
              </a:rPr>
              <a:t>місцях</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які</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ви</a:t>
            </a:r>
            <a:r>
              <a:rPr lang="ru-RU" dirty="0">
                <a:latin typeface="ALS Sector Regular" pitchFamily="50" charset="0"/>
                <a:cs typeface="ALS Sector Regular" pitchFamily="50" charset="0"/>
              </a:rPr>
              <a:t> </a:t>
            </a:r>
            <a:r>
              <a:rPr lang="ru-RU" dirty="0" err="1" smtClean="0">
                <a:latin typeface="ALS Sector Regular" pitchFamily="50" charset="0"/>
                <a:cs typeface="ALS Sector Regular" pitchFamily="50" charset="0"/>
              </a:rPr>
              <a:t>відвідуєте</a:t>
            </a:r>
            <a:r>
              <a:rPr lang="ru-RU" dirty="0" smtClean="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p:txBody>
      </p:sp>
      <p:pic>
        <p:nvPicPr>
          <p:cNvPr id="8194" name="Picture 2" descr="Cambridge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22" y="1806598"/>
            <a:ext cx="3810000" cy="12001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196" name="Picture 4" descr="Благотворительность, Руки, Справ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288" y="3467454"/>
            <a:ext cx="6400800" cy="298092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9541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714" y="1726746"/>
            <a:ext cx="10501086" cy="1325563"/>
          </a:xfrm>
        </p:spPr>
        <p:txBody>
          <a:bodyPr>
            <a:noAutofit/>
          </a:bodyPr>
          <a:lstStyle/>
          <a:p>
            <a:pPr algn="just"/>
            <a:r>
              <a:rPr lang="uk-UA" sz="2800" dirty="0" smtClean="0">
                <a:latin typeface="ALS Sector Regular" pitchFamily="50" charset="0"/>
                <a:cs typeface="ALS Sector Regular" pitchFamily="50" charset="0"/>
              </a:rPr>
              <a:t>діяльність </a:t>
            </a:r>
            <a:r>
              <a:rPr lang="uk-UA" sz="2800" dirty="0" err="1">
                <a:latin typeface="ALS Sector Regular" pitchFamily="50" charset="0"/>
                <a:cs typeface="ALS Sector Regular" pitchFamily="50" charset="0"/>
              </a:rPr>
              <a:t>самозайнятих</a:t>
            </a:r>
            <a:r>
              <a:rPr lang="uk-UA" sz="2800" dirty="0">
                <a:latin typeface="ALS Sector Regular" pitchFamily="50" charset="0"/>
                <a:cs typeface="ALS Sector Regular" pitchFamily="50" charset="0"/>
              </a:rPr>
              <a:t> осіб та найманих працівників, якщо вона не має ознак наявності трудових відносин або йдеться про відносини трудового найму з виробником-резидентом у країні або місці відвідування, діяльність інвесторів, бізнесменів</a:t>
            </a:r>
            <a:endParaRPr lang="ru-RU" sz="2800" dirty="0">
              <a:latin typeface="ALS Sector Regular" pitchFamily="50" charset="0"/>
              <a:cs typeface="ALS Sector Regular" pitchFamily="50" charset="0"/>
            </a:endParaRPr>
          </a:p>
        </p:txBody>
      </p:sp>
      <p:sp>
        <p:nvSpPr>
          <p:cNvPr id="3" name="Объект 2"/>
          <p:cNvSpPr>
            <a:spLocks noGrp="1"/>
          </p:cNvSpPr>
          <p:nvPr>
            <p:ph idx="1"/>
          </p:nvPr>
        </p:nvSpPr>
        <p:spPr>
          <a:xfrm>
            <a:off x="838200" y="3526971"/>
            <a:ext cx="10515600" cy="2649992"/>
          </a:xfrm>
        </p:spPr>
        <p:txBody>
          <a:bodyPr>
            <a:normAutofit fontScale="85000" lnSpcReduction="10000"/>
          </a:bodyPr>
          <a:lstStyle/>
          <a:p>
            <a:r>
              <a:rPr lang="uk-UA" dirty="0">
                <a:latin typeface="ALS Sector Regular" pitchFamily="50" charset="0"/>
                <a:cs typeface="ALS Sector Regular" pitchFamily="50" charset="0"/>
              </a:rPr>
              <a:t>участь в нарадах, конференціях або </a:t>
            </a:r>
            <a:r>
              <a:rPr lang="uk-UA" dirty="0" smtClean="0">
                <a:latin typeface="ALS Sector Regular" pitchFamily="50" charset="0"/>
                <a:cs typeface="ALS Sector Regular" pitchFamily="50" charset="0"/>
              </a:rPr>
              <a:t>конгресах, </a:t>
            </a:r>
            <a:r>
              <a:rPr lang="uk-UA" dirty="0">
                <a:latin typeface="ALS Sector Regular" pitchFamily="50" charset="0"/>
                <a:cs typeface="ALS Sector Regular" pitchFamily="50" charset="0"/>
              </a:rPr>
              <a:t>торгових ярмарках і </a:t>
            </a:r>
            <a:r>
              <a:rPr lang="uk-UA" dirty="0" smtClean="0">
                <a:latin typeface="ALS Sector Regular" pitchFamily="50" charset="0"/>
                <a:cs typeface="ALS Sector Regular" pitchFamily="50" charset="0"/>
              </a:rPr>
              <a:t>виставках;</a:t>
            </a:r>
            <a:endParaRPr lang="en-US" dirty="0" smtClean="0">
              <a:latin typeface="ALS Sector Regular" pitchFamily="50" charset="0"/>
              <a:cs typeface="ALS Sector Regular" pitchFamily="50" charset="0"/>
            </a:endParaRPr>
          </a:p>
          <a:p>
            <a:r>
              <a:rPr lang="uk-UA" dirty="0">
                <a:latin typeface="ALS Sector Regular" pitchFamily="50" charset="0"/>
                <a:cs typeface="ALS Sector Regular" pitchFamily="50" charset="0"/>
              </a:rPr>
              <a:t>проведення лекцій, виступ з концертами, виставами і спектаклями; </a:t>
            </a:r>
            <a:endParaRPr lang="uk-UA" dirty="0" smtClean="0">
              <a:latin typeface="ALS Sector Regular" pitchFamily="50" charset="0"/>
              <a:cs typeface="ALS Sector Regular" pitchFamily="50" charset="0"/>
            </a:endParaRPr>
          </a:p>
          <a:p>
            <a:r>
              <a:rPr lang="uk-UA" dirty="0">
                <a:latin typeface="ALS Sector Regular" pitchFamily="50" charset="0"/>
                <a:cs typeface="ALS Sector Regular" pitchFamily="50" charset="0"/>
              </a:rPr>
              <a:t>рекламування, закупівлю, продаж або купівлю товарів і послуг від імені виробників-нерезидентів </a:t>
            </a:r>
            <a:endParaRPr lang="uk-UA" dirty="0" smtClean="0">
              <a:latin typeface="ALS Sector Regular" pitchFamily="50" charset="0"/>
              <a:cs typeface="ALS Sector Regular" pitchFamily="50" charset="0"/>
            </a:endParaRPr>
          </a:p>
          <a:p>
            <a:r>
              <a:rPr lang="uk-UA" dirty="0" smtClean="0">
                <a:latin typeface="ALS Sector Regular" pitchFamily="50" charset="0"/>
                <a:cs typeface="ALS Sector Regular" pitchFamily="50" charset="0"/>
              </a:rPr>
              <a:t>участь </a:t>
            </a:r>
            <a:r>
              <a:rPr lang="uk-UA" dirty="0">
                <a:latin typeface="ALS Sector Regular" pitchFamily="50" charset="0"/>
                <a:cs typeface="ALS Sector Regular" pitchFamily="50" charset="0"/>
              </a:rPr>
              <a:t>в місіях іноземних урядів дипломатів, військовослужбовців або співробітників міжнародних </a:t>
            </a:r>
            <a:r>
              <a:rPr lang="uk-UA" dirty="0" smtClean="0">
                <a:latin typeface="ALS Sector Regular" pitchFamily="50" charset="0"/>
                <a:cs typeface="ALS Sector Regular" pitchFamily="50" charset="0"/>
              </a:rPr>
              <a:t>організацій</a:t>
            </a:r>
            <a:endParaRPr lang="en-US" dirty="0" smtClean="0">
              <a:latin typeface="ALS Sector Regular" pitchFamily="50" charset="0"/>
              <a:cs typeface="ALS Sector Regular" pitchFamily="50" charset="0"/>
            </a:endParaRPr>
          </a:p>
        </p:txBody>
      </p:sp>
      <p:sp>
        <p:nvSpPr>
          <p:cNvPr id="4" name="Лента лицом вниз 3"/>
          <p:cNvSpPr/>
          <p:nvPr/>
        </p:nvSpPr>
        <p:spPr>
          <a:xfrm>
            <a:off x="478971" y="261257"/>
            <a:ext cx="11263086" cy="1045029"/>
          </a:xfrm>
          <a:prstGeom prst="ribbon">
            <a:avLst>
              <a:gd name="adj1" fmla="val 16667"/>
              <a:gd name="adj2" fmla="val 6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II</a:t>
            </a:r>
            <a:r>
              <a:rPr lang="uk-UA" sz="3200" dirty="0" smtClean="0"/>
              <a:t>. </a:t>
            </a:r>
            <a:r>
              <a:rPr lang="uk-UA" sz="3200" dirty="0"/>
              <a:t>Ділові та професійні цілі</a:t>
            </a:r>
            <a:endParaRPr lang="ru-RU"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476039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57829"/>
            <a:ext cx="10515600" cy="4319134"/>
          </a:xfrm>
        </p:spPr>
        <p:txBody>
          <a:bodyPr>
            <a:normAutofit/>
          </a:bodyPr>
          <a:lstStyle/>
          <a:p>
            <a:r>
              <a:rPr lang="uk-UA" sz="2400" dirty="0">
                <a:latin typeface="ALS Sector Regular" pitchFamily="50" charset="0"/>
                <a:cs typeface="ALS Sector Regular" pitchFamily="50" charset="0"/>
              </a:rPr>
              <a:t>участь в місіях неурядових організацій</a:t>
            </a:r>
            <a:r>
              <a:rPr lang="uk-UA" sz="2400" dirty="0" smtClean="0">
                <a:latin typeface="ALS Sector Regular" pitchFamily="50" charset="0"/>
                <a:cs typeface="ALS Sector Regular" pitchFamily="50" charset="0"/>
              </a:rPr>
              <a:t>;</a:t>
            </a:r>
          </a:p>
          <a:p>
            <a:r>
              <a:rPr lang="uk-UA" sz="2400" dirty="0">
                <a:latin typeface="ALS Sector Regular" pitchFamily="50" charset="0"/>
                <a:cs typeface="ALS Sector Regular" pitchFamily="50" charset="0"/>
              </a:rPr>
              <a:t>участь в науково-прикладних або фундаментальних дослідженнях</a:t>
            </a:r>
            <a:r>
              <a:rPr lang="uk-UA" sz="2400" dirty="0" smtClean="0">
                <a:latin typeface="ALS Sector Regular" pitchFamily="50" charset="0"/>
                <a:cs typeface="ALS Sector Regular" pitchFamily="50" charset="0"/>
              </a:rPr>
              <a:t>;</a:t>
            </a:r>
          </a:p>
          <a:p>
            <a:r>
              <a:rPr lang="uk-UA" sz="2400" dirty="0">
                <a:latin typeface="ALS Sector Regular" pitchFamily="50" charset="0"/>
                <a:cs typeface="ALS Sector Regular" pitchFamily="50" charset="0"/>
              </a:rPr>
              <a:t>складання програм туристичних подорожей, укладання договорів щодо надання </a:t>
            </a:r>
            <a:r>
              <a:rPr lang="uk-UA" sz="2400" dirty="0" smtClean="0">
                <a:latin typeface="ALS Sector Regular" pitchFamily="50" charset="0"/>
                <a:cs typeface="ALS Sector Regular" pitchFamily="50" charset="0"/>
              </a:rPr>
              <a:t>послуг;</a:t>
            </a:r>
          </a:p>
          <a:p>
            <a:r>
              <a:rPr lang="uk-UA" sz="2400" dirty="0" smtClean="0">
                <a:latin typeface="ALS Sector Regular" pitchFamily="50" charset="0"/>
                <a:cs typeface="ALS Sector Regular" pitchFamily="50" charset="0"/>
              </a:rPr>
              <a:t>участь </a:t>
            </a:r>
            <a:r>
              <a:rPr lang="uk-UA" sz="2400" dirty="0">
                <a:latin typeface="ALS Sector Regular" pitchFamily="50" charset="0"/>
                <a:cs typeface="ALS Sector Regular" pitchFamily="50" charset="0"/>
              </a:rPr>
              <a:t>в професійних спортивних </a:t>
            </a:r>
            <a:r>
              <a:rPr lang="uk-UA" sz="2400" dirty="0" smtClean="0">
                <a:latin typeface="ALS Sector Regular" pitchFamily="50" charset="0"/>
                <a:cs typeface="ALS Sector Regular" pitchFamily="50" charset="0"/>
              </a:rPr>
              <a:t>заходах;</a:t>
            </a:r>
            <a:endParaRPr lang="en-US" sz="2400" dirty="0" smtClean="0">
              <a:latin typeface="ALS Sector Regular" pitchFamily="50" charset="0"/>
              <a:cs typeface="ALS Sector Regular" pitchFamily="50" charset="0"/>
            </a:endParaRPr>
          </a:p>
          <a:p>
            <a:r>
              <a:rPr lang="uk-UA" sz="2400" dirty="0">
                <a:latin typeface="ALS Sector Regular" pitchFamily="50" charset="0"/>
                <a:cs typeface="ALS Sector Regular" pitchFamily="50" charset="0"/>
              </a:rPr>
              <a:t>відвідування офіційних або неофіційних курсів професійної підготовки без відриву від </a:t>
            </a:r>
            <a:r>
              <a:rPr lang="uk-UA" sz="2400" dirty="0" smtClean="0">
                <a:latin typeface="ALS Sector Regular" pitchFamily="50" charset="0"/>
                <a:cs typeface="ALS Sector Regular" pitchFamily="50" charset="0"/>
              </a:rPr>
              <a:t>виробництва;</a:t>
            </a:r>
          </a:p>
          <a:p>
            <a:r>
              <a:rPr lang="uk-UA" sz="2400" dirty="0" smtClean="0">
                <a:latin typeface="ALS Sector Regular" pitchFamily="50" charset="0"/>
                <a:cs typeface="ALS Sector Regular" pitchFamily="50" charset="0"/>
              </a:rPr>
              <a:t>робота </a:t>
            </a:r>
            <a:r>
              <a:rPr lang="uk-UA" sz="2400" dirty="0">
                <a:latin typeface="ALS Sector Regular" pitchFamily="50" charset="0"/>
                <a:cs typeface="ALS Sector Regular" pitchFamily="50" charset="0"/>
              </a:rPr>
              <a:t>в складі екіпажу / команди на приватних транспортних </a:t>
            </a:r>
            <a:r>
              <a:rPr lang="uk-UA" sz="2400" dirty="0" smtClean="0">
                <a:latin typeface="ALS Sector Regular" pitchFamily="50" charset="0"/>
                <a:cs typeface="ALS Sector Regular" pitchFamily="50" charset="0"/>
              </a:rPr>
              <a:t>засобах.</a:t>
            </a:r>
            <a:endParaRPr lang="ru-RU" sz="2400" dirty="0">
              <a:latin typeface="ALS Sector Regular" pitchFamily="50" charset="0"/>
              <a:cs typeface="ALS Sector Regular" pitchFamily="50" charset="0"/>
            </a:endParaRPr>
          </a:p>
        </p:txBody>
      </p:sp>
      <p:sp>
        <p:nvSpPr>
          <p:cNvPr id="4" name="Лента лицом вниз 3"/>
          <p:cNvSpPr/>
          <p:nvPr/>
        </p:nvSpPr>
        <p:spPr>
          <a:xfrm>
            <a:off x="478971" y="261257"/>
            <a:ext cx="11263086" cy="1045029"/>
          </a:xfrm>
          <a:prstGeom prst="ribbon">
            <a:avLst>
              <a:gd name="adj1" fmla="val 16667"/>
              <a:gd name="adj2" fmla="val 6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II</a:t>
            </a:r>
            <a:r>
              <a:rPr lang="uk-UA" sz="3200" dirty="0" smtClean="0"/>
              <a:t>. </a:t>
            </a:r>
            <a:r>
              <a:rPr lang="uk-UA" sz="3200" dirty="0"/>
              <a:t>Ділові та професійні цілі</a:t>
            </a:r>
            <a:endParaRPr lang="ru-RU"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86805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630" y="365125"/>
            <a:ext cx="10515600" cy="1325563"/>
          </a:xfrm>
        </p:spPr>
        <p:txBody>
          <a:bodyPr/>
          <a:lstStyle/>
          <a:p>
            <a:pPr algn="ctr"/>
            <a:r>
              <a:rPr lang="uk-UA" dirty="0" smtClean="0">
                <a:latin typeface="ALS Sector Regular" pitchFamily="50" charset="0"/>
                <a:cs typeface="ALS Sector Regular" pitchFamily="50" charset="0"/>
              </a:rPr>
              <a:t>Види туризму</a:t>
            </a:r>
            <a:endParaRPr lang="ru-RU" dirty="0">
              <a:latin typeface="ALS Sector Regular" pitchFamily="50" charset="0"/>
              <a:cs typeface="ALS Sector Regular" pitchFamily="50" charset="0"/>
            </a:endParaRPr>
          </a:p>
        </p:txBody>
      </p:sp>
      <p:sp>
        <p:nvSpPr>
          <p:cNvPr id="3" name="Объект 2"/>
          <p:cNvSpPr>
            <a:spLocks noGrp="1"/>
          </p:cNvSpPr>
          <p:nvPr>
            <p:ph idx="1"/>
          </p:nvPr>
        </p:nvSpPr>
        <p:spPr>
          <a:xfrm>
            <a:off x="1683679" y="1825625"/>
            <a:ext cx="4484892" cy="4351338"/>
          </a:xfrm>
        </p:spPr>
        <p:txBody>
          <a:bodyPr>
            <a:noAutofit/>
          </a:bodyPr>
          <a:lstStyle/>
          <a:p>
            <a:r>
              <a:rPr lang="ru-RU" sz="2600" dirty="0">
                <a:latin typeface="ALS Sector Regular" pitchFamily="50" charset="0"/>
                <a:cs typeface="ALS Sector Regular" pitchFamily="50" charset="0"/>
              </a:rPr>
              <a:t>дитячий;</a:t>
            </a:r>
          </a:p>
          <a:p>
            <a:r>
              <a:rPr lang="ru-RU" sz="2600" dirty="0" err="1">
                <a:latin typeface="ALS Sector Regular" pitchFamily="50" charset="0"/>
                <a:cs typeface="ALS Sector Regular" pitchFamily="50" charset="0"/>
              </a:rPr>
              <a:t>молодіжний</a:t>
            </a:r>
            <a:r>
              <a:rPr lang="ru-RU" sz="2600" dirty="0">
                <a:latin typeface="ALS Sector Regular" pitchFamily="50" charset="0"/>
                <a:cs typeface="ALS Sector Regular" pitchFamily="50" charset="0"/>
              </a:rPr>
              <a:t>;</a:t>
            </a:r>
          </a:p>
          <a:p>
            <a:r>
              <a:rPr lang="ru-RU" sz="2600" dirty="0" err="1">
                <a:latin typeface="ALS Sector Regular" pitchFamily="50" charset="0"/>
                <a:cs typeface="ALS Sector Regular" pitchFamily="50" charset="0"/>
              </a:rPr>
              <a:t>сімейний</a:t>
            </a:r>
            <a:r>
              <a:rPr lang="ru-RU" sz="2600" dirty="0">
                <a:latin typeface="ALS Sector Regular" pitchFamily="50" charset="0"/>
                <a:cs typeface="ALS Sector Regular" pitchFamily="50" charset="0"/>
              </a:rPr>
              <a:t>;</a:t>
            </a:r>
          </a:p>
          <a:p>
            <a:r>
              <a:rPr lang="ru-RU" sz="2600" dirty="0">
                <a:latin typeface="ALS Sector Regular" pitchFamily="50" charset="0"/>
                <a:cs typeface="ALS Sector Regular" pitchFamily="50" charset="0"/>
              </a:rPr>
              <a:t>для </a:t>
            </a:r>
            <a:r>
              <a:rPr lang="ru-RU" sz="2600" dirty="0" err="1">
                <a:latin typeface="ALS Sector Regular" pitchFamily="50" charset="0"/>
                <a:cs typeface="ALS Sector Regular" pitchFamily="50" charset="0"/>
              </a:rPr>
              <a:t>осіб</a:t>
            </a:r>
            <a:r>
              <a:rPr lang="ru-RU" sz="2600" dirty="0">
                <a:latin typeface="ALS Sector Regular" pitchFamily="50" charset="0"/>
                <a:cs typeface="ALS Sector Regular" pitchFamily="50" charset="0"/>
              </a:rPr>
              <a:t> </a:t>
            </a:r>
            <a:r>
              <a:rPr lang="ru-RU" sz="2600" dirty="0" err="1">
                <a:latin typeface="ALS Sector Regular" pitchFamily="50" charset="0"/>
                <a:cs typeface="ALS Sector Regular" pitchFamily="50" charset="0"/>
              </a:rPr>
              <a:t>похилого</a:t>
            </a:r>
            <a:r>
              <a:rPr lang="ru-RU" sz="2600" dirty="0">
                <a:latin typeface="ALS Sector Regular" pitchFamily="50" charset="0"/>
                <a:cs typeface="ALS Sector Regular" pitchFamily="50" charset="0"/>
              </a:rPr>
              <a:t> </a:t>
            </a:r>
            <a:r>
              <a:rPr lang="ru-RU" sz="2600" dirty="0" err="1">
                <a:latin typeface="ALS Sector Regular" pitchFamily="50" charset="0"/>
                <a:cs typeface="ALS Sector Regular" pitchFamily="50" charset="0"/>
              </a:rPr>
              <a:t>віку</a:t>
            </a:r>
            <a:r>
              <a:rPr lang="ru-RU" sz="2600" dirty="0">
                <a:latin typeface="ALS Sector Regular" pitchFamily="50" charset="0"/>
                <a:cs typeface="ALS Sector Regular" pitchFamily="50" charset="0"/>
              </a:rPr>
              <a:t>;</a:t>
            </a:r>
          </a:p>
          <a:p>
            <a:r>
              <a:rPr lang="ru-RU" sz="2600" dirty="0">
                <a:latin typeface="ALS Sector Regular" pitchFamily="50" charset="0"/>
                <a:cs typeface="ALS Sector Regular" pitchFamily="50" charset="0"/>
              </a:rPr>
              <a:t>для </a:t>
            </a:r>
            <a:r>
              <a:rPr lang="ru-RU" sz="2600" dirty="0" err="1">
                <a:latin typeface="ALS Sector Regular" pitchFamily="50" charset="0"/>
                <a:cs typeface="ALS Sector Regular" pitchFamily="50" charset="0"/>
              </a:rPr>
              <a:t>осіб</a:t>
            </a:r>
            <a:r>
              <a:rPr lang="ru-RU" sz="2600" dirty="0">
                <a:latin typeface="ALS Sector Regular" pitchFamily="50" charset="0"/>
                <a:cs typeface="ALS Sector Regular" pitchFamily="50" charset="0"/>
              </a:rPr>
              <a:t> з </a:t>
            </a:r>
            <a:r>
              <a:rPr lang="ru-RU" sz="2600" dirty="0" err="1">
                <a:latin typeface="ALS Sector Regular" pitchFamily="50" charset="0"/>
                <a:cs typeface="ALS Sector Regular" pitchFamily="50" charset="0"/>
              </a:rPr>
              <a:t>інвалідністю</a:t>
            </a:r>
            <a:r>
              <a:rPr lang="ru-RU" sz="2600" dirty="0">
                <a:latin typeface="ALS Sector Regular" pitchFamily="50" charset="0"/>
                <a:cs typeface="ALS Sector Regular" pitchFamily="50" charset="0"/>
              </a:rPr>
              <a:t>;</a:t>
            </a:r>
          </a:p>
          <a:p>
            <a:r>
              <a:rPr lang="ru-RU" sz="2600" dirty="0">
                <a:latin typeface="ALS Sector Regular" pitchFamily="50" charset="0"/>
                <a:cs typeface="ALS Sector Regular" pitchFamily="50" charset="0"/>
              </a:rPr>
              <a:t>культурно-</a:t>
            </a:r>
            <a:r>
              <a:rPr lang="ru-RU" sz="2600" dirty="0" err="1">
                <a:latin typeface="ALS Sector Regular" pitchFamily="50" charset="0"/>
                <a:cs typeface="ALS Sector Regular" pitchFamily="50" charset="0"/>
              </a:rPr>
              <a:t>пізнавальний</a:t>
            </a:r>
            <a:r>
              <a:rPr lang="ru-RU" sz="2600" dirty="0">
                <a:latin typeface="ALS Sector Regular" pitchFamily="50" charset="0"/>
                <a:cs typeface="ALS Sector Regular" pitchFamily="50" charset="0"/>
              </a:rPr>
              <a:t>;</a:t>
            </a:r>
          </a:p>
          <a:p>
            <a:r>
              <a:rPr lang="ru-RU" sz="2600" dirty="0" err="1">
                <a:latin typeface="ALS Sector Regular" pitchFamily="50" charset="0"/>
                <a:cs typeface="ALS Sector Regular" pitchFamily="50" charset="0"/>
              </a:rPr>
              <a:t>лікувально-оздоровчий</a:t>
            </a:r>
            <a:r>
              <a:rPr lang="ru-RU" sz="2600" dirty="0">
                <a:latin typeface="ALS Sector Regular" pitchFamily="50" charset="0"/>
                <a:cs typeface="ALS Sector Regular" pitchFamily="50" charset="0"/>
              </a:rPr>
              <a:t>;</a:t>
            </a:r>
          </a:p>
          <a:p>
            <a:r>
              <a:rPr lang="ru-RU" sz="2600" dirty="0" err="1">
                <a:latin typeface="ALS Sector Regular" pitchFamily="50" charset="0"/>
                <a:cs typeface="ALS Sector Regular" pitchFamily="50" charset="0"/>
              </a:rPr>
              <a:t>спортивний</a:t>
            </a:r>
            <a:r>
              <a:rPr lang="ru-RU" sz="2600" dirty="0">
                <a:latin typeface="ALS Sector Regular" pitchFamily="50" charset="0"/>
                <a:cs typeface="ALS Sector Regular" pitchFamily="50" charset="0"/>
              </a:rPr>
              <a:t>;</a:t>
            </a:r>
          </a:p>
          <a:p>
            <a:r>
              <a:rPr lang="ru-RU" sz="2600" dirty="0" err="1">
                <a:latin typeface="ALS Sector Regular" pitchFamily="50" charset="0"/>
                <a:cs typeface="ALS Sector Regular" pitchFamily="50" charset="0"/>
              </a:rPr>
              <a:t>релігійний</a:t>
            </a:r>
            <a:r>
              <a:rPr lang="ru-RU" sz="2600" dirty="0">
                <a:latin typeface="ALS Sector Regular" pitchFamily="50" charset="0"/>
                <a:cs typeface="ALS Sector Regular" pitchFamily="50" charset="0"/>
              </a:rPr>
              <a:t>;</a:t>
            </a:r>
          </a:p>
          <a:p>
            <a:r>
              <a:rPr lang="ru-RU" sz="2600" dirty="0" err="1">
                <a:latin typeface="ALS Sector Regular" pitchFamily="50" charset="0"/>
                <a:cs typeface="ALS Sector Regular" pitchFamily="50" charset="0"/>
              </a:rPr>
              <a:t>екологічний</a:t>
            </a:r>
            <a:r>
              <a:rPr lang="ru-RU" sz="2600" dirty="0">
                <a:latin typeface="ALS Sector Regular" pitchFamily="50" charset="0"/>
                <a:cs typeface="ALS Sector Regular" pitchFamily="50" charset="0"/>
              </a:rPr>
              <a:t> (</a:t>
            </a:r>
            <a:r>
              <a:rPr lang="ru-RU" sz="2600" dirty="0" err="1">
                <a:latin typeface="ALS Sector Regular" pitchFamily="50" charset="0"/>
                <a:cs typeface="ALS Sector Regular" pitchFamily="50" charset="0"/>
              </a:rPr>
              <a:t>зелений</a:t>
            </a:r>
            <a:r>
              <a:rPr lang="ru-RU" sz="2600" dirty="0">
                <a:latin typeface="ALS Sector Regular" pitchFamily="50" charset="0"/>
                <a:cs typeface="ALS Sector Regular" pitchFamily="50" charset="0"/>
              </a:rPr>
              <a:t>);</a:t>
            </a:r>
          </a:p>
          <a:p>
            <a:endParaRPr lang="ru-RU" sz="2600" dirty="0">
              <a:latin typeface="ALS Sector Regular" pitchFamily="50" charset="0"/>
              <a:cs typeface="ALS Sector Regular" pitchFamily="50"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86" y="1817571"/>
            <a:ext cx="1115428" cy="128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2"/>
          <p:cNvSpPr txBox="1">
            <a:spLocks/>
          </p:cNvSpPr>
          <p:nvPr/>
        </p:nvSpPr>
        <p:spPr>
          <a:xfrm>
            <a:off x="6357267" y="1825625"/>
            <a:ext cx="3773714"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dirty="0" err="1" smtClean="0">
                <a:latin typeface="ALS Sector Regular" pitchFamily="50" charset="0"/>
                <a:cs typeface="ALS Sector Regular" pitchFamily="50" charset="0"/>
              </a:rPr>
              <a:t>екологічний</a:t>
            </a:r>
            <a:r>
              <a:rPr lang="ru-RU" dirty="0" smtClean="0">
                <a:latin typeface="ALS Sector Regular" pitchFamily="50" charset="0"/>
                <a:cs typeface="ALS Sector Regular" pitchFamily="50" charset="0"/>
              </a:rPr>
              <a:t> (</a:t>
            </a:r>
            <a:r>
              <a:rPr lang="ru-RU" dirty="0" err="1" smtClean="0">
                <a:latin typeface="ALS Sector Regular" pitchFamily="50" charset="0"/>
                <a:cs typeface="ALS Sector Regular" pitchFamily="50" charset="0"/>
              </a:rPr>
              <a:t>зелений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сільський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підводний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гірський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пригодницький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мисливський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автомобільний</a:t>
            </a:r>
            <a:r>
              <a:rPr lang="ru-RU" dirty="0" smtClean="0">
                <a:latin typeface="ALS Sector Regular" pitchFamily="50" charset="0"/>
                <a:cs typeface="ALS Sector Regular" pitchFamily="50" charset="0"/>
              </a:rPr>
              <a:t>;</a:t>
            </a:r>
          </a:p>
          <a:p>
            <a:r>
              <a:rPr lang="ru-RU" dirty="0" err="1" smtClean="0">
                <a:latin typeface="ALS Sector Regular" pitchFamily="50" charset="0"/>
                <a:cs typeface="ALS Sector Regular" pitchFamily="50" charset="0"/>
              </a:rPr>
              <a:t>самодіяльний</a:t>
            </a:r>
            <a:r>
              <a:rPr lang="ru-RU" dirty="0" smtClean="0">
                <a:latin typeface="ALS Sector Regular" pitchFamily="50" charset="0"/>
                <a:cs typeface="ALS Sector Regular" pitchFamily="50" charset="0"/>
              </a:rPr>
              <a:t> </a:t>
            </a:r>
          </a:p>
          <a:p>
            <a:r>
              <a:rPr lang="ru-RU" dirty="0" err="1">
                <a:latin typeface="ALS Sector Regular" pitchFamily="50" charset="0"/>
                <a:cs typeface="ALS Sector Regular" pitchFamily="50" charset="0"/>
              </a:rPr>
              <a:t>т</a:t>
            </a:r>
            <a:r>
              <a:rPr lang="ru-RU" dirty="0" err="1" smtClean="0">
                <a:latin typeface="ALS Sector Regular" pitchFamily="50" charset="0"/>
                <a:cs typeface="ALS Sector Regular" pitchFamily="50" charset="0"/>
              </a:rPr>
              <a:t>ощо</a:t>
            </a:r>
            <a:r>
              <a:rPr lang="ru-RU" dirty="0" smtClean="0">
                <a:latin typeface="ALS Sector Regular" pitchFamily="50" charset="0"/>
                <a:cs typeface="ALS Sector Regular" pitchFamily="50" charset="0"/>
              </a:rPr>
              <a:t> =</a:t>
            </a:r>
          </a:p>
          <a:p>
            <a:endParaRPr lang="ru-RU" dirty="0">
              <a:latin typeface="ALS Sector Regular" pitchFamily="50" charset="0"/>
              <a:cs typeface="ALS Sector Regular" pitchFamily="50"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7" name="AutoShape 2" descr="Картинки по запросу знак бесконечности | Letters, Symbols, Ampers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084" t="15463" r="6110" b="21396"/>
          <a:stretch/>
        </p:blipFill>
        <p:spPr bwMode="auto">
          <a:xfrm>
            <a:off x="8084457" y="5678918"/>
            <a:ext cx="1465944" cy="59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166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2A29722E-4409-6D40-B8D4-4A9DC40E9B79}"/>
              </a:ext>
            </a:extLst>
          </p:cNvPr>
          <p:cNvSpPr>
            <a:spLocks noGrp="1"/>
          </p:cNvSpPr>
          <p:nvPr>
            <p:ph type="ctrTitle"/>
          </p:nvPr>
        </p:nvSpPr>
        <p:spPr>
          <a:xfrm>
            <a:off x="423542" y="2860336"/>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4.3. Сталий розвиток туризму – орієнтир для інших видів туризму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a16="http://schemas.microsoft.com/office/drawing/2014/main" xmlns=""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a16="http://schemas.microsoft.com/office/drawing/2014/main" xmlns=""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708345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598" b="16220"/>
          <a:stretch/>
        </p:blipFill>
        <p:spPr bwMode="auto">
          <a:xfrm>
            <a:off x="9591085" y="1219197"/>
            <a:ext cx="2493964" cy="162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кругленный прямоугольник 4"/>
          <p:cNvSpPr/>
          <p:nvPr/>
        </p:nvSpPr>
        <p:spPr>
          <a:xfrm>
            <a:off x="1088571" y="1407883"/>
            <a:ext cx="7721600" cy="1451431"/>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latin typeface="ALS Sector Regular" pitchFamily="50" charset="0"/>
                <a:cs typeface="ALS Sector Regular" pitchFamily="50" charset="0"/>
              </a:rPr>
              <a:t>При сталому розвитку задоволення поточних потреб здійснюється без шкоди для майбутніх </a:t>
            </a:r>
            <a:r>
              <a:rPr lang="uk-UA" sz="2800" dirty="0" smtClean="0">
                <a:latin typeface="ALS Sector Regular" pitchFamily="50" charset="0"/>
                <a:cs typeface="ALS Sector Regular" pitchFamily="50" charset="0"/>
              </a:rPr>
              <a:t>поколінь!</a:t>
            </a:r>
            <a:endParaRPr lang="ru-RU" sz="2800" dirty="0">
              <a:latin typeface="ALS Sector Regular" pitchFamily="50" charset="0"/>
              <a:cs typeface="ALS Sector Regular" pitchFamily="50"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8" name="Скругленный прямоугольник 7"/>
          <p:cNvSpPr/>
          <p:nvPr/>
        </p:nvSpPr>
        <p:spPr>
          <a:xfrm>
            <a:off x="3450806" y="3163732"/>
            <a:ext cx="8186058" cy="2220687"/>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latin typeface="ALS Sector Regular" pitchFamily="50" charset="0"/>
                <a:cs typeface="ALS Sector Regular" pitchFamily="50" charset="0"/>
              </a:rPr>
              <a:t>Концепція сталого розвитку має на меті розвиток регіону через самоорганізацію за умови рамкової зовнішньої підтримки, що попереджає можливість його переходу в стан незворотної деградації середовища.</a:t>
            </a:r>
            <a:endParaRPr lang="ru-RU" sz="2800" dirty="0">
              <a:latin typeface="ALS Sector Regular" pitchFamily="50" charset="0"/>
              <a:cs typeface="ALS Sector Regular" pitchFamily="50" charset="0"/>
            </a:endParaRPr>
          </a:p>
        </p:txBody>
      </p:sp>
      <p:pic>
        <p:nvPicPr>
          <p:cNvPr id="4100" name="Picture 4" descr="Зеленый, Экологические, Дом, Аннотац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42" y="3163732"/>
            <a:ext cx="2464707" cy="28600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Природа, Лист, Зеленый, Экологическ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285" y="5355392"/>
            <a:ext cx="2841207" cy="13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25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5" name="Схема 4"/>
          <p:cNvGraphicFramePr/>
          <p:nvPr>
            <p:extLst>
              <p:ext uri="{D42A27DB-BD31-4B8C-83A1-F6EECF244321}">
                <p14:modId xmlns:p14="http://schemas.microsoft.com/office/powerpoint/2010/main" val="3011122654"/>
              </p:ext>
            </p:extLst>
          </p:nvPr>
        </p:nvGraphicFramePr>
        <p:xfrm>
          <a:off x="159656" y="1378855"/>
          <a:ext cx="11640457" cy="452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4000" b="1" dirty="0" smtClean="0">
                <a:latin typeface="ALS Sector Regular" pitchFamily="50" charset="0"/>
                <a:cs typeface="ALS Sector Regular" pitchFamily="50" charset="0"/>
              </a:rPr>
              <a:t>Які задачі сталого туризму?</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1748462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5150476" cy="4351338"/>
          </a:xfrm>
        </p:spPr>
        <p:txBody>
          <a:bodyPr/>
          <a:lstStyle/>
          <a:p>
            <a:r>
              <a:rPr lang="uk-UA" dirty="0" smtClean="0">
                <a:latin typeface="ALS Sector Regular" pitchFamily="50" charset="0"/>
                <a:cs typeface="ALS Sector Regular" pitchFamily="50" charset="0"/>
              </a:rPr>
              <a:t>економічна життєздатність</a:t>
            </a:r>
          </a:p>
          <a:p>
            <a:r>
              <a:rPr lang="uk-UA" dirty="0" smtClean="0">
                <a:latin typeface="ALS Sector Regular" pitchFamily="50" charset="0"/>
                <a:cs typeface="ALS Sector Regular" pitchFamily="50" charset="0"/>
              </a:rPr>
              <a:t>місцеве процвітання</a:t>
            </a:r>
          </a:p>
          <a:p>
            <a:r>
              <a:rPr lang="uk-UA" dirty="0" smtClean="0">
                <a:latin typeface="ALS Sector Regular" pitchFamily="50" charset="0"/>
                <a:cs typeface="ALS Sector Regular" pitchFamily="50" charset="0"/>
              </a:rPr>
              <a:t>якість зайнятості</a:t>
            </a:r>
          </a:p>
          <a:p>
            <a:r>
              <a:rPr lang="uk-UA" dirty="0" smtClean="0">
                <a:latin typeface="ALS Sector Regular" pitchFamily="50" charset="0"/>
                <a:cs typeface="ALS Sector Regular" pitchFamily="50" charset="0"/>
              </a:rPr>
              <a:t>соціальна справедливість</a:t>
            </a:r>
          </a:p>
          <a:p>
            <a:r>
              <a:rPr lang="uk-UA" dirty="0" smtClean="0">
                <a:latin typeface="ALS Sector Regular" pitchFamily="50" charset="0"/>
                <a:cs typeface="ALS Sector Regular" pitchFamily="50" charset="0"/>
              </a:rPr>
              <a:t>доступний туризм</a:t>
            </a:r>
          </a:p>
          <a:p>
            <a:r>
              <a:rPr lang="uk-UA" dirty="0" smtClean="0">
                <a:latin typeface="ALS Sector Regular" pitchFamily="50" charset="0"/>
                <a:cs typeface="ALS Sector Regular" pitchFamily="50" charset="0"/>
              </a:rPr>
              <a:t>місцевий контроль</a:t>
            </a:r>
          </a:p>
          <a:p>
            <a:r>
              <a:rPr lang="uk-UA" dirty="0" smtClean="0">
                <a:latin typeface="ALS Sector Regular" pitchFamily="50" charset="0"/>
                <a:cs typeface="ALS Sector Regular" pitchFamily="50" charset="0"/>
              </a:rPr>
              <a:t>добробут </a:t>
            </a:r>
            <a:r>
              <a:rPr lang="uk-UA" dirty="0">
                <a:latin typeface="ALS Sector Regular" pitchFamily="50" charset="0"/>
                <a:cs typeface="ALS Sector Regular" pitchFamily="50" charset="0"/>
              </a:rPr>
              <a:t>суспільства</a:t>
            </a:r>
            <a:endParaRPr lang="ru-RU" dirty="0">
              <a:latin typeface="ALS Sector Regular" pitchFamily="50" charset="0"/>
              <a:cs typeface="ALS Sector Regular" pitchFamily="50" charset="0"/>
            </a:endParaRPr>
          </a:p>
        </p:txBody>
      </p:sp>
      <p:sp>
        <p:nvSpPr>
          <p:cNvPr id="4" name="Объект 2"/>
          <p:cNvSpPr txBox="1">
            <a:spLocks/>
          </p:cNvSpPr>
          <p:nvPr/>
        </p:nvSpPr>
        <p:spPr>
          <a:xfrm>
            <a:off x="6203324" y="1825625"/>
            <a:ext cx="51504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uk-UA" dirty="0">
                <a:latin typeface="ALS Sector Regular" pitchFamily="50" charset="0"/>
                <a:cs typeface="ALS Sector Regular" pitchFamily="50" charset="0"/>
              </a:rPr>
              <a:t>к</a:t>
            </a:r>
            <a:r>
              <a:rPr lang="uk-UA" dirty="0" smtClean="0">
                <a:latin typeface="ALS Sector Regular" pitchFamily="50" charset="0"/>
                <a:cs typeface="ALS Sector Regular" pitchFamily="50" charset="0"/>
              </a:rPr>
              <a:t>ультурне </a:t>
            </a:r>
            <a:r>
              <a:rPr lang="uk-UA" dirty="0">
                <a:latin typeface="ALS Sector Regular" pitchFamily="50" charset="0"/>
                <a:cs typeface="ALS Sector Regular" pitchFamily="50" charset="0"/>
              </a:rPr>
              <a:t>багатство</a:t>
            </a:r>
            <a:endParaRPr lang="uk-UA" dirty="0" smtClean="0">
              <a:latin typeface="ALS Sector Regular" pitchFamily="50" charset="0"/>
              <a:cs typeface="ALS Sector Regular" pitchFamily="50" charset="0"/>
            </a:endParaRPr>
          </a:p>
          <a:p>
            <a:r>
              <a:rPr lang="uk-UA" dirty="0" smtClean="0">
                <a:latin typeface="ALS Sector Regular" pitchFamily="50" charset="0"/>
                <a:cs typeface="ALS Sector Regular" pitchFamily="50" charset="0"/>
              </a:rPr>
              <a:t>фізична </a:t>
            </a:r>
            <a:r>
              <a:rPr lang="uk-UA" dirty="0">
                <a:latin typeface="ALS Sector Regular" pitchFamily="50" charset="0"/>
                <a:cs typeface="ALS Sector Regular" pitchFamily="50" charset="0"/>
              </a:rPr>
              <a:t>цілісність </a:t>
            </a:r>
            <a:endParaRPr lang="uk-UA" dirty="0" smtClean="0">
              <a:latin typeface="ALS Sector Regular" pitchFamily="50" charset="0"/>
              <a:cs typeface="ALS Sector Regular" pitchFamily="50" charset="0"/>
            </a:endParaRPr>
          </a:p>
          <a:p>
            <a:r>
              <a:rPr lang="uk-UA" dirty="0" smtClean="0">
                <a:latin typeface="ALS Sector Regular" pitchFamily="50" charset="0"/>
                <a:cs typeface="ALS Sector Regular" pitchFamily="50" charset="0"/>
              </a:rPr>
              <a:t>якість зайнятості</a:t>
            </a:r>
          </a:p>
          <a:p>
            <a:r>
              <a:rPr lang="uk-UA" dirty="0" smtClean="0">
                <a:latin typeface="ALS Sector Regular" pitchFamily="50" charset="0"/>
                <a:cs typeface="ALS Sector Regular" pitchFamily="50" charset="0"/>
              </a:rPr>
              <a:t>біологічне </a:t>
            </a:r>
            <a:r>
              <a:rPr lang="uk-UA" dirty="0">
                <a:latin typeface="ALS Sector Regular" pitchFamily="50" charset="0"/>
                <a:cs typeface="ALS Sector Regular" pitchFamily="50" charset="0"/>
              </a:rPr>
              <a:t>різноманіття </a:t>
            </a:r>
            <a:endParaRPr lang="uk-UA" dirty="0" smtClean="0">
              <a:latin typeface="ALS Sector Regular" pitchFamily="50" charset="0"/>
              <a:cs typeface="ALS Sector Regular" pitchFamily="50" charset="0"/>
            </a:endParaRPr>
          </a:p>
          <a:p>
            <a:r>
              <a:rPr lang="uk-UA" dirty="0" smtClean="0">
                <a:latin typeface="ALS Sector Regular" pitchFamily="50" charset="0"/>
                <a:cs typeface="ALS Sector Regular" pitchFamily="50" charset="0"/>
              </a:rPr>
              <a:t>ефективність </a:t>
            </a:r>
            <a:r>
              <a:rPr lang="uk-UA" dirty="0">
                <a:latin typeface="ALS Sector Regular" pitchFamily="50" charset="0"/>
                <a:cs typeface="ALS Sector Regular" pitchFamily="50" charset="0"/>
              </a:rPr>
              <a:t>ресурсу </a:t>
            </a:r>
            <a:endParaRPr lang="uk-UA" dirty="0" smtClean="0">
              <a:latin typeface="ALS Sector Regular" pitchFamily="50" charset="0"/>
              <a:cs typeface="ALS Sector Regular" pitchFamily="50" charset="0"/>
            </a:endParaRPr>
          </a:p>
          <a:p>
            <a:r>
              <a:rPr lang="uk-UA" dirty="0" smtClean="0">
                <a:latin typeface="ALS Sector Regular" pitchFamily="50" charset="0"/>
                <a:cs typeface="ALS Sector Regular" pitchFamily="50" charset="0"/>
              </a:rPr>
              <a:t>екологічна чистота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7" name="Заголовок 1"/>
          <p:cNvSpPr>
            <a:spLocks noGrp="1"/>
          </p:cNvSpPr>
          <p:nvPr>
            <p:ph type="title"/>
          </p:nvPr>
        </p:nvSpPr>
        <p:spPr>
          <a:xfrm>
            <a:off x="838200" y="365125"/>
            <a:ext cx="10515600" cy="1325563"/>
          </a:xfrm>
        </p:spPr>
        <p:txBody>
          <a:bodyPr>
            <a:normAutofit/>
          </a:bodyPr>
          <a:lstStyle/>
          <a:p>
            <a:r>
              <a:rPr lang="uk-UA" sz="4000" b="1" dirty="0">
                <a:latin typeface="ALS Sector Regular" pitchFamily="50" charset="0"/>
                <a:cs typeface="ALS Sector Regular" pitchFamily="50" charset="0"/>
              </a:rPr>
              <a:t>Пріоритетні цілі сталого розвитку туризму за ЮНВТО</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1943222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766690644"/>
              </p:ext>
            </p:extLst>
          </p:nvPr>
        </p:nvGraphicFramePr>
        <p:xfrm>
          <a:off x="304799" y="-1"/>
          <a:ext cx="11146972" cy="632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6" name="TextBox 5"/>
          <p:cNvSpPr txBox="1"/>
          <p:nvPr/>
        </p:nvSpPr>
        <p:spPr>
          <a:xfrm>
            <a:off x="812787" y="464453"/>
            <a:ext cx="10290629" cy="1323439"/>
          </a:xfrm>
          <a:prstGeom prst="rect">
            <a:avLst/>
          </a:prstGeom>
          <a:noFill/>
        </p:spPr>
        <p:txBody>
          <a:bodyPr wrap="square" rtlCol="0">
            <a:spAutoFit/>
          </a:bodyPr>
          <a:lstStyle/>
          <a:p>
            <a:r>
              <a:rPr lang="uk-UA" sz="4000" b="1" i="1" dirty="0" smtClean="0">
                <a:latin typeface="ALS Sector Regular" pitchFamily="50" charset="0"/>
                <a:cs typeface="ALS Sector Regular" pitchFamily="50" charset="0"/>
              </a:rPr>
              <a:t>Ключові області розвитку сталого туризму</a:t>
            </a:r>
            <a:endParaRPr lang="ru-RU" sz="4000" b="1" i="1" dirty="0">
              <a:latin typeface="ALS Sector Regular" pitchFamily="50" charset="0"/>
              <a:cs typeface="ALS Sector Regular" pitchFamily="50" charset="0"/>
            </a:endParaRPr>
          </a:p>
        </p:txBody>
      </p:sp>
    </p:spTree>
    <p:extLst>
      <p:ext uri="{BB962C8B-B14F-4D97-AF65-F5344CB8AC3E}">
        <p14:creationId xmlns:p14="http://schemas.microsoft.com/office/powerpoint/2010/main" val="1652194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2A29722E-4409-6D40-B8D4-4A9DC40E9B79}"/>
              </a:ext>
            </a:extLst>
          </p:cNvPr>
          <p:cNvSpPr>
            <a:spLocks noGrp="1"/>
          </p:cNvSpPr>
          <p:nvPr>
            <p:ph type="ctrTitle"/>
          </p:nvPr>
        </p:nvSpPr>
        <p:spPr>
          <a:xfrm>
            <a:off x="423542" y="2860336"/>
            <a:ext cx="11330943" cy="2892334"/>
          </a:xfrm>
        </p:spPr>
        <p:txBody>
          <a:bodyPr>
            <a:noAutofit/>
          </a:bodyPr>
          <a:lstStyle/>
          <a:p>
            <a:r>
              <a:rPr lang="ru-RU" sz="6600" b="1" dirty="0">
                <a:solidFill>
                  <a:schemeClr val="tx1">
                    <a:lumMod val="75000"/>
                    <a:lumOff val="25000"/>
                  </a:schemeClr>
                </a:solidFill>
                <a:latin typeface="ALS Sector Regular" pitchFamily="50" charset="0"/>
                <a:ea typeface="ALS Sector Stencil" charset="0"/>
                <a:cs typeface="ALS Sector Regular" pitchFamily="50" charset="0"/>
              </a:rPr>
              <a:t>4.4.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Систематизація</a:t>
            </a:r>
            <a:r>
              <a:rPr lang="ru-RU" sz="6600" b="1" dirty="0">
                <a:solidFill>
                  <a:schemeClr val="tx1">
                    <a:lumMod val="75000"/>
                    <a:lumOff val="25000"/>
                  </a:schemeClr>
                </a:solidFill>
                <a:latin typeface="ALS Sector Regular" pitchFamily="50" charset="0"/>
                <a:ea typeface="ALS Sector Stencil" charset="0"/>
                <a:cs typeface="ALS Sector Regular" pitchFamily="50" charset="0"/>
              </a:rPr>
              <a:t>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видів</a:t>
            </a:r>
            <a:r>
              <a:rPr lang="ru-RU" sz="6600" b="1" dirty="0">
                <a:solidFill>
                  <a:schemeClr val="tx1">
                    <a:lumMod val="75000"/>
                    <a:lumOff val="25000"/>
                  </a:schemeClr>
                </a:solidFill>
                <a:latin typeface="ALS Sector Regular" pitchFamily="50" charset="0"/>
                <a:ea typeface="ALS Sector Stencil" charset="0"/>
                <a:cs typeface="ALS Sector Regular" pitchFamily="50" charset="0"/>
              </a:rPr>
              <a:t>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турів</a:t>
            </a:r>
            <a:r>
              <a:rPr lang="ru-RU" sz="6600" b="1" dirty="0">
                <a:solidFill>
                  <a:schemeClr val="tx1">
                    <a:lumMod val="75000"/>
                    <a:lumOff val="25000"/>
                  </a:schemeClr>
                </a:solidFill>
                <a:latin typeface="ALS Sector Regular" pitchFamily="50" charset="0"/>
                <a:ea typeface="ALS Sector Stencil" charset="0"/>
                <a:cs typeface="ALS Sector Regular" pitchFamily="50" charset="0"/>
              </a:rPr>
              <a:t> та </a:t>
            </a:r>
            <a:r>
              <a:rPr lang="ru-RU" sz="6600" b="1" dirty="0" err="1">
                <a:solidFill>
                  <a:schemeClr val="tx1">
                    <a:lumMod val="75000"/>
                    <a:lumOff val="25000"/>
                  </a:schemeClr>
                </a:solidFill>
                <a:latin typeface="ALS Sector Regular" pitchFamily="50" charset="0"/>
                <a:ea typeface="ALS Sector Stencil" charset="0"/>
                <a:cs typeface="ALS Sector Regular" pitchFamily="50" charset="0"/>
              </a:rPr>
              <a:t>їх</a:t>
            </a:r>
            <a:r>
              <a:rPr lang="ru-RU" sz="6600" b="1" dirty="0">
                <a:solidFill>
                  <a:schemeClr val="tx1">
                    <a:lumMod val="75000"/>
                    <a:lumOff val="25000"/>
                  </a:schemeClr>
                </a:solidFill>
                <a:latin typeface="ALS Sector Regular" pitchFamily="50" charset="0"/>
                <a:ea typeface="ALS Sector Stencil" charset="0"/>
                <a:cs typeface="ALS Sector Regular" pitchFamily="50" charset="0"/>
              </a:rPr>
              <a:t> характеристика</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a16="http://schemas.microsoft.com/office/drawing/2014/main" xmlns=""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a16="http://schemas.microsoft.com/office/drawing/2014/main" xmlns=""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947458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низ 3"/>
          <p:cNvSpPr/>
          <p:nvPr/>
        </p:nvSpPr>
        <p:spPr>
          <a:xfrm>
            <a:off x="478971" y="261257"/>
            <a:ext cx="11263086" cy="1045029"/>
          </a:xfrm>
          <a:prstGeom prst="ribbon">
            <a:avLst>
              <a:gd name="adj1" fmla="val 16667"/>
              <a:gd name="adj2" fmla="val 6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Види турів</a:t>
            </a:r>
            <a:endParaRPr lang="ru-RU" dirty="0">
              <a:latin typeface="ALS Sector Regular" pitchFamily="50" charset="0"/>
              <a:cs typeface="ALS Sector Regular" pitchFamily="50" charset="0"/>
            </a:endParaRPr>
          </a:p>
        </p:txBody>
      </p:sp>
      <p:sp>
        <p:nvSpPr>
          <p:cNvPr id="5" name="Скругленный прямоугольник 4"/>
          <p:cNvSpPr/>
          <p:nvPr/>
        </p:nvSpPr>
        <p:spPr>
          <a:xfrm>
            <a:off x="838200" y="2032000"/>
            <a:ext cx="4256314" cy="12917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latin typeface="ALS Sector Regular" pitchFamily="50" charset="0"/>
                <a:cs typeface="ALS Sector Regular" pitchFamily="50" charset="0"/>
              </a:rPr>
              <a:t>Групові тури для людей третього віку </a:t>
            </a:r>
            <a:r>
              <a:rPr lang="uk-UA" sz="2400" dirty="0" smtClean="0">
                <a:latin typeface="ALS Sector Regular" pitchFamily="50" charset="0"/>
                <a:cs typeface="ALS Sector Regular" pitchFamily="50" charset="0"/>
              </a:rPr>
              <a:t/>
            </a:r>
            <a:br>
              <a:rPr lang="uk-UA" sz="2400" dirty="0" smtClean="0">
                <a:latin typeface="ALS Sector Regular" pitchFamily="50" charset="0"/>
                <a:cs typeface="ALS Sector Regular" pitchFamily="50" charset="0"/>
              </a:rPr>
            </a:br>
            <a:r>
              <a:rPr lang="uk-UA" sz="2400" dirty="0" smtClean="0">
                <a:latin typeface="ALS Sector Regular" pitchFamily="50" charset="0"/>
                <a:cs typeface="ALS Sector Regular" pitchFamily="50" charset="0"/>
              </a:rPr>
              <a:t>(</a:t>
            </a:r>
            <a:r>
              <a:rPr lang="uk-UA" sz="2400" dirty="0" err="1">
                <a:latin typeface="ALS Sector Regular" pitchFamily="50" charset="0"/>
                <a:cs typeface="ALS Sector Regular" pitchFamily="50" charset="0"/>
              </a:rPr>
              <a:t>Senior</a:t>
            </a:r>
            <a:r>
              <a:rPr lang="uk-UA" sz="2400" dirty="0">
                <a:latin typeface="ALS Sector Regular" pitchFamily="50" charset="0"/>
                <a:cs typeface="ALS Sector Regular" pitchFamily="50" charset="0"/>
              </a:rPr>
              <a:t> </a:t>
            </a:r>
            <a:r>
              <a:rPr lang="uk-UA" sz="2400" dirty="0" err="1">
                <a:latin typeface="ALS Sector Regular" pitchFamily="50" charset="0"/>
                <a:cs typeface="ALS Sector Regular" pitchFamily="50" charset="0"/>
              </a:rPr>
              <a:t>Group</a:t>
            </a:r>
            <a:r>
              <a:rPr lang="uk-UA" sz="2400" dirty="0">
                <a:latin typeface="ALS Sector Regular" pitchFamily="50" charset="0"/>
                <a:cs typeface="ALS Sector Regular" pitchFamily="50" charset="0"/>
              </a:rPr>
              <a:t> </a:t>
            </a:r>
            <a:r>
              <a:rPr lang="uk-UA" sz="2400" dirty="0" err="1">
                <a:latin typeface="ALS Sector Regular" pitchFamily="50" charset="0"/>
                <a:cs typeface="ALS Sector Regular" pitchFamily="50" charset="0"/>
              </a:rPr>
              <a:t>Tours</a:t>
            </a:r>
            <a:r>
              <a:rPr lang="uk-UA" sz="2400" dirty="0">
                <a:latin typeface="ALS Sector Regular" pitchFamily="50" charset="0"/>
                <a:cs typeface="ALS Sector Regular" pitchFamily="50" charset="0"/>
              </a:rPr>
              <a:t>)</a:t>
            </a:r>
            <a:endParaRPr lang="ru-RU" sz="2400" dirty="0">
              <a:latin typeface="ALS Sector Regular" pitchFamily="50" charset="0"/>
              <a:cs typeface="ALS Sector Regular" pitchFamily="50" charset="0"/>
            </a:endParaRPr>
          </a:p>
        </p:txBody>
      </p:sp>
      <p:sp>
        <p:nvSpPr>
          <p:cNvPr id="6" name="Скругленный прямоугольник 5"/>
          <p:cNvSpPr/>
          <p:nvPr/>
        </p:nvSpPr>
        <p:spPr>
          <a:xfrm>
            <a:off x="6252029" y="2032000"/>
            <a:ext cx="4256314" cy="12917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latin typeface="ALS Sector Regular" pitchFamily="50" charset="0"/>
                <a:cs typeface="ALS Sector Regular" pitchFamily="50" charset="0"/>
              </a:rPr>
              <a:t>Групові спортивні тури </a:t>
            </a:r>
            <a:endParaRPr lang="uk-UA" sz="2400" dirty="0" smtClean="0">
              <a:latin typeface="ALS Sector Regular" pitchFamily="50" charset="0"/>
              <a:cs typeface="ALS Sector Regular" pitchFamily="50" charset="0"/>
            </a:endParaRPr>
          </a:p>
          <a:p>
            <a:pPr algn="ctr"/>
            <a:r>
              <a:rPr lang="uk-UA" sz="2400" dirty="0" smtClean="0">
                <a:latin typeface="ALS Sector Regular" pitchFamily="50" charset="0"/>
                <a:cs typeface="ALS Sector Regular" pitchFamily="50" charset="0"/>
              </a:rPr>
              <a:t>(</a:t>
            </a:r>
            <a:r>
              <a:rPr lang="uk-UA" sz="2400" dirty="0" err="1">
                <a:latin typeface="ALS Sector Regular" pitchFamily="50" charset="0"/>
                <a:cs typeface="ALS Sector Regular" pitchFamily="50" charset="0"/>
              </a:rPr>
              <a:t>Sports</a:t>
            </a:r>
            <a:r>
              <a:rPr lang="uk-UA" sz="2400" dirty="0">
                <a:latin typeface="ALS Sector Regular" pitchFamily="50" charset="0"/>
                <a:cs typeface="ALS Sector Regular" pitchFamily="50" charset="0"/>
              </a:rPr>
              <a:t> </a:t>
            </a:r>
            <a:r>
              <a:rPr lang="uk-UA" sz="2400" dirty="0" err="1">
                <a:latin typeface="ALS Sector Regular" pitchFamily="50" charset="0"/>
                <a:cs typeface="ALS Sector Regular" pitchFamily="50" charset="0"/>
              </a:rPr>
              <a:t>Group</a:t>
            </a:r>
            <a:r>
              <a:rPr lang="uk-UA" sz="2400" dirty="0">
                <a:latin typeface="ALS Sector Regular" pitchFamily="50" charset="0"/>
                <a:cs typeface="ALS Sector Regular" pitchFamily="50" charset="0"/>
              </a:rPr>
              <a:t> </a:t>
            </a:r>
            <a:r>
              <a:rPr lang="uk-UA" sz="2400" dirty="0" err="1">
                <a:latin typeface="ALS Sector Regular" pitchFamily="50" charset="0"/>
                <a:cs typeface="ALS Sector Regular" pitchFamily="50" charset="0"/>
              </a:rPr>
              <a:t>Tours</a:t>
            </a:r>
            <a:r>
              <a:rPr lang="uk-UA" sz="2400" dirty="0">
                <a:latin typeface="ALS Sector Regular" pitchFamily="50" charset="0"/>
                <a:cs typeface="ALS Sector Regular" pitchFamily="50" charset="0"/>
              </a:rPr>
              <a:t>)</a:t>
            </a:r>
            <a:endParaRPr lang="ru-RU" sz="2400" dirty="0">
              <a:latin typeface="ALS Sector Regular" pitchFamily="50" charset="0"/>
              <a:cs typeface="ALS Sector Regular" pitchFamily="50" charset="0"/>
            </a:endParaRPr>
          </a:p>
        </p:txBody>
      </p:sp>
      <p:sp>
        <p:nvSpPr>
          <p:cNvPr id="7" name="Скругленный прямоугольник 6"/>
          <p:cNvSpPr/>
          <p:nvPr/>
        </p:nvSpPr>
        <p:spPr>
          <a:xfrm>
            <a:off x="838200" y="3531578"/>
            <a:ext cx="4256314" cy="12917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ALS Sector Regular" pitchFamily="50" charset="0"/>
                <a:cs typeface="ALS Sector Regular" pitchFamily="50" charset="0"/>
              </a:rPr>
              <a:t>Сезонні</a:t>
            </a:r>
            <a:endParaRPr lang="ru-RU" sz="2400" dirty="0">
              <a:latin typeface="ALS Sector Regular" pitchFamily="50" charset="0"/>
              <a:cs typeface="ALS Sector Regular" pitchFamily="50" charset="0"/>
            </a:endParaRPr>
          </a:p>
        </p:txBody>
      </p:sp>
      <p:sp>
        <p:nvSpPr>
          <p:cNvPr id="8" name="Скругленный прямоугольник 7"/>
          <p:cNvSpPr/>
          <p:nvPr/>
        </p:nvSpPr>
        <p:spPr>
          <a:xfrm>
            <a:off x="6252029" y="3473520"/>
            <a:ext cx="4256314" cy="12917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ALS Sector Regular" pitchFamily="50" charset="0"/>
                <a:cs typeface="ALS Sector Regular" pitchFamily="50" charset="0"/>
              </a:rPr>
              <a:t>Цілорічні</a:t>
            </a:r>
            <a:endParaRPr lang="ru-RU" sz="2400" dirty="0">
              <a:latin typeface="ALS Sector Regular" pitchFamily="50"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10" name="Скругленный прямоугольник 9"/>
          <p:cNvSpPr/>
          <p:nvPr/>
        </p:nvSpPr>
        <p:spPr>
          <a:xfrm>
            <a:off x="838200" y="5071620"/>
            <a:ext cx="4256314" cy="1291772"/>
          </a:xfrm>
          <a:prstGeom prst="roundRect">
            <a:avLst/>
          </a:prstGeom>
          <a:solidFill>
            <a:srgbClr val="FFB1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ALS Sector Regular" pitchFamily="50" charset="0"/>
                <a:cs typeface="ALS Sector Regular" pitchFamily="50" charset="0"/>
              </a:rPr>
              <a:t>СЕТ-тури</a:t>
            </a:r>
            <a:endParaRPr lang="ru-RU" sz="2400" dirty="0">
              <a:latin typeface="ALS Sector Regular" pitchFamily="50" charset="0"/>
              <a:cs typeface="ALS Sector Regular" pitchFamily="50" charset="0"/>
            </a:endParaRPr>
          </a:p>
        </p:txBody>
      </p:sp>
      <p:sp>
        <p:nvSpPr>
          <p:cNvPr id="11" name="Скругленный прямоугольник 10"/>
          <p:cNvSpPr/>
          <p:nvPr/>
        </p:nvSpPr>
        <p:spPr>
          <a:xfrm>
            <a:off x="5477576" y="5071620"/>
            <a:ext cx="4256314" cy="1291772"/>
          </a:xfrm>
          <a:prstGeom prst="roundRect">
            <a:avLst/>
          </a:prstGeom>
          <a:solidFill>
            <a:srgbClr val="FFB1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ALS Sector Regular" pitchFamily="50" charset="0"/>
                <a:cs typeface="ALS Sector Regular" pitchFamily="50" charset="0"/>
              </a:rPr>
              <a:t>Тематичні </a:t>
            </a:r>
            <a:r>
              <a:rPr lang="uk-UA" sz="2400" dirty="0" smtClean="0">
                <a:latin typeface="ALS Sector Regular" pitchFamily="50" charset="0"/>
                <a:cs typeface="ALS Sector Regular" pitchFamily="50" charset="0"/>
              </a:rPr>
              <a:t>тури</a:t>
            </a:r>
            <a:endParaRPr lang="ru-RU" sz="2400" dirty="0">
              <a:latin typeface="ALS Sector Regular" pitchFamily="50" charset="0"/>
              <a:cs typeface="ALS Sector Regular" pitchFamily="50" charset="0"/>
            </a:endParaRPr>
          </a:p>
        </p:txBody>
      </p:sp>
    </p:spTree>
    <p:extLst>
      <p:ext uri="{BB962C8B-B14F-4D97-AF65-F5344CB8AC3E}">
        <p14:creationId xmlns:p14="http://schemas.microsoft.com/office/powerpoint/2010/main" val="3003986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ALS Sector Regular" pitchFamily="50" charset="0"/>
                <a:cs typeface="ALS Sector Regular" pitchFamily="50" charset="0"/>
              </a:rPr>
              <a:t>За схемою маршруту </a:t>
            </a:r>
            <a:endParaRPr lang="ru-RU" sz="4000" b="1" dirty="0">
              <a:latin typeface="ALS Sector Regular" pitchFamily="50" charset="0"/>
              <a:cs typeface="ALS Sector Regular" pitchFamily="50" charset="0"/>
            </a:endParaRPr>
          </a:p>
        </p:txBody>
      </p:sp>
      <p:pic>
        <p:nvPicPr>
          <p:cNvPr id="1026" name="Picture 2" descr="Розроблення маршру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43" y="1493658"/>
            <a:ext cx="3152878" cy="426851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7" name="Объект 6"/>
          <p:cNvGraphicFramePr>
            <a:graphicFrameLocks noGrp="1"/>
          </p:cNvGraphicFramePr>
          <p:nvPr>
            <p:ph idx="1"/>
            <p:extLst>
              <p:ext uri="{D42A27DB-BD31-4B8C-83A1-F6EECF244321}">
                <p14:modId xmlns:p14="http://schemas.microsoft.com/office/powerpoint/2010/main" val="3522485193"/>
              </p:ext>
            </p:extLst>
          </p:nvPr>
        </p:nvGraphicFramePr>
        <p:xfrm>
          <a:off x="1538514" y="1886200"/>
          <a:ext cx="5573486" cy="348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8093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86859"/>
            <a:ext cx="7957457" cy="4159477"/>
          </a:xfrm>
        </p:spPr>
        <p:txBody>
          <a:bodyPr>
            <a:normAutofit/>
          </a:bodyPr>
          <a:lstStyle/>
          <a:p>
            <a:pPr marL="0" indent="0" algn="just">
              <a:buNone/>
            </a:pPr>
            <a:r>
              <a:rPr lang="uk-UA" dirty="0" smtClean="0">
                <a:latin typeface="ALS Sector Regular" pitchFamily="50" charset="0"/>
                <a:cs typeface="ALS Sector Regular" pitchFamily="50" charset="0"/>
              </a:rPr>
              <a:t>це </a:t>
            </a:r>
            <a:r>
              <a:rPr lang="uk-UA" dirty="0">
                <a:latin typeface="ALS Sector Regular" pitchFamily="50" charset="0"/>
                <a:cs typeface="ALS Sector Regular" pitchFamily="50" charset="0"/>
              </a:rPr>
              <a:t>групові тури, в яких склад формується безпосередньо в країні (чи місці) відвідування, а подорож відбувається за заздалегідь спланованим маршрутом, за визначеною (фіксованою) програмою перебування та з певним комплексом послуг</a:t>
            </a:r>
            <a:r>
              <a:rPr lang="uk-UA" dirty="0" smtClean="0">
                <a:latin typeface="ALS Sector Regular" pitchFamily="50" charset="0"/>
                <a:cs typeface="ALS Sector Regular" pitchFamily="50" charset="0"/>
              </a:rPr>
              <a:t>. Наприклад, одно-дводенні екскурсійні тури в Ізраїль з Шарм-Ель-Шейху для туристів з різними заїздами в готелі туроператора.</a:t>
            </a:r>
            <a:endParaRPr lang="ru-RU"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2050" name="Picture 2" descr="Водопад, Воды, Природа, Пейзаж, Каска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072" y="2072369"/>
            <a:ext cx="3162300"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normAutofit/>
          </a:bodyPr>
          <a:lstStyle/>
          <a:p>
            <a:pPr algn="ctr"/>
            <a:r>
              <a:rPr lang="uk-UA" sz="4000" b="1" dirty="0" smtClean="0">
                <a:latin typeface="ALS Sector Regular" pitchFamily="50" charset="0"/>
                <a:cs typeface="ALS Sector Regular" pitchFamily="50" charset="0"/>
              </a:rPr>
              <a:t>Тури «Каскад»</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659994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1859"/>
            <a:ext cx="10515600" cy="437549"/>
          </a:xfrm>
        </p:spPr>
        <p:txBody>
          <a:bodyPr>
            <a:noAutofit/>
          </a:bodyPr>
          <a:lstStyle/>
          <a:p>
            <a:pPr algn="ctr"/>
            <a:r>
              <a:rPr lang="uk-UA" sz="4000" b="1" dirty="0" smtClean="0">
                <a:latin typeface="ALS Sector Regular" pitchFamily="50" charset="0"/>
                <a:cs typeface="ALS Sector Regular" pitchFamily="50" charset="0"/>
              </a:rPr>
              <a:t>Види турів за класом обслуговування</a:t>
            </a:r>
            <a:endParaRPr lang="ru-RU" sz="4000" b="1" dirty="0">
              <a:latin typeface="ALS Sector Regular" pitchFamily="50" charset="0"/>
              <a:cs typeface="ALS Sector Regular" pitchFamily="50"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08034103"/>
              </p:ext>
            </p:extLst>
          </p:nvPr>
        </p:nvGraphicFramePr>
        <p:xfrm>
          <a:off x="116115" y="715591"/>
          <a:ext cx="11916228" cy="4981042"/>
        </p:xfrm>
        <a:graphic>
          <a:graphicData uri="http://schemas.openxmlformats.org/drawingml/2006/table">
            <a:tbl>
              <a:tblPr firstRow="1" firstCol="1" bandRow="1">
                <a:effectLst>
                  <a:outerShdw blurRad="50800" dist="38100" dir="13500000" algn="br" rotWithShape="0">
                    <a:prstClr val="black">
                      <a:alpha val="40000"/>
                    </a:prstClr>
                  </a:outerShdw>
                </a:effectLst>
                <a:tableStyleId>{BC89EF96-8CEA-46FF-86C4-4CE0E7609802}</a:tableStyleId>
              </a:tblPr>
              <a:tblGrid>
                <a:gridCol w="1666484"/>
                <a:gridCol w="2020776"/>
                <a:gridCol w="2283215"/>
                <a:gridCol w="2073264"/>
                <a:gridCol w="2047019"/>
                <a:gridCol w="1825470"/>
              </a:tblGrid>
              <a:tr h="446576">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 Клас</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Розміщення</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Харчування</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Перевезення</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Трансфер</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Екскурсія</a:t>
                      </a:r>
                      <a:endParaRPr lang="uk-UA" sz="1800" noProof="0" dirty="0">
                        <a:effectLst/>
                        <a:latin typeface="ALS Sector Regular" pitchFamily="50" charset="0"/>
                        <a:ea typeface="Calibri"/>
                        <a:cs typeface="ALS Sector Regular" pitchFamily="50" charset="0"/>
                      </a:endParaRPr>
                    </a:p>
                  </a:txBody>
                  <a:tcPr marL="68580" marR="68580" marT="0" marB="0"/>
                </a:tc>
              </a:tr>
              <a:tr h="1256436">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Тури «люкс» (</a:t>
                      </a:r>
                      <a:r>
                        <a:rPr lang="uk-UA" sz="1800" noProof="0" dirty="0" err="1" smtClean="0">
                          <a:effectLst/>
                          <a:latin typeface="ALS Sector Regular" pitchFamily="50" charset="0"/>
                          <a:cs typeface="ALS Sector Regular" pitchFamily="50" charset="0"/>
                        </a:rPr>
                        <a:t>ексклю</a:t>
                      </a:r>
                      <a:r>
                        <a:rPr lang="en-US" sz="1800" noProof="0" dirty="0" smtClean="0">
                          <a:effectLst/>
                          <a:latin typeface="ALS Sector Regular" pitchFamily="50" charset="0"/>
                          <a:cs typeface="ALS Sector Regular" pitchFamily="50" charset="0"/>
                        </a:rPr>
                        <a:t>-</a:t>
                      </a:r>
                      <a:r>
                        <a:rPr lang="uk-UA" sz="1800" noProof="0" dirty="0" err="1" smtClean="0">
                          <a:effectLst/>
                          <a:latin typeface="ALS Sector Regular" pitchFamily="50" charset="0"/>
                          <a:cs typeface="ALS Sector Regular" pitchFamily="50" charset="0"/>
                        </a:rPr>
                        <a:t>зивні</a:t>
                      </a:r>
                      <a:r>
                        <a:rPr lang="uk-UA" sz="1800" noProof="0" dirty="0" smtClean="0">
                          <a:effectLst/>
                          <a:latin typeface="ALS Sector Regular" pitchFamily="50" charset="0"/>
                          <a:cs typeface="ALS Sector Regular" pitchFamily="50" charset="0"/>
                        </a:rPr>
                        <a:t>)</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готелі вищої категорії або навіть </a:t>
                      </a:r>
                      <a:r>
                        <a:rPr lang="uk-UA" sz="1800" noProof="0" dirty="0" err="1" smtClean="0">
                          <a:effectLst/>
                          <a:latin typeface="ALS Sector Regular" pitchFamily="50" charset="0"/>
                          <a:cs typeface="ALS Sector Regular" pitchFamily="50" charset="0"/>
                        </a:rPr>
                        <a:t>позакатегорійні</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en-US" sz="1800" noProof="0" dirty="0" err="1" smtClean="0">
                          <a:effectLst/>
                          <a:latin typeface="ALS Sector Regular" pitchFamily="50" charset="0"/>
                          <a:cs typeface="ALS Sector Regular" pitchFamily="50" charset="0"/>
                        </a:rPr>
                        <a:t>luxe</a:t>
                      </a:r>
                      <a:r>
                        <a:rPr lang="uk-UA" sz="1800" noProof="0" dirty="0" smtClean="0">
                          <a:effectLst/>
                          <a:latin typeface="ALS Sector Regular" pitchFamily="50" charset="0"/>
                          <a:cs typeface="ALS Sector Regular" pitchFamily="50" charset="0"/>
                        </a:rPr>
                        <a:t> ресторани з обов'язковим індивідуальним обслуговуванням</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перельоти першим або бізнесом-класом</a:t>
                      </a:r>
                      <a:endParaRPr lang="uk-UA" sz="1800" noProof="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індивідуальний трансфер на машинах типу «лімузин»</a:t>
                      </a:r>
                      <a:endParaRPr lang="uk-UA" sz="1800" noProof="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індивідуальний гід-перекладач</a:t>
                      </a:r>
                      <a:endParaRPr lang="uk-UA" sz="1800" noProof="0">
                        <a:effectLst/>
                        <a:latin typeface="ALS Sector Regular" pitchFamily="50" charset="0"/>
                        <a:ea typeface="Calibri"/>
                        <a:cs typeface="ALS Sector Regular" pitchFamily="50" charset="0"/>
                      </a:endParaRPr>
                    </a:p>
                  </a:txBody>
                  <a:tcPr marL="68580" marR="68580" marT="0" marB="0"/>
                </a:tc>
              </a:tr>
              <a:tr h="748850">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Перший клас (фірмові)</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в готелях 4-5*</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відмінна кухня й вибір блюд</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переліт бізнесом-класом</a:t>
                      </a:r>
                      <a:endParaRPr lang="uk-UA" sz="1800" noProof="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індивідуальний</a:t>
                      </a:r>
                      <a:endParaRPr lang="uk-UA" sz="1800" noProof="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супровід гіда</a:t>
                      </a:r>
                      <a:endParaRPr lang="uk-UA" sz="1800" noProof="0">
                        <a:effectLst/>
                        <a:latin typeface="ALS Sector Regular" pitchFamily="50" charset="0"/>
                        <a:ea typeface="Calibri"/>
                        <a:cs typeface="ALS Sector Regular" pitchFamily="50" charset="0"/>
                      </a:endParaRPr>
                    </a:p>
                  </a:txBody>
                  <a:tcPr marL="68580" marR="68580" marT="0" marB="0"/>
                </a:tc>
              </a:tr>
              <a:tr h="748850">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Туристичний клас (стандартні)</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у готелях 2-3*</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800" noProof="0" dirty="0" smtClean="0">
                          <a:effectLst/>
                          <a:latin typeface="ALS Sector Regular" pitchFamily="50" charset="0"/>
                          <a:cs typeface="ALS Sector Regular" pitchFamily="50" charset="0"/>
                        </a:rPr>
                        <a:t>шведського стола</a:t>
                      </a:r>
                    </a:p>
                    <a:p>
                      <a:pPr>
                        <a:lnSpc>
                          <a:spcPct val="115000"/>
                        </a:lnSpc>
                        <a:spcAft>
                          <a:spcPts val="0"/>
                        </a:spcAft>
                      </a:pP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1800" noProof="0" dirty="0" smtClean="0">
                          <a:effectLst/>
                          <a:latin typeface="ALS Sector Regular" pitchFamily="50" charset="0"/>
                          <a:cs typeface="ALS Sector Regular" pitchFamily="50" charset="0"/>
                        </a:rPr>
                        <a:t>переліт класом «Економ»</a:t>
                      </a:r>
                      <a:endParaRPr lang="uk-UA" sz="1800" noProof="0" dirty="0" smtClean="0">
                        <a:effectLst/>
                        <a:latin typeface="ALS Sector Regular" pitchFamily="50" charset="0"/>
                        <a:ea typeface="Calibri"/>
                        <a:cs typeface="ALS Sector Regular" pitchFamily="50" charset="0"/>
                      </a:endParaRPr>
                    </a:p>
                    <a:p>
                      <a:pPr>
                        <a:lnSpc>
                          <a:spcPct val="115000"/>
                        </a:lnSpc>
                        <a:spcAft>
                          <a:spcPts val="0"/>
                        </a:spcAft>
                      </a:pP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груповий</a:t>
                      </a:r>
                      <a:endParaRPr lang="uk-UA" sz="1800" noProof="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smtClean="0">
                          <a:effectLst/>
                          <a:latin typeface="ALS Sector Regular" pitchFamily="50" charset="0"/>
                          <a:cs typeface="ALS Sector Regular" pitchFamily="50" charset="0"/>
                        </a:rPr>
                        <a:t>групова</a:t>
                      </a:r>
                      <a:endParaRPr lang="uk-UA" sz="1800" noProof="0">
                        <a:effectLst/>
                        <a:latin typeface="ALS Sector Regular" pitchFamily="50" charset="0"/>
                        <a:ea typeface="Calibri"/>
                        <a:cs typeface="ALS Sector Regular" pitchFamily="50" charset="0"/>
                      </a:endParaRPr>
                    </a:p>
                  </a:txBody>
                  <a:tcPr marL="68580" marR="68580" marT="0" marB="0"/>
                </a:tc>
              </a:tr>
              <a:tr h="1568959">
                <a:tc>
                  <a:txBody>
                    <a:bodyPr/>
                    <a:lstStyle/>
                    <a:p>
                      <a:pPr algn="ctr">
                        <a:lnSpc>
                          <a:spcPct val="115000"/>
                        </a:lnSpc>
                        <a:spcAft>
                          <a:spcPts val="0"/>
                        </a:spcAft>
                      </a:pPr>
                      <a:r>
                        <a:rPr lang="uk-UA" sz="1800" noProof="0" dirty="0" smtClean="0">
                          <a:effectLst/>
                          <a:latin typeface="ALS Sector Regular" pitchFamily="50" charset="0"/>
                          <a:cs typeface="ALS Sector Regular" pitchFamily="50" charset="0"/>
                        </a:rPr>
                        <a:t>Клас «Економ» (бюджетні)</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у готелях 1-2*</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може не надаватися або тільки сніданок (шведський стіл)</a:t>
                      </a:r>
                      <a:endParaRPr lang="uk-UA" sz="1800" noProof="0" dirty="0" smtClean="0">
                        <a:effectLst/>
                        <a:latin typeface="ALS Sector Regular" pitchFamily="50" charset="0"/>
                        <a:ea typeface="Calibri"/>
                        <a:cs typeface="ALS Sector Regular" pitchFamily="50" charset="0"/>
                      </a:endParaRPr>
                    </a:p>
                    <a:p>
                      <a:pPr>
                        <a:lnSpc>
                          <a:spcPct val="115000"/>
                        </a:lnSpc>
                        <a:spcAft>
                          <a:spcPts val="0"/>
                        </a:spcAft>
                      </a:pP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Автобус або залізниця</a:t>
                      </a: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може бути організований на громадському транспорті</a:t>
                      </a:r>
                      <a:endParaRPr lang="uk-UA" sz="1800" noProof="0" dirty="0">
                        <a:effectLst/>
                        <a:latin typeface="ALS Sector Regular" pitchFamily="50" charset="0"/>
                        <a:ea typeface="Calibri"/>
                        <a:cs typeface="ALS Sector Regular" pitchFamily="50" charset="0"/>
                      </a:endParaRPr>
                    </a:p>
                  </a:txBody>
                  <a:tcPr marL="68580" marR="68580" marT="0" marB="0"/>
                </a:tc>
                <a:tc>
                  <a:txBody>
                    <a:bodyPr/>
                    <a:lstStyle/>
                    <a:p>
                      <a:pPr>
                        <a:lnSpc>
                          <a:spcPct val="115000"/>
                        </a:lnSpc>
                        <a:spcAft>
                          <a:spcPts val="0"/>
                        </a:spcAft>
                      </a:pPr>
                      <a:r>
                        <a:rPr lang="uk-UA" sz="1800" noProof="0" dirty="0" smtClean="0">
                          <a:effectLst/>
                          <a:latin typeface="ALS Sector Regular" pitchFamily="50" charset="0"/>
                          <a:cs typeface="ALS Sector Regular" pitchFamily="50" charset="0"/>
                        </a:rPr>
                        <a:t>У вартість може бути включена оглядова екскурсія </a:t>
                      </a:r>
                      <a:endParaRPr lang="uk-UA" sz="1800" noProof="0" dirty="0">
                        <a:effectLst/>
                        <a:latin typeface="ALS Sector Regular" pitchFamily="50" charset="0"/>
                        <a:ea typeface="Calibri"/>
                        <a:cs typeface="ALS Sector Regular" pitchFamily="50" charset="0"/>
                      </a:endParaRPr>
                    </a:p>
                  </a:txBody>
                  <a:tcPr marL="68580" marR="68580" marT="0" marB="0"/>
                </a:tc>
              </a:tr>
            </a:tbl>
          </a:graphicData>
        </a:graphic>
      </p:graphicFrame>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597481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ртинки по запросу экстремальная глажк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870" y="1067204"/>
            <a:ext cx="4546600" cy="3409950"/>
          </a:xfrm>
          <a:prstGeom prst="rect">
            <a:avLst/>
          </a:prstGeom>
          <a:ln w="88900" cap="sq" cmpd="thickThin">
            <a:solidFill>
              <a:srgbClr val="000000"/>
            </a:solidFill>
            <a:prstDash val="solid"/>
            <a:miter lim="800000"/>
          </a:ln>
          <a:effectLst>
            <a:innerShdw blurRad="76200">
              <a:srgbClr val="000000"/>
            </a:innerShdw>
          </a:effectLst>
        </p:spPr>
      </p:pic>
      <p:pic>
        <p:nvPicPr>
          <p:cNvPr id="5" name="Рисунок 4" descr="Картинки по запросу экстремальная глажка"/>
          <p:cNvPicPr/>
          <p:nvPr/>
        </p:nvPicPr>
        <p:blipFill>
          <a:blip r:embed="rId3">
            <a:extLst>
              <a:ext uri="{28A0092B-C50C-407E-A947-70E740481C1C}">
                <a14:useLocalDpi xmlns:a14="http://schemas.microsoft.com/office/drawing/2010/main" val="0"/>
              </a:ext>
            </a:extLst>
          </a:blip>
          <a:srcRect/>
          <a:stretch>
            <a:fillRect/>
          </a:stretch>
        </p:blipFill>
        <p:spPr bwMode="auto">
          <a:xfrm>
            <a:off x="6217319" y="2161907"/>
            <a:ext cx="4508818" cy="3409950"/>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2" name="Прямоугольник 1"/>
          <p:cNvSpPr/>
          <p:nvPr/>
        </p:nvSpPr>
        <p:spPr>
          <a:xfrm>
            <a:off x="1994987" y="5826472"/>
            <a:ext cx="7572907" cy="584775"/>
          </a:xfrm>
          <a:prstGeom prst="rect">
            <a:avLst/>
          </a:prstGeom>
        </p:spPr>
        <p:txBody>
          <a:bodyPr wrap="none">
            <a:spAutoFit/>
          </a:bodyPr>
          <a:lstStyle/>
          <a:p>
            <a:pPr algn="ctr"/>
            <a:r>
              <a:rPr lang="uk-UA" sz="3200" dirty="0">
                <a:latin typeface="ALS Sector Regular" pitchFamily="50" charset="0"/>
                <a:cs typeface="ALS Sector Regular" pitchFamily="50" charset="0"/>
              </a:rPr>
              <a:t>Е</a:t>
            </a:r>
            <a:r>
              <a:rPr lang="uk-UA" sz="3200" dirty="0" smtClean="0">
                <a:latin typeface="ALS Sector Regular" pitchFamily="50" charset="0"/>
                <a:cs typeface="ALS Sector Regular" pitchFamily="50" charset="0"/>
              </a:rPr>
              <a:t>кстремальне </a:t>
            </a:r>
            <a:r>
              <a:rPr lang="uk-UA" sz="3200" dirty="0">
                <a:latin typeface="ALS Sector Regular" pitchFamily="50" charset="0"/>
                <a:cs typeface="ALS Sector Regular" pitchFamily="50" charset="0"/>
              </a:rPr>
              <a:t>прасування </a:t>
            </a:r>
            <a:r>
              <a:rPr lang="uk-UA" sz="3200" dirty="0" smtClean="0">
                <a:latin typeface="ALS Sector Regular" pitchFamily="50" charset="0"/>
                <a:cs typeface="ALS Sector Regular" pitchFamily="50" charset="0"/>
              </a:rPr>
              <a:t>(</a:t>
            </a:r>
            <a:r>
              <a:rPr lang="uk-UA" sz="3200" dirty="0" err="1" smtClean="0">
                <a:latin typeface="ALS Sector Regular" pitchFamily="50" charset="0"/>
                <a:cs typeface="ALS Sector Regular" pitchFamily="50" charset="0"/>
              </a:rPr>
              <a:t>айронінг</a:t>
            </a:r>
            <a:r>
              <a:rPr lang="uk-UA" sz="3200" dirty="0" smtClean="0">
                <a:latin typeface="ALS Sector Regular" pitchFamily="50" charset="0"/>
                <a:cs typeface="ALS Sector Regular" pitchFamily="50" charset="0"/>
              </a:rPr>
              <a:t>)</a:t>
            </a:r>
            <a:endParaRPr lang="ru-RU" sz="3200" dirty="0">
              <a:latin typeface="ALS Sector Regular" pitchFamily="50" charset="0"/>
              <a:cs typeface="ALS Sector Regular" pitchFamily="50" charset="0"/>
            </a:endParaRPr>
          </a:p>
        </p:txBody>
      </p:sp>
    </p:spTree>
    <p:extLst>
      <p:ext uri="{BB962C8B-B14F-4D97-AF65-F5344CB8AC3E}">
        <p14:creationId xmlns:p14="http://schemas.microsoft.com/office/powerpoint/2010/main" val="407666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10154"/>
            <a:ext cx="10515600" cy="1325563"/>
          </a:xfrm>
        </p:spPr>
        <p:txBody>
          <a:bodyPr>
            <a:noAutofit/>
          </a:bodyPr>
          <a:lstStyle/>
          <a:p>
            <a:pPr algn="ctr"/>
            <a:r>
              <a:rPr lang="uk-UA" sz="2800" dirty="0">
                <a:latin typeface="ALS Sector Regular" pitchFamily="50" charset="0"/>
                <a:cs typeface="ALS Sector Regular" pitchFamily="50" charset="0"/>
              </a:rPr>
              <a:t>Ф</a:t>
            </a:r>
            <a:r>
              <a:rPr lang="uk-UA" sz="2800" dirty="0" smtClean="0">
                <a:latin typeface="ALS Sector Regular" pitchFamily="50" charset="0"/>
                <a:cs typeface="ALS Sector Regular" pitchFamily="50" charset="0"/>
              </a:rPr>
              <a:t>ормування </a:t>
            </a:r>
            <a:r>
              <a:rPr lang="uk-UA" sz="2800" dirty="0">
                <a:latin typeface="ALS Sector Regular" pitchFamily="50" charset="0"/>
                <a:cs typeface="ALS Sector Regular" pitchFamily="50" charset="0"/>
              </a:rPr>
              <a:t>програми та склад послуг створюються за бажанням і за безпосередньої участі туриста</a:t>
            </a:r>
            <a:endParaRPr lang="ru-RU" sz="2800" dirty="0">
              <a:latin typeface="ALS Sector Regular" pitchFamily="50" charset="0"/>
              <a:cs typeface="ALS Sector Regular" pitchFamily="50" charset="0"/>
            </a:endParaRPr>
          </a:p>
        </p:txBody>
      </p:sp>
      <p:sp>
        <p:nvSpPr>
          <p:cNvPr id="3" name="Объект 2"/>
          <p:cNvSpPr>
            <a:spLocks noGrp="1"/>
          </p:cNvSpPr>
          <p:nvPr>
            <p:ph idx="1"/>
          </p:nvPr>
        </p:nvSpPr>
        <p:spPr>
          <a:xfrm>
            <a:off x="838200" y="2641606"/>
            <a:ext cx="10515600" cy="3336871"/>
          </a:xfrm>
        </p:spPr>
        <p:txBody>
          <a:bodyPr>
            <a:normAutofit fontScale="92500"/>
          </a:bodyPr>
          <a:lstStyle/>
          <a:p>
            <a:pPr algn="just"/>
            <a:r>
              <a:rPr lang="uk-UA" dirty="0">
                <a:latin typeface="ALS Sector Regular" pitchFamily="50" charset="0"/>
                <a:cs typeface="ALS Sector Regular" pitchFamily="50" charset="0"/>
              </a:rPr>
              <a:t>розміщення - різні за рівнем, типом і місцем розташування готелю; харчування; </a:t>
            </a:r>
            <a:endParaRPr lang="uk-UA" dirty="0" smtClean="0">
              <a:latin typeface="ALS Sector Regular" pitchFamily="50" charset="0"/>
              <a:cs typeface="ALS Sector Regular" pitchFamily="50" charset="0"/>
            </a:endParaRPr>
          </a:p>
          <a:p>
            <a:pPr algn="just"/>
            <a:r>
              <a:rPr lang="uk-UA" dirty="0" smtClean="0">
                <a:latin typeface="ALS Sector Regular" pitchFamily="50" charset="0"/>
                <a:cs typeface="ALS Sector Regular" pitchFamily="50" charset="0"/>
              </a:rPr>
              <a:t>екскурсії</a:t>
            </a:r>
            <a:r>
              <a:rPr lang="uk-UA" dirty="0">
                <a:latin typeface="ALS Sector Regular" pitchFamily="50" charset="0"/>
                <a:cs typeface="ALS Sector Regular" pitchFamily="50" charset="0"/>
              </a:rPr>
              <a:t>, </a:t>
            </a:r>
            <a:r>
              <a:rPr lang="uk-UA" dirty="0" err="1">
                <a:latin typeface="ALS Sector Regular" pitchFamily="50" charset="0"/>
                <a:cs typeface="ALS Sector Regular" pitchFamily="50" charset="0"/>
              </a:rPr>
              <a:t>дозвіллєво-розважальні</a:t>
            </a:r>
            <a:r>
              <a:rPr lang="uk-UA" dirty="0">
                <a:latin typeface="ALS Sector Regular" pitchFamily="50" charset="0"/>
                <a:cs typeface="ALS Sector Regular" pitchFamily="50" charset="0"/>
              </a:rPr>
              <a:t> послуги на вибір; транспортні послуги - варіанти </a:t>
            </a:r>
            <a:r>
              <a:rPr lang="uk-UA" dirty="0" err="1">
                <a:latin typeface="ALS Sector Regular" pitchFamily="50" charset="0"/>
                <a:cs typeface="ALS Sector Regular" pitchFamily="50" charset="0"/>
              </a:rPr>
              <a:t>авіаперельоту</a:t>
            </a:r>
            <a:r>
              <a:rPr lang="uk-UA" dirty="0">
                <a:latin typeface="ALS Sector Regular" pitchFamily="50" charset="0"/>
                <a:cs typeface="ALS Sector Regular" pitchFamily="50" charset="0"/>
              </a:rPr>
              <a:t>, залізничного проїзду, оренди автомобіля; </a:t>
            </a:r>
            <a:endParaRPr lang="uk-UA" dirty="0" smtClean="0">
              <a:latin typeface="ALS Sector Regular" pitchFamily="50" charset="0"/>
              <a:cs typeface="ALS Sector Regular" pitchFamily="50" charset="0"/>
            </a:endParaRPr>
          </a:p>
          <a:p>
            <a:pPr algn="just"/>
            <a:r>
              <a:rPr lang="uk-UA" dirty="0" smtClean="0">
                <a:latin typeface="ALS Sector Regular" pitchFamily="50" charset="0"/>
                <a:cs typeface="ALS Sector Regular" pitchFamily="50" charset="0"/>
              </a:rPr>
              <a:t>спортивні </a:t>
            </a:r>
            <a:r>
              <a:rPr lang="uk-UA" dirty="0">
                <a:latin typeface="ALS Sector Regular" pitchFamily="50" charset="0"/>
                <a:cs typeface="ALS Sector Regular" pitchFamily="50" charset="0"/>
              </a:rPr>
              <a:t>та курортні послуги - користування такими програмами на вибір, а також можливість </a:t>
            </a:r>
            <a:r>
              <a:rPr lang="uk-UA" dirty="0" err="1">
                <a:latin typeface="ALS Sector Regular" pitchFamily="50" charset="0"/>
                <a:cs typeface="ALS Sector Regular" pitchFamily="50" charset="0"/>
              </a:rPr>
              <a:t>трекінгу</a:t>
            </a:r>
            <a:r>
              <a:rPr lang="uk-UA" dirty="0">
                <a:latin typeface="ALS Sector Regular" pitchFamily="50" charset="0"/>
                <a:cs typeface="ALS Sector Regular" pitchFamily="50" charset="0"/>
              </a:rPr>
              <a:t> або походу; </a:t>
            </a:r>
            <a:endParaRPr lang="uk-UA" dirty="0" smtClean="0">
              <a:latin typeface="ALS Sector Regular" pitchFamily="50" charset="0"/>
              <a:cs typeface="ALS Sector Regular" pitchFamily="50" charset="0"/>
            </a:endParaRPr>
          </a:p>
          <a:p>
            <a:pPr algn="just"/>
            <a:r>
              <a:rPr lang="uk-UA" dirty="0" smtClean="0">
                <a:latin typeface="ALS Sector Regular" pitchFamily="50" charset="0"/>
                <a:cs typeface="ALS Sector Regular" pitchFamily="50" charset="0"/>
              </a:rPr>
              <a:t>візові </a:t>
            </a:r>
            <a:r>
              <a:rPr lang="uk-UA" dirty="0">
                <a:latin typeface="ALS Sector Regular" pitchFamily="50" charset="0"/>
                <a:cs typeface="ALS Sector Regular" pitchFamily="50" charset="0"/>
              </a:rPr>
              <a:t>послуги, а також послуги страхування (за потреби) тощо</a:t>
            </a:r>
            <a:endParaRPr lang="ru-RU" dirty="0">
              <a:latin typeface="ALS Sector Regular" pitchFamily="50" charset="0"/>
              <a:cs typeface="ALS Sector Regular" pitchFamily="50" charset="0"/>
            </a:endParaRPr>
          </a:p>
        </p:txBody>
      </p:sp>
      <p:sp>
        <p:nvSpPr>
          <p:cNvPr id="4" name="Лента лицом вниз 3"/>
          <p:cNvSpPr/>
          <p:nvPr/>
        </p:nvSpPr>
        <p:spPr>
          <a:xfrm>
            <a:off x="478971" y="261257"/>
            <a:ext cx="11263086" cy="1045029"/>
          </a:xfrm>
          <a:prstGeom prst="ribbon">
            <a:avLst>
              <a:gd name="adj1" fmla="val 16667"/>
              <a:gd name="adj2" fmla="val 6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latin typeface="ALS Sector Regular" pitchFamily="50" charset="0"/>
                <a:cs typeface="ALS Sector Regular" pitchFamily="50" charset="0"/>
              </a:rPr>
              <a:t>Тури на замовлення (</a:t>
            </a:r>
            <a:r>
              <a:rPr lang="uk-UA" sz="2800" dirty="0" err="1" smtClean="0">
                <a:latin typeface="ALS Sector Regular" pitchFamily="50" charset="0"/>
                <a:cs typeface="ALS Sector Regular" pitchFamily="50" charset="0"/>
              </a:rPr>
              <a:t>екслюзив-тури</a:t>
            </a:r>
            <a:r>
              <a:rPr lang="uk-UA" sz="2800" dirty="0" smtClean="0">
                <a:latin typeface="ALS Sector Regular" pitchFamily="50" charset="0"/>
                <a:cs typeface="ALS Sector Regular" pitchFamily="50" charset="0"/>
              </a:rPr>
              <a:t>)</a:t>
            </a:r>
            <a:endParaRPr lang="ru-RU" sz="2800"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022198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27864"/>
            <a:ext cx="10515600" cy="1325563"/>
          </a:xfrm>
        </p:spPr>
        <p:txBody>
          <a:bodyPr>
            <a:noAutofit/>
          </a:bodyPr>
          <a:lstStyle/>
          <a:p>
            <a:pPr algn="ctr"/>
            <a:r>
              <a:rPr lang="uk-UA" sz="2800" dirty="0">
                <a:latin typeface="ALS Sector Regular" pitchFamily="50" charset="0"/>
                <a:cs typeface="ALS Sector Regular" pitchFamily="50" charset="0"/>
              </a:rPr>
              <a:t>тур з жорстким, заздалегідь спланованим (до контакту з клієнтом) набором послуг, зорієнтованим на певний вид відпочинку або туризму, а також на соціальний клас туристів та їх вік</a:t>
            </a:r>
            <a:endParaRPr lang="ru-RU" sz="2800" dirty="0">
              <a:latin typeface="ALS Sector Regular" pitchFamily="50" charset="0"/>
              <a:cs typeface="ALS Sector Regular" pitchFamily="50" charset="0"/>
            </a:endParaRPr>
          </a:p>
        </p:txBody>
      </p:sp>
      <p:sp>
        <p:nvSpPr>
          <p:cNvPr id="3" name="Объект 2"/>
          <p:cNvSpPr>
            <a:spLocks noGrp="1"/>
          </p:cNvSpPr>
          <p:nvPr>
            <p:ph idx="1"/>
          </p:nvPr>
        </p:nvSpPr>
        <p:spPr>
          <a:xfrm>
            <a:off x="838200" y="3323764"/>
            <a:ext cx="10515600" cy="3124613"/>
          </a:xfrm>
        </p:spPr>
        <p:txBody>
          <a:bodyPr>
            <a:normAutofit fontScale="92500" lnSpcReduction="20000"/>
          </a:bodyPr>
          <a:lstStyle/>
          <a:p>
            <a:pPr algn="just"/>
            <a:r>
              <a:rPr lang="uk-UA" dirty="0" smtClean="0">
                <a:latin typeface="ALS Sector Regular" pitchFamily="50" charset="0"/>
                <a:cs typeface="ALS Sector Regular" pitchFamily="50" charset="0"/>
              </a:rPr>
              <a:t>єдина </a:t>
            </a:r>
            <a:r>
              <a:rPr lang="uk-UA" dirty="0">
                <a:latin typeface="ALS Sector Regular" pitchFamily="50" charset="0"/>
                <a:cs typeface="ALS Sector Regular" pitchFamily="50" charset="0"/>
              </a:rPr>
              <a:t>для всіх програма, строго прив’язана до термінів і графіку подорожі</a:t>
            </a:r>
            <a:r>
              <a:rPr lang="uk-UA" dirty="0" smtClean="0">
                <a:latin typeface="ALS Sector Regular" pitchFamily="50" charset="0"/>
                <a:cs typeface="ALS Sector Regular" pitchFamily="50" charset="0"/>
              </a:rPr>
              <a:t>;</a:t>
            </a:r>
          </a:p>
          <a:p>
            <a:pPr algn="just"/>
            <a:r>
              <a:rPr lang="uk-UA" dirty="0" smtClean="0">
                <a:latin typeface="ALS Sector Regular" pitchFamily="50" charset="0"/>
                <a:cs typeface="ALS Sector Regular" pitchFamily="50" charset="0"/>
              </a:rPr>
              <a:t>склад </a:t>
            </a:r>
            <a:r>
              <a:rPr lang="uk-UA" dirty="0">
                <a:latin typeface="ALS Sector Regular" pitchFamily="50" charset="0"/>
                <a:cs typeface="ALS Sector Regular" pitchFamily="50" charset="0"/>
              </a:rPr>
              <a:t>послуг на інклюзив-тури при реалізації не </a:t>
            </a:r>
            <a:r>
              <a:rPr lang="uk-UA" dirty="0" smtClean="0">
                <a:latin typeface="ALS Sector Regular" pitchFamily="50" charset="0"/>
                <a:cs typeface="ALS Sector Regular" pitchFamily="50" charset="0"/>
              </a:rPr>
              <a:t>змінюється;</a:t>
            </a:r>
          </a:p>
          <a:p>
            <a:pPr algn="just"/>
            <a:r>
              <a:rPr lang="uk-UA" dirty="0">
                <a:latin typeface="ALS Sector Regular" pitchFamily="50" charset="0"/>
                <a:cs typeface="ALS Sector Regular" pitchFamily="50" charset="0"/>
              </a:rPr>
              <a:t>т</a:t>
            </a:r>
            <a:r>
              <a:rPr lang="uk-UA" dirty="0" smtClean="0">
                <a:latin typeface="ALS Sector Regular" pitchFamily="50" charset="0"/>
                <a:cs typeface="ALS Sector Regular" pitchFamily="50" charset="0"/>
              </a:rPr>
              <a:t>урист </a:t>
            </a:r>
            <a:r>
              <a:rPr lang="uk-UA" dirty="0">
                <a:latin typeface="ALS Sector Regular" pitchFamily="50" charset="0"/>
                <a:cs typeface="ALS Sector Regular" pitchFamily="50" charset="0"/>
              </a:rPr>
              <a:t>має право купити його цілком або взагалі відмовитися від </a:t>
            </a:r>
            <a:r>
              <a:rPr lang="uk-UA" dirty="0" smtClean="0">
                <a:latin typeface="ALS Sector Regular" pitchFamily="50" charset="0"/>
                <a:cs typeface="ALS Sector Regular" pitchFamily="50" charset="0"/>
              </a:rPr>
              <a:t>нього;</a:t>
            </a:r>
          </a:p>
          <a:p>
            <a:pPr algn="just"/>
            <a:r>
              <a:rPr lang="uk-UA" dirty="0">
                <a:latin typeface="ALS Sector Regular" pitchFamily="50" charset="0"/>
                <a:cs typeface="ALS Sector Regular" pitchFamily="50" charset="0"/>
              </a:rPr>
              <a:t>організовуються і пропонуються на популярних </a:t>
            </a:r>
            <a:r>
              <a:rPr lang="uk-UA" dirty="0" smtClean="0">
                <a:latin typeface="ALS Sector Regular" pitchFamily="50" charset="0"/>
                <a:cs typeface="ALS Sector Regular" pitchFamily="50" charset="0"/>
              </a:rPr>
              <a:t>маршрутах; </a:t>
            </a:r>
          </a:p>
          <a:p>
            <a:pPr algn="just"/>
            <a:r>
              <a:rPr lang="uk-UA" dirty="0">
                <a:latin typeface="ALS Sector Regular" pitchFamily="50" charset="0"/>
                <a:cs typeface="ALS Sector Regular" pitchFamily="50" charset="0"/>
              </a:rPr>
              <a:t>з</a:t>
            </a:r>
            <a:r>
              <a:rPr lang="uk-UA" dirty="0" smtClean="0">
                <a:latin typeface="ALS Sector Regular" pitchFamily="50" charset="0"/>
                <a:cs typeface="ALS Sector Regular" pitchFamily="50" charset="0"/>
              </a:rPr>
              <a:t>начна </a:t>
            </a:r>
            <a:r>
              <a:rPr lang="uk-UA" dirty="0">
                <a:latin typeface="ALS Sector Regular" pitchFamily="50" charset="0"/>
                <a:cs typeface="ALS Sector Regular" pitchFamily="50" charset="0"/>
              </a:rPr>
              <a:t>частину вартості інклюзив-турів зазвичай становить оплата транспорту і </a:t>
            </a:r>
            <a:r>
              <a:rPr lang="uk-UA" dirty="0" smtClean="0">
                <a:latin typeface="ALS Sector Regular" pitchFamily="50" charset="0"/>
                <a:cs typeface="ALS Sector Regular" pitchFamily="50" charset="0"/>
              </a:rPr>
              <a:t>розміщення.</a:t>
            </a:r>
          </a:p>
        </p:txBody>
      </p:sp>
      <p:sp>
        <p:nvSpPr>
          <p:cNvPr id="4" name="Лента лицом вниз 3"/>
          <p:cNvSpPr/>
          <p:nvPr/>
        </p:nvSpPr>
        <p:spPr>
          <a:xfrm>
            <a:off x="478971" y="261257"/>
            <a:ext cx="11263086" cy="1045029"/>
          </a:xfrm>
          <a:prstGeom prst="ribbon">
            <a:avLst>
              <a:gd name="adj1" fmla="val 16667"/>
              <a:gd name="adj2" fmla="val 6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latin typeface="ALS Sector Regular" pitchFamily="50" charset="0"/>
                <a:cs typeface="ALS Sector Regular" pitchFamily="50" charset="0"/>
              </a:rPr>
              <a:t>Інклюзив-тури</a:t>
            </a:r>
            <a:endParaRPr lang="ru-RU" sz="2800"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610078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9634"/>
            <a:ext cx="10515600" cy="941161"/>
          </a:xfrm>
        </p:spPr>
        <p:txBody>
          <a:bodyPr>
            <a:normAutofit/>
          </a:bodyPr>
          <a:lstStyle/>
          <a:p>
            <a:pPr algn="ctr"/>
            <a:r>
              <a:rPr lang="uk-UA" sz="4000" b="1" dirty="0" smtClean="0">
                <a:latin typeface="ALS Sector Regular" pitchFamily="50" charset="0"/>
                <a:cs typeface="ALS Sector Regular" pitchFamily="50" charset="0"/>
              </a:rPr>
              <a:t>Переваги та недоліки інклюзив-турів</a:t>
            </a:r>
            <a:endParaRPr lang="ru-RU" sz="4000" b="1" dirty="0">
              <a:latin typeface="ALS Sector Regular" pitchFamily="50" charset="0"/>
              <a:cs typeface="ALS Sector Regular" pitchFamily="50" charset="0"/>
            </a:endParaRPr>
          </a:p>
        </p:txBody>
      </p:sp>
      <p:graphicFrame>
        <p:nvGraphicFramePr>
          <p:cNvPr id="4" name="Схема 3"/>
          <p:cNvGraphicFramePr/>
          <p:nvPr>
            <p:extLst>
              <p:ext uri="{D42A27DB-BD31-4B8C-83A1-F6EECF244321}">
                <p14:modId xmlns:p14="http://schemas.microsoft.com/office/powerpoint/2010/main" val="3457788580"/>
              </p:ext>
            </p:extLst>
          </p:nvPr>
        </p:nvGraphicFramePr>
        <p:xfrm>
          <a:off x="0" y="806549"/>
          <a:ext cx="119273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4004331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09553833"/>
              </p:ext>
            </p:extLst>
          </p:nvPr>
        </p:nvGraphicFramePr>
        <p:xfrm>
          <a:off x="87091" y="298449"/>
          <a:ext cx="11738643" cy="5736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83621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838200" y="1988457"/>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використовувані ресурси</a:t>
            </a:r>
            <a:endParaRPr lang="ru-RU" sz="2400" dirty="0">
              <a:latin typeface="ALS Sector Regular" pitchFamily="50" charset="0"/>
              <a:cs typeface="ALS Sector Regular" pitchFamily="50" charset="0"/>
            </a:endParaRPr>
          </a:p>
        </p:txBody>
      </p:sp>
      <p:sp>
        <p:nvSpPr>
          <p:cNvPr id="6" name="Скругленный прямоугольник 5"/>
          <p:cNvSpPr/>
          <p:nvPr/>
        </p:nvSpPr>
        <p:spPr>
          <a:xfrm>
            <a:off x="838200" y="2873828"/>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організаційні форми </a:t>
            </a:r>
            <a:endParaRPr lang="ru-RU" sz="2400" dirty="0">
              <a:latin typeface="ALS Sector Regular" pitchFamily="50" charset="0"/>
              <a:cs typeface="ALS Sector Regular" pitchFamily="50" charset="0"/>
            </a:endParaRPr>
          </a:p>
        </p:txBody>
      </p:sp>
      <p:sp>
        <p:nvSpPr>
          <p:cNvPr id="7" name="Скругленный прямоугольник 6"/>
          <p:cNvSpPr/>
          <p:nvPr/>
        </p:nvSpPr>
        <p:spPr>
          <a:xfrm>
            <a:off x="838200" y="3744685"/>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тривалість </a:t>
            </a:r>
            <a:r>
              <a:rPr lang="uk-UA" sz="2400" dirty="0" smtClean="0">
                <a:latin typeface="ALS Sector Regular" pitchFamily="50" charset="0"/>
                <a:cs typeface="ALS Sector Regular" pitchFamily="50" charset="0"/>
              </a:rPr>
              <a:t>подорожі</a:t>
            </a:r>
            <a:endParaRPr lang="ru-RU" sz="2400" dirty="0">
              <a:latin typeface="ALS Sector Regular" pitchFamily="50" charset="0"/>
              <a:cs typeface="ALS Sector Regular" pitchFamily="50" charset="0"/>
            </a:endParaRPr>
          </a:p>
        </p:txBody>
      </p:sp>
      <p:sp>
        <p:nvSpPr>
          <p:cNvPr id="8" name="Скругленный прямоугольник 7"/>
          <p:cNvSpPr/>
          <p:nvPr/>
        </p:nvSpPr>
        <p:spPr>
          <a:xfrm>
            <a:off x="2378528" y="4702628"/>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вік туристів</a:t>
            </a:r>
            <a:endParaRPr lang="ru-RU" sz="2400" dirty="0">
              <a:latin typeface="ALS Sector Regular" pitchFamily="50" charset="0"/>
              <a:cs typeface="ALS Sector Regular" pitchFamily="50" charset="0"/>
            </a:endParaRPr>
          </a:p>
        </p:txBody>
      </p:sp>
      <p:sp>
        <p:nvSpPr>
          <p:cNvPr id="9" name="Скругленный прямоугольник 8"/>
          <p:cNvSpPr/>
          <p:nvPr/>
        </p:nvSpPr>
        <p:spPr>
          <a:xfrm>
            <a:off x="4220029" y="3788228"/>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використовуваний транспорт</a:t>
            </a:r>
            <a:endParaRPr lang="ru-RU" sz="2400" dirty="0">
              <a:latin typeface="ALS Sector Regular" pitchFamily="50" charset="0"/>
              <a:cs typeface="ALS Sector Regular" pitchFamily="50" charset="0"/>
            </a:endParaRPr>
          </a:p>
        </p:txBody>
      </p:sp>
      <p:sp>
        <p:nvSpPr>
          <p:cNvPr id="10" name="Скругленный прямоугольник 9"/>
          <p:cNvSpPr/>
          <p:nvPr/>
        </p:nvSpPr>
        <p:spPr>
          <a:xfrm>
            <a:off x="4220029" y="1988457"/>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місце проживання</a:t>
            </a:r>
            <a:endParaRPr lang="ru-RU" sz="2400" dirty="0">
              <a:latin typeface="ALS Sector Regular" pitchFamily="50" charset="0"/>
              <a:cs typeface="ALS Sector Regular" pitchFamily="50" charset="0"/>
            </a:endParaRPr>
          </a:p>
        </p:txBody>
      </p:sp>
      <p:sp>
        <p:nvSpPr>
          <p:cNvPr id="11" name="Скругленный прямоугольник 10"/>
          <p:cNvSpPr/>
          <p:nvPr/>
        </p:nvSpPr>
        <p:spPr>
          <a:xfrm>
            <a:off x="4220028" y="2873827"/>
            <a:ext cx="3080657" cy="754743"/>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uk-UA" sz="2400" dirty="0">
                <a:latin typeface="ALS Sector Regular" pitchFamily="50" charset="0"/>
                <a:cs typeface="ALS Sector Regular" pitchFamily="50" charset="0"/>
              </a:rPr>
              <a:t>мотиви поїздки</a:t>
            </a:r>
            <a:endParaRPr lang="ru-RU" sz="2400" dirty="0">
              <a:latin typeface="ALS Sector Regular" pitchFamily="50" charset="0"/>
              <a:cs typeface="ALS Sector Regular" pitchFamily="50" charset="0"/>
            </a:endParaRPr>
          </a:p>
        </p:txBody>
      </p:sp>
      <p:pic>
        <p:nvPicPr>
          <p:cNvPr id="5122" name="Picture 2" descr="Воздушный Шар, Горячие, Air, Черный"/>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6232" y="1523414"/>
            <a:ext cx="3037568" cy="4181269"/>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14" name="Заголовок 1"/>
          <p:cNvSpPr>
            <a:spLocks noGrp="1"/>
          </p:cNvSpPr>
          <p:nvPr>
            <p:ph type="title"/>
          </p:nvPr>
        </p:nvSpPr>
        <p:spPr>
          <a:xfrm>
            <a:off x="838200" y="365125"/>
            <a:ext cx="10515600" cy="1325563"/>
          </a:xfrm>
        </p:spPr>
        <p:txBody>
          <a:bodyPr>
            <a:normAutofit/>
          </a:bodyPr>
          <a:lstStyle/>
          <a:p>
            <a:r>
              <a:rPr lang="uk-UA" sz="4000" b="1" dirty="0" smtClean="0">
                <a:latin typeface="ALS Sector Regular" pitchFamily="50" charset="0"/>
                <a:cs typeface="ALS Sector Regular" pitchFamily="50" charset="0"/>
              </a:rPr>
              <a:t>За якими ознаками можна класифікувати види туризму?</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299943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559122" y="1795962"/>
            <a:ext cx="2923504" cy="1146219"/>
          </a:xfrm>
          <a:prstGeom prst="roundRect">
            <a:avLst/>
          </a:prstGeom>
          <a:solidFill>
            <a:srgbClr val="0091D0"/>
          </a:solidFill>
          <a:ln w="38100">
            <a:solidFill>
              <a:schemeClr val="tx1"/>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smtClean="0">
                <a:latin typeface="ALS Sector Regular" pitchFamily="50" charset="0"/>
                <a:cs typeface="ALS Sector Regular" pitchFamily="50" charset="0"/>
              </a:rPr>
              <a:t>Внутрішній</a:t>
            </a:r>
            <a:endParaRPr lang="en-US" sz="2800" dirty="0" smtClean="0">
              <a:latin typeface="ALS Sector Regular" pitchFamily="50" charset="0"/>
              <a:cs typeface="ALS Sector Regular" pitchFamily="50" charset="0"/>
            </a:endParaRPr>
          </a:p>
          <a:p>
            <a:pPr algn="ctr"/>
            <a:r>
              <a:rPr lang="en-US" sz="2800" dirty="0">
                <a:latin typeface="ALS Sector Regular" pitchFamily="50" charset="0"/>
                <a:cs typeface="ALS Sector Regular" pitchFamily="50" charset="0"/>
              </a:rPr>
              <a:t>D</a:t>
            </a:r>
            <a:r>
              <a:rPr lang="uk-UA" sz="2800" dirty="0" err="1" smtClean="0">
                <a:latin typeface="ALS Sector Regular" pitchFamily="50" charset="0"/>
                <a:cs typeface="ALS Sector Regular" pitchFamily="50" charset="0"/>
              </a:rPr>
              <a:t>omestic</a:t>
            </a:r>
            <a:endParaRPr lang="ru-RU" sz="2800" dirty="0">
              <a:latin typeface="ALS Sector Regular" pitchFamily="50" charset="0"/>
              <a:cs typeface="ALS Sector Regular" pitchFamily="50" charset="0"/>
            </a:endParaRPr>
          </a:p>
        </p:txBody>
      </p:sp>
      <p:sp>
        <p:nvSpPr>
          <p:cNvPr id="6" name="Скругленный прямоугольник 5"/>
          <p:cNvSpPr/>
          <p:nvPr/>
        </p:nvSpPr>
        <p:spPr>
          <a:xfrm>
            <a:off x="1350135" y="1795962"/>
            <a:ext cx="2923504" cy="1146219"/>
          </a:xfrm>
          <a:prstGeom prst="roundRect">
            <a:avLst/>
          </a:prstGeom>
          <a:solidFill>
            <a:srgbClr val="0091D0"/>
          </a:solidFill>
          <a:ln w="38100">
            <a:solidFill>
              <a:schemeClr val="tx1"/>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smtClean="0">
                <a:latin typeface="ALS Sector Regular" pitchFamily="50" charset="0"/>
                <a:cs typeface="ALS Sector Regular" pitchFamily="50" charset="0"/>
              </a:rPr>
              <a:t>В’їзний</a:t>
            </a:r>
            <a:endParaRPr lang="en-US" sz="2800" dirty="0" smtClean="0">
              <a:latin typeface="ALS Sector Regular" pitchFamily="50" charset="0"/>
              <a:cs typeface="ALS Sector Regular" pitchFamily="50" charset="0"/>
            </a:endParaRPr>
          </a:p>
          <a:p>
            <a:pPr algn="ctr"/>
            <a:r>
              <a:rPr lang="uk-UA" sz="2800" dirty="0" err="1">
                <a:latin typeface="ALS Sector Regular" pitchFamily="50" charset="0"/>
                <a:cs typeface="ALS Sector Regular" pitchFamily="50" charset="0"/>
              </a:rPr>
              <a:t>Inbound</a:t>
            </a:r>
            <a:endParaRPr lang="ru-RU" sz="2800" dirty="0">
              <a:latin typeface="ALS Sector Regular" pitchFamily="50" charset="0"/>
              <a:cs typeface="ALS Sector Regular" pitchFamily="50" charset="0"/>
            </a:endParaRPr>
          </a:p>
        </p:txBody>
      </p:sp>
      <p:sp>
        <p:nvSpPr>
          <p:cNvPr id="7" name="Скругленный прямоугольник 6"/>
          <p:cNvSpPr/>
          <p:nvPr/>
        </p:nvSpPr>
        <p:spPr>
          <a:xfrm>
            <a:off x="7738056" y="1795961"/>
            <a:ext cx="2923504" cy="1146219"/>
          </a:xfrm>
          <a:prstGeom prst="roundRect">
            <a:avLst/>
          </a:prstGeom>
          <a:solidFill>
            <a:srgbClr val="0091D0"/>
          </a:solidFill>
          <a:ln w="38100">
            <a:solidFill>
              <a:schemeClr val="tx1"/>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smtClean="0">
                <a:latin typeface="ALS Sector Regular" pitchFamily="50" charset="0"/>
                <a:cs typeface="ALS Sector Regular" pitchFamily="50" charset="0"/>
              </a:rPr>
              <a:t>Виїзний</a:t>
            </a:r>
            <a:endParaRPr lang="en-US" sz="2800" dirty="0" smtClean="0">
              <a:latin typeface="ALS Sector Regular" pitchFamily="50" charset="0"/>
              <a:cs typeface="ALS Sector Regular" pitchFamily="50" charset="0"/>
            </a:endParaRPr>
          </a:p>
          <a:p>
            <a:pPr algn="ctr"/>
            <a:r>
              <a:rPr lang="uk-UA" sz="2800" dirty="0" err="1">
                <a:latin typeface="ALS Sector Regular" pitchFamily="50" charset="0"/>
                <a:cs typeface="ALS Sector Regular" pitchFamily="50" charset="0"/>
              </a:rPr>
              <a:t>Outbound</a:t>
            </a:r>
            <a:endParaRPr lang="ru-RU" sz="2800" dirty="0">
              <a:latin typeface="ALS Sector Regular" pitchFamily="50" charset="0"/>
              <a:cs typeface="ALS Sector Regular" pitchFamily="50" charset="0"/>
            </a:endParaRPr>
          </a:p>
        </p:txBody>
      </p:sp>
      <p:sp>
        <p:nvSpPr>
          <p:cNvPr id="5" name="Овал 4"/>
          <p:cNvSpPr/>
          <p:nvPr/>
        </p:nvSpPr>
        <p:spPr>
          <a:xfrm>
            <a:off x="2723883" y="3356452"/>
            <a:ext cx="3296991" cy="1300766"/>
          </a:xfrm>
          <a:prstGeom prst="ellipse">
            <a:avLst/>
          </a:prstGeom>
          <a:solidFill>
            <a:srgbClr val="084F7F"/>
          </a:solidFill>
          <a:ln w="38100">
            <a:solidFill>
              <a:schemeClr val="tx1"/>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dirty="0" smtClean="0">
                <a:latin typeface="ALS Sector Regular" pitchFamily="50" charset="0"/>
                <a:cs typeface="ALS Sector Regular" pitchFamily="50" charset="0"/>
              </a:rPr>
              <a:t>В межах країни</a:t>
            </a:r>
            <a:endParaRPr lang="ru-RU" dirty="0">
              <a:latin typeface="ALS Sector Regular" pitchFamily="50" charset="0"/>
              <a:cs typeface="ALS Sector Regular" pitchFamily="50" charset="0"/>
            </a:endParaRPr>
          </a:p>
        </p:txBody>
      </p:sp>
      <p:sp>
        <p:nvSpPr>
          <p:cNvPr id="9" name="Овал 8"/>
          <p:cNvSpPr/>
          <p:nvPr/>
        </p:nvSpPr>
        <p:spPr>
          <a:xfrm>
            <a:off x="6201179" y="3356452"/>
            <a:ext cx="3296991" cy="1300766"/>
          </a:xfrm>
          <a:prstGeom prst="ellipse">
            <a:avLst/>
          </a:prstGeom>
          <a:solidFill>
            <a:srgbClr val="084F7F"/>
          </a:solidFill>
          <a:ln w="38100">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ALS Sector Regular" pitchFamily="50" charset="0"/>
                <a:cs typeface="ALS Sector Regular" pitchFamily="50" charset="0"/>
              </a:rPr>
              <a:t>Національний</a:t>
            </a:r>
            <a:endParaRPr lang="ru-RU" dirty="0">
              <a:solidFill>
                <a:schemeClr val="tx1"/>
              </a:solidFill>
              <a:latin typeface="ALS Sector Regular" pitchFamily="50" charset="0"/>
              <a:cs typeface="ALS Sector Regular" pitchFamily="50" charset="0"/>
            </a:endParaRPr>
          </a:p>
        </p:txBody>
      </p:sp>
      <p:sp>
        <p:nvSpPr>
          <p:cNvPr id="10" name="Скругленный прямоугольник 9"/>
          <p:cNvSpPr/>
          <p:nvPr/>
        </p:nvSpPr>
        <p:spPr>
          <a:xfrm>
            <a:off x="3953814" y="4977043"/>
            <a:ext cx="4404575" cy="1146219"/>
          </a:xfrm>
          <a:prstGeom prst="roundRect">
            <a:avLst/>
          </a:prstGeom>
          <a:solidFill>
            <a:srgbClr val="084F7F"/>
          </a:solidFill>
          <a:ln w="38100">
            <a:solidFill>
              <a:schemeClr val="tx1"/>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smtClean="0">
                <a:latin typeface="ALS Sector Regular" pitchFamily="50" charset="0"/>
                <a:cs typeface="ALS Sector Regular" pitchFamily="50" charset="0"/>
              </a:rPr>
              <a:t>Міжнародний</a:t>
            </a:r>
            <a:endParaRPr lang="ru-RU" sz="2800" dirty="0">
              <a:latin typeface="ALS Sector Regular" pitchFamily="50" charset="0"/>
              <a:cs typeface="ALS Sector Regular" pitchFamily="50" charset="0"/>
            </a:endParaRPr>
          </a:p>
        </p:txBody>
      </p:sp>
      <p:cxnSp>
        <p:nvCxnSpPr>
          <p:cNvPr id="11" name="Прямая со стрелкой 10"/>
          <p:cNvCxnSpPr>
            <a:stCxn id="4" idx="2"/>
          </p:cNvCxnSpPr>
          <p:nvPr/>
        </p:nvCxnSpPr>
        <p:spPr>
          <a:xfrm flipH="1">
            <a:off x="5306096" y="2942181"/>
            <a:ext cx="714778" cy="47866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a:stCxn id="4" idx="2"/>
          </p:cNvCxnSpPr>
          <p:nvPr/>
        </p:nvCxnSpPr>
        <p:spPr>
          <a:xfrm>
            <a:off x="6020874" y="2942181"/>
            <a:ext cx="869323" cy="47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6" idx="2"/>
          </p:cNvCxnSpPr>
          <p:nvPr/>
        </p:nvCxnSpPr>
        <p:spPr>
          <a:xfrm>
            <a:off x="2811887" y="2942181"/>
            <a:ext cx="716924" cy="478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2"/>
          </p:cNvCxnSpPr>
          <p:nvPr/>
        </p:nvCxnSpPr>
        <p:spPr>
          <a:xfrm flipH="1">
            <a:off x="8770513" y="2942180"/>
            <a:ext cx="429295" cy="478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0" idx="1"/>
          </p:cNvCxnSpPr>
          <p:nvPr/>
        </p:nvCxnSpPr>
        <p:spPr>
          <a:xfrm flipH="1" flipV="1">
            <a:off x="2215166" y="5550152"/>
            <a:ext cx="173864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2215166" y="2942181"/>
            <a:ext cx="0" cy="26079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0" idx="3"/>
          </p:cNvCxnSpPr>
          <p:nvPr/>
        </p:nvCxnSpPr>
        <p:spPr>
          <a:xfrm flipV="1">
            <a:off x="8358389" y="5550152"/>
            <a:ext cx="162273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9981127" y="2942180"/>
            <a:ext cx="0" cy="26079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17" name="Заголовок 1"/>
          <p:cNvSpPr>
            <a:spLocks noGrp="1"/>
          </p:cNvSpPr>
          <p:nvPr>
            <p:ph type="title"/>
          </p:nvPr>
        </p:nvSpPr>
        <p:spPr>
          <a:xfrm>
            <a:off x="838200" y="365125"/>
            <a:ext cx="10515600" cy="1325563"/>
          </a:xfrm>
        </p:spPr>
        <p:txBody>
          <a:bodyPr>
            <a:normAutofit/>
          </a:bodyPr>
          <a:lstStyle/>
          <a:p>
            <a:r>
              <a:rPr lang="uk-UA" sz="4000" b="1" dirty="0" smtClean="0">
                <a:latin typeface="ALS Sector Regular" pitchFamily="50" charset="0"/>
                <a:cs typeface="ALS Sector Regular" pitchFamily="50" charset="0"/>
              </a:rPr>
              <a:t>Види туризму за організаційними формами</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479862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86481710"/>
              </p:ext>
            </p:extLst>
          </p:nvPr>
        </p:nvGraphicFramePr>
        <p:xfrm>
          <a:off x="624113" y="1631251"/>
          <a:ext cx="10972801" cy="4419600"/>
        </p:xfrm>
        <a:graphic>
          <a:graphicData uri="http://schemas.openxmlformats.org/drawingml/2006/table">
            <a:tbl>
              <a:tblPr firstRow="1" bandRow="1">
                <a:tableStyleId>{BC89EF96-8CEA-46FF-86C4-4CE0E7609802}</a:tableStyleId>
              </a:tblPr>
              <a:tblGrid>
                <a:gridCol w="4044140"/>
                <a:gridCol w="6928661"/>
              </a:tblGrid>
              <a:tr h="370840">
                <a:tc>
                  <a:txBody>
                    <a:bodyPr/>
                    <a:lstStyle/>
                    <a:p>
                      <a:pPr algn="ctr"/>
                      <a:r>
                        <a:rPr lang="uk-UA" sz="1800" dirty="0" smtClean="0">
                          <a:latin typeface="ALS Sector Regular" pitchFamily="50" charset="0"/>
                          <a:cs typeface="ALS Sector Regular" pitchFamily="50" charset="0"/>
                        </a:rPr>
                        <a:t>Класифікаційна</a:t>
                      </a:r>
                      <a:r>
                        <a:rPr lang="uk-UA" sz="1800" baseline="0" dirty="0" smtClean="0">
                          <a:latin typeface="ALS Sector Regular" pitchFamily="50" charset="0"/>
                          <a:cs typeface="ALS Sector Regular" pitchFamily="50" charset="0"/>
                        </a:rPr>
                        <a:t> ознака</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pPr algn="ctr"/>
                      <a:r>
                        <a:rPr lang="uk-UA" sz="1800" dirty="0" smtClean="0">
                          <a:latin typeface="ALS Sector Regular" pitchFamily="50" charset="0"/>
                          <a:cs typeface="ALS Sector Regular" pitchFamily="50" charset="0"/>
                        </a:rPr>
                        <a:t>Вид туризму</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демографічним та соціальним складом учасників подорожей</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effectLst/>
                          <a:latin typeface="ALS Sector Regular" pitchFamily="50" charset="0"/>
                          <a:cs typeface="ALS Sector Regular" pitchFamily="50" charset="0"/>
                        </a:rPr>
                        <a:t>молодіжний, дитячий, туризм третього віку</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джерелами фінансування </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effectLst/>
                          <a:latin typeface="ALS Sector Regular" pitchFamily="50" charset="0"/>
                          <a:cs typeface="ALS Sector Regular" pitchFamily="50" charset="0"/>
                        </a:rPr>
                        <a:t>Комерційний,</a:t>
                      </a:r>
                      <a:r>
                        <a:rPr lang="uk-UA" sz="1800" kern="1200" baseline="0" dirty="0" smtClean="0">
                          <a:effectLst/>
                          <a:latin typeface="ALS Sector Regular" pitchFamily="50" charset="0"/>
                          <a:cs typeface="ALS Sector Regular" pitchFamily="50" charset="0"/>
                        </a:rPr>
                        <a:t> соціальний (у тому числі, </a:t>
                      </a:r>
                      <a:r>
                        <a:rPr lang="uk-UA" sz="1800" kern="1200" baseline="0" dirty="0" err="1" smtClean="0">
                          <a:effectLst/>
                          <a:latin typeface="ALS Sector Regular" pitchFamily="50" charset="0"/>
                          <a:cs typeface="ALS Sector Regular" pitchFamily="50" charset="0"/>
                        </a:rPr>
                        <a:t>інтенсив-туризм</a:t>
                      </a:r>
                      <a:r>
                        <a:rPr lang="uk-UA" sz="1800" kern="1200" baseline="0" dirty="0" smtClean="0">
                          <a:effectLst/>
                          <a:latin typeface="ALS Sector Regular" pitchFamily="50" charset="0"/>
                          <a:cs typeface="ALS Sector Regular" pitchFamily="50" charset="0"/>
                        </a:rPr>
                        <a:t>)</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способом пересування</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effectLst/>
                          <a:latin typeface="ALS Sector Regular" pitchFamily="50" charset="0"/>
                          <a:cs typeface="ALS Sector Regular" pitchFamily="50" charset="0"/>
                        </a:rPr>
                        <a:t>пішохідний, річковий, автотуризм, залізничний, велосипедний, авіаційний, комбінований</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кількістю учасників </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effectLst/>
                          <a:latin typeface="ALS Sector Regular" pitchFamily="50" charset="0"/>
                          <a:cs typeface="ALS Sector Regular" pitchFamily="50" charset="0"/>
                        </a:rPr>
                        <a:t>індивідуальний, сімейний, груповий</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ритмічністю туристичних потоків</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effectLst/>
                          <a:latin typeface="ALS Sector Regular" pitchFamily="50" charset="0"/>
                          <a:cs typeface="ALS Sector Regular" pitchFamily="50" charset="0"/>
                        </a:rPr>
                        <a:t>сезонний та цілорічний </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характером організації </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effectLst/>
                          <a:latin typeface="ALS Sector Regular" pitchFamily="50" charset="0"/>
                          <a:cs typeface="ALS Sector Regular" pitchFamily="50" charset="0"/>
                        </a:rPr>
                        <a:t>плановий (організований) та самодіяльний (неорганізований)</a:t>
                      </a:r>
                      <a:endParaRPr lang="ru-RU" sz="1800" dirty="0">
                        <a:latin typeface="ALS Sector Regular" pitchFamily="50" charset="0"/>
                        <a:cs typeface="ALS Sector Regular" pitchFamily="50" charset="0"/>
                      </a:endParaRPr>
                    </a:p>
                  </a:txBody>
                  <a:tcPr>
                    <a:cell3D prstMaterial="dkEdge">
                      <a:bevel/>
                      <a:lightRig rig="flood" dir="t"/>
                    </a:cell3D>
                  </a:tcPr>
                </a:tc>
              </a:tr>
              <a:tr h="370840">
                <a:tc>
                  <a:txBody>
                    <a:bodyPr/>
                    <a:lstStyle/>
                    <a:p>
                      <a:r>
                        <a:rPr lang="uk-UA" sz="1800" kern="1200" dirty="0" smtClean="0">
                          <a:effectLst/>
                          <a:latin typeface="ALS Sector Regular" pitchFamily="50" charset="0"/>
                          <a:cs typeface="ALS Sector Regular" pitchFamily="50" charset="0"/>
                        </a:rPr>
                        <a:t>За видами пересування та інтенсивності діяльності людини під час подорожування</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solidFill>
                            <a:schemeClr val="tx1"/>
                          </a:solidFill>
                          <a:effectLst/>
                          <a:latin typeface="ALS Sector Regular" pitchFamily="50" charset="0"/>
                          <a:ea typeface="+mn-ea"/>
                          <a:cs typeface="ALS Sector Regular" pitchFamily="50" charset="0"/>
                        </a:rPr>
                        <a:t>активний і пасивний</a:t>
                      </a:r>
                      <a:endParaRPr lang="ru-RU" sz="1800" kern="1200" dirty="0">
                        <a:solidFill>
                          <a:schemeClr val="tx1"/>
                        </a:solidFill>
                        <a:effectLst/>
                        <a:latin typeface="ALS Sector Regular" pitchFamily="50" charset="0"/>
                        <a:ea typeface="+mn-ea"/>
                        <a:cs typeface="ALS Sector Regular" pitchFamily="50" charset="0"/>
                      </a:endParaRPr>
                    </a:p>
                  </a:txBody>
                  <a:tcPr>
                    <a:cell3D prstMaterial="dkEdge">
                      <a:bevel/>
                      <a:lightRig rig="flood" dir="t"/>
                    </a:cell3D>
                  </a:tcPr>
                </a:tc>
              </a:tr>
              <a:tr h="370840">
                <a:tc>
                  <a:txBody>
                    <a:bodyPr/>
                    <a:lstStyle/>
                    <a:p>
                      <a:r>
                        <a:rPr lang="uk-UA" sz="1800" dirty="0" smtClean="0">
                          <a:latin typeface="ALS Sector Regular" pitchFamily="50" charset="0"/>
                          <a:cs typeface="ALS Sector Regular" pitchFamily="50" charset="0"/>
                        </a:rPr>
                        <a:t>За тривалістю подорожі</a:t>
                      </a:r>
                      <a:endParaRPr lang="ru-RU" sz="1800" dirty="0">
                        <a:latin typeface="ALS Sector Regular" pitchFamily="50" charset="0"/>
                        <a:cs typeface="ALS Sector Regular" pitchFamily="50" charset="0"/>
                      </a:endParaRPr>
                    </a:p>
                  </a:txBody>
                  <a:tcPr>
                    <a:cell3D prstMaterial="dkEdge">
                      <a:bevel/>
                      <a:lightRig rig="flood" dir="t"/>
                    </a:cell3D>
                  </a:tcPr>
                </a:tc>
                <a:tc>
                  <a:txBody>
                    <a:bodyPr/>
                    <a:lstStyle/>
                    <a:p>
                      <a:r>
                        <a:rPr lang="uk-UA" sz="1800" kern="1200" dirty="0" smtClean="0">
                          <a:solidFill>
                            <a:schemeClr val="tx1"/>
                          </a:solidFill>
                          <a:effectLst/>
                          <a:latin typeface="ALS Sector Regular" pitchFamily="50" charset="0"/>
                          <a:ea typeface="+mn-ea"/>
                          <a:cs typeface="ALS Sector Regular" pitchFamily="50" charset="0"/>
                        </a:rPr>
                        <a:t>Вихідно</a:t>
                      </a:r>
                      <a:r>
                        <a:rPr lang="uk-UA" sz="1800" kern="1200" baseline="0" dirty="0" smtClean="0">
                          <a:solidFill>
                            <a:schemeClr val="tx1"/>
                          </a:solidFill>
                          <a:effectLst/>
                          <a:latin typeface="ALS Sector Regular" pitchFamily="50" charset="0"/>
                          <a:ea typeface="+mn-ea"/>
                          <a:cs typeface="ALS Sector Regular" pitchFamily="50" charset="0"/>
                        </a:rPr>
                        <a:t>го дня, багатоденні</a:t>
                      </a:r>
                      <a:endParaRPr lang="ru-RU" sz="1800" kern="1200" dirty="0">
                        <a:solidFill>
                          <a:schemeClr val="tx1"/>
                        </a:solidFill>
                        <a:effectLst/>
                        <a:latin typeface="ALS Sector Regular" pitchFamily="50" charset="0"/>
                        <a:ea typeface="+mn-ea"/>
                        <a:cs typeface="ALS Sector Regular" pitchFamily="50" charset="0"/>
                      </a:endParaRPr>
                    </a:p>
                  </a:txBody>
                  <a:tcPr>
                    <a:cell3D prstMaterial="dkEdge">
                      <a:bevel/>
                      <a:lightRig rig="flood" dir="t"/>
                    </a:cell3D>
                  </a:tcPr>
                </a:tc>
              </a:tr>
            </a:tbl>
          </a:graphicData>
        </a:graphic>
      </p:graphicFrame>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6" name="Заголовок 1"/>
          <p:cNvSpPr>
            <a:spLocks noGrp="1"/>
          </p:cNvSpPr>
          <p:nvPr>
            <p:ph type="title"/>
          </p:nvPr>
        </p:nvSpPr>
        <p:spPr>
          <a:xfrm>
            <a:off x="838200" y="153375"/>
            <a:ext cx="10758714" cy="1325563"/>
          </a:xfrm>
        </p:spPr>
        <p:txBody>
          <a:bodyPr>
            <a:normAutofit/>
          </a:bodyPr>
          <a:lstStyle/>
          <a:p>
            <a:r>
              <a:rPr lang="uk-UA" sz="4000" b="1" dirty="0" smtClean="0">
                <a:latin typeface="ALS Sector Regular" pitchFamily="50" charset="0"/>
                <a:cs typeface="ALS Sector Regular" pitchFamily="50" charset="0"/>
              </a:rPr>
              <a:t>Види туризму за різними класифікаційними ознаками</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4279757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39296"/>
            <a:ext cx="3791857" cy="1325563"/>
          </a:xfrm>
        </p:spPr>
        <p:txBody>
          <a:bodyPr/>
          <a:lstStyle/>
          <a:p>
            <a:pPr algn="ctr"/>
            <a:r>
              <a:rPr lang="uk-UA" dirty="0">
                <a:latin typeface="ALS Sector Regular" pitchFamily="50" charset="0"/>
                <a:cs typeface="ALS Sector Regular" pitchFamily="50" charset="0"/>
              </a:rPr>
              <a:t>м’який (</a:t>
            </a:r>
            <a:r>
              <a:rPr lang="uk-UA" dirty="0" err="1">
                <a:latin typeface="ALS Sector Regular" pitchFamily="50" charset="0"/>
                <a:cs typeface="ALS Sector Regular" pitchFamily="50" charset="0"/>
              </a:rPr>
              <a:t>soft</a:t>
            </a:r>
            <a:r>
              <a:rPr lang="uk-UA" dirty="0" smtClean="0">
                <a:latin typeface="ALS Sector Regular" pitchFamily="50" charset="0"/>
                <a:cs typeface="ALS Sector Regular" pitchFamily="50" charset="0"/>
              </a:rPr>
              <a:t>)</a:t>
            </a:r>
            <a:br>
              <a:rPr lang="uk-UA" dirty="0" smtClean="0">
                <a:latin typeface="ALS Sector Regular" pitchFamily="50" charset="0"/>
                <a:cs typeface="ALS Sector Regular" pitchFamily="50" charset="0"/>
              </a:rPr>
            </a:br>
            <a:r>
              <a:rPr lang="uk-UA" dirty="0" smtClean="0">
                <a:latin typeface="ALS Sector Regular" pitchFamily="50" charset="0"/>
                <a:cs typeface="ALS Sector Regular" pitchFamily="50" charset="0"/>
              </a:rPr>
              <a:t>туризм</a:t>
            </a:r>
            <a:endParaRPr lang="ru-RU"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625" y="2008317"/>
            <a:ext cx="3551370" cy="3211990"/>
          </a:xfrm>
          <a:prstGeom prst="rect">
            <a:avLst/>
          </a:prstGeom>
        </p:spPr>
      </p:pic>
      <p:pic>
        <p:nvPicPr>
          <p:cNvPr id="4098" name="Picture 2" descr="Земля, Глобус, Рождение, Новы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90194"/>
            <a:ext cx="4545169" cy="3030113"/>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879771" y="502784"/>
            <a:ext cx="470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latin typeface="ALS Sector Regular" pitchFamily="50" charset="0"/>
                <a:cs typeface="ALS Sector Regular" pitchFamily="50" charset="0"/>
              </a:rPr>
              <a:t>жорсткий </a:t>
            </a:r>
            <a:r>
              <a:rPr lang="uk-UA" dirty="0" smtClean="0">
                <a:latin typeface="ALS Sector Regular" pitchFamily="50" charset="0"/>
                <a:cs typeface="ALS Sector Regular" pitchFamily="50" charset="0"/>
              </a:rPr>
              <a:t>(</a:t>
            </a:r>
            <a:r>
              <a:rPr lang="uk-UA" dirty="0" err="1" smtClean="0">
                <a:latin typeface="ALS Sector Regular" pitchFamily="50" charset="0"/>
                <a:cs typeface="ALS Sector Regular" pitchFamily="50" charset="0"/>
              </a:rPr>
              <a:t>hard</a:t>
            </a:r>
            <a:r>
              <a:rPr lang="uk-UA" dirty="0" smtClean="0">
                <a:latin typeface="ALS Sector Regular" pitchFamily="50" charset="0"/>
                <a:cs typeface="ALS Sector Regular" pitchFamily="50" charset="0"/>
              </a:rPr>
              <a:t>)</a:t>
            </a:r>
          </a:p>
          <a:p>
            <a:pPr algn="ctr"/>
            <a:r>
              <a:rPr lang="uk-UA" dirty="0" smtClean="0">
                <a:latin typeface="ALS Sector Regular" pitchFamily="50" charset="0"/>
                <a:cs typeface="ALS Sector Regular" pitchFamily="50" charset="0"/>
              </a:rPr>
              <a:t>туризм</a:t>
            </a:r>
            <a:endParaRPr lang="ru-RU" dirty="0">
              <a:latin typeface="ALS Sector Regular" pitchFamily="50" charset="0"/>
              <a:cs typeface="ALS Sector Regular" pitchFamily="50"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79669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0" y="2588279"/>
            <a:ext cx="9550400" cy="1325563"/>
          </a:xfrm>
        </p:spPr>
        <p:txBody>
          <a:bodyPr>
            <a:noAutofit/>
          </a:bodyPr>
          <a:lstStyle/>
          <a:p>
            <a:pPr algn="just"/>
            <a:r>
              <a:rPr lang="uk-UA" sz="2800" dirty="0">
                <a:solidFill>
                  <a:srgbClr val="00B0F0"/>
                </a:solidFill>
                <a:latin typeface="ALS Sector Regular" pitchFamily="50" charset="0"/>
                <a:cs typeface="ALS Sector Regular" pitchFamily="50" charset="0"/>
              </a:rPr>
              <a:t>Спеціалізований (</a:t>
            </a:r>
            <a:r>
              <a:rPr lang="uk-UA" sz="2800" dirty="0" err="1">
                <a:solidFill>
                  <a:srgbClr val="00B0F0"/>
                </a:solidFill>
                <a:latin typeface="ALS Sector Regular" pitchFamily="50" charset="0"/>
                <a:cs typeface="ALS Sector Regular" pitchFamily="50" charset="0"/>
              </a:rPr>
              <a:t>нішевий</a:t>
            </a:r>
            <a:r>
              <a:rPr lang="uk-UA" sz="2800" dirty="0">
                <a:solidFill>
                  <a:srgbClr val="00B0F0"/>
                </a:solidFill>
                <a:latin typeface="ALS Sector Regular" pitchFamily="50" charset="0"/>
                <a:cs typeface="ALS Sector Regular" pitchFamily="50" charset="0"/>
              </a:rPr>
              <a:t>) туризм </a:t>
            </a:r>
            <a:r>
              <a:rPr lang="uk-UA" sz="2800" dirty="0">
                <a:solidFill>
                  <a:schemeClr val="tx1">
                    <a:lumMod val="65000"/>
                    <a:lumOff val="35000"/>
                  </a:schemeClr>
                </a:solidFill>
                <a:latin typeface="ALS Sector Regular" pitchFamily="50" charset="0"/>
                <a:cs typeface="ALS Sector Regular" pitchFamily="50" charset="0"/>
              </a:rPr>
              <a:t>– це сукупність видів туризму, орієнтованих на чітко окреслені й відносно сталі групи туристів (об’єднані за мотивами подорожі, спеціальними потребами туристів чи особливостями туристичної </a:t>
            </a:r>
            <a:r>
              <a:rPr lang="uk-UA" sz="2800" dirty="0" err="1">
                <a:solidFill>
                  <a:schemeClr val="tx1">
                    <a:lumMod val="65000"/>
                    <a:lumOff val="35000"/>
                  </a:schemeClr>
                </a:solidFill>
                <a:latin typeface="ALS Sector Regular" pitchFamily="50" charset="0"/>
                <a:cs typeface="ALS Sector Regular" pitchFamily="50" charset="0"/>
              </a:rPr>
              <a:t>дестинації</a:t>
            </a:r>
            <a:r>
              <a:rPr lang="uk-UA" sz="2800" dirty="0">
                <a:solidFill>
                  <a:schemeClr val="tx1">
                    <a:lumMod val="65000"/>
                    <a:lumOff val="35000"/>
                  </a:schemeClr>
                </a:solidFill>
                <a:latin typeface="ALS Sector Regular" pitchFamily="50" charset="0"/>
                <a:cs typeface="ALS Sector Regular" pitchFamily="50" charset="0"/>
              </a:rPr>
              <a:t>), що формують певний вузький цільовий сегмент ринку (</a:t>
            </a:r>
            <a:r>
              <a:rPr lang="uk-UA" sz="2800" dirty="0" err="1">
                <a:solidFill>
                  <a:schemeClr val="tx1">
                    <a:lumMod val="65000"/>
                    <a:lumOff val="35000"/>
                  </a:schemeClr>
                </a:solidFill>
                <a:latin typeface="ALS Sector Regular" pitchFamily="50" charset="0"/>
                <a:cs typeface="ALS Sector Regular" pitchFamily="50" charset="0"/>
              </a:rPr>
              <a:t>мікронішу</a:t>
            </a:r>
            <a:r>
              <a:rPr lang="uk-UA" sz="2800" dirty="0">
                <a:solidFill>
                  <a:schemeClr val="tx1">
                    <a:lumMod val="65000"/>
                    <a:lumOff val="35000"/>
                  </a:schemeClr>
                </a:solidFill>
                <a:latin typeface="ALS Sector Regular" pitchFamily="50" charset="0"/>
                <a:cs typeface="ALS Sector Regular" pitchFamily="50" charset="0"/>
              </a:rPr>
              <a:t>), достатній за величиною для створення окремих туристичних продуктів.</a:t>
            </a:r>
            <a:endParaRPr lang="ru-RU" sz="2800" dirty="0">
              <a:solidFill>
                <a:schemeClr val="tx1">
                  <a:lumMod val="65000"/>
                  <a:lumOff val="35000"/>
                </a:schemeClr>
              </a:solidFill>
              <a:latin typeface="ALS Sector Regular" pitchFamily="50" charset="0"/>
              <a:cs typeface="ALS Sector Regular" pitchFamily="50" charset="0"/>
            </a:endParaRPr>
          </a:p>
        </p:txBody>
      </p:sp>
      <p:pic>
        <p:nvPicPr>
          <p:cNvPr id="5"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2">
            <a:extLst>
              <a:ext uri="{28A0092B-C50C-407E-A947-70E740481C1C}">
                <a14:useLocalDpi xmlns:a14="http://schemas.microsoft.com/office/drawing/2010/main" val="0"/>
              </a:ext>
            </a:extLst>
          </a:blip>
          <a:srcRect l="12172" t="11920" r="11477" b="8963"/>
          <a:stretch/>
        </p:blipFill>
        <p:spPr bwMode="auto">
          <a:xfrm>
            <a:off x="10395401" y="1712652"/>
            <a:ext cx="1777284" cy="18416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ark Tourism and World Heritage Sites: The Hiroshima Peace Memorial  (Genbaku Dome) and Auschwitz Birkenau: German Nazi Concentration and  Extermination Camp (1940–1945) | by Ivana Montenegro | Thoughts on World  Heritage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132" y="4963885"/>
            <a:ext cx="2241625" cy="1409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stract Word Cloud For LGBT Tourism With Related Tags And Terms Stock  Photo, Picture And Royalty Free Image. Image 168889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802" y="4508225"/>
            <a:ext cx="1966285" cy="17052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dalyc.Film-induced tourism: a systematic literature review"/>
          <p:cNvPicPr>
            <a:picLocks noChangeAspect="1" noChangeArrowheads="1"/>
          </p:cNvPicPr>
          <p:nvPr/>
        </p:nvPicPr>
        <p:blipFill rotWithShape="1">
          <a:blip r:embed="rId5">
            <a:extLst>
              <a:ext uri="{28A0092B-C50C-407E-A947-70E740481C1C}">
                <a14:useLocalDpi xmlns:a14="http://schemas.microsoft.com/office/drawing/2010/main" val="0"/>
              </a:ext>
            </a:extLst>
          </a:blip>
          <a:srcRect l="27086" t="7081" r="26314" b="18175"/>
          <a:stretch/>
        </p:blipFill>
        <p:spPr bwMode="auto">
          <a:xfrm>
            <a:off x="10016247" y="4225231"/>
            <a:ext cx="1911085" cy="1443617"/>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4000" b="1" dirty="0" smtClean="0">
                <a:latin typeface="ALS Sector Regular" pitchFamily="50" charset="0"/>
                <a:cs typeface="ALS Sector Regular" pitchFamily="50" charset="0"/>
              </a:rPr>
              <a:t>Що таке туризм спеціального інтересу?</a:t>
            </a:r>
            <a:endParaRPr lang="ru-RU" sz="4000" b="1" dirty="0">
              <a:latin typeface="ALS Sector Regular" pitchFamily="50" charset="0"/>
              <a:cs typeface="ALS Sector Regular" pitchFamily="50" charset="0"/>
            </a:endParaRPr>
          </a:p>
        </p:txBody>
      </p:sp>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14147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6063</TotalTime>
  <Words>2078</Words>
  <Application>Microsoft Office PowerPoint</Application>
  <PresentationFormat>Произвольный</PresentationFormat>
  <Paragraphs>391</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Тема 4. Класифікація туризму. Безмежність видів туризму як чинник його інвестиційної привабливості</vt:lpstr>
      <vt:lpstr>4.1. Розподіл видів туризму залежно від критеріїв</vt:lpstr>
      <vt:lpstr>Види туризму</vt:lpstr>
      <vt:lpstr>Презентация PowerPoint</vt:lpstr>
      <vt:lpstr>За якими ознаками можна класифікувати види туризму?</vt:lpstr>
      <vt:lpstr>Види туризму за організаційними формами</vt:lpstr>
      <vt:lpstr>Види туризму за різними класифікаційними ознаками</vt:lpstr>
      <vt:lpstr>м’який (soft) туризм</vt:lpstr>
      <vt:lpstr>Спеціалізований (нішевий) туризм – це сукупність видів туризму, орієнтованих на чітко окреслені й відносно сталі групи туристів (об’єднані за мотивами подорожі, спеціальними потребами туристів чи особливостями туристичної дестинації), що формують певний вузький цільовий сегмент ринку (мікронішу), достатній за величиною для створення окремих туристичних продуктів.</vt:lpstr>
      <vt:lpstr>Пригодницький туризм – це головним чином індивідуальні (в складі нечисленних груп) подорожі в малодосліджені, незаймані нашою цивілізацією природні куточки, в дивовижні місця планети, вид туризму, який об'єднує всі подорожі, пов'язані з активними способами пересування і відпочинку на природі, що мають на меті отримання нових відчуттів, вражень, поліпшення туристом фізичної форми.</vt:lpstr>
      <vt:lpstr>Презентация PowerPoint</vt:lpstr>
      <vt:lpstr>Презентация PowerPoint</vt:lpstr>
      <vt:lpstr>Презентация PowerPoint</vt:lpstr>
      <vt:lpstr>Презентация PowerPoint</vt:lpstr>
      <vt:lpstr>Гастрономічний туризм</vt:lpstr>
      <vt:lpstr>Що таке MICE-туризм?</vt:lpstr>
      <vt:lpstr>Презентация PowerPoint</vt:lpstr>
      <vt:lpstr>Презентация PowerPoint</vt:lpstr>
      <vt:lpstr>4.2. Класифікація видів туризму за метою подорожей</vt:lpstr>
      <vt:lpstr>1. Дозвілля, рекреація й відпочинок.</vt:lpstr>
      <vt:lpstr>2. Відвідування знайомих і родичів  (Visiting Friends and Relatives (VFR)-туризм). </vt:lpstr>
      <vt:lpstr>3. Ділові й професійні цілі.</vt:lpstr>
      <vt:lpstr>4. Лікування, відвідування курортів і клінік.</vt:lpstr>
      <vt:lpstr>5. Релігійні цілі та паломництво.</vt:lpstr>
      <vt:lpstr>6. Шопінг.</vt:lpstr>
      <vt:lpstr>7. Транзит.</vt:lpstr>
      <vt:lpstr>8. Інші цілі.</vt:lpstr>
      <vt:lpstr>діяльність самозайнятих осіб та найманих працівників, якщо вона не має ознак наявності трудових відносин або йдеться про відносини трудового найму з виробником-резидентом у країні або місці відвідування, діяльність інвесторів, бізнесменів</vt:lpstr>
      <vt:lpstr>Презентация PowerPoint</vt:lpstr>
      <vt:lpstr>4.3. Сталий розвиток туризму – орієнтир для інших видів туризму</vt:lpstr>
      <vt:lpstr>Презентация PowerPoint</vt:lpstr>
      <vt:lpstr>Презентация PowerPoint</vt:lpstr>
      <vt:lpstr>Пріоритетні цілі сталого розвитку туризму за ЮНВТО</vt:lpstr>
      <vt:lpstr>Презентация PowerPoint</vt:lpstr>
      <vt:lpstr>4.4. Систематизація видів турів та їх характеристика</vt:lpstr>
      <vt:lpstr>Презентация PowerPoint</vt:lpstr>
      <vt:lpstr>За схемою маршруту </vt:lpstr>
      <vt:lpstr>Тури «Каскад»</vt:lpstr>
      <vt:lpstr>Види турів за класом обслуговування</vt:lpstr>
      <vt:lpstr>Формування програми та склад послуг створюються за бажанням і за безпосередньої участі туриста</vt:lpstr>
      <vt:lpstr>тур з жорстким, заздалегідь спланованим (до контакту з клієнтом) набором послуг, зорієнтованим на певний вид відпочинку або туризму, а також на соціальний клас туристів та їх вік</vt:lpstr>
      <vt:lpstr>Переваги та недоліки інклюзив-турів</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Потужні регіональні  та локальні DMO</dc:title>
  <dc:creator>Ivan Liptuga</dc:creator>
  <cp:lastModifiedBy>Kravtsov Sergiy</cp:lastModifiedBy>
  <cp:revision>414</cp:revision>
  <dcterms:created xsi:type="dcterms:W3CDTF">2020-10-13T05:16:08Z</dcterms:created>
  <dcterms:modified xsi:type="dcterms:W3CDTF">2021-09-06T04:30:41Z</dcterms:modified>
</cp:coreProperties>
</file>