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3" r:id="rId2"/>
    <p:sldId id="264" r:id="rId3"/>
    <p:sldId id="265" r:id="rId4"/>
    <p:sldId id="266" r:id="rId5"/>
    <p:sldId id="268" r:id="rId6"/>
    <p:sldId id="267" r:id="rId7"/>
    <p:sldId id="269" r:id="rId8"/>
    <p:sldId id="270" r:id="rId9"/>
    <p:sldId id="271" r:id="rId10"/>
    <p:sldId id="272" r:id="rId11"/>
    <p:sldId id="273" r:id="rId12"/>
    <p:sldId id="280" r:id="rId13"/>
    <p:sldId id="281" r:id="rId14"/>
    <p:sldId id="282" r:id="rId15"/>
    <p:sldId id="283" r:id="rId16"/>
    <p:sldId id="284" r:id="rId17"/>
    <p:sldId id="279" r:id="rId18"/>
  </p:sldIdLst>
  <p:sldSz cx="9144000" cy="6858000" type="screen4x3"/>
  <p:notesSz cx="6810375" cy="9942513"/>
  <p:defaultTextStyle>
    <a:defPPr>
      <a:defRPr lang="uk-UA"/>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6DA8"/>
    <a:srgbClr val="FFCCCC"/>
    <a:srgbClr val="CCFFCC"/>
    <a:srgbClr val="FFFF99"/>
    <a:srgbClr val="CC0000"/>
    <a:srgbClr val="8E0000"/>
    <a:srgbClr val="000066"/>
    <a:srgbClr val="090D57"/>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82" autoAdjust="0"/>
    <p:restoredTop sz="94718" autoAdjust="0"/>
  </p:normalViewPr>
  <p:slideViewPr>
    <p:cSldViewPr>
      <p:cViewPr varScale="1">
        <p:scale>
          <a:sx n="58" d="100"/>
          <a:sy n="58" d="100"/>
        </p:scale>
        <p:origin x="-1029" y="-5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54" y="-84"/>
      </p:cViewPr>
      <p:guideLst>
        <p:guide orient="horz" pos="3133"/>
        <p:guide pos="214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1163" cy="495300"/>
          </a:xfrm>
          <a:prstGeom prst="rect">
            <a:avLst/>
          </a:prstGeom>
        </p:spPr>
        <p:txBody>
          <a:bodyPr vert="horz" wrap="square" lIns="92319" tIns="46160" rIns="92319" bIns="46160" numCol="1" anchor="t" anchorCtr="0" compatLnSpc="1">
            <a:prstTxWarp prst="textNoShape">
              <a:avLst/>
            </a:prstTxWarp>
          </a:bodyPr>
          <a:lstStyle>
            <a:lvl1pPr eaLnBrk="1" hangingPunct="1">
              <a:defRPr sz="1200">
                <a:cs typeface="+mn-cs"/>
              </a:defRPr>
            </a:lvl1pPr>
          </a:lstStyle>
          <a:p>
            <a:pPr>
              <a:defRPr/>
            </a:pPr>
            <a:endParaRPr lang="ru-RU"/>
          </a:p>
        </p:txBody>
      </p:sp>
      <p:sp>
        <p:nvSpPr>
          <p:cNvPr id="3" name="Дата 2"/>
          <p:cNvSpPr>
            <a:spLocks noGrp="1"/>
          </p:cNvSpPr>
          <p:nvPr>
            <p:ph type="dt" sz="quarter" idx="1"/>
          </p:nvPr>
        </p:nvSpPr>
        <p:spPr>
          <a:xfrm>
            <a:off x="3857625" y="0"/>
            <a:ext cx="2951163" cy="495300"/>
          </a:xfrm>
          <a:prstGeom prst="rect">
            <a:avLst/>
          </a:prstGeom>
        </p:spPr>
        <p:txBody>
          <a:bodyPr vert="horz" wrap="square" lIns="92319" tIns="46160" rIns="92319" bIns="46160" numCol="1" anchor="t" anchorCtr="0" compatLnSpc="1">
            <a:prstTxWarp prst="textNoShape">
              <a:avLst/>
            </a:prstTxWarp>
          </a:bodyPr>
          <a:lstStyle>
            <a:lvl1pPr algn="r" eaLnBrk="1" hangingPunct="1">
              <a:defRPr sz="1200">
                <a:cs typeface="+mn-cs"/>
              </a:defRPr>
            </a:lvl1pPr>
          </a:lstStyle>
          <a:p>
            <a:pPr>
              <a:defRPr/>
            </a:pPr>
            <a:fld id="{ED3CB592-5069-49BF-94B8-3D1A20595BDD}" type="datetimeFigureOut">
              <a:rPr lang="uk-UA"/>
              <a:pPr>
                <a:defRPr/>
              </a:pPr>
              <a:t>21.02.2017</a:t>
            </a:fld>
            <a:endParaRPr lang="uk-UA"/>
          </a:p>
        </p:txBody>
      </p:sp>
      <p:sp>
        <p:nvSpPr>
          <p:cNvPr id="4" name="Нижний колонтитул 3"/>
          <p:cNvSpPr>
            <a:spLocks noGrp="1"/>
          </p:cNvSpPr>
          <p:nvPr>
            <p:ph type="ftr" sz="quarter" idx="2"/>
          </p:nvPr>
        </p:nvSpPr>
        <p:spPr>
          <a:xfrm>
            <a:off x="0" y="9444038"/>
            <a:ext cx="2951163" cy="496887"/>
          </a:xfrm>
          <a:prstGeom prst="rect">
            <a:avLst/>
          </a:prstGeom>
        </p:spPr>
        <p:txBody>
          <a:bodyPr vert="horz" wrap="square" lIns="92319" tIns="46160" rIns="92319" bIns="46160" numCol="1" anchor="b" anchorCtr="0" compatLnSpc="1">
            <a:prstTxWarp prst="textNoShape">
              <a:avLst/>
            </a:prstTxWarp>
          </a:bodyPr>
          <a:lstStyle>
            <a:lvl1pPr eaLnBrk="1" hangingPunct="1">
              <a:defRPr sz="1200">
                <a:cs typeface="+mn-cs"/>
              </a:defRPr>
            </a:lvl1pPr>
          </a:lstStyle>
          <a:p>
            <a:pPr>
              <a:defRPr/>
            </a:pPr>
            <a:endParaRPr lang="ru-RU"/>
          </a:p>
        </p:txBody>
      </p:sp>
      <p:sp>
        <p:nvSpPr>
          <p:cNvPr id="5" name="Номер слайда 4"/>
          <p:cNvSpPr>
            <a:spLocks noGrp="1"/>
          </p:cNvSpPr>
          <p:nvPr>
            <p:ph type="sldNum" sz="quarter" idx="3"/>
          </p:nvPr>
        </p:nvSpPr>
        <p:spPr>
          <a:xfrm>
            <a:off x="3857625" y="9444038"/>
            <a:ext cx="2951163" cy="496887"/>
          </a:xfrm>
          <a:prstGeom prst="rect">
            <a:avLst/>
          </a:prstGeom>
        </p:spPr>
        <p:txBody>
          <a:bodyPr vert="horz" wrap="square" lIns="92319" tIns="46160" rIns="92319" bIns="46160" numCol="1" anchor="b" anchorCtr="0" compatLnSpc="1">
            <a:prstTxWarp prst="textNoShape">
              <a:avLst/>
            </a:prstTxWarp>
          </a:bodyPr>
          <a:lstStyle>
            <a:lvl1pPr algn="r" eaLnBrk="1" hangingPunct="1">
              <a:defRPr sz="1200">
                <a:cs typeface="+mn-cs"/>
              </a:defRPr>
            </a:lvl1pPr>
          </a:lstStyle>
          <a:p>
            <a:pPr>
              <a:defRPr/>
            </a:pPr>
            <a:fld id="{E1455031-8F9C-4181-AC83-9EABF0B07F79}" type="slidenum">
              <a:rPr lang="uk-UA"/>
              <a:pPr>
                <a:defRPr/>
              </a:pPr>
              <a:t>‹#›</a:t>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51163" cy="495300"/>
          </a:xfrm>
          <a:prstGeom prst="rect">
            <a:avLst/>
          </a:prstGeom>
          <a:noFill/>
          <a:ln>
            <a:noFill/>
          </a:ln>
          <a:effectLst/>
          <a:extLst>
            <a:ext uri="{909E8E84-426E-40DD-AFC4-6F175D3DCCD1}"/>
            <a:ext uri="{91240B29-F687-4F45-9708-019B960494DF}"/>
            <a:ext uri="{AF507438-7753-43E0-B8FC-AC1667EBCBE1}"/>
          </a:extLst>
        </p:spPr>
        <p:txBody>
          <a:bodyPr vert="horz" wrap="square" lIns="92308" tIns="46155" rIns="92308" bIns="46155" numCol="1" anchor="t" anchorCtr="0" compatLnSpc="1">
            <a:prstTxWarp prst="textNoShape">
              <a:avLst/>
            </a:prstTxWarp>
          </a:bodyPr>
          <a:lstStyle>
            <a:lvl1pPr eaLnBrk="1" hangingPunct="1">
              <a:defRPr sz="1200">
                <a:cs typeface="+mn-cs"/>
              </a:defRPr>
            </a:lvl1pPr>
          </a:lstStyle>
          <a:p>
            <a:pPr>
              <a:defRPr/>
            </a:pPr>
            <a:endParaRPr lang="uk-UA" altLang="uk-UA"/>
          </a:p>
        </p:txBody>
      </p:sp>
      <p:sp>
        <p:nvSpPr>
          <p:cNvPr id="4099" name="Rectangle 3"/>
          <p:cNvSpPr>
            <a:spLocks noGrp="1" noChangeArrowheads="1"/>
          </p:cNvSpPr>
          <p:nvPr>
            <p:ph type="dt" idx="1"/>
          </p:nvPr>
        </p:nvSpPr>
        <p:spPr bwMode="auto">
          <a:xfrm>
            <a:off x="3857625" y="0"/>
            <a:ext cx="2951163" cy="495300"/>
          </a:xfrm>
          <a:prstGeom prst="rect">
            <a:avLst/>
          </a:prstGeom>
          <a:noFill/>
          <a:ln>
            <a:noFill/>
          </a:ln>
          <a:effectLst/>
          <a:extLst>
            <a:ext uri="{909E8E84-426E-40DD-AFC4-6F175D3DCCD1}"/>
            <a:ext uri="{91240B29-F687-4F45-9708-019B960494DF}"/>
            <a:ext uri="{AF507438-7753-43E0-B8FC-AC1667EBCBE1}"/>
          </a:extLst>
        </p:spPr>
        <p:txBody>
          <a:bodyPr vert="horz" wrap="square" lIns="92308" tIns="46155" rIns="92308" bIns="46155" numCol="1" anchor="t" anchorCtr="0" compatLnSpc="1">
            <a:prstTxWarp prst="textNoShape">
              <a:avLst/>
            </a:prstTxWarp>
          </a:bodyPr>
          <a:lstStyle>
            <a:lvl1pPr algn="r" eaLnBrk="1" hangingPunct="1">
              <a:defRPr sz="1200">
                <a:cs typeface="+mn-cs"/>
              </a:defRPr>
            </a:lvl1pPr>
          </a:lstStyle>
          <a:p>
            <a:pPr>
              <a:defRPr/>
            </a:pPr>
            <a:endParaRPr lang="uk-UA" altLang="uk-UA"/>
          </a:p>
        </p:txBody>
      </p:sp>
      <p:sp>
        <p:nvSpPr>
          <p:cNvPr id="15364" name="Rectangle 4"/>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1038" y="4721225"/>
            <a:ext cx="5448300" cy="4475163"/>
          </a:xfrm>
          <a:prstGeom prst="rect">
            <a:avLst/>
          </a:prstGeom>
          <a:noFill/>
          <a:ln>
            <a:noFill/>
          </a:ln>
          <a:effectLst/>
          <a:extLst>
            <a:ext uri="{909E8E84-426E-40DD-AFC4-6F175D3DCCD1}"/>
            <a:ext uri="{91240B29-F687-4F45-9708-019B960494DF}"/>
            <a:ext uri="{AF507438-7753-43E0-B8FC-AC1667EBCBE1}"/>
          </a:extLst>
        </p:spPr>
        <p:txBody>
          <a:bodyPr vert="horz" wrap="square" lIns="92308" tIns="46155" rIns="92308" bIns="46155" numCol="1" anchor="t" anchorCtr="0" compatLnSpc="1">
            <a:prstTxWarp prst="textNoShape">
              <a:avLst/>
            </a:prstTxWarp>
          </a:bodyPr>
          <a:lstStyle/>
          <a:p>
            <a:pPr lvl="0"/>
            <a:r>
              <a:rPr lang="uk-UA" altLang="uk-UA" noProof="0" smtClean="0"/>
              <a:t>Образец текста</a:t>
            </a:r>
          </a:p>
          <a:p>
            <a:pPr lvl="1"/>
            <a:r>
              <a:rPr lang="uk-UA" altLang="uk-UA" noProof="0" smtClean="0"/>
              <a:t>Второй уровень</a:t>
            </a:r>
          </a:p>
          <a:p>
            <a:pPr lvl="2"/>
            <a:r>
              <a:rPr lang="uk-UA" altLang="uk-UA" noProof="0" smtClean="0"/>
              <a:t>Третий уровень</a:t>
            </a:r>
          </a:p>
          <a:p>
            <a:pPr lvl="3"/>
            <a:r>
              <a:rPr lang="uk-UA" altLang="uk-UA" noProof="0" smtClean="0"/>
              <a:t>Четвертый уровень</a:t>
            </a:r>
          </a:p>
          <a:p>
            <a:pPr lvl="4"/>
            <a:r>
              <a:rPr lang="uk-UA" altLang="uk-UA" noProof="0" smtClean="0"/>
              <a:t>Пятый уровень</a:t>
            </a:r>
          </a:p>
        </p:txBody>
      </p:sp>
      <p:sp>
        <p:nvSpPr>
          <p:cNvPr id="4102" name="Rectangle 6"/>
          <p:cNvSpPr>
            <a:spLocks noGrp="1" noChangeArrowheads="1"/>
          </p:cNvSpPr>
          <p:nvPr>
            <p:ph type="ftr" sz="quarter" idx="4"/>
          </p:nvPr>
        </p:nvSpPr>
        <p:spPr bwMode="auto">
          <a:xfrm>
            <a:off x="0" y="9444038"/>
            <a:ext cx="2951163" cy="496887"/>
          </a:xfrm>
          <a:prstGeom prst="rect">
            <a:avLst/>
          </a:prstGeom>
          <a:noFill/>
          <a:ln>
            <a:noFill/>
          </a:ln>
          <a:effectLst/>
          <a:extLst>
            <a:ext uri="{909E8E84-426E-40DD-AFC4-6F175D3DCCD1}"/>
            <a:ext uri="{91240B29-F687-4F45-9708-019B960494DF}"/>
            <a:ext uri="{AF507438-7753-43E0-B8FC-AC1667EBCBE1}"/>
          </a:extLst>
        </p:spPr>
        <p:txBody>
          <a:bodyPr vert="horz" wrap="square" lIns="92308" tIns="46155" rIns="92308" bIns="46155" numCol="1" anchor="b" anchorCtr="0" compatLnSpc="1">
            <a:prstTxWarp prst="textNoShape">
              <a:avLst/>
            </a:prstTxWarp>
          </a:bodyPr>
          <a:lstStyle>
            <a:lvl1pPr eaLnBrk="1" hangingPunct="1">
              <a:defRPr sz="1200">
                <a:cs typeface="+mn-cs"/>
              </a:defRPr>
            </a:lvl1pPr>
          </a:lstStyle>
          <a:p>
            <a:pPr>
              <a:defRPr/>
            </a:pPr>
            <a:endParaRPr lang="uk-UA" altLang="uk-UA"/>
          </a:p>
        </p:txBody>
      </p:sp>
      <p:sp>
        <p:nvSpPr>
          <p:cNvPr id="4103" name="Rectangle 7"/>
          <p:cNvSpPr>
            <a:spLocks noGrp="1" noChangeArrowheads="1"/>
          </p:cNvSpPr>
          <p:nvPr>
            <p:ph type="sldNum" sz="quarter" idx="5"/>
          </p:nvPr>
        </p:nvSpPr>
        <p:spPr bwMode="auto">
          <a:xfrm>
            <a:off x="3857625" y="9444038"/>
            <a:ext cx="2951163" cy="496887"/>
          </a:xfrm>
          <a:prstGeom prst="rect">
            <a:avLst/>
          </a:prstGeom>
          <a:noFill/>
          <a:ln>
            <a:noFill/>
          </a:ln>
          <a:effectLst/>
          <a:extLst>
            <a:ext uri="{909E8E84-426E-40DD-AFC4-6F175D3DCCD1}"/>
            <a:ext uri="{91240B29-F687-4F45-9708-019B960494DF}"/>
            <a:ext uri="{AF507438-7753-43E0-B8FC-AC1667EBCBE1}"/>
          </a:extLst>
        </p:spPr>
        <p:txBody>
          <a:bodyPr vert="horz" wrap="square" lIns="92308" tIns="46155" rIns="92308" bIns="46155" numCol="1" anchor="b" anchorCtr="0" compatLnSpc="1">
            <a:prstTxWarp prst="textNoShape">
              <a:avLst/>
            </a:prstTxWarp>
          </a:bodyPr>
          <a:lstStyle>
            <a:lvl1pPr algn="r" eaLnBrk="1" hangingPunct="1">
              <a:defRPr sz="1200">
                <a:cs typeface="+mn-cs"/>
              </a:defRPr>
            </a:lvl1pPr>
          </a:lstStyle>
          <a:p>
            <a:pPr>
              <a:defRPr/>
            </a:pPr>
            <a:fld id="{0179CB30-2CDC-437B-86A8-69FFAF1E6BC1}" type="slidenum">
              <a:rPr lang="uk-UA" altLang="uk-UA"/>
              <a:pPr>
                <a:defRPr/>
              </a:pPr>
              <a:t>‹#›</a:t>
            </a:fld>
            <a:endParaRPr lang="uk-UA" altLang="uk-U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10</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11</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12</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13</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14</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15</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16</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17</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2</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3</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4</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5</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6</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7</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8</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ln>
            <a:miter lim="800000"/>
            <a:headEnd/>
            <a:tailEnd/>
          </a:ln>
        </p:spPr>
        <p:txBody>
          <a:bodyPr/>
          <a:lstStyle/>
          <a:p>
            <a:pPr>
              <a:defRPr/>
            </a:pPr>
            <a:fld id="{A02A78AE-3DC8-472C-98AF-5018CE9037AD}" type="slidenum">
              <a:rPr lang="uk-UA" altLang="uk-UA" smtClean="0"/>
              <a:pPr>
                <a:defRPr/>
              </a:pPr>
              <a:t>9</a:t>
            </a:fld>
            <a:endParaRPr lang="uk-UA" altLang="uk-UA" dirty="0" smtClean="0"/>
          </a:p>
        </p:txBody>
      </p:sp>
      <p:sp>
        <p:nvSpPr>
          <p:cNvPr id="2" name="Rectangle 2"/>
          <p:cNvSpPr>
            <a:spLocks noGrp="1" noRot="1" noChangeAspect="1" noChangeArrowheads="1" noTextEdit="1"/>
          </p:cNvSpPr>
          <p:nvPr>
            <p:ph type="sldImg"/>
          </p:nvPr>
        </p:nvSpPr>
        <p:spPr>
          <a:xfrm>
            <a:off x="908050" y="765175"/>
            <a:ext cx="4983163" cy="3736975"/>
          </a:xfrm>
          <a:ln/>
        </p:spPr>
      </p:sp>
      <p:sp>
        <p:nvSpPr>
          <p:cNvPr id="18435" name="Rectangle 3"/>
          <p:cNvSpPr>
            <a:spLocks noGrp="1" noChangeArrowheads="1"/>
          </p:cNvSpPr>
          <p:nvPr>
            <p:ph type="body" idx="1"/>
          </p:nvPr>
        </p:nvSpPr>
        <p:spPr>
          <a:xfrm>
            <a:off x="663575" y="4538663"/>
            <a:ext cx="5446713" cy="4905375"/>
          </a:xfrm>
          <a:noFill/>
        </p:spPr>
        <p:txBody>
          <a:bodyPr lIns="92893" tIns="46448" rIns="92893" bIns="46448"/>
          <a:lstStyle/>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endParaRPr lang="en-US" altLang="uk-UA" sz="1400" dirty="0" smtClean="0"/>
          </a:p>
          <a:p>
            <a:pPr eaLnBrk="1" hangingPunct="1"/>
            <a:r>
              <a:rPr lang="uk-UA" altLang="uk-UA" sz="1400" dirty="0" err="1" smtClean="0"/>
              <a:t>Технологическая</a:t>
            </a:r>
            <a:r>
              <a:rPr lang="uk-UA" altLang="uk-UA" sz="1400" smtClean="0"/>
              <a:t> модернизация и диверсификация реального сектора украинской экономики в направлении перехода от экспортно-сырьевой к инновационно-инвестиционной модели развития войдет в следующем пятилетии 2011-2015 годов в перечень приоритетных направлений государственной политики, которые должны обеспечить восполнение потерь экономического потенциала и конкурентоспособности страны в результате финансово-экономического кризиса. </a:t>
            </a:r>
            <a:endParaRPr lang="en-GB" altLang="uk-UA" sz="14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58FF9620-9FA0-42ED-A91E-12C5DE98D72A}" type="slidenum">
              <a:rPr lang="uk-UA" altLang="uk-UA"/>
              <a:pPr>
                <a:defRPr/>
              </a:pPr>
              <a:t>‹#›</a:t>
            </a:fld>
            <a:endParaRPr lang="uk-UA" alt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9FAAB727-172F-4AA3-8B9F-818E63BADFB7}" type="slidenum">
              <a:rPr lang="uk-UA" altLang="uk-UA"/>
              <a:pPr>
                <a:defRPr/>
              </a:pPr>
              <a:t>‹#›</a:t>
            </a:fld>
            <a:endParaRPr lang="uk-UA" alt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B1E1F2C9-D97A-4CCE-ADAC-F1B6BA25FE6F}" type="slidenum">
              <a:rPr lang="uk-UA" altLang="uk-UA"/>
              <a:pPr>
                <a:defRPr/>
              </a:pPr>
              <a:t>‹#›</a:t>
            </a:fld>
            <a:endParaRPr lang="uk-UA" alt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3"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4"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5" name="Rectangle 6"/>
          <p:cNvSpPr>
            <a:spLocks noGrp="1" noChangeArrowheads="1"/>
          </p:cNvSpPr>
          <p:nvPr>
            <p:ph type="sldNum" sz="quarter" idx="12"/>
          </p:nvPr>
        </p:nvSpPr>
        <p:spPr>
          <a:ln/>
        </p:spPr>
        <p:txBody>
          <a:bodyPr/>
          <a:lstStyle>
            <a:lvl1pPr>
              <a:defRPr/>
            </a:lvl1pPr>
          </a:lstStyle>
          <a:p>
            <a:pPr>
              <a:defRPr/>
            </a:pPr>
            <a:fld id="{DCE52BC2-2CF8-4E29-BA7E-9B344442A679}" type="slidenum">
              <a:rPr lang="uk-UA" altLang="uk-UA"/>
              <a:pPr>
                <a:defRPr/>
              </a:pPr>
              <a:t>‹#›</a:t>
            </a:fld>
            <a:endParaRPr lang="uk-UA" alt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uk-UA"/>
          </a:p>
        </p:txBody>
      </p:sp>
      <p:sp>
        <p:nvSpPr>
          <p:cNvPr id="3" name="Рисунок SmartArt 2"/>
          <p:cNvSpPr>
            <a:spLocks noGrp="1"/>
          </p:cNvSpPr>
          <p:nvPr>
            <p:ph type="dgm" idx="1"/>
          </p:nvPr>
        </p:nvSpPr>
        <p:spPr>
          <a:xfrm>
            <a:off x="457200" y="1600200"/>
            <a:ext cx="8229600" cy="4525963"/>
          </a:xfrm>
        </p:spPr>
        <p:txBody>
          <a:bodyPr/>
          <a:lstStyle/>
          <a:p>
            <a:pPr lvl="0"/>
            <a:endParaRPr lang="uk-UA"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DF310355-E05D-45B7-B954-9819036AA576}" type="slidenum">
              <a:rPr lang="uk-UA" altLang="uk-UA"/>
              <a:pPr>
                <a:defRPr/>
              </a:pPr>
              <a:t>‹#›</a:t>
            </a:fld>
            <a:endParaRPr lang="uk-UA" alt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268859E7-2C6B-48A7-A799-21F4A8248B7A}" type="slidenum">
              <a:rPr lang="uk-UA" altLang="uk-UA"/>
              <a:pPr>
                <a:defRPr/>
              </a:pPr>
              <a:t>‹#›</a:t>
            </a:fld>
            <a:endParaRPr lang="uk-UA" alt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6" name="Rectangle 6"/>
          <p:cNvSpPr>
            <a:spLocks noGrp="1" noChangeArrowheads="1"/>
          </p:cNvSpPr>
          <p:nvPr>
            <p:ph type="sldNum" sz="quarter" idx="12"/>
          </p:nvPr>
        </p:nvSpPr>
        <p:spPr>
          <a:ln/>
        </p:spPr>
        <p:txBody>
          <a:bodyPr/>
          <a:lstStyle>
            <a:lvl1pPr>
              <a:defRPr/>
            </a:lvl1pPr>
          </a:lstStyle>
          <a:p>
            <a:pPr>
              <a:defRPr/>
            </a:pPr>
            <a:fld id="{67138858-34FF-4326-B02F-1123D0D99FD8}" type="slidenum">
              <a:rPr lang="uk-UA" altLang="uk-UA"/>
              <a:pPr>
                <a:defRPr/>
              </a:pPr>
              <a:t>‹#›</a:t>
            </a:fld>
            <a:endParaRPr lang="uk-UA" alt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7" name="Rectangle 6"/>
          <p:cNvSpPr>
            <a:spLocks noGrp="1" noChangeArrowheads="1"/>
          </p:cNvSpPr>
          <p:nvPr>
            <p:ph type="sldNum" sz="quarter" idx="12"/>
          </p:nvPr>
        </p:nvSpPr>
        <p:spPr>
          <a:ln/>
        </p:spPr>
        <p:txBody>
          <a:bodyPr/>
          <a:lstStyle>
            <a:lvl1pPr>
              <a:defRPr/>
            </a:lvl1pPr>
          </a:lstStyle>
          <a:p>
            <a:pPr>
              <a:defRPr/>
            </a:pPr>
            <a:fld id="{DDE51542-E4CC-47EB-80C6-131EF78C99D7}" type="slidenum">
              <a:rPr lang="uk-UA" altLang="uk-UA"/>
              <a:pPr>
                <a:defRPr/>
              </a:pPr>
              <a:t>‹#›</a:t>
            </a:fld>
            <a:endParaRPr lang="uk-UA" alt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8"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9" name="Rectangle 6"/>
          <p:cNvSpPr>
            <a:spLocks noGrp="1" noChangeArrowheads="1"/>
          </p:cNvSpPr>
          <p:nvPr>
            <p:ph type="sldNum" sz="quarter" idx="12"/>
          </p:nvPr>
        </p:nvSpPr>
        <p:spPr>
          <a:ln/>
        </p:spPr>
        <p:txBody>
          <a:bodyPr/>
          <a:lstStyle>
            <a:lvl1pPr>
              <a:defRPr/>
            </a:lvl1pPr>
          </a:lstStyle>
          <a:p>
            <a:pPr>
              <a:defRPr/>
            </a:pPr>
            <a:fld id="{303F8456-F894-4738-B9C7-E59AEAE35D3E}" type="slidenum">
              <a:rPr lang="uk-UA" altLang="uk-UA"/>
              <a:pPr>
                <a:defRPr/>
              </a:pPr>
              <a:t>‹#›</a:t>
            </a:fld>
            <a:endParaRPr lang="uk-UA" alt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4"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5" name="Rectangle 6"/>
          <p:cNvSpPr>
            <a:spLocks noGrp="1" noChangeArrowheads="1"/>
          </p:cNvSpPr>
          <p:nvPr>
            <p:ph type="sldNum" sz="quarter" idx="12"/>
          </p:nvPr>
        </p:nvSpPr>
        <p:spPr>
          <a:ln/>
        </p:spPr>
        <p:txBody>
          <a:bodyPr/>
          <a:lstStyle>
            <a:lvl1pPr>
              <a:defRPr/>
            </a:lvl1pPr>
          </a:lstStyle>
          <a:p>
            <a:pPr>
              <a:defRPr/>
            </a:pPr>
            <a:fld id="{FA55D704-BCEF-4C74-BB5E-EB74F44BA051}" type="slidenum">
              <a:rPr lang="uk-UA" altLang="uk-UA"/>
              <a:pPr>
                <a:defRPr/>
              </a:pPr>
              <a:t>‹#›</a:t>
            </a:fld>
            <a:endParaRPr lang="uk-UA" alt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3"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4" name="Rectangle 6"/>
          <p:cNvSpPr>
            <a:spLocks noGrp="1" noChangeArrowheads="1"/>
          </p:cNvSpPr>
          <p:nvPr>
            <p:ph type="sldNum" sz="quarter" idx="12"/>
          </p:nvPr>
        </p:nvSpPr>
        <p:spPr>
          <a:ln/>
        </p:spPr>
        <p:txBody>
          <a:bodyPr/>
          <a:lstStyle>
            <a:lvl1pPr>
              <a:defRPr/>
            </a:lvl1pPr>
          </a:lstStyle>
          <a:p>
            <a:pPr>
              <a:defRPr/>
            </a:pPr>
            <a:fld id="{DA89527F-7B27-480E-B5FD-CAAD00C0FE65}" type="slidenum">
              <a:rPr lang="uk-UA" altLang="uk-UA"/>
              <a:pPr>
                <a:defRPr/>
              </a:pPr>
              <a:t>‹#›</a:t>
            </a:fld>
            <a:endParaRPr lang="uk-UA" alt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7" name="Rectangle 6"/>
          <p:cNvSpPr>
            <a:spLocks noGrp="1" noChangeArrowheads="1"/>
          </p:cNvSpPr>
          <p:nvPr>
            <p:ph type="sldNum" sz="quarter" idx="12"/>
          </p:nvPr>
        </p:nvSpPr>
        <p:spPr>
          <a:ln/>
        </p:spPr>
        <p:txBody>
          <a:bodyPr/>
          <a:lstStyle>
            <a:lvl1pPr>
              <a:defRPr/>
            </a:lvl1pPr>
          </a:lstStyle>
          <a:p>
            <a:pPr>
              <a:defRPr/>
            </a:pPr>
            <a:fld id="{2B9A5860-979B-4BBD-BDFC-8F9A5B4B28AC}" type="slidenum">
              <a:rPr lang="uk-UA" altLang="uk-UA"/>
              <a:pPr>
                <a:defRPr/>
              </a:pPr>
              <a:t>‹#›</a:t>
            </a:fld>
            <a:endParaRPr lang="uk-UA" alt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ltLang="uk-UA"/>
          </a:p>
        </p:txBody>
      </p:sp>
      <p:sp>
        <p:nvSpPr>
          <p:cNvPr id="7" name="Rectangle 6"/>
          <p:cNvSpPr>
            <a:spLocks noGrp="1" noChangeArrowheads="1"/>
          </p:cNvSpPr>
          <p:nvPr>
            <p:ph type="sldNum" sz="quarter" idx="12"/>
          </p:nvPr>
        </p:nvSpPr>
        <p:spPr>
          <a:ln/>
        </p:spPr>
        <p:txBody>
          <a:bodyPr/>
          <a:lstStyle>
            <a:lvl1pPr>
              <a:defRPr/>
            </a:lvl1pPr>
          </a:lstStyle>
          <a:p>
            <a:pPr>
              <a:defRPr/>
            </a:pPr>
            <a:fld id="{49141E13-7BA6-406A-B76D-419A314F0A91}" type="slidenum">
              <a:rPr lang="uk-UA" altLang="uk-UA"/>
              <a:pPr>
                <a:defRPr/>
              </a:pPr>
              <a:t>‹#›</a:t>
            </a:fld>
            <a:endParaRPr lang="uk-UA" alt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uk-UA"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altLang="uk-UA" smtClean="0"/>
              <a:t>Образец текста</a:t>
            </a:r>
          </a:p>
          <a:p>
            <a:pPr lvl="1"/>
            <a:r>
              <a:rPr lang="uk-UA" altLang="uk-UA" smtClean="0"/>
              <a:t>Второй уровень</a:t>
            </a:r>
          </a:p>
          <a:p>
            <a:pPr lvl="2"/>
            <a:r>
              <a:rPr lang="uk-UA" altLang="uk-UA" smtClean="0"/>
              <a:t>Третий уровень</a:t>
            </a:r>
          </a:p>
          <a:p>
            <a:pPr lvl="3"/>
            <a:r>
              <a:rPr lang="uk-UA" altLang="uk-UA" smtClean="0"/>
              <a:t>Четвертый уровень</a:t>
            </a:r>
          </a:p>
          <a:p>
            <a:pPr lvl="4"/>
            <a:r>
              <a:rPr lang="uk-UA"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cs typeface="+mn-cs"/>
              </a:defRPr>
            </a:lvl1pPr>
          </a:lstStyle>
          <a:p>
            <a:pPr>
              <a:defRPr/>
            </a:pPr>
            <a:endParaRPr lang="uk-UA" altLang="uk-U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uk-UA" altLang="uk-U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cs typeface="+mn-cs"/>
              </a:defRPr>
            </a:lvl1pPr>
          </a:lstStyle>
          <a:p>
            <a:pPr>
              <a:defRPr/>
            </a:pPr>
            <a:fld id="{AF979648-67BF-4F78-970E-40075C94D90C}" type="slidenum">
              <a:rPr lang="uk-UA" altLang="uk-UA"/>
              <a:pPr>
                <a:defRPr/>
              </a:pPr>
              <a:t>‹#›</a:t>
            </a:fld>
            <a:endParaRPr lang="uk-UA" altLang="uk-UA"/>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http://www.forum.kzl.org.ua/uploads/profile/photo-327.png?_r=1443432416"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http://www.forum.kzl.org.ua/uploads/profile/photo-327.png?_r=1443432416"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pic>
        <p:nvPicPr>
          <p:cNvPr id="12290" name="Picture 2" descr="Картинки по запросу нубіп logo"/>
          <p:cNvPicPr>
            <a:picLocks noChangeAspect="1" noChangeArrowheads="1"/>
          </p:cNvPicPr>
          <p:nvPr/>
        </p:nvPicPr>
        <p:blipFill>
          <a:blip r:embed="rId4" r:link="rId5" cstate="print"/>
          <a:srcRect/>
          <a:stretch>
            <a:fillRect/>
          </a:stretch>
        </p:blipFill>
        <p:spPr bwMode="auto">
          <a:xfrm>
            <a:off x="214282" y="857232"/>
            <a:ext cx="1238250" cy="1743075"/>
          </a:xfrm>
          <a:prstGeom prst="rect">
            <a:avLst/>
          </a:prstGeom>
          <a:noFill/>
        </p:spPr>
      </p:pic>
      <p:pic>
        <p:nvPicPr>
          <p:cNvPr id="2" name="Picture 1" descr="BIM"/>
          <p:cNvPicPr>
            <a:picLocks noChangeAspect="1" noChangeArrowheads="1"/>
          </p:cNvPicPr>
          <p:nvPr/>
        </p:nvPicPr>
        <p:blipFill>
          <a:blip r:embed="rId6" cstate="print"/>
          <a:srcRect/>
          <a:stretch>
            <a:fillRect/>
          </a:stretch>
        </p:blipFill>
        <p:spPr bwMode="auto">
          <a:xfrm>
            <a:off x="7572396" y="928670"/>
            <a:ext cx="1357322" cy="1357322"/>
          </a:xfrm>
          <a:prstGeom prst="rect">
            <a:avLst/>
          </a:prstGeom>
          <a:noFill/>
        </p:spPr>
      </p:pic>
      <p:sp>
        <p:nvSpPr>
          <p:cNvPr id="12291" name="Rectangle 3"/>
          <p:cNvSpPr>
            <a:spLocks noChangeArrowheads="1"/>
          </p:cNvSpPr>
          <p:nvPr/>
        </p:nvSpPr>
        <p:spPr bwMode="auto">
          <a:xfrm>
            <a:off x="0" y="332656"/>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hangingPunct="0"/>
            <a:r>
              <a:rPr lang="ru-RU" b="1" dirty="0" smtClean="0">
                <a:solidFill>
                  <a:schemeClr val="accent6">
                    <a:lumMod val="75000"/>
                  </a:schemeClr>
                </a:solidFill>
                <a:latin typeface="Arial" pitchFamily="34" charset="0"/>
                <a:ea typeface="Times New Roman" pitchFamily="18" charset="0"/>
                <a:cs typeface="Arial" pitchFamily="34" charset="0"/>
              </a:rPr>
              <a:t>МЕНЕДЖМЕНТ І АДМІНІСТРУВАННЯ: ОПЕРАЦІЙНИЙ МЕНЕДЖМЕНТ</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2" name="Rectangle 4"/>
          <p:cNvSpPr>
            <a:spLocks noChangeArrowheads="1"/>
          </p:cNvSpPr>
          <p:nvPr/>
        </p:nvSpPr>
        <p:spPr bwMode="auto">
          <a:xfrm rot="10800000" flipV="1">
            <a:off x="1500166" y="1194657"/>
            <a:ext cx="6000792"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effectLst/>
                <a:latin typeface="+mn-lt"/>
                <a:ea typeface="Times New Roman" pitchFamily="18" charset="0"/>
                <a:cs typeface="Times New Roman" pitchFamily="18" charset="0"/>
              </a:rPr>
              <a:t>Факультет аграрного менеджменту</a:t>
            </a:r>
            <a:endParaRPr kumimoji="0" lang="ru-RU" sz="800" b="0" i="0" u="none" strike="noStrike" cap="none" normalizeH="0" baseline="0" dirty="0" smtClean="0">
              <a:ln>
                <a:noFill/>
              </a:ln>
              <a:effectLst/>
              <a:latin typeface="+mn-l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600" b="1" i="0" u="none" strike="noStrike" cap="none" normalizeH="0" baseline="0" dirty="0" smtClean="0">
                <a:ln>
                  <a:noFill/>
                </a:ln>
                <a:effectLst/>
                <a:latin typeface="+mn-lt"/>
                <a:ea typeface="Times New Roman" pitchFamily="18" charset="0"/>
                <a:cs typeface="Times New Roman" pitchFamily="18" charset="0"/>
              </a:rPr>
              <a:t>Кафедра виробничого та інвестиційного менеджменту</a:t>
            </a:r>
            <a:endParaRPr kumimoji="0" lang="ru-RU" sz="800" b="0" i="0" u="none" strike="noStrike" cap="none" normalizeH="0" baseline="0" dirty="0" smtClean="0">
              <a:ln>
                <a:noFill/>
              </a:ln>
              <a:effectLst/>
              <a:latin typeface="+mn-l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3" name="Rectangle 5"/>
          <p:cNvSpPr>
            <a:spLocks noChangeArrowheads="1"/>
          </p:cNvSpPr>
          <p:nvPr/>
        </p:nvSpPr>
        <p:spPr bwMode="auto">
          <a:xfrm>
            <a:off x="683568" y="2677561"/>
            <a:ext cx="7776864"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ru-RU" b="1" i="1" dirty="0" smtClean="0">
                <a:latin typeface="Arial" pitchFamily="34" charset="0"/>
                <a:ea typeface="Times New Roman" pitchFamily="18" charset="0"/>
                <a:cs typeface="Arial" pitchFamily="34" charset="0"/>
              </a:rPr>
              <a:t>МОДУЛЬ І</a:t>
            </a:r>
          </a:p>
          <a:p>
            <a:pPr lvl="0" algn="ctr" eaLnBrk="0" hangingPunct="0"/>
            <a:r>
              <a:rPr lang="ru-RU" b="1" i="1" dirty="0" err="1" smtClean="0">
                <a:latin typeface="Arial" pitchFamily="34" charset="0"/>
                <a:ea typeface="Times New Roman" pitchFamily="18" charset="0"/>
                <a:cs typeface="Arial" pitchFamily="34" charset="0"/>
              </a:rPr>
              <a:t>Операційна</a:t>
            </a:r>
            <a:r>
              <a:rPr lang="ru-RU" b="1" i="1" dirty="0" smtClean="0">
                <a:latin typeface="Arial" pitchFamily="34" charset="0"/>
                <a:ea typeface="Times New Roman" pitchFamily="18" charset="0"/>
                <a:cs typeface="Arial" pitchFamily="34" charset="0"/>
              </a:rPr>
              <a:t> система </a:t>
            </a:r>
            <a:r>
              <a:rPr lang="ru-RU" b="1" i="1" dirty="0" err="1" smtClean="0">
                <a:latin typeface="Arial" pitchFamily="34" charset="0"/>
                <a:ea typeface="Times New Roman" pitchFamily="18" charset="0"/>
                <a:cs typeface="Arial" pitchFamily="34" charset="0"/>
              </a:rPr>
              <a:t>організації</a:t>
            </a:r>
            <a:r>
              <a:rPr lang="ru-RU" b="1" i="1" dirty="0" smtClean="0">
                <a:latin typeface="Arial" pitchFamily="34" charset="0"/>
                <a:ea typeface="Times New Roman" pitchFamily="18" charset="0"/>
                <a:cs typeface="Arial" pitchFamily="34" charset="0"/>
              </a:rPr>
              <a:t> та </a:t>
            </a:r>
            <a:r>
              <a:rPr lang="ru-RU" b="1" i="1" dirty="0" err="1" smtClean="0">
                <a:latin typeface="Arial" pitchFamily="34" charset="0"/>
                <a:ea typeface="Times New Roman" pitchFamily="18" charset="0"/>
                <a:cs typeface="Arial" pitchFamily="34" charset="0"/>
              </a:rPr>
              <a:t>операційний</a:t>
            </a:r>
            <a:r>
              <a:rPr lang="ru-RU" b="1" i="1" dirty="0" smtClean="0">
                <a:latin typeface="Arial" pitchFamily="34" charset="0"/>
                <a:ea typeface="Times New Roman" pitchFamily="18" charset="0"/>
                <a:cs typeface="Arial" pitchFamily="34" charset="0"/>
              </a:rPr>
              <a:t> менеджмент</a:t>
            </a:r>
          </a:p>
          <a:p>
            <a:pPr lvl="0" algn="ctr" eaLnBrk="0" hangingPunct="0"/>
            <a:endParaRPr kumimoji="0" lang="uk-UA" sz="2000" b="1" i="1" u="none" strike="noStrike" cap="none" normalizeH="0" baseline="0" dirty="0" smtClean="0">
              <a:ln>
                <a:noFill/>
              </a:ln>
              <a:solidFill>
                <a:schemeClr val="accent6">
                  <a:lumMod val="75000"/>
                </a:schemeClr>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800" b="0" i="1" u="none" strike="noStrike" cap="none" normalizeH="0" baseline="0" dirty="0" smtClean="0">
              <a:ln>
                <a:noFill/>
              </a:ln>
              <a:solidFill>
                <a:schemeClr val="accent6">
                  <a:lumMod val="75000"/>
                </a:schemeClr>
              </a:solidFill>
              <a:effectLst/>
              <a:latin typeface="Arial" pitchFamily="34" charset="0"/>
              <a:cs typeface="Arial" pitchFamily="34" charset="0"/>
            </a:endParaRPr>
          </a:p>
          <a:p>
            <a:pPr lvl="0" algn="ctr" eaLnBrk="0" hangingPunct="0"/>
            <a:r>
              <a:rPr lang="ru-RU" sz="2800" b="1" dirty="0" smtClean="0">
                <a:solidFill>
                  <a:schemeClr val="accent6">
                    <a:lumMod val="75000"/>
                  </a:schemeClr>
                </a:solidFill>
                <a:latin typeface="Arial" pitchFamily="34" charset="0"/>
                <a:ea typeface="Times New Roman" pitchFamily="18" charset="0"/>
                <a:cs typeface="Arial" pitchFamily="34" charset="0"/>
              </a:rPr>
              <a:t>Тема 3</a:t>
            </a:r>
            <a:endParaRPr lang="uk-UA" sz="2800" b="1" dirty="0" smtClean="0">
              <a:solidFill>
                <a:schemeClr val="accent6">
                  <a:lumMod val="75000"/>
                </a:schemeClr>
              </a:solidFill>
              <a:latin typeface="Arial" pitchFamily="34" charset="0"/>
              <a:ea typeface="Times New Roman" pitchFamily="18" charset="0"/>
              <a:cs typeface="Arial" pitchFamily="34" charset="0"/>
            </a:endParaRPr>
          </a:p>
          <a:p>
            <a:pPr lvl="0" algn="ctr" eaLnBrk="0" hangingPunct="0"/>
            <a:r>
              <a:rPr lang="uk-UA" sz="2800" b="1" dirty="0" smtClean="0">
                <a:solidFill>
                  <a:schemeClr val="accent6">
                    <a:lumMod val="75000"/>
                  </a:schemeClr>
                </a:solidFill>
                <a:latin typeface="Arial" pitchFamily="34" charset="0"/>
                <a:ea typeface="Times New Roman" pitchFamily="18" charset="0"/>
                <a:cs typeface="Arial" pitchFamily="34" charset="0"/>
              </a:rPr>
              <a:t>Операційна система організації: </a:t>
            </a:r>
            <a:r>
              <a:rPr lang="uk-UA" sz="2800" b="1" dirty="0" err="1" smtClean="0">
                <a:solidFill>
                  <a:schemeClr val="accent6">
                    <a:lumMod val="75000"/>
                  </a:schemeClr>
                </a:solidFill>
                <a:latin typeface="Arial" pitchFamily="34" charset="0"/>
                <a:ea typeface="Times New Roman" pitchFamily="18" charset="0"/>
                <a:cs typeface="Arial" pitchFamily="34" charset="0"/>
              </a:rPr>
              <a:t>структурно-процесна</a:t>
            </a:r>
            <a:r>
              <a:rPr lang="uk-UA" sz="2800" b="1" dirty="0" smtClean="0">
                <a:solidFill>
                  <a:schemeClr val="accent6">
                    <a:lumMod val="75000"/>
                  </a:schemeClr>
                </a:solidFill>
                <a:latin typeface="Arial" pitchFamily="34" charset="0"/>
                <a:ea typeface="Times New Roman" pitchFamily="18" charset="0"/>
                <a:cs typeface="Arial" pitchFamily="34" charset="0"/>
              </a:rPr>
              <a:t> характеристика</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9</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Rectangle 5"/>
          <p:cNvSpPr>
            <a:spLocks noChangeArrowheads="1"/>
          </p:cNvSpPr>
          <p:nvPr/>
        </p:nvSpPr>
        <p:spPr bwMode="auto">
          <a:xfrm>
            <a:off x="0" y="303039"/>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Особливості операційних систем</a:t>
            </a:r>
          </a:p>
        </p:txBody>
      </p:sp>
      <p:sp>
        <p:nvSpPr>
          <p:cNvPr id="11" name="Rectangle 5"/>
          <p:cNvSpPr>
            <a:spLocks noChangeArrowheads="1"/>
          </p:cNvSpPr>
          <p:nvPr/>
        </p:nvSpPr>
        <p:spPr bwMode="auto">
          <a:xfrm>
            <a:off x="251520" y="1412776"/>
            <a:ext cx="8712968" cy="36517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ct val="130000"/>
              </a:lnSpc>
              <a:buFont typeface="Wingdings" pitchFamily="2" charset="2"/>
              <a:buChar char="q"/>
            </a:pPr>
            <a:r>
              <a:rPr lang="uk-UA" sz="2000" dirty="0" smtClean="0"/>
              <a:t> Операційні системи мають загальну мету</a:t>
            </a:r>
            <a:r>
              <a:rPr lang="uk-UA" sz="2000" b="1" i="1" dirty="0" smtClean="0"/>
              <a:t>: створення «продукції»</a:t>
            </a:r>
            <a:endParaRPr lang="ru-RU" sz="2000" b="1" i="1" dirty="0" smtClean="0"/>
          </a:p>
          <a:p>
            <a:pPr algn="just">
              <a:lnSpc>
                <a:spcPct val="130000"/>
              </a:lnSpc>
            </a:pPr>
            <a:r>
              <a:rPr lang="uk-UA" sz="2000" dirty="0" smtClean="0"/>
              <a:t>з одночасним </a:t>
            </a:r>
            <a:r>
              <a:rPr lang="uk-UA" sz="2000" b="1" i="1" dirty="0" smtClean="0"/>
              <a:t>представленням послуг на ринку </a:t>
            </a:r>
            <a:r>
              <a:rPr lang="uk-UA" sz="2000" dirty="0" smtClean="0"/>
              <a:t>споживачів.</a:t>
            </a:r>
          </a:p>
          <a:p>
            <a:pPr algn="just">
              <a:lnSpc>
                <a:spcPct val="130000"/>
              </a:lnSpc>
            </a:pPr>
            <a:endParaRPr lang="uk-UA" sz="2000" b="1" i="1" dirty="0" smtClean="0"/>
          </a:p>
          <a:p>
            <a:pPr lvl="0" algn="just">
              <a:lnSpc>
                <a:spcPct val="130000"/>
              </a:lnSpc>
              <a:buFont typeface="Wingdings" pitchFamily="2" charset="2"/>
              <a:buChar char="q"/>
            </a:pPr>
            <a:r>
              <a:rPr lang="uk-UA" sz="2000" dirty="0" smtClean="0"/>
              <a:t> Існування </a:t>
            </a:r>
            <a:r>
              <a:rPr lang="uk-UA" sz="2000" b="1" i="1" dirty="0" smtClean="0"/>
              <a:t>«зони обслуговування»</a:t>
            </a:r>
            <a:r>
              <a:rPr lang="uk-UA" sz="2000" dirty="0" smtClean="0"/>
              <a:t>, чи </a:t>
            </a:r>
            <a:r>
              <a:rPr lang="uk-UA" sz="2000" b="1" i="1" dirty="0" smtClean="0"/>
              <a:t>сегмента ринку</a:t>
            </a:r>
            <a:r>
              <a:rPr lang="uk-UA" sz="2000" dirty="0" smtClean="0"/>
              <a:t>, для кожної операційної системи.</a:t>
            </a:r>
          </a:p>
          <a:p>
            <a:pPr lvl="0" algn="just">
              <a:lnSpc>
                <a:spcPct val="130000"/>
              </a:lnSpc>
            </a:pPr>
            <a:endParaRPr lang="uk-UA" sz="2000" dirty="0" smtClean="0"/>
          </a:p>
          <a:p>
            <a:pPr algn="just">
              <a:lnSpc>
                <a:spcPct val="130000"/>
              </a:lnSpc>
              <a:buFont typeface="Wingdings" pitchFamily="2" charset="2"/>
              <a:buChar char="q"/>
            </a:pPr>
            <a:r>
              <a:rPr lang="uk-UA" sz="2000" dirty="0" smtClean="0"/>
              <a:t> </a:t>
            </a:r>
            <a:r>
              <a:rPr lang="uk-UA" sz="2000" b="1" i="1" dirty="0" smtClean="0"/>
              <a:t>Залежність показників</a:t>
            </a:r>
            <a:r>
              <a:rPr lang="uk-UA" sz="2000" dirty="0" smtClean="0"/>
              <a:t> функціональної ефективності від структури операційної системи і технології її функціонування при одночасному глибокому взаємозв’язку всіх характеристик.</a:t>
            </a:r>
            <a:endParaRPr lang="uk-UA" sz="1000" b="1" i="1"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333817"/>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200" b="1" dirty="0" smtClean="0">
                <a:solidFill>
                  <a:schemeClr val="accent6">
                    <a:lumMod val="75000"/>
                  </a:schemeClr>
                </a:solidFill>
                <a:latin typeface="Arial" pitchFamily="34" charset="0"/>
                <a:ea typeface="Times New Roman" pitchFamily="18" charset="0"/>
                <a:cs typeface="Arial" pitchFamily="34" charset="0"/>
              </a:rPr>
              <a:t>Властивості операційних систем</a:t>
            </a:r>
          </a:p>
        </p:txBody>
      </p:sp>
      <p:sp>
        <p:nvSpPr>
          <p:cNvPr id="9" name="Rectangle 4"/>
          <p:cNvSpPr>
            <a:spLocks noChangeArrowheads="1"/>
          </p:cNvSpPr>
          <p:nvPr/>
        </p:nvSpPr>
        <p:spPr bwMode="auto">
          <a:xfrm rot="10800000" flipV="1">
            <a:off x="8460432" y="6237312"/>
            <a:ext cx="61156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10</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10" name="Rectangle 5"/>
          <p:cNvSpPr>
            <a:spLocks noChangeArrowheads="1"/>
          </p:cNvSpPr>
          <p:nvPr/>
        </p:nvSpPr>
        <p:spPr bwMode="auto">
          <a:xfrm>
            <a:off x="179512" y="696041"/>
            <a:ext cx="8784976" cy="4893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lnSpc>
                <a:spcPct val="120000"/>
              </a:lnSpc>
              <a:buFont typeface="Wingdings" pitchFamily="2" charset="2"/>
              <a:buChar char="§"/>
            </a:pPr>
            <a:endParaRPr lang="uk-UA" sz="2000" dirty="0" smtClean="0"/>
          </a:p>
          <a:p>
            <a:pPr lvl="0" algn="just">
              <a:lnSpc>
                <a:spcPct val="120000"/>
              </a:lnSpc>
              <a:buFont typeface="Wingdings" pitchFamily="2" charset="2"/>
              <a:buChar char="§"/>
            </a:pPr>
            <a:r>
              <a:rPr lang="uk-UA" sz="2200" dirty="0" smtClean="0"/>
              <a:t> нестандартність окремих параметрів системи і </a:t>
            </a:r>
            <a:r>
              <a:rPr lang="uk-UA" sz="2200" dirty="0" err="1" smtClean="0"/>
              <a:t>стохастичність</a:t>
            </a:r>
            <a:r>
              <a:rPr lang="uk-UA" sz="2200" dirty="0" smtClean="0"/>
              <a:t> їх поведінки;</a:t>
            </a:r>
            <a:endParaRPr lang="ru-RU" sz="2200" dirty="0" smtClean="0"/>
          </a:p>
          <a:p>
            <a:pPr lvl="0" algn="just">
              <a:lnSpc>
                <a:spcPct val="120000"/>
              </a:lnSpc>
              <a:buFont typeface="Wingdings" pitchFamily="2" charset="2"/>
              <a:buChar char="§"/>
            </a:pPr>
            <a:r>
              <a:rPr lang="uk-UA" sz="2200" dirty="0" smtClean="0"/>
              <a:t> унікальність і непередбачуваність поведінки системи в конкретних умовах і водночас наявність у ній граничних можливостей, що визначаються ресурсами;</a:t>
            </a:r>
            <a:endParaRPr lang="ru-RU" sz="2200" dirty="0" smtClean="0"/>
          </a:p>
          <a:p>
            <a:pPr lvl="0" algn="just">
              <a:lnSpc>
                <a:spcPct val="120000"/>
              </a:lnSpc>
              <a:buFont typeface="Wingdings" pitchFamily="2" charset="2"/>
              <a:buChar char="§"/>
            </a:pPr>
            <a:r>
              <a:rPr lang="uk-UA" sz="2200" dirty="0" smtClean="0"/>
              <a:t> здатність змінювати свою структуру та формувати варіанти поведінки;</a:t>
            </a:r>
            <a:endParaRPr lang="ru-RU" sz="2200" dirty="0" smtClean="0"/>
          </a:p>
          <a:p>
            <a:pPr lvl="0" algn="just">
              <a:lnSpc>
                <a:spcPct val="120000"/>
              </a:lnSpc>
              <a:buFont typeface="Wingdings" pitchFamily="2" charset="2"/>
              <a:buChar char="§"/>
            </a:pPr>
            <a:r>
              <a:rPr lang="uk-UA" sz="2200" dirty="0" smtClean="0"/>
              <a:t> спроможність протистояти </a:t>
            </a:r>
            <a:r>
              <a:rPr lang="uk-UA" sz="2200" dirty="0" err="1" smtClean="0"/>
              <a:t>ентропійним</a:t>
            </a:r>
            <a:r>
              <a:rPr lang="uk-UA" sz="2200" dirty="0" smtClean="0"/>
              <a:t> (руйнівним) тенденціям;</a:t>
            </a:r>
            <a:endParaRPr lang="ru-RU" sz="2200" dirty="0" smtClean="0"/>
          </a:p>
          <a:p>
            <a:pPr lvl="0" algn="just">
              <a:lnSpc>
                <a:spcPct val="120000"/>
              </a:lnSpc>
              <a:buFont typeface="Wingdings" pitchFamily="2" charset="2"/>
              <a:buChar char="§"/>
            </a:pPr>
            <a:r>
              <a:rPr lang="uk-UA" sz="2200" dirty="0" smtClean="0"/>
              <a:t> здатність адаптуватися до зміни умов зовнішнього середовища;</a:t>
            </a:r>
            <a:endParaRPr lang="ru-RU" sz="2200" dirty="0" smtClean="0"/>
          </a:p>
          <a:p>
            <a:pPr lvl="0" algn="just">
              <a:lnSpc>
                <a:spcPct val="120000"/>
              </a:lnSpc>
              <a:buFont typeface="Wingdings" pitchFamily="2" charset="2"/>
              <a:buChar char="§"/>
            </a:pPr>
            <a:r>
              <a:rPr lang="uk-UA" sz="2200" dirty="0" smtClean="0"/>
              <a:t> здатність і прагнення до </a:t>
            </a:r>
            <a:r>
              <a:rPr lang="uk-UA" sz="2200" dirty="0" err="1" smtClean="0"/>
              <a:t>цілеутворення</a:t>
            </a:r>
            <a:r>
              <a:rPr lang="uk-UA" sz="2200" dirty="0" smtClean="0"/>
              <a:t>, тобто спроможність до формування цілей всередині системи.</a:t>
            </a:r>
            <a:endParaRPr lang="ru-RU" sz="2200"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188640"/>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200" b="1" dirty="0" smtClean="0">
                <a:solidFill>
                  <a:schemeClr val="accent6">
                    <a:lumMod val="75000"/>
                  </a:schemeClr>
                </a:solidFill>
                <a:latin typeface="Arial" pitchFamily="34" charset="0"/>
                <a:ea typeface="Times New Roman" pitchFamily="18" charset="0"/>
                <a:cs typeface="Arial" pitchFamily="34" charset="0"/>
              </a:rPr>
              <a:t>Особливі характеристики операційних систем</a:t>
            </a:r>
          </a:p>
        </p:txBody>
      </p:sp>
      <p:sp>
        <p:nvSpPr>
          <p:cNvPr id="9" name="Rectangle 4"/>
          <p:cNvSpPr>
            <a:spLocks noChangeArrowheads="1"/>
          </p:cNvSpPr>
          <p:nvPr/>
        </p:nvSpPr>
        <p:spPr bwMode="auto">
          <a:xfrm rot="10800000" flipV="1">
            <a:off x="8460432" y="6237312"/>
            <a:ext cx="61156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11</a:t>
            </a:r>
            <a:endParaRPr lang="ru-RU" sz="3000" dirty="0" smtClean="0">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10" name="Rectangle 5"/>
          <p:cNvSpPr>
            <a:spLocks noChangeArrowheads="1"/>
          </p:cNvSpPr>
          <p:nvPr/>
        </p:nvSpPr>
        <p:spPr bwMode="auto">
          <a:xfrm>
            <a:off x="179512" y="653292"/>
            <a:ext cx="8784976" cy="6160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ct val="110000"/>
              </a:lnSpc>
              <a:buFont typeface="Wingdings" pitchFamily="2" charset="2"/>
              <a:buChar char="q"/>
            </a:pPr>
            <a:r>
              <a:rPr lang="uk-UA" sz="2000" i="1" dirty="0" smtClean="0"/>
              <a:t> </a:t>
            </a:r>
            <a:r>
              <a:rPr lang="uk-UA" sz="2000" b="1" i="1" dirty="0" smtClean="0"/>
              <a:t>відкритість</a:t>
            </a:r>
            <a:r>
              <a:rPr lang="uk-UA" sz="2000" i="1" dirty="0" smtClean="0"/>
              <a:t> </a:t>
            </a:r>
            <a:r>
              <a:rPr lang="uk-UA" sz="2000" dirty="0" smtClean="0"/>
              <a:t>– наявність матеріального, енергетичного, інформаційного обміну із зовнішнім середовищем;</a:t>
            </a:r>
            <a:endParaRPr lang="ru-RU" sz="2000" dirty="0" smtClean="0"/>
          </a:p>
          <a:p>
            <a:pPr lvl="0" algn="just">
              <a:lnSpc>
                <a:spcPct val="110000"/>
              </a:lnSpc>
              <a:buFont typeface="Wingdings" pitchFamily="2" charset="2"/>
              <a:buChar char="q"/>
            </a:pPr>
            <a:r>
              <a:rPr lang="uk-UA" sz="2000" i="1" dirty="0" smtClean="0"/>
              <a:t> </a:t>
            </a:r>
            <a:r>
              <a:rPr lang="uk-UA" sz="2000" b="1" i="1" dirty="0" smtClean="0"/>
              <a:t>складність</a:t>
            </a:r>
            <a:r>
              <a:rPr lang="uk-UA" sz="2000" dirty="0" smtClean="0"/>
              <a:t>, яка обумовлена її основними елементами, цілеспрямованістю, </a:t>
            </a:r>
            <a:r>
              <a:rPr lang="uk-UA" sz="2000" dirty="0" err="1" smtClean="0"/>
              <a:t>поліструктурністю</a:t>
            </a:r>
            <a:r>
              <a:rPr lang="uk-UA" sz="2000" dirty="0" smtClean="0"/>
              <a:t>, відкритістю, альтернативністю зв’язків, великою кількістю здійснюваних у системі процесів;</a:t>
            </a:r>
            <a:endParaRPr lang="ru-RU" sz="2000" dirty="0" smtClean="0"/>
          </a:p>
          <a:p>
            <a:pPr lvl="0" algn="just">
              <a:lnSpc>
                <a:spcPct val="110000"/>
              </a:lnSpc>
              <a:buFont typeface="Wingdings" pitchFamily="2" charset="2"/>
              <a:buChar char="q"/>
            </a:pPr>
            <a:r>
              <a:rPr lang="uk-UA" sz="2000" i="1" dirty="0" smtClean="0"/>
              <a:t> </a:t>
            </a:r>
            <a:r>
              <a:rPr lang="uk-UA" sz="2000" b="1" i="1" dirty="0" err="1" smtClean="0"/>
              <a:t>гомеостатичність</a:t>
            </a:r>
            <a:r>
              <a:rPr lang="uk-UA" sz="2000" i="1" dirty="0" smtClean="0"/>
              <a:t> </a:t>
            </a:r>
            <a:r>
              <a:rPr lang="uk-UA" sz="2000" dirty="0" smtClean="0"/>
              <a:t>– спроможність підтримувати стан внутрішньої рівноваги при зміні параметрів зовнішнього середовища;</a:t>
            </a:r>
            <a:endParaRPr lang="ru-RU" sz="2000" dirty="0" smtClean="0"/>
          </a:p>
          <a:p>
            <a:pPr lvl="0" algn="just">
              <a:lnSpc>
                <a:spcPct val="110000"/>
              </a:lnSpc>
              <a:buFont typeface="Wingdings" pitchFamily="2" charset="2"/>
              <a:buChar char="q"/>
            </a:pPr>
            <a:r>
              <a:rPr lang="uk-UA" sz="2000" i="1" dirty="0" smtClean="0"/>
              <a:t> </a:t>
            </a:r>
            <a:r>
              <a:rPr lang="uk-UA" sz="2000" b="1" i="1" dirty="0" err="1" smtClean="0"/>
              <a:t>поліструктурність</a:t>
            </a:r>
            <a:r>
              <a:rPr lang="uk-UA" sz="2000" i="1" dirty="0" smtClean="0"/>
              <a:t> </a:t>
            </a:r>
            <a:r>
              <a:rPr lang="uk-UA" sz="2000" dirty="0" smtClean="0"/>
              <a:t>– одночасне існування в них підсистем, кожен елемент яких одночасно входить у кілька підсистем і функціонує відповідно до їхніх вимог;</a:t>
            </a:r>
            <a:endParaRPr lang="ru-RU" sz="2000" dirty="0" smtClean="0"/>
          </a:p>
          <a:p>
            <a:pPr lvl="0" algn="just">
              <a:lnSpc>
                <a:spcPct val="110000"/>
              </a:lnSpc>
              <a:buFont typeface="Wingdings" pitchFamily="2" charset="2"/>
              <a:buChar char="q"/>
            </a:pPr>
            <a:r>
              <a:rPr lang="uk-UA" sz="2000" i="1" dirty="0" smtClean="0"/>
              <a:t> </a:t>
            </a:r>
            <a:r>
              <a:rPr lang="uk-UA" sz="2000" b="1" i="1" dirty="0" smtClean="0"/>
              <a:t>цілеспрямованість</a:t>
            </a:r>
            <a:r>
              <a:rPr lang="uk-UA" sz="2000" i="1" dirty="0" smtClean="0"/>
              <a:t> </a:t>
            </a:r>
            <a:r>
              <a:rPr lang="uk-UA" sz="2000" dirty="0" smtClean="0"/>
              <a:t>– здатність виробляти необхідну продукцію та послуги;</a:t>
            </a:r>
            <a:endParaRPr lang="ru-RU" sz="2000" dirty="0" smtClean="0"/>
          </a:p>
          <a:p>
            <a:pPr lvl="0" algn="just">
              <a:lnSpc>
                <a:spcPct val="110000"/>
              </a:lnSpc>
              <a:buFont typeface="Wingdings" pitchFamily="2" charset="2"/>
              <a:buChar char="q"/>
            </a:pPr>
            <a:r>
              <a:rPr lang="uk-UA" sz="2000" i="1" dirty="0" smtClean="0"/>
              <a:t> </a:t>
            </a:r>
            <a:r>
              <a:rPr lang="uk-UA" sz="2000" b="1" i="1" dirty="0" err="1" smtClean="0"/>
              <a:t>нестаціонарність</a:t>
            </a:r>
            <a:r>
              <a:rPr lang="uk-UA" sz="2000" i="1" dirty="0" smtClean="0"/>
              <a:t> </a:t>
            </a:r>
            <a:r>
              <a:rPr lang="uk-UA" sz="2000" dirty="0" smtClean="0"/>
              <a:t>(мінливість) окремих параметрів системи і </a:t>
            </a:r>
            <a:r>
              <a:rPr lang="uk-UA" sz="2000" dirty="0" err="1" smtClean="0"/>
              <a:t>стохастичність</a:t>
            </a:r>
            <a:r>
              <a:rPr lang="uk-UA" sz="2000" dirty="0" smtClean="0"/>
              <a:t> її поведінки;</a:t>
            </a:r>
            <a:endParaRPr lang="ru-RU" sz="2000" dirty="0" smtClean="0"/>
          </a:p>
          <a:p>
            <a:pPr lvl="0" algn="just">
              <a:lnSpc>
                <a:spcPct val="110000"/>
              </a:lnSpc>
              <a:buFont typeface="Wingdings" pitchFamily="2" charset="2"/>
              <a:buChar char="q"/>
            </a:pPr>
            <a:r>
              <a:rPr lang="uk-UA" sz="2000" i="1" dirty="0" smtClean="0"/>
              <a:t> </a:t>
            </a:r>
            <a:r>
              <a:rPr lang="uk-UA" sz="2000" b="1" i="1" dirty="0" smtClean="0"/>
              <a:t>паралельність виконання операцій </a:t>
            </a:r>
            <a:r>
              <a:rPr lang="uk-UA" sz="2000" dirty="0" smtClean="0"/>
              <a:t>технологічного процесу;</a:t>
            </a:r>
            <a:endParaRPr lang="ru-RU" sz="2000" dirty="0" smtClean="0"/>
          </a:p>
          <a:p>
            <a:pPr lvl="0" algn="just">
              <a:lnSpc>
                <a:spcPct val="110000"/>
              </a:lnSpc>
              <a:buFont typeface="Wingdings" pitchFamily="2" charset="2"/>
              <a:buChar char="q"/>
            </a:pPr>
            <a:r>
              <a:rPr lang="uk-UA" sz="2000" i="1" dirty="0" smtClean="0"/>
              <a:t> </a:t>
            </a:r>
            <a:r>
              <a:rPr lang="uk-UA" sz="2000" b="1" i="1" dirty="0" smtClean="0"/>
              <a:t>пропорційність</a:t>
            </a:r>
            <a:r>
              <a:rPr lang="uk-UA" sz="2000" i="1" dirty="0" smtClean="0"/>
              <a:t> </a:t>
            </a:r>
            <a:r>
              <a:rPr lang="uk-UA" sz="2000" dirty="0" smtClean="0"/>
              <a:t>окремих частин системи та підсистем;</a:t>
            </a:r>
            <a:endParaRPr lang="ru-RU" sz="2000" dirty="0" smtClean="0"/>
          </a:p>
          <a:p>
            <a:pPr lvl="0" algn="just">
              <a:lnSpc>
                <a:spcPct val="110000"/>
              </a:lnSpc>
              <a:buFont typeface="Wingdings" pitchFamily="2" charset="2"/>
              <a:buChar char="q"/>
            </a:pPr>
            <a:r>
              <a:rPr lang="uk-UA" sz="2000" i="1" dirty="0" smtClean="0"/>
              <a:t> </a:t>
            </a:r>
            <a:r>
              <a:rPr lang="uk-UA" sz="2000" b="1" i="1" dirty="0" smtClean="0"/>
              <a:t>безперервність</a:t>
            </a:r>
            <a:r>
              <a:rPr lang="uk-UA" sz="2000" i="1" dirty="0" smtClean="0"/>
              <a:t> </a:t>
            </a:r>
            <a:r>
              <a:rPr lang="uk-UA" sz="2000" dirty="0" smtClean="0"/>
              <a:t>виробничого процесу;</a:t>
            </a:r>
            <a:endParaRPr lang="ru-RU" sz="2000" dirty="0" smtClean="0"/>
          </a:p>
          <a:p>
            <a:pPr lvl="0" algn="just">
              <a:lnSpc>
                <a:spcPct val="110000"/>
              </a:lnSpc>
              <a:buFont typeface="Wingdings" pitchFamily="2" charset="2"/>
              <a:buChar char="q"/>
            </a:pPr>
            <a:r>
              <a:rPr lang="uk-UA" sz="2000" i="1" dirty="0" smtClean="0"/>
              <a:t> </a:t>
            </a:r>
            <a:r>
              <a:rPr lang="uk-UA" sz="2000" b="1" i="1" dirty="0" smtClean="0"/>
              <a:t>ритмічність, </a:t>
            </a:r>
            <a:r>
              <a:rPr lang="uk-UA" sz="2000" b="1" i="1" dirty="0" err="1" smtClean="0"/>
              <a:t>прямоточність</a:t>
            </a:r>
            <a:r>
              <a:rPr lang="uk-UA" sz="2000" b="1" i="1" dirty="0" smtClean="0"/>
              <a:t> </a:t>
            </a:r>
            <a:r>
              <a:rPr lang="uk-UA" sz="2000" dirty="0" smtClean="0"/>
              <a:t>виробничого процесу.</a:t>
            </a:r>
            <a:endParaRPr lang="ru-RU" sz="22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188640"/>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200" b="1" dirty="0" smtClean="0">
                <a:solidFill>
                  <a:schemeClr val="accent6">
                    <a:lumMod val="75000"/>
                  </a:schemeClr>
                </a:solidFill>
                <a:latin typeface="Arial" pitchFamily="34" charset="0"/>
                <a:ea typeface="Times New Roman" pitchFamily="18" charset="0"/>
                <a:cs typeface="Arial" pitchFamily="34" charset="0"/>
              </a:rPr>
              <a:t>Типи операційних </a:t>
            </a:r>
            <a:r>
              <a:rPr lang="uk-UA" sz="2200" b="1" dirty="0" smtClean="0">
                <a:solidFill>
                  <a:schemeClr val="accent6">
                    <a:lumMod val="75000"/>
                  </a:schemeClr>
                </a:solidFill>
                <a:latin typeface="Arial" pitchFamily="34" charset="0"/>
                <a:ea typeface="Times New Roman" pitchFamily="18" charset="0"/>
                <a:cs typeface="Arial" pitchFamily="34" charset="0"/>
              </a:rPr>
              <a:t>систем</a:t>
            </a:r>
            <a:endParaRPr lang="uk-UA" sz="2200" b="1" dirty="0" smtClean="0">
              <a:solidFill>
                <a:schemeClr val="accent6">
                  <a:lumMod val="75000"/>
                </a:schemeClr>
              </a:solidFill>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460432" y="6237312"/>
            <a:ext cx="61156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a:t>
            </a: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2</a:t>
            </a:r>
            <a:endParaRPr lang="ru-RU" sz="3000" dirty="0" smtClean="0">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8" name="Таблица 7"/>
          <p:cNvGraphicFramePr>
            <a:graphicFrameLocks noGrp="1"/>
          </p:cNvGraphicFramePr>
          <p:nvPr/>
        </p:nvGraphicFramePr>
        <p:xfrm>
          <a:off x="142844" y="642918"/>
          <a:ext cx="8858312" cy="6197600"/>
        </p:xfrm>
        <a:graphic>
          <a:graphicData uri="http://schemas.openxmlformats.org/drawingml/2006/table">
            <a:tbl>
              <a:tblPr/>
              <a:tblGrid>
                <a:gridCol w="2543350"/>
                <a:gridCol w="6314962"/>
              </a:tblGrid>
              <a:tr h="231561">
                <a:tc>
                  <a:txBody>
                    <a:bodyPr/>
                    <a:lstStyle/>
                    <a:p>
                      <a:pPr algn="ctr">
                        <a:spcBef>
                          <a:spcPts val="180"/>
                        </a:spcBef>
                        <a:spcAft>
                          <a:spcPts val="0"/>
                        </a:spcAft>
                      </a:pPr>
                      <a:r>
                        <a:rPr lang="uk-UA" sz="1600" b="1" dirty="0">
                          <a:latin typeface="Times New Roman"/>
                          <a:ea typeface="Times New Roman"/>
                          <a:cs typeface="Times New Roman"/>
                        </a:rPr>
                        <a:t>Класифікаційна ознака</a:t>
                      </a:r>
                      <a:endParaRPr lang="ru-RU" sz="1600" dirty="0">
                        <a:latin typeface="Times New Roman"/>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600" b="1">
                          <a:latin typeface="Times New Roman"/>
                          <a:ea typeface="Times New Roman"/>
                          <a:cs typeface="Times New Roman"/>
                        </a:rPr>
                        <a:t>Тип операційної системи (ОС)</a:t>
                      </a:r>
                      <a:endParaRPr lang="ru-RU" sz="1600">
                        <a:latin typeface="Times New Roman"/>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4852">
                <a:tc>
                  <a:txBody>
                    <a:bodyPr/>
                    <a:lstStyle/>
                    <a:p>
                      <a:pPr algn="ctr">
                        <a:spcBef>
                          <a:spcPts val="180"/>
                        </a:spcBef>
                        <a:spcAft>
                          <a:spcPts val="0"/>
                        </a:spcAft>
                      </a:pPr>
                      <a:r>
                        <a:rPr lang="uk-UA" sz="1600">
                          <a:latin typeface="Times New Roman"/>
                          <a:ea typeface="Times New Roman"/>
                          <a:cs typeface="Times New Roman"/>
                        </a:rPr>
                        <a:t>1. Тип кінцевого результату операційної діяльності</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ОС, що зайняті виробництвом матеріальної продукції (виробничі);</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б) ОС, що зайняті наданням послуг (сервісні);</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в) ОС, що зайняті виконанням робіт.</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682">
                <a:tc>
                  <a:txBody>
                    <a:bodyPr/>
                    <a:lstStyle/>
                    <a:p>
                      <a:pPr algn="ctr">
                        <a:spcBef>
                          <a:spcPts val="180"/>
                        </a:spcBef>
                        <a:spcAft>
                          <a:spcPts val="0"/>
                        </a:spcAft>
                      </a:pPr>
                      <a:r>
                        <a:rPr lang="uk-UA" sz="1600">
                          <a:latin typeface="Times New Roman"/>
                          <a:ea typeface="Times New Roman"/>
                          <a:cs typeface="Times New Roman"/>
                        </a:rPr>
                        <a:t>2. Широта номенклатури та асортименту кінцевого продукту</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dirty="0">
                          <a:latin typeface="Times New Roman"/>
                          <a:ea typeface="Times New Roman"/>
                          <a:cs typeface="Times New Roman"/>
                        </a:rPr>
                        <a:t>а) </a:t>
                      </a:r>
                      <a:r>
                        <a:rPr lang="uk-UA" sz="1600" dirty="0" err="1" smtClean="0">
                          <a:latin typeface="Times New Roman"/>
                          <a:ea typeface="Times New Roman"/>
                          <a:cs typeface="Times New Roman"/>
                        </a:rPr>
                        <a:t>моноп</a:t>
                      </a:r>
                      <a:r>
                        <a:rPr lang="en-US" sz="1600" dirty="0" smtClean="0">
                          <a:latin typeface="Times New Roman"/>
                          <a:ea typeface="Times New Roman"/>
                          <a:cs typeface="Times New Roman"/>
                        </a:rPr>
                        <a:t>0000</a:t>
                      </a:r>
                      <a:r>
                        <a:rPr lang="uk-UA" sz="1600" dirty="0" err="1" smtClean="0">
                          <a:latin typeface="Times New Roman"/>
                          <a:ea typeface="Times New Roman"/>
                          <a:cs typeface="Times New Roman"/>
                        </a:rPr>
                        <a:t>родуктові</a:t>
                      </a:r>
                      <a:r>
                        <a:rPr lang="uk-UA" sz="1600" dirty="0" smtClean="0">
                          <a:latin typeface="Times New Roman"/>
                          <a:ea typeface="Times New Roman"/>
                          <a:cs typeface="Times New Roman"/>
                        </a:rPr>
                        <a:t> </a:t>
                      </a:r>
                      <a:r>
                        <a:rPr lang="uk-UA" sz="1600" dirty="0">
                          <a:latin typeface="Times New Roman"/>
                          <a:ea typeface="Times New Roman"/>
                          <a:cs typeface="Times New Roman"/>
                        </a:rPr>
                        <a:t>ОС; б) </a:t>
                      </a:r>
                      <a:r>
                        <a:rPr lang="uk-UA" sz="1600" dirty="0" err="1">
                          <a:latin typeface="Times New Roman"/>
                          <a:ea typeface="Times New Roman"/>
                          <a:cs typeface="Times New Roman"/>
                        </a:rPr>
                        <a:t>диверсіфіковані</a:t>
                      </a:r>
                      <a:r>
                        <a:rPr lang="uk-UA" sz="1600" dirty="0">
                          <a:latin typeface="Times New Roman"/>
                          <a:ea typeface="Times New Roman"/>
                          <a:cs typeface="Times New Roman"/>
                        </a:rPr>
                        <a:t> ОС.</a:t>
                      </a:r>
                      <a:endParaRPr lang="ru-RU" sz="16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3121">
                <a:tc>
                  <a:txBody>
                    <a:bodyPr/>
                    <a:lstStyle/>
                    <a:p>
                      <a:pPr algn="ctr">
                        <a:spcBef>
                          <a:spcPts val="180"/>
                        </a:spcBef>
                        <a:spcAft>
                          <a:spcPts val="0"/>
                        </a:spcAft>
                      </a:pPr>
                      <a:r>
                        <a:rPr lang="uk-UA" sz="1600">
                          <a:latin typeface="Times New Roman"/>
                          <a:ea typeface="Times New Roman"/>
                          <a:cs typeface="Times New Roman"/>
                        </a:rPr>
                        <a:t>3. Ступінь гнучкості операційної системи</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гнучкі; б) жорсткі.</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3121">
                <a:tc>
                  <a:txBody>
                    <a:bodyPr/>
                    <a:lstStyle/>
                    <a:p>
                      <a:pPr algn="ctr">
                        <a:spcBef>
                          <a:spcPts val="180"/>
                        </a:spcBef>
                        <a:spcAft>
                          <a:spcPts val="0"/>
                        </a:spcAft>
                      </a:pPr>
                      <a:r>
                        <a:rPr lang="uk-UA" sz="1600">
                          <a:latin typeface="Times New Roman"/>
                          <a:ea typeface="Times New Roman"/>
                          <a:cs typeface="Times New Roman"/>
                        </a:rPr>
                        <a:t>4. Ступінь дискретності ходу операційного процесу:</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дискретні (проектні) ОС; б) безперервні ОС.</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8206">
                <a:tc>
                  <a:txBody>
                    <a:bodyPr/>
                    <a:lstStyle/>
                    <a:p>
                      <a:pPr algn="ctr">
                        <a:spcBef>
                          <a:spcPts val="180"/>
                        </a:spcBef>
                        <a:spcAft>
                          <a:spcPts val="0"/>
                        </a:spcAft>
                      </a:pPr>
                      <a:r>
                        <a:rPr lang="uk-UA" sz="1600">
                          <a:latin typeface="Times New Roman"/>
                          <a:ea typeface="Times New Roman"/>
                          <a:cs typeface="Times New Roman"/>
                        </a:rPr>
                        <a:t>5. Метод організації виробництва</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ОС, що застосовують потоковий метод організації виробництва;</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б) ОС, що застосовують непотоковий метод організації виробництва</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682">
                <a:tc>
                  <a:txBody>
                    <a:bodyPr/>
                    <a:lstStyle/>
                    <a:p>
                      <a:pPr algn="ctr">
                        <a:spcBef>
                          <a:spcPts val="180"/>
                        </a:spcBef>
                        <a:spcAft>
                          <a:spcPts val="0"/>
                        </a:spcAft>
                      </a:pPr>
                      <a:r>
                        <a:rPr lang="uk-UA" sz="1600">
                          <a:latin typeface="Times New Roman"/>
                          <a:ea typeface="Times New Roman"/>
                          <a:cs typeface="Times New Roman"/>
                        </a:rPr>
                        <a:t>6. Спосіб управління запасами сировини або готової продукції</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ОС, що працюють на склад;</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б) ОС, що працюють на замовлення.</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1327">
                <a:tc>
                  <a:txBody>
                    <a:bodyPr/>
                    <a:lstStyle/>
                    <a:p>
                      <a:pPr algn="ctr">
                        <a:spcBef>
                          <a:spcPts val="180"/>
                        </a:spcBef>
                        <a:spcAft>
                          <a:spcPts val="0"/>
                        </a:spcAft>
                      </a:pPr>
                      <a:r>
                        <a:rPr lang="uk-UA" sz="1600">
                          <a:latin typeface="Times New Roman"/>
                          <a:ea typeface="Times New Roman"/>
                          <a:cs typeface="Times New Roman"/>
                        </a:rPr>
                        <a:t>7. Підхід до встановлення потужності ОС</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ОС, потужність механічно встановлена на рівні середнього за результатами її діяльності на певний період попиту;</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б) ОС, потужність яких встановлюється на рівні максимального попиту (особливо в сфері послуг)</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682">
                <a:tc>
                  <a:txBody>
                    <a:bodyPr/>
                    <a:lstStyle/>
                    <a:p>
                      <a:pPr algn="ctr">
                        <a:spcBef>
                          <a:spcPts val="180"/>
                        </a:spcBef>
                        <a:spcAft>
                          <a:spcPts val="0"/>
                        </a:spcAft>
                      </a:pPr>
                      <a:r>
                        <a:rPr lang="uk-UA" sz="1600">
                          <a:latin typeface="Times New Roman"/>
                          <a:ea typeface="Times New Roman"/>
                          <a:cs typeface="Times New Roman"/>
                        </a:rPr>
                        <a:t>8. Обсяг випуску та стабільність номенклатури та асортименту (послуг)</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a:latin typeface="Times New Roman"/>
                          <a:ea typeface="Times New Roman"/>
                          <a:cs typeface="Times New Roman"/>
                        </a:rPr>
                        <a:t>а) ОС масового типу; б) ОС серійного типу;</a:t>
                      </a:r>
                      <a:endParaRPr lang="ru-RU" sz="1600">
                        <a:latin typeface="Times New Roman"/>
                        <a:ea typeface="Times New Roman"/>
                        <a:cs typeface="Times New Roman"/>
                      </a:endParaRPr>
                    </a:p>
                    <a:p>
                      <a:pPr marL="108000" algn="l">
                        <a:spcBef>
                          <a:spcPts val="180"/>
                        </a:spcBef>
                        <a:spcAft>
                          <a:spcPts val="0"/>
                        </a:spcAft>
                      </a:pPr>
                      <a:r>
                        <a:rPr lang="uk-UA" sz="1600">
                          <a:latin typeface="Times New Roman"/>
                          <a:ea typeface="Times New Roman"/>
                          <a:cs typeface="Times New Roman"/>
                        </a:rPr>
                        <a:t>в) ОС одиничного типу.</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3121">
                <a:tc>
                  <a:txBody>
                    <a:bodyPr/>
                    <a:lstStyle/>
                    <a:p>
                      <a:pPr algn="ctr">
                        <a:spcBef>
                          <a:spcPts val="180"/>
                        </a:spcBef>
                        <a:spcAft>
                          <a:spcPts val="0"/>
                        </a:spcAft>
                      </a:pPr>
                      <a:r>
                        <a:rPr lang="uk-UA" sz="1600">
                          <a:latin typeface="Times New Roman"/>
                          <a:ea typeface="Times New Roman"/>
                          <a:cs typeface="Times New Roman"/>
                        </a:rPr>
                        <a:t>9. Орієнтація операційної діяльності</a:t>
                      </a:r>
                      <a:endParaRPr lang="ru-RU" sz="16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000" algn="l">
                        <a:spcBef>
                          <a:spcPts val="180"/>
                        </a:spcBef>
                        <a:spcAft>
                          <a:spcPts val="0"/>
                        </a:spcAft>
                      </a:pPr>
                      <a:r>
                        <a:rPr lang="uk-UA" sz="1600" dirty="0">
                          <a:latin typeface="Times New Roman"/>
                          <a:ea typeface="Times New Roman"/>
                          <a:cs typeface="Times New Roman"/>
                        </a:rPr>
                        <a:t>а) </a:t>
                      </a:r>
                      <a:r>
                        <a:rPr lang="uk-UA" sz="1600" dirty="0" err="1">
                          <a:latin typeface="Times New Roman"/>
                          <a:ea typeface="Times New Roman"/>
                          <a:cs typeface="Times New Roman"/>
                        </a:rPr>
                        <a:t>процесно-орієнтовані</a:t>
                      </a:r>
                      <a:r>
                        <a:rPr lang="uk-UA" sz="1600" dirty="0">
                          <a:latin typeface="Times New Roman"/>
                          <a:ea typeface="Times New Roman"/>
                          <a:cs typeface="Times New Roman"/>
                        </a:rPr>
                        <a:t> ОС; б) продуктово-орієнтовані ОС.</a:t>
                      </a:r>
                      <a:endParaRPr lang="ru-RU" sz="16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188640"/>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200" b="1" dirty="0" smtClean="0">
                <a:solidFill>
                  <a:schemeClr val="accent6">
                    <a:lumMod val="75000"/>
                  </a:schemeClr>
                </a:solidFill>
                <a:latin typeface="Arial" pitchFamily="34" charset="0"/>
                <a:ea typeface="Times New Roman" pitchFamily="18" charset="0"/>
                <a:cs typeface="Arial" pitchFamily="34" charset="0"/>
              </a:rPr>
              <a:t>Двовимірна </a:t>
            </a:r>
            <a:r>
              <a:rPr lang="uk-UA" sz="2200" b="1" dirty="0" smtClean="0">
                <a:solidFill>
                  <a:schemeClr val="accent6">
                    <a:lumMod val="75000"/>
                  </a:schemeClr>
                </a:solidFill>
                <a:latin typeface="Arial" pitchFamily="34" charset="0"/>
                <a:ea typeface="Times New Roman" pitchFamily="18" charset="0"/>
                <a:cs typeface="Arial" pitchFamily="34" charset="0"/>
              </a:rPr>
              <a:t>класифікація операційних систем</a:t>
            </a:r>
          </a:p>
        </p:txBody>
      </p:sp>
      <p:sp>
        <p:nvSpPr>
          <p:cNvPr id="9" name="Rectangle 4"/>
          <p:cNvSpPr>
            <a:spLocks noChangeArrowheads="1"/>
          </p:cNvSpPr>
          <p:nvPr/>
        </p:nvSpPr>
        <p:spPr bwMode="auto">
          <a:xfrm rot="10800000" flipV="1">
            <a:off x="8460432" y="6237312"/>
            <a:ext cx="61156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a:t>
            </a: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3</a:t>
            </a:r>
            <a:endParaRPr lang="ru-RU" sz="3000" dirty="0" smtClean="0">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10" name="Таблица 9"/>
          <p:cNvGraphicFramePr>
            <a:graphicFrameLocks noGrp="1"/>
          </p:cNvGraphicFramePr>
          <p:nvPr/>
        </p:nvGraphicFramePr>
        <p:xfrm>
          <a:off x="428595" y="928668"/>
          <a:ext cx="8286810" cy="5214978"/>
        </p:xfrm>
        <a:graphic>
          <a:graphicData uri="http://schemas.openxmlformats.org/drawingml/2006/table">
            <a:tbl>
              <a:tblPr/>
              <a:tblGrid>
                <a:gridCol w="2558232"/>
                <a:gridCol w="2864289"/>
                <a:gridCol w="2864289"/>
              </a:tblGrid>
              <a:tr h="869163">
                <a:tc rowSpan="2">
                  <a:txBody>
                    <a:bodyPr/>
                    <a:lstStyle/>
                    <a:p>
                      <a:pPr algn="ctr">
                        <a:spcBef>
                          <a:spcPts val="180"/>
                        </a:spcBef>
                        <a:spcAft>
                          <a:spcPts val="0"/>
                        </a:spcAft>
                      </a:pPr>
                      <a:r>
                        <a:rPr lang="uk-UA" sz="1800" b="1" dirty="0">
                          <a:latin typeface="+mn-lt"/>
                          <a:ea typeface="Times New Roman"/>
                          <a:cs typeface="Times New Roman"/>
                        </a:rPr>
                        <a:t>Тип переробної системи</a:t>
                      </a:r>
                      <a:endParaRPr lang="ru-RU" sz="1800" dirty="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Bef>
                          <a:spcPts val="180"/>
                        </a:spcBef>
                        <a:spcAft>
                          <a:spcPts val="0"/>
                        </a:spcAft>
                      </a:pPr>
                      <a:r>
                        <a:rPr lang="uk-UA" sz="1800" b="1" dirty="0">
                          <a:latin typeface="+mn-lt"/>
                          <a:ea typeface="Times New Roman"/>
                          <a:cs typeface="Times New Roman"/>
                        </a:rPr>
                        <a:t>Характер виходу (кінцевого результату)</a:t>
                      </a:r>
                      <a:endParaRPr lang="ru-RU" sz="1800" dirty="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869163">
                <a:tc vMerge="1">
                  <a:txBody>
                    <a:bodyPr/>
                    <a:lstStyle/>
                    <a:p>
                      <a:endParaRPr lang="ru-RU"/>
                    </a:p>
                  </a:txBody>
                  <a:tcPr/>
                </a:tc>
                <a:tc>
                  <a:txBody>
                    <a:bodyPr/>
                    <a:lstStyle/>
                    <a:p>
                      <a:pPr algn="ctr">
                        <a:spcBef>
                          <a:spcPts val="180"/>
                        </a:spcBef>
                        <a:spcAft>
                          <a:spcPts val="0"/>
                        </a:spcAft>
                      </a:pPr>
                      <a:r>
                        <a:rPr lang="uk-UA" sz="1800" b="1">
                          <a:latin typeface="+mn-lt"/>
                          <a:ea typeface="Times New Roman"/>
                          <a:cs typeface="Times New Roman"/>
                        </a:rPr>
                        <a:t>матеріальний (продукція)</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b="1">
                          <a:latin typeface="+mn-lt"/>
                          <a:ea typeface="Times New Roman"/>
                          <a:cs typeface="Times New Roman"/>
                        </a:rPr>
                        <a:t>нематеріальний (послуги)</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163">
                <a:tc>
                  <a:txBody>
                    <a:bodyPr/>
                    <a:lstStyle/>
                    <a:p>
                      <a:pPr algn="ctr">
                        <a:spcBef>
                          <a:spcPts val="180"/>
                        </a:spcBef>
                        <a:spcAft>
                          <a:spcPts val="0"/>
                        </a:spcAft>
                      </a:pPr>
                      <a:r>
                        <a:rPr lang="uk-UA" sz="1800">
                          <a:latin typeface="+mn-lt"/>
                          <a:ea typeface="Times New Roman"/>
                          <a:cs typeface="Times New Roman"/>
                        </a:rPr>
                        <a:t>Проектний</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Будівельна фірма</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Консалтингова організація</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163">
                <a:tc>
                  <a:txBody>
                    <a:bodyPr/>
                    <a:lstStyle/>
                    <a:p>
                      <a:pPr algn="ctr">
                        <a:spcBef>
                          <a:spcPts val="180"/>
                        </a:spcBef>
                        <a:spcAft>
                          <a:spcPts val="0"/>
                        </a:spcAft>
                      </a:pPr>
                      <a:r>
                        <a:rPr lang="uk-UA" sz="1800">
                          <a:latin typeface="+mn-lt"/>
                          <a:ea typeface="Times New Roman"/>
                          <a:cs typeface="Times New Roman"/>
                        </a:rPr>
                        <a:t>Дрібносерійний</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Комерційна поліграфічна фірма</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Авторемонтна майстерня</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163">
                <a:tc>
                  <a:txBody>
                    <a:bodyPr/>
                    <a:lstStyle/>
                    <a:p>
                      <a:pPr algn="ctr">
                        <a:spcBef>
                          <a:spcPts val="180"/>
                        </a:spcBef>
                        <a:spcAft>
                          <a:spcPts val="0"/>
                        </a:spcAft>
                      </a:pPr>
                      <a:r>
                        <a:rPr lang="uk-UA" sz="1800">
                          <a:latin typeface="+mn-lt"/>
                          <a:ea typeface="Times New Roman"/>
                          <a:cs typeface="Times New Roman"/>
                        </a:rPr>
                        <a:t>Масовий</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Автоскладальний завод</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Станція з миття автомобілів</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163">
                <a:tc>
                  <a:txBody>
                    <a:bodyPr/>
                    <a:lstStyle/>
                    <a:p>
                      <a:pPr algn="ctr">
                        <a:spcBef>
                          <a:spcPts val="180"/>
                        </a:spcBef>
                        <a:spcAft>
                          <a:spcPts val="0"/>
                        </a:spcAft>
                      </a:pPr>
                      <a:r>
                        <a:rPr lang="uk-UA" sz="1800">
                          <a:latin typeface="+mn-lt"/>
                          <a:ea typeface="Times New Roman"/>
                          <a:cs typeface="Times New Roman"/>
                        </a:rPr>
                        <a:t>Безперервний</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a:latin typeface="+mn-lt"/>
                          <a:ea typeface="Times New Roman"/>
                          <a:cs typeface="Times New Roman"/>
                        </a:rPr>
                        <a:t>Нафтопереробний завод</a:t>
                      </a:r>
                      <a:endParaRPr lang="ru-RU" sz="180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80"/>
                        </a:spcBef>
                        <a:spcAft>
                          <a:spcPts val="0"/>
                        </a:spcAft>
                      </a:pPr>
                      <a:r>
                        <a:rPr lang="uk-UA" sz="1800" dirty="0">
                          <a:latin typeface="+mn-lt"/>
                          <a:ea typeface="Times New Roman"/>
                          <a:cs typeface="Times New Roman"/>
                        </a:rPr>
                        <a:t>Радіостанція</a:t>
                      </a:r>
                      <a:endParaRPr lang="ru-RU" sz="1800" dirty="0">
                        <a:latin typeface="+mn-lt"/>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354907"/>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Вимоги до сучасних операційних систем</a:t>
            </a:r>
            <a:endParaRPr lang="uk-UA" sz="2400" b="1" dirty="0" smtClean="0">
              <a:solidFill>
                <a:schemeClr val="accent6">
                  <a:lumMod val="75000"/>
                </a:schemeClr>
              </a:solidFill>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460432" y="6006480"/>
            <a:ext cx="6115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a:t>
            </a: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4</a:t>
            </a:r>
          </a:p>
          <a:p>
            <a:pPr marL="0" marR="0" lvl="0" indent="0" algn="ctr" defTabSz="914400" rtl="0" eaLnBrk="1" fontAlgn="base" latinLnBrk="0" hangingPunct="1">
              <a:lnSpc>
                <a:spcPct val="100000"/>
              </a:lnSpc>
              <a:spcBef>
                <a:spcPct val="0"/>
              </a:spcBef>
              <a:spcAft>
                <a:spcPct val="0"/>
              </a:spcAft>
              <a:buClrTx/>
              <a:buSzTx/>
              <a:buFontTx/>
              <a:buNone/>
              <a:tabLst/>
            </a:pPr>
            <a:endParaRPr lang="ru-RU" sz="3000" dirty="0" smtClean="0">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8" name="Rectangle 5"/>
          <p:cNvSpPr>
            <a:spLocks noChangeArrowheads="1"/>
          </p:cNvSpPr>
          <p:nvPr/>
        </p:nvSpPr>
        <p:spPr bwMode="auto">
          <a:xfrm>
            <a:off x="428596" y="1133833"/>
            <a:ext cx="8215370" cy="40811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ct val="120000"/>
              </a:lnSpc>
              <a:buFont typeface="Wingdings" pitchFamily="2" charset="2"/>
              <a:buChar char="q"/>
            </a:pPr>
            <a:r>
              <a:rPr lang="uk-UA" sz="2400" dirty="0" smtClean="0"/>
              <a:t> ОС </a:t>
            </a:r>
            <a:r>
              <a:rPr lang="uk-UA" sz="2400" dirty="0" smtClean="0"/>
              <a:t>має бути стабільною, тобто при перетвореннях вона повинна зберігати відносно постійний склад та структуру своїх основних </a:t>
            </a:r>
            <a:r>
              <a:rPr lang="uk-UA" sz="2400" dirty="0" smtClean="0"/>
              <a:t>елементів;</a:t>
            </a:r>
          </a:p>
          <a:p>
            <a:pPr lvl="0" algn="just">
              <a:lnSpc>
                <a:spcPct val="120000"/>
              </a:lnSpc>
              <a:buFont typeface="Wingdings" pitchFamily="2" charset="2"/>
              <a:buChar char="q"/>
            </a:pPr>
            <a:endParaRPr lang="ru-RU" sz="2400" dirty="0" smtClean="0"/>
          </a:p>
          <a:p>
            <a:pPr lvl="0" algn="just">
              <a:lnSpc>
                <a:spcPct val="120000"/>
              </a:lnSpc>
              <a:buFont typeface="Wingdings" pitchFamily="2" charset="2"/>
              <a:buChar char="q"/>
            </a:pPr>
            <a:r>
              <a:rPr lang="ru-RU" sz="2400" dirty="0" smtClean="0"/>
              <a:t> </a:t>
            </a:r>
            <a:r>
              <a:rPr lang="uk-UA" sz="2400" dirty="0" smtClean="0"/>
              <a:t>ОС </a:t>
            </a:r>
            <a:r>
              <a:rPr lang="uk-UA" sz="2400" dirty="0" smtClean="0"/>
              <a:t>має бути адаптивною, тобто мати властивість пристосовуватись до змін у зовнішньому </a:t>
            </a:r>
            <a:r>
              <a:rPr lang="uk-UA" sz="2400" dirty="0" smtClean="0"/>
              <a:t>середовищі;</a:t>
            </a:r>
          </a:p>
          <a:p>
            <a:pPr lvl="0" algn="just">
              <a:lnSpc>
                <a:spcPct val="120000"/>
              </a:lnSpc>
              <a:buFont typeface="Wingdings" pitchFamily="2" charset="2"/>
              <a:buChar char="q"/>
            </a:pPr>
            <a:endParaRPr lang="uk-UA" sz="2400" dirty="0" smtClean="0"/>
          </a:p>
          <a:p>
            <a:pPr lvl="0" algn="just">
              <a:lnSpc>
                <a:spcPct val="120000"/>
              </a:lnSpc>
              <a:buFont typeface="Wingdings" pitchFamily="2" charset="2"/>
              <a:buChar char="q"/>
            </a:pPr>
            <a:r>
              <a:rPr lang="uk-UA" sz="2400" dirty="0" smtClean="0"/>
              <a:t> </a:t>
            </a:r>
            <a:r>
              <a:rPr lang="uk-UA" sz="2400" dirty="0" smtClean="0"/>
              <a:t>ОС </a:t>
            </a:r>
            <a:r>
              <a:rPr lang="uk-UA" sz="2400" dirty="0" smtClean="0"/>
              <a:t>має бути ефективною, тобто мати високий рівень продуктивності при відносно низькому рівні витрат.</a:t>
            </a:r>
            <a:endParaRPr lang="ru-RU" sz="2200"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21429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Собівартість продукції при різних типах організації виробництва залежить від факторів</a:t>
            </a:r>
            <a:r>
              <a:rPr lang="uk-UA" sz="2400" b="1" dirty="0" smtClean="0">
                <a:solidFill>
                  <a:schemeClr val="accent6">
                    <a:lumMod val="75000"/>
                  </a:schemeClr>
                </a:solidFill>
                <a:latin typeface="Arial" pitchFamily="34" charset="0"/>
                <a:ea typeface="Times New Roman" pitchFamily="18" charset="0"/>
                <a:cs typeface="Arial" pitchFamily="34" charset="0"/>
              </a:rPr>
              <a:t>:</a:t>
            </a:r>
            <a:endParaRPr lang="ru-RU" sz="2400" b="1" dirty="0" smtClean="0">
              <a:solidFill>
                <a:schemeClr val="accent6">
                  <a:lumMod val="75000"/>
                </a:schemeClr>
              </a:solidFill>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460432" y="6006480"/>
            <a:ext cx="6115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1</a:t>
            </a: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4</a:t>
            </a:r>
          </a:p>
          <a:p>
            <a:pPr marL="0" marR="0" lvl="0" indent="0" algn="ctr" defTabSz="914400" rtl="0" eaLnBrk="1" fontAlgn="base" latinLnBrk="0" hangingPunct="1">
              <a:lnSpc>
                <a:spcPct val="100000"/>
              </a:lnSpc>
              <a:spcBef>
                <a:spcPct val="0"/>
              </a:spcBef>
              <a:spcAft>
                <a:spcPct val="0"/>
              </a:spcAft>
              <a:buClrTx/>
              <a:buSzTx/>
              <a:buFontTx/>
              <a:buNone/>
              <a:tabLst/>
            </a:pPr>
            <a:endParaRPr lang="ru-RU" sz="3000" dirty="0" smtClean="0">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8" name="Rectangle 5"/>
          <p:cNvSpPr>
            <a:spLocks noChangeArrowheads="1"/>
          </p:cNvSpPr>
          <p:nvPr/>
        </p:nvSpPr>
        <p:spPr bwMode="auto">
          <a:xfrm>
            <a:off x="285720" y="1252425"/>
            <a:ext cx="8572560" cy="48197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ct val="120000"/>
              </a:lnSpc>
              <a:buFont typeface="Wingdings" pitchFamily="2" charset="2"/>
              <a:buChar char="q"/>
            </a:pPr>
            <a:r>
              <a:rPr lang="uk-UA" sz="2400" dirty="0" smtClean="0"/>
              <a:t> концентрації </a:t>
            </a:r>
            <a:r>
              <a:rPr lang="uk-UA" sz="2400" dirty="0" smtClean="0"/>
              <a:t>виробництва однакової продукції</a:t>
            </a:r>
            <a:r>
              <a:rPr lang="uk-UA" sz="2400" dirty="0" smtClean="0"/>
              <a:t>;</a:t>
            </a:r>
          </a:p>
          <a:p>
            <a:pPr lvl="0" algn="just">
              <a:lnSpc>
                <a:spcPct val="120000"/>
              </a:lnSpc>
              <a:buFont typeface="Wingdings" pitchFamily="2" charset="2"/>
              <a:buChar char="q"/>
            </a:pPr>
            <a:endParaRPr lang="ru-RU" sz="1000" dirty="0" smtClean="0"/>
          </a:p>
          <a:p>
            <a:pPr lvl="0" algn="just">
              <a:lnSpc>
                <a:spcPct val="120000"/>
              </a:lnSpc>
              <a:buFont typeface="Wingdings" pitchFamily="2" charset="2"/>
              <a:buChar char="q"/>
            </a:pPr>
            <a:r>
              <a:rPr lang="uk-UA" sz="2400" dirty="0" smtClean="0"/>
              <a:t> підвищення </a:t>
            </a:r>
            <a:r>
              <a:rPr lang="uk-UA" sz="2400" dirty="0" smtClean="0"/>
              <a:t>технологічності конструкцій і впровадження прогресивних типових технологічних процесів</a:t>
            </a:r>
            <a:r>
              <a:rPr lang="uk-UA" sz="2400" dirty="0" smtClean="0"/>
              <a:t>;</a:t>
            </a:r>
          </a:p>
          <a:p>
            <a:pPr lvl="0" algn="just">
              <a:lnSpc>
                <a:spcPct val="120000"/>
              </a:lnSpc>
              <a:buFont typeface="Wingdings" pitchFamily="2" charset="2"/>
              <a:buChar char="q"/>
            </a:pPr>
            <a:endParaRPr lang="ru-RU" sz="1000" dirty="0" smtClean="0"/>
          </a:p>
          <a:p>
            <a:pPr lvl="0" algn="just">
              <a:lnSpc>
                <a:spcPct val="120000"/>
              </a:lnSpc>
              <a:buFont typeface="Wingdings" pitchFamily="2" charset="2"/>
              <a:buChar char="q"/>
            </a:pPr>
            <a:r>
              <a:rPr lang="uk-UA" sz="2400" dirty="0" smtClean="0"/>
              <a:t> застосування </a:t>
            </a:r>
            <a:r>
              <a:rPr lang="uk-UA" sz="2400" dirty="0" smtClean="0"/>
              <a:t>продуктивного устаткування</a:t>
            </a:r>
            <a:r>
              <a:rPr lang="uk-UA" sz="2400" dirty="0" smtClean="0"/>
              <a:t>;</a:t>
            </a:r>
          </a:p>
          <a:p>
            <a:pPr lvl="0" algn="just">
              <a:lnSpc>
                <a:spcPct val="120000"/>
              </a:lnSpc>
              <a:buFont typeface="Wingdings" pitchFamily="2" charset="2"/>
              <a:buChar char="q"/>
            </a:pPr>
            <a:endParaRPr lang="ru-RU" sz="1000" dirty="0" smtClean="0"/>
          </a:p>
          <a:p>
            <a:pPr lvl="0" algn="just">
              <a:lnSpc>
                <a:spcPct val="120000"/>
              </a:lnSpc>
              <a:buFont typeface="Wingdings" pitchFamily="2" charset="2"/>
              <a:buChar char="q"/>
            </a:pPr>
            <a:r>
              <a:rPr lang="uk-UA" sz="2400" dirty="0" smtClean="0"/>
              <a:t> впровадження </a:t>
            </a:r>
            <a:r>
              <a:rPr lang="uk-UA" sz="2400" dirty="0" smtClean="0"/>
              <a:t>досконалих форм організації виробничих процесів – безперервно-потокових механізованих і автоматизованих потокових ліній</a:t>
            </a:r>
            <a:r>
              <a:rPr lang="uk-UA" sz="2400" dirty="0" smtClean="0"/>
              <a:t>;</a:t>
            </a:r>
          </a:p>
          <a:p>
            <a:pPr lvl="0" algn="just">
              <a:lnSpc>
                <a:spcPct val="120000"/>
              </a:lnSpc>
              <a:buFont typeface="Wingdings" pitchFamily="2" charset="2"/>
              <a:buChar char="q"/>
            </a:pPr>
            <a:endParaRPr lang="ru-RU" sz="1000" dirty="0" smtClean="0"/>
          </a:p>
          <a:p>
            <a:pPr algn="just">
              <a:lnSpc>
                <a:spcPct val="120000"/>
              </a:lnSpc>
              <a:buFont typeface="Wingdings" pitchFamily="2" charset="2"/>
              <a:buChar char="q"/>
            </a:pPr>
            <a:r>
              <a:rPr lang="uk-UA" sz="2400" dirty="0" smtClean="0"/>
              <a:t> ступеня </a:t>
            </a:r>
            <a:r>
              <a:rPr lang="uk-UA" sz="2400" dirty="0" smtClean="0"/>
              <a:t>ефективності організації праці та управління виробництвом.</a:t>
            </a:r>
            <a:endParaRPr lang="ru-RU" sz="2200"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pic>
        <p:nvPicPr>
          <p:cNvPr id="12290" name="Picture 2" descr="Картинки по запросу нубіп logo"/>
          <p:cNvPicPr>
            <a:picLocks noChangeAspect="1" noChangeArrowheads="1"/>
          </p:cNvPicPr>
          <p:nvPr/>
        </p:nvPicPr>
        <p:blipFill>
          <a:blip r:embed="rId4" r:link="rId5" cstate="print"/>
          <a:srcRect/>
          <a:stretch>
            <a:fillRect/>
          </a:stretch>
        </p:blipFill>
        <p:spPr bwMode="auto">
          <a:xfrm>
            <a:off x="214282" y="857232"/>
            <a:ext cx="1238250" cy="1743075"/>
          </a:xfrm>
          <a:prstGeom prst="rect">
            <a:avLst/>
          </a:prstGeom>
          <a:noFill/>
        </p:spPr>
      </p:pic>
      <p:pic>
        <p:nvPicPr>
          <p:cNvPr id="2" name="Picture 1" descr="BIM"/>
          <p:cNvPicPr>
            <a:picLocks noChangeAspect="1" noChangeArrowheads="1"/>
          </p:cNvPicPr>
          <p:nvPr/>
        </p:nvPicPr>
        <p:blipFill>
          <a:blip r:embed="rId6" cstate="print"/>
          <a:srcRect/>
          <a:stretch>
            <a:fillRect/>
          </a:stretch>
        </p:blipFill>
        <p:spPr bwMode="auto">
          <a:xfrm>
            <a:off x="7572396" y="928670"/>
            <a:ext cx="1357322" cy="1357322"/>
          </a:xfrm>
          <a:prstGeom prst="rect">
            <a:avLst/>
          </a:prstGeom>
          <a:noFill/>
        </p:spPr>
      </p:pic>
      <p:sp>
        <p:nvSpPr>
          <p:cNvPr id="12291" name="Rectangle 3"/>
          <p:cNvSpPr>
            <a:spLocks noChangeArrowheads="1"/>
          </p:cNvSpPr>
          <p:nvPr/>
        </p:nvSpPr>
        <p:spPr bwMode="auto">
          <a:xfrm>
            <a:off x="0" y="332656"/>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hangingPunct="0"/>
            <a:r>
              <a:rPr lang="ru-RU" b="1" dirty="0" smtClean="0">
                <a:solidFill>
                  <a:schemeClr val="accent6">
                    <a:lumMod val="75000"/>
                  </a:schemeClr>
                </a:solidFill>
                <a:latin typeface="Arial" pitchFamily="34" charset="0"/>
                <a:ea typeface="Times New Roman" pitchFamily="18" charset="0"/>
                <a:cs typeface="Arial" pitchFamily="34" charset="0"/>
              </a:rPr>
              <a:t>МЕНЕДЖМЕНТ І АДМІНІСТРУВАННЯ: ОПЕРАЦІЙНИЙ МЕНЕДЖМЕНТ</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2" name="Rectangle 4"/>
          <p:cNvSpPr>
            <a:spLocks noChangeArrowheads="1"/>
          </p:cNvSpPr>
          <p:nvPr/>
        </p:nvSpPr>
        <p:spPr bwMode="auto">
          <a:xfrm rot="10800000" flipV="1">
            <a:off x="1500166" y="1194657"/>
            <a:ext cx="6000792"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effectLst/>
                <a:latin typeface="+mn-lt"/>
                <a:ea typeface="Times New Roman" pitchFamily="18" charset="0"/>
                <a:cs typeface="Times New Roman" pitchFamily="18" charset="0"/>
              </a:rPr>
              <a:t>Факультет аграрного менеджменту</a:t>
            </a:r>
            <a:endParaRPr kumimoji="0" lang="ru-RU" sz="800" b="0" i="0" u="none" strike="noStrike" cap="none" normalizeH="0" baseline="0" dirty="0" smtClean="0">
              <a:ln>
                <a:noFill/>
              </a:ln>
              <a:effectLst/>
              <a:latin typeface="+mn-l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600" b="1" i="0" u="none" strike="noStrike" cap="none" normalizeH="0" baseline="0" dirty="0" smtClean="0">
                <a:ln>
                  <a:noFill/>
                </a:ln>
                <a:effectLst/>
                <a:latin typeface="+mn-lt"/>
                <a:ea typeface="Times New Roman" pitchFamily="18" charset="0"/>
                <a:cs typeface="Times New Roman" pitchFamily="18" charset="0"/>
              </a:rPr>
              <a:t>Кафедра виробничого та інвестиційного менеджменту</a:t>
            </a:r>
            <a:endParaRPr kumimoji="0" lang="ru-RU" sz="800" b="0" i="0" u="none" strike="noStrike" cap="none" normalizeH="0" baseline="0" dirty="0" smtClean="0">
              <a:ln>
                <a:noFill/>
              </a:ln>
              <a:effectLst/>
              <a:latin typeface="+mn-l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3" name="Rectangle 5"/>
          <p:cNvSpPr>
            <a:spLocks noChangeArrowheads="1"/>
          </p:cNvSpPr>
          <p:nvPr/>
        </p:nvSpPr>
        <p:spPr bwMode="auto">
          <a:xfrm>
            <a:off x="683568" y="2886035"/>
            <a:ext cx="7776864"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ru-RU" sz="4800" b="1" dirty="0" err="1" smtClean="0">
                <a:solidFill>
                  <a:schemeClr val="accent6">
                    <a:lumMod val="75000"/>
                  </a:schemeClr>
                </a:solidFill>
                <a:latin typeface="Arial" pitchFamily="34" charset="0"/>
                <a:ea typeface="Times New Roman" pitchFamily="18" charset="0"/>
                <a:cs typeface="Arial" pitchFamily="34" charset="0"/>
              </a:rPr>
              <a:t>Дякую</a:t>
            </a:r>
            <a:r>
              <a:rPr lang="ru-RU" sz="4800" b="1" dirty="0" smtClean="0">
                <a:solidFill>
                  <a:schemeClr val="accent6">
                    <a:lumMod val="75000"/>
                  </a:schemeClr>
                </a:solidFill>
                <a:latin typeface="Arial" pitchFamily="34" charset="0"/>
                <a:ea typeface="Times New Roman" pitchFamily="18" charset="0"/>
                <a:cs typeface="Arial" pitchFamily="34" charset="0"/>
              </a:rPr>
              <a:t> за </a:t>
            </a:r>
            <a:r>
              <a:rPr lang="ru-RU" sz="4800" b="1" dirty="0" err="1" smtClean="0">
                <a:solidFill>
                  <a:schemeClr val="accent6">
                    <a:lumMod val="75000"/>
                  </a:schemeClr>
                </a:solidFill>
                <a:latin typeface="Arial" pitchFamily="34" charset="0"/>
                <a:ea typeface="Times New Roman" pitchFamily="18" charset="0"/>
                <a:cs typeface="Arial" pitchFamily="34" charset="0"/>
              </a:rPr>
              <a:t>увагу</a:t>
            </a:r>
            <a:r>
              <a:rPr lang="ru-RU" sz="4800" b="1" dirty="0" smtClean="0">
                <a:solidFill>
                  <a:schemeClr val="accent6">
                    <a:lumMod val="75000"/>
                  </a:schemeClr>
                </a:solidFill>
                <a:latin typeface="Arial" pitchFamily="34" charset="0"/>
                <a:ea typeface="Times New Roman" pitchFamily="18" charset="0"/>
                <a:cs typeface="Arial" pitchFamily="34" charset="0"/>
              </a:rPr>
              <a:t>!</a:t>
            </a:r>
            <a:endParaRPr lang="uk-UA" sz="4800" b="1" dirty="0" smtClean="0">
              <a:solidFill>
                <a:schemeClr val="accent6">
                  <a:lumMod val="75000"/>
                </a:schemeClr>
              </a:solidFill>
              <a:latin typeface="Arial" pitchFamily="34" charset="0"/>
              <a:ea typeface="Times New Roman" pitchFamily="18" charset="0"/>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108520" y="98629"/>
            <a:ext cx="8927976"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ru-RU" sz="2800" b="1" dirty="0" err="1" smtClean="0">
                <a:solidFill>
                  <a:schemeClr val="accent6">
                    <a:lumMod val="75000"/>
                  </a:schemeClr>
                </a:solidFill>
                <a:latin typeface="Arial" pitchFamily="34" charset="0"/>
                <a:ea typeface="Times New Roman" pitchFamily="18" charset="0"/>
                <a:cs typeface="Arial" pitchFamily="34" charset="0"/>
              </a:rPr>
              <a:t>Операційний</a:t>
            </a:r>
            <a:r>
              <a:rPr lang="ru-RU" sz="2800" b="1" dirty="0" smtClean="0">
                <a:solidFill>
                  <a:schemeClr val="accent6">
                    <a:lumMod val="75000"/>
                  </a:schemeClr>
                </a:solidFill>
                <a:latin typeface="Arial" pitchFamily="34" charset="0"/>
                <a:ea typeface="Times New Roman" pitchFamily="18" charset="0"/>
                <a:cs typeface="Arial" pitchFamily="34" charset="0"/>
              </a:rPr>
              <a:t> менеджмент як </a:t>
            </a:r>
            <a:r>
              <a:rPr lang="ru-RU" sz="2800" b="1" dirty="0" err="1" smtClean="0">
                <a:solidFill>
                  <a:schemeClr val="accent6">
                    <a:lumMod val="75000"/>
                  </a:schemeClr>
                </a:solidFill>
                <a:latin typeface="Arial" pitchFamily="34" charset="0"/>
                <a:ea typeface="Times New Roman" pitchFamily="18" charset="0"/>
                <a:cs typeface="Arial" pitchFamily="34" charset="0"/>
              </a:rPr>
              <a:t>різновид</a:t>
            </a:r>
            <a:r>
              <a:rPr lang="ru-RU" sz="2800" b="1" dirty="0" smtClean="0">
                <a:solidFill>
                  <a:schemeClr val="accent6">
                    <a:lumMod val="75000"/>
                  </a:schemeClr>
                </a:solidFill>
                <a:latin typeface="Arial" pitchFamily="34" charset="0"/>
                <a:ea typeface="Times New Roman" pitchFamily="18" charset="0"/>
                <a:cs typeface="Arial" pitchFamily="34" charset="0"/>
              </a:rPr>
              <a:t> </a:t>
            </a:r>
            <a:r>
              <a:rPr lang="ru-RU" sz="2800" b="1" dirty="0" err="1" smtClean="0">
                <a:solidFill>
                  <a:schemeClr val="accent6">
                    <a:lumMod val="75000"/>
                  </a:schemeClr>
                </a:solidFill>
                <a:latin typeface="Arial" pitchFamily="34" charset="0"/>
                <a:ea typeface="Times New Roman" pitchFamily="18" charset="0"/>
                <a:cs typeface="Arial" pitchFamily="34" charset="0"/>
              </a:rPr>
              <a:t>функціонального</a:t>
            </a:r>
            <a:r>
              <a:rPr lang="ru-RU" sz="2800" b="1" dirty="0" smtClean="0">
                <a:solidFill>
                  <a:schemeClr val="accent6">
                    <a:lumMod val="75000"/>
                  </a:schemeClr>
                </a:solidFill>
                <a:latin typeface="Arial" pitchFamily="34" charset="0"/>
                <a:ea typeface="Times New Roman" pitchFamily="18" charset="0"/>
                <a:cs typeface="Arial" pitchFamily="34" charset="0"/>
              </a:rPr>
              <a:t> менеджменту</a:t>
            </a:r>
            <a:endParaRPr lang="uk-UA" sz="2800" b="1" dirty="0" smtClean="0">
              <a:solidFill>
                <a:schemeClr val="accent6">
                  <a:lumMod val="75000"/>
                </a:schemeClr>
              </a:solidFill>
              <a:latin typeface="Arial" pitchFamily="34" charset="0"/>
              <a:ea typeface="Times New Roman" pitchFamily="18" charset="0"/>
              <a:cs typeface="Arial" pitchFamily="34" charset="0"/>
            </a:endParaRPr>
          </a:p>
        </p:txBody>
      </p:sp>
      <p:sp>
        <p:nvSpPr>
          <p:cNvPr id="8" name="Rectangle 5"/>
          <p:cNvSpPr>
            <a:spLocks noChangeArrowheads="1"/>
          </p:cNvSpPr>
          <p:nvPr/>
        </p:nvSpPr>
        <p:spPr bwMode="auto">
          <a:xfrm>
            <a:off x="683568" y="1963615"/>
            <a:ext cx="7992888" cy="25160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lvl="1">
              <a:lnSpc>
                <a:spcPct val="150000"/>
              </a:lnSpc>
            </a:pPr>
            <a:r>
              <a:rPr lang="uk-UA" sz="2100" b="1" dirty="0" smtClean="0">
                <a:latin typeface="Arial" pitchFamily="34" charset="0"/>
                <a:ea typeface="Times New Roman" pitchFamily="18" charset="0"/>
                <a:cs typeface="Arial" pitchFamily="34" charset="0"/>
              </a:rPr>
              <a:t>1. Системний підхід в управлінні операційною системою.</a:t>
            </a:r>
            <a:endParaRPr lang="ru-RU" sz="2100" b="1" dirty="0" smtClean="0">
              <a:latin typeface="Arial" pitchFamily="34" charset="0"/>
              <a:ea typeface="Times New Roman" pitchFamily="18" charset="0"/>
              <a:cs typeface="Arial" pitchFamily="34" charset="0"/>
            </a:endParaRPr>
          </a:p>
          <a:p>
            <a:pPr marL="0" lvl="1">
              <a:lnSpc>
                <a:spcPct val="150000"/>
              </a:lnSpc>
            </a:pPr>
            <a:r>
              <a:rPr lang="uk-UA" sz="2100" b="1" dirty="0" smtClean="0">
                <a:latin typeface="Arial" pitchFamily="34" charset="0"/>
                <a:ea typeface="Times New Roman" pitchFamily="18" charset="0"/>
                <a:cs typeface="Arial" pitchFamily="34" charset="0"/>
              </a:rPr>
              <a:t>2. Операційна система як об’єкт управління.</a:t>
            </a:r>
            <a:endParaRPr lang="ru-RU" sz="2100" b="1" dirty="0" smtClean="0">
              <a:latin typeface="Arial" pitchFamily="34" charset="0"/>
              <a:ea typeface="Times New Roman" pitchFamily="18" charset="0"/>
              <a:cs typeface="Arial" pitchFamily="34" charset="0"/>
            </a:endParaRPr>
          </a:p>
          <a:p>
            <a:pPr marL="0" lvl="1">
              <a:lnSpc>
                <a:spcPct val="150000"/>
              </a:lnSpc>
            </a:pPr>
            <a:r>
              <a:rPr lang="uk-UA" sz="2100" b="1" dirty="0" smtClean="0">
                <a:latin typeface="Arial" pitchFamily="34" charset="0"/>
                <a:ea typeface="Times New Roman" pitchFamily="18" charset="0"/>
                <a:cs typeface="Arial" pitchFamily="34" charset="0"/>
              </a:rPr>
              <a:t>3. Ієрархія системи.</a:t>
            </a:r>
            <a:endParaRPr lang="ru-RU" sz="2100" b="1" dirty="0" smtClean="0">
              <a:latin typeface="Arial" pitchFamily="34" charset="0"/>
              <a:ea typeface="Times New Roman" pitchFamily="18" charset="0"/>
              <a:cs typeface="Arial" pitchFamily="34" charset="0"/>
            </a:endParaRPr>
          </a:p>
          <a:p>
            <a:pPr marL="0" lvl="1">
              <a:lnSpc>
                <a:spcPct val="150000"/>
              </a:lnSpc>
            </a:pPr>
            <a:r>
              <a:rPr lang="uk-UA" sz="2100" b="1" dirty="0" smtClean="0">
                <a:latin typeface="Arial" pitchFamily="34" charset="0"/>
                <a:ea typeface="Times New Roman" pitchFamily="18" charset="0"/>
                <a:cs typeface="Arial" pitchFamily="34" charset="0"/>
              </a:rPr>
              <a:t>4. Особливості операційних (виробничих) систем.</a:t>
            </a:r>
            <a:endParaRPr lang="ru-RU" sz="2100" b="1" dirty="0" smtClean="0">
              <a:latin typeface="Arial" pitchFamily="34" charset="0"/>
              <a:ea typeface="Times New Roman" pitchFamily="18" charset="0"/>
              <a:cs typeface="Arial" pitchFamily="34" charset="0"/>
            </a:endParaRPr>
          </a:p>
          <a:p>
            <a:pPr marL="0" lvl="1">
              <a:lnSpc>
                <a:spcPct val="150000"/>
              </a:lnSpc>
            </a:pPr>
            <a:r>
              <a:rPr lang="uk-UA" sz="2100" b="1" dirty="0" smtClean="0">
                <a:latin typeface="Arial" pitchFamily="34" charset="0"/>
                <a:ea typeface="Times New Roman" pitchFamily="18" charset="0"/>
                <a:cs typeface="Arial" pitchFamily="34" charset="0"/>
              </a:rPr>
              <a:t>5. Типологія операційних систем.</a:t>
            </a:r>
            <a:endParaRPr lang="ru-RU" sz="2100" b="1" dirty="0" smtClean="0">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3000" b="1"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mn-lt"/>
                <a:ea typeface="Times New Roman" pitchFamily="18" charset="0"/>
                <a:cs typeface="Times New Roman" pitchFamily="18" charset="0"/>
              </a:rPr>
              <a:t>1</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108520" y="293747"/>
            <a:ext cx="892797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Основні принципи системного підходу в управлінні операційною системою</a:t>
            </a: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2</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251520" y="1844824"/>
            <a:ext cx="8536948" cy="316835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108520" y="344851"/>
            <a:ext cx="892797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ru-RU" sz="2400" b="1" dirty="0" err="1" smtClean="0">
                <a:solidFill>
                  <a:schemeClr val="accent6">
                    <a:lumMod val="75000"/>
                  </a:schemeClr>
                </a:solidFill>
                <a:latin typeface="Arial" pitchFamily="34" charset="0"/>
                <a:ea typeface="Times New Roman" pitchFamily="18" charset="0"/>
                <a:cs typeface="Arial" pitchFamily="34" charset="0"/>
              </a:rPr>
              <a:t>Функції</a:t>
            </a:r>
            <a:r>
              <a:rPr lang="ru-RU" sz="2400" b="1" dirty="0" smtClean="0">
                <a:solidFill>
                  <a:schemeClr val="accent6">
                    <a:lumMod val="75000"/>
                  </a:schemeClr>
                </a:solidFill>
                <a:latin typeface="Arial" pitchFamily="34" charset="0"/>
                <a:ea typeface="Times New Roman" pitchFamily="18" charset="0"/>
                <a:cs typeface="Arial" pitchFamily="34" charset="0"/>
              </a:rPr>
              <a:t>, </a:t>
            </a:r>
            <a:r>
              <a:rPr lang="ru-RU" sz="2400" b="1" dirty="0" err="1" smtClean="0">
                <a:solidFill>
                  <a:schemeClr val="accent6">
                    <a:lumMod val="75000"/>
                  </a:schemeClr>
                </a:solidFill>
                <a:latin typeface="Arial" pitchFamily="34" charset="0"/>
                <a:ea typeface="Times New Roman" pitchFamily="18" charset="0"/>
                <a:cs typeface="Arial" pitchFamily="34" charset="0"/>
              </a:rPr>
              <a:t>які</a:t>
            </a:r>
            <a:r>
              <a:rPr lang="ru-RU" sz="2400" b="1" dirty="0" smtClean="0">
                <a:solidFill>
                  <a:schemeClr val="accent6">
                    <a:lumMod val="75000"/>
                  </a:schemeClr>
                </a:solidFill>
                <a:latin typeface="Arial" pitchFamily="34" charset="0"/>
                <a:ea typeface="Times New Roman" pitchFamily="18" charset="0"/>
                <a:cs typeface="Arial" pitchFamily="34" charset="0"/>
              </a:rPr>
              <a:t> </a:t>
            </a:r>
            <a:r>
              <a:rPr lang="ru-RU" sz="2400" b="1" dirty="0" err="1" smtClean="0">
                <a:solidFill>
                  <a:schemeClr val="accent6">
                    <a:lumMod val="75000"/>
                  </a:schemeClr>
                </a:solidFill>
                <a:latin typeface="Arial" pitchFamily="34" charset="0"/>
                <a:ea typeface="Times New Roman" pitchFamily="18" charset="0"/>
                <a:cs typeface="Arial" pitchFamily="34" charset="0"/>
              </a:rPr>
              <a:t>характеризують</a:t>
            </a:r>
            <a:r>
              <a:rPr lang="ru-RU" sz="2400" b="1" dirty="0" smtClean="0">
                <a:solidFill>
                  <a:schemeClr val="accent6">
                    <a:lumMod val="75000"/>
                  </a:schemeClr>
                </a:solidFill>
                <a:latin typeface="Arial" pitchFamily="34" charset="0"/>
                <a:ea typeface="Times New Roman" pitchFamily="18" charset="0"/>
                <a:cs typeface="Arial" pitchFamily="34" charset="0"/>
              </a:rPr>
              <a:t> систему:</a:t>
            </a:r>
            <a:endParaRPr lang="uk-UA" sz="2400" b="1" dirty="0" smtClean="0">
              <a:solidFill>
                <a:schemeClr val="accent6">
                  <a:lumMod val="75000"/>
                </a:schemeClr>
              </a:solidFill>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3</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10" name="Rectangle 5"/>
          <p:cNvSpPr>
            <a:spLocks noChangeArrowheads="1"/>
          </p:cNvSpPr>
          <p:nvPr/>
        </p:nvSpPr>
        <p:spPr bwMode="auto">
          <a:xfrm>
            <a:off x="539552" y="1681062"/>
            <a:ext cx="8208912"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nSpc>
                <a:spcPct val="150000"/>
              </a:lnSpc>
              <a:buFont typeface="Wingdings" pitchFamily="2" charset="2"/>
              <a:buChar char="q"/>
            </a:pPr>
            <a:r>
              <a:rPr lang="uk-UA" sz="2600" dirty="0" smtClean="0"/>
              <a:t> специфічна поведінка;</a:t>
            </a:r>
            <a:endParaRPr lang="ru-RU" sz="2600" dirty="0" smtClean="0"/>
          </a:p>
          <a:p>
            <a:pPr lvl="0">
              <a:lnSpc>
                <a:spcPct val="150000"/>
              </a:lnSpc>
              <a:buFont typeface="Wingdings" pitchFamily="2" charset="2"/>
              <a:buChar char="q"/>
            </a:pPr>
            <a:r>
              <a:rPr lang="uk-UA" sz="2600" dirty="0" smtClean="0"/>
              <a:t> закономірність розвитку;</a:t>
            </a:r>
            <a:endParaRPr lang="ru-RU" sz="2600" dirty="0" smtClean="0"/>
          </a:p>
          <a:p>
            <a:pPr lvl="0">
              <a:lnSpc>
                <a:spcPct val="150000"/>
              </a:lnSpc>
              <a:buFont typeface="Wingdings" pitchFamily="2" charset="2"/>
              <a:buChar char="q"/>
            </a:pPr>
            <a:r>
              <a:rPr lang="uk-UA" sz="2600" dirty="0" smtClean="0"/>
              <a:t> результати;</a:t>
            </a:r>
            <a:endParaRPr lang="ru-RU" sz="2600" dirty="0" smtClean="0"/>
          </a:p>
          <a:p>
            <a:pPr lvl="0">
              <a:lnSpc>
                <a:spcPct val="150000"/>
              </a:lnSpc>
              <a:buFont typeface="Wingdings" pitchFamily="2" charset="2"/>
              <a:buChar char="q"/>
            </a:pPr>
            <a:r>
              <a:rPr lang="uk-UA" sz="2600" dirty="0" smtClean="0"/>
              <a:t> характеристики місця і часу;</a:t>
            </a:r>
            <a:endParaRPr lang="ru-RU" sz="2600" dirty="0" smtClean="0"/>
          </a:p>
          <a:p>
            <a:pPr>
              <a:lnSpc>
                <a:spcPct val="150000"/>
              </a:lnSpc>
              <a:buFont typeface="Wingdings" pitchFamily="2" charset="2"/>
              <a:buChar char="q"/>
            </a:pPr>
            <a:r>
              <a:rPr lang="uk-UA" sz="2600" dirty="0" smtClean="0"/>
              <a:t> обсяг, широта, швидкість, склад і спрямованість змін і розвитку.</a:t>
            </a:r>
            <a:endParaRPr lang="ru-RU" sz="2600" dirty="0" smtClean="0">
              <a:latin typeface="Arial" pitchFamily="34" charset="0"/>
              <a:ea typeface="Times New Roman" pitchFamily="18" charset="0"/>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p:cNvPicPr>
            <a:picLocks noChangeAspect="1" noChangeArrowheads="1"/>
          </p:cNvPicPr>
          <p:nvPr/>
        </p:nvPicPr>
        <p:blipFill>
          <a:blip r:embed="rId3" cstate="print">
            <a:lum bright="64000" contrast="-62000"/>
          </a:blip>
          <a:srcRect/>
          <a:stretch>
            <a:fillRect/>
          </a:stretch>
        </p:blipFill>
        <p:spPr bwMode="auto">
          <a:xfrm>
            <a:off x="0" y="892206"/>
            <a:ext cx="9144000" cy="5993178"/>
          </a:xfrm>
          <a:prstGeom prst="rect">
            <a:avLst/>
          </a:prstGeom>
          <a:noFill/>
          <a:ln w="9525">
            <a:noFill/>
            <a:miter lim="800000"/>
            <a:headEnd/>
            <a:tailEnd/>
          </a:ln>
        </p:spPr>
      </p:pic>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26064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Операційна система</a:t>
            </a:r>
            <a:endParaRPr lang="en-US" sz="2400" b="1" dirty="0" smtClean="0">
              <a:solidFill>
                <a:schemeClr val="accent6">
                  <a:lumMod val="75000"/>
                </a:schemeClr>
              </a:solidFill>
              <a:latin typeface="Arial" pitchFamily="34" charset="0"/>
              <a:ea typeface="Times New Roman" pitchFamily="18" charset="0"/>
              <a:cs typeface="Arial" pitchFamily="34" charset="0"/>
            </a:endParaRPr>
          </a:p>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як сукупність взаємопов’язаних підсистем</a:t>
            </a: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4</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8" name="Rectangle 5"/>
          <p:cNvSpPr>
            <a:spLocks noChangeArrowheads="1"/>
          </p:cNvSpPr>
          <p:nvPr/>
        </p:nvSpPr>
        <p:spPr bwMode="auto">
          <a:xfrm>
            <a:off x="251520" y="1442678"/>
            <a:ext cx="871296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20000"/>
              </a:lnSpc>
              <a:buFont typeface="Wingdings" pitchFamily="2" charset="2"/>
              <a:buChar char="q"/>
            </a:pPr>
            <a:r>
              <a:rPr lang="en-US" sz="2000" b="1" i="1" dirty="0" smtClean="0"/>
              <a:t> </a:t>
            </a:r>
            <a:r>
              <a:rPr lang="uk-UA" sz="2000" b="1" i="1" dirty="0" smtClean="0"/>
              <a:t>Переробна підсистема </a:t>
            </a:r>
            <a:r>
              <a:rPr lang="ru-RU" sz="2000" i="1" dirty="0" smtClean="0"/>
              <a:t>– </a:t>
            </a:r>
            <a:r>
              <a:rPr lang="uk-UA" sz="2000" dirty="0" smtClean="0"/>
              <a:t>здійснює продуктивну діяльність, пов’язану з перетворенням вхідних величин на вихідні результати.</a:t>
            </a:r>
            <a:endParaRPr lang="en-US" sz="2000" dirty="0" smtClean="0"/>
          </a:p>
          <a:p>
            <a:pPr algn="just">
              <a:lnSpc>
                <a:spcPct val="120000"/>
              </a:lnSpc>
              <a:buFont typeface="Wingdings" pitchFamily="2" charset="2"/>
              <a:buChar char="q"/>
            </a:pPr>
            <a:endParaRPr lang="uk-UA" sz="2000" dirty="0" smtClean="0"/>
          </a:p>
          <a:p>
            <a:pPr algn="just">
              <a:lnSpc>
                <a:spcPct val="120000"/>
              </a:lnSpc>
              <a:buFont typeface="Wingdings" pitchFamily="2" charset="2"/>
              <a:buChar char="q"/>
            </a:pPr>
            <a:r>
              <a:rPr lang="uk-UA" sz="2000" i="1" dirty="0" smtClean="0"/>
              <a:t> </a:t>
            </a:r>
            <a:r>
              <a:rPr lang="uk-UA" sz="2000" b="1" i="1" dirty="0" smtClean="0"/>
              <a:t>Підсистема забезпечення </a:t>
            </a:r>
            <a:r>
              <a:rPr lang="ru-RU" sz="2000" i="1" dirty="0" smtClean="0"/>
              <a:t>– </a:t>
            </a:r>
            <a:r>
              <a:rPr lang="uk-UA" sz="2000" dirty="0" smtClean="0"/>
              <a:t>не пов’язана прямо з виробництвом продукції, але виконує необхідні функції забезпечення безперебійної ритмічної роботи переробної системи.</a:t>
            </a:r>
            <a:endParaRPr lang="en-US" sz="2000" dirty="0" smtClean="0"/>
          </a:p>
          <a:p>
            <a:pPr algn="just">
              <a:lnSpc>
                <a:spcPct val="120000"/>
              </a:lnSpc>
              <a:buFont typeface="Wingdings" pitchFamily="2" charset="2"/>
              <a:buChar char="q"/>
            </a:pPr>
            <a:endParaRPr lang="en-US" sz="2000" dirty="0" smtClean="0"/>
          </a:p>
          <a:p>
            <a:pPr algn="just">
              <a:lnSpc>
                <a:spcPct val="120000"/>
              </a:lnSpc>
              <a:buFont typeface="Wingdings" pitchFamily="2" charset="2"/>
              <a:buChar char="q"/>
            </a:pPr>
            <a:r>
              <a:rPr lang="en-US" sz="2000" b="1" i="1" dirty="0" smtClean="0"/>
              <a:t> </a:t>
            </a:r>
            <a:r>
              <a:rPr lang="uk-UA" sz="2000" b="1" i="1" dirty="0" smtClean="0"/>
              <a:t>Підсистема планування і контролю</a:t>
            </a:r>
            <a:r>
              <a:rPr lang="en-US" sz="2000" b="1" i="1" dirty="0" smtClean="0"/>
              <a:t> </a:t>
            </a:r>
            <a:r>
              <a:rPr lang="ru-RU" sz="2000" i="1" dirty="0" smtClean="0"/>
              <a:t>–</a:t>
            </a:r>
            <a:r>
              <a:rPr lang="uk-UA" sz="2000" b="1" i="1" dirty="0" smtClean="0"/>
              <a:t> </a:t>
            </a:r>
            <a:r>
              <a:rPr lang="uk-UA" sz="2000" dirty="0" smtClean="0"/>
              <a:t>отримує від переробної системи інформацію про стан системи. Інформація надходить із внутрішнього середовища (про цілі, політику фірми, персонал тощо) та зовнішнього середовища (про попит, вартість ресурсів, тенденції розвитку технологій, законодавство, конкурентів тощо).</a:t>
            </a:r>
            <a:endParaRPr lang="ru-RU" sz="2000" b="1" i="1"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108520" y="344851"/>
            <a:ext cx="892797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Операційна система та її підсистеми</a:t>
            </a: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5</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291083" y="1083939"/>
            <a:ext cx="8529389" cy="5300539"/>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116632"/>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200" b="1" dirty="0" smtClean="0">
                <a:solidFill>
                  <a:schemeClr val="accent6">
                    <a:lumMod val="75000"/>
                  </a:schemeClr>
                </a:solidFill>
                <a:latin typeface="Arial" pitchFamily="34" charset="0"/>
                <a:ea typeface="Times New Roman" pitchFamily="18" charset="0"/>
                <a:cs typeface="Arial" pitchFamily="34" charset="0"/>
              </a:rPr>
              <a:t>Ієрархія виробничої системи підприємства</a:t>
            </a:r>
            <a:endParaRPr lang="ru-RU" sz="2200" b="1" dirty="0" smtClean="0">
              <a:solidFill>
                <a:schemeClr val="accent6">
                  <a:lumMod val="75000"/>
                </a:schemeClr>
              </a:solidFill>
              <a:latin typeface="Arial" pitchFamily="34" charset="0"/>
              <a:ea typeface="Times New Roman" pitchFamily="18" charset="0"/>
              <a:cs typeface="Arial" pitchFamily="34" charset="0"/>
            </a:endParaRP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6</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1547664" y="548680"/>
            <a:ext cx="6048672" cy="621536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7" name="Rectangle 5"/>
          <p:cNvSpPr>
            <a:spLocks noChangeArrowheads="1"/>
          </p:cNvSpPr>
          <p:nvPr/>
        </p:nvSpPr>
        <p:spPr bwMode="auto">
          <a:xfrm>
            <a:off x="0" y="231031"/>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Особливості операційних систем</a:t>
            </a:r>
          </a:p>
        </p:txBody>
      </p:sp>
      <p:sp>
        <p:nvSpPr>
          <p:cNvPr id="8" name="Rectangle 5"/>
          <p:cNvSpPr>
            <a:spLocks noChangeArrowheads="1"/>
          </p:cNvSpPr>
          <p:nvPr/>
        </p:nvSpPr>
        <p:spPr bwMode="auto">
          <a:xfrm>
            <a:off x="251520" y="819869"/>
            <a:ext cx="871296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20000"/>
              </a:lnSpc>
              <a:buFont typeface="Wingdings" pitchFamily="2" charset="2"/>
              <a:buChar char="q"/>
            </a:pPr>
            <a:r>
              <a:rPr lang="en-US" sz="2000" dirty="0" smtClean="0">
                <a:latin typeface="Arial" pitchFamily="34" charset="0"/>
                <a:cs typeface="Arial" pitchFamily="34" charset="0"/>
              </a:rPr>
              <a:t> </a:t>
            </a:r>
            <a:r>
              <a:rPr lang="uk-UA" sz="2000" b="1" i="1" dirty="0" smtClean="0"/>
              <a:t>Складаються з великої кількості підсистем і елементів.</a:t>
            </a:r>
          </a:p>
          <a:p>
            <a:pPr algn="just">
              <a:lnSpc>
                <a:spcPct val="120000"/>
              </a:lnSpc>
            </a:pPr>
            <a:endParaRPr lang="uk-UA" sz="1000" b="1" i="1" dirty="0" smtClean="0"/>
          </a:p>
          <a:p>
            <a:pPr algn="just">
              <a:lnSpc>
                <a:spcPct val="120000"/>
              </a:lnSpc>
              <a:buFont typeface="Wingdings" pitchFamily="2" charset="2"/>
              <a:buChar char="q"/>
            </a:pPr>
            <a:r>
              <a:rPr lang="uk-UA" sz="2000" dirty="0" smtClean="0"/>
              <a:t> Операційні системи залежно від типу і структури побудови володіють </a:t>
            </a:r>
            <a:r>
              <a:rPr lang="uk-UA" sz="2000" b="1" i="1" dirty="0" smtClean="0"/>
              <a:t>складною мережею передачі інформації:</a:t>
            </a:r>
            <a:endParaRPr lang="ru-RU" sz="1900" b="1" i="1" dirty="0" smtClean="0"/>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7</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pic>
        <p:nvPicPr>
          <p:cNvPr id="4098" name="Picture 2"/>
          <p:cNvPicPr>
            <a:picLocks noChangeAspect="1" noChangeArrowheads="1"/>
          </p:cNvPicPr>
          <p:nvPr/>
        </p:nvPicPr>
        <p:blipFill>
          <a:blip r:embed="rId3" cstate="print"/>
          <a:srcRect/>
          <a:stretch>
            <a:fillRect/>
          </a:stretch>
        </p:blipFill>
        <p:spPr bwMode="auto">
          <a:xfrm>
            <a:off x="1403648" y="2264350"/>
            <a:ext cx="6519492" cy="3684930"/>
          </a:xfrm>
          <a:prstGeom prst="rect">
            <a:avLst/>
          </a:prstGeom>
          <a:noFill/>
          <a:ln w="9525">
            <a:noFill/>
            <a:miter lim="800000"/>
            <a:headEnd/>
            <a:tailEnd/>
          </a:ln>
        </p:spPr>
      </p:pic>
      <p:sp>
        <p:nvSpPr>
          <p:cNvPr id="11" name="Rectangle 5"/>
          <p:cNvSpPr>
            <a:spLocks noChangeArrowheads="1"/>
          </p:cNvSpPr>
          <p:nvPr/>
        </p:nvSpPr>
        <p:spPr bwMode="auto">
          <a:xfrm>
            <a:off x="251520" y="5961474"/>
            <a:ext cx="871296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000" b="1" dirty="0" smtClean="0"/>
              <a:t>а</a:t>
            </a:r>
            <a:r>
              <a:rPr lang="uk-UA" sz="2000" dirty="0" smtClean="0"/>
              <a:t> – проста кільцева; </a:t>
            </a:r>
            <a:r>
              <a:rPr lang="uk-UA" sz="2000" b="1" dirty="0" smtClean="0"/>
              <a:t>б</a:t>
            </a:r>
            <a:r>
              <a:rPr lang="uk-UA" sz="2000" dirty="0" smtClean="0"/>
              <a:t> – радіально-кільцева; </a:t>
            </a:r>
            <a:r>
              <a:rPr lang="uk-UA" sz="2000" b="1" dirty="0" smtClean="0"/>
              <a:t>в</a:t>
            </a:r>
            <a:r>
              <a:rPr lang="uk-UA" sz="2000" dirty="0" smtClean="0"/>
              <a:t> – проста ґратчаста; </a:t>
            </a:r>
            <a:endParaRPr lang="ru-RU" sz="2000" dirty="0" smtClean="0"/>
          </a:p>
          <a:p>
            <a:pPr algn="ctr"/>
            <a:r>
              <a:rPr lang="uk-UA" sz="2000" b="1" dirty="0" smtClean="0"/>
              <a:t>г</a:t>
            </a:r>
            <a:r>
              <a:rPr lang="uk-UA" sz="2000" dirty="0" smtClean="0"/>
              <a:t> – складна ґратчаста; </a:t>
            </a:r>
            <a:r>
              <a:rPr lang="uk-UA" sz="2000" b="1" dirty="0" smtClean="0"/>
              <a:t>д</a:t>
            </a:r>
            <a:r>
              <a:rPr lang="uk-UA" sz="2000" dirty="0" smtClean="0"/>
              <a:t> – місткова; </a:t>
            </a:r>
            <a:r>
              <a:rPr lang="uk-UA" sz="2000" b="1" dirty="0" smtClean="0"/>
              <a:t>е</a:t>
            </a:r>
            <a:r>
              <a:rPr lang="uk-UA" sz="2000" dirty="0" smtClean="0"/>
              <a:t> – з перехресними зв’язками</a:t>
            </a:r>
            <a:endParaRPr lang="ru-RU" sz="1900" b="1" i="1"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95288" y="0"/>
            <a:ext cx="8497887" cy="1008063"/>
          </a:xfrm>
          <a:prstGeom prst="rect">
            <a:avLst/>
          </a:prstGeom>
          <a:noFill/>
          <a:ln>
            <a:noFill/>
          </a:ln>
          <a:effectLst/>
          <a:extLst>
            <a:ext uri="{909E8E84-426E-40DD-AFC4-6F175D3DCCD1}"/>
            <a:ext uri="{91240B29-F687-4F45-9708-019B960494DF}"/>
            <a:ext uri="{AF507438-7753-43E0-B8FC-AC1667EBCBE1}"/>
          </a:extLst>
        </p:spPr>
        <p:txBody>
          <a:bodyPr/>
          <a:lstStyle/>
          <a:p>
            <a:pPr algn="ctr">
              <a:spcBef>
                <a:spcPct val="20000"/>
              </a:spcBef>
              <a:defRPr/>
            </a:pPr>
            <a:r>
              <a:rPr lang="uk-UA" altLang="uk-UA" sz="2800" b="1" i="1" dirty="0">
                <a:solidFill>
                  <a:schemeClr val="accent2"/>
                </a:solidFill>
                <a:effectLst>
                  <a:outerShdw blurRad="38100" dist="38100" dir="2700000" algn="tl">
                    <a:srgbClr val="C0C0C0"/>
                  </a:outerShdw>
                </a:effectLst>
                <a:latin typeface="Times New Roman" pitchFamily="18" charset="0"/>
                <a:cs typeface="+mn-cs"/>
              </a:rPr>
              <a:t> </a:t>
            </a:r>
          </a:p>
        </p:txBody>
      </p:sp>
      <p:sp>
        <p:nvSpPr>
          <p:cNvPr id="9" name="Rectangle 4"/>
          <p:cNvSpPr>
            <a:spLocks noChangeArrowheads="1"/>
          </p:cNvSpPr>
          <p:nvPr/>
        </p:nvSpPr>
        <p:spPr bwMode="auto">
          <a:xfrm rot="10800000" flipV="1">
            <a:off x="8748464" y="6237312"/>
            <a:ext cx="32352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3000" b="1" dirty="0" smtClean="0">
                <a:solidFill>
                  <a:schemeClr val="bg1">
                    <a:lumMod val="75000"/>
                  </a:schemeClr>
                </a:solidFill>
                <a:effectLst>
                  <a:outerShdw blurRad="38100" dist="38100" dir="2700000" algn="tl">
                    <a:srgbClr val="000000">
                      <a:alpha val="43137"/>
                    </a:srgbClr>
                  </a:outerShdw>
                </a:effectLst>
                <a:latin typeface="+mn-lt"/>
                <a:cs typeface="Times New Roman" pitchFamily="18" charset="0"/>
              </a:rPr>
              <a:t>8</a:t>
            </a:r>
            <a:endParaRPr kumimoji="0" lang="ru-RU" sz="3000" b="0" i="0" u="none" strike="noStrike" cap="none" normalizeH="0" baseline="0" dirty="0" smtClean="0">
              <a:ln>
                <a:noFill/>
              </a:ln>
              <a:solidFill>
                <a:schemeClr val="bg1">
                  <a:lumMod val="7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10" name="Rectangle 5"/>
          <p:cNvSpPr>
            <a:spLocks noChangeArrowheads="1"/>
          </p:cNvSpPr>
          <p:nvPr/>
        </p:nvSpPr>
        <p:spPr bwMode="auto">
          <a:xfrm>
            <a:off x="0" y="188640"/>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0" hangingPunct="0"/>
            <a:r>
              <a:rPr lang="uk-UA" sz="2400" b="1" dirty="0" smtClean="0">
                <a:solidFill>
                  <a:schemeClr val="accent6">
                    <a:lumMod val="75000"/>
                  </a:schemeClr>
                </a:solidFill>
                <a:latin typeface="Arial" pitchFamily="34" charset="0"/>
                <a:ea typeface="Times New Roman" pitchFamily="18" charset="0"/>
                <a:cs typeface="Arial" pitchFamily="34" charset="0"/>
              </a:rPr>
              <a:t>Особливості операційних систем</a:t>
            </a:r>
          </a:p>
        </p:txBody>
      </p:sp>
      <p:sp>
        <p:nvSpPr>
          <p:cNvPr id="11" name="Rectangle 5"/>
          <p:cNvSpPr>
            <a:spLocks noChangeArrowheads="1"/>
          </p:cNvSpPr>
          <p:nvPr/>
        </p:nvSpPr>
        <p:spPr bwMode="auto">
          <a:xfrm>
            <a:off x="251520" y="598149"/>
            <a:ext cx="8712968" cy="62232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lnSpc>
                <a:spcPct val="120000"/>
              </a:lnSpc>
              <a:buFont typeface="Wingdings" pitchFamily="2" charset="2"/>
              <a:buChar char="q"/>
            </a:pPr>
            <a:r>
              <a:rPr lang="uk-UA" sz="2000" dirty="0" smtClean="0"/>
              <a:t> Операційні системи вирішують </a:t>
            </a:r>
            <a:r>
              <a:rPr lang="uk-UA" sz="2000" b="1" i="1" dirty="0" smtClean="0"/>
              <a:t>комплекс різноманітних функціональних завдань:</a:t>
            </a:r>
            <a:endParaRPr lang="ru-RU" sz="2000" b="1" i="1" dirty="0" smtClean="0"/>
          </a:p>
          <a:p>
            <a:pPr marL="324000" lvl="0" algn="just">
              <a:buFont typeface="Wingdings" pitchFamily="2" charset="2"/>
              <a:buChar char="§"/>
            </a:pPr>
            <a:r>
              <a:rPr lang="uk-UA" sz="2000" dirty="0" smtClean="0"/>
              <a:t> управління підготовкою виробництва;</a:t>
            </a:r>
            <a:endParaRPr lang="ru-RU" sz="2000" dirty="0" smtClean="0"/>
          </a:p>
          <a:p>
            <a:pPr marL="324000" lvl="0" algn="just">
              <a:buFont typeface="Wingdings" pitchFamily="2" charset="2"/>
              <a:buChar char="§"/>
            </a:pPr>
            <a:r>
              <a:rPr lang="uk-UA" sz="2000" dirty="0" smtClean="0"/>
              <a:t> техніко-економічне забезпечення;</a:t>
            </a:r>
            <a:endParaRPr lang="ru-RU" sz="2000" dirty="0" smtClean="0"/>
          </a:p>
          <a:p>
            <a:pPr marL="324000" lvl="0" algn="just">
              <a:buFont typeface="Wingdings" pitchFamily="2" charset="2"/>
              <a:buChar char="§"/>
            </a:pPr>
            <a:r>
              <a:rPr lang="uk-UA" sz="2000" dirty="0" smtClean="0"/>
              <a:t> оперативне управління виробництвом;</a:t>
            </a:r>
            <a:endParaRPr lang="ru-RU" sz="2000" dirty="0" smtClean="0"/>
          </a:p>
          <a:p>
            <a:pPr marL="324000" lvl="0" algn="just">
              <a:buFont typeface="Wingdings" pitchFamily="2" charset="2"/>
              <a:buChar char="§"/>
            </a:pPr>
            <a:r>
              <a:rPr lang="uk-UA" sz="2000" dirty="0" smtClean="0"/>
              <a:t> управління кадрами;</a:t>
            </a:r>
            <a:endParaRPr lang="ru-RU" sz="2000" dirty="0" smtClean="0"/>
          </a:p>
          <a:p>
            <a:pPr marL="324000" lvl="0" algn="just">
              <a:buFont typeface="Wingdings" pitchFamily="2" charset="2"/>
              <a:buChar char="§"/>
            </a:pPr>
            <a:r>
              <a:rPr lang="uk-UA" sz="2000" dirty="0" smtClean="0"/>
              <a:t> управління фінансами;</a:t>
            </a:r>
            <a:endParaRPr lang="ru-RU" sz="2000" dirty="0" smtClean="0"/>
          </a:p>
          <a:p>
            <a:pPr marL="324000" lvl="0" algn="just">
              <a:buFont typeface="Wingdings" pitchFamily="2" charset="2"/>
              <a:buChar char="§"/>
            </a:pPr>
            <a:r>
              <a:rPr lang="uk-UA" sz="2000" dirty="0" smtClean="0"/>
              <a:t> управління інноваціями тощо.</a:t>
            </a:r>
          </a:p>
          <a:p>
            <a:pPr marL="324000" lvl="0" algn="just">
              <a:lnSpc>
                <a:spcPct val="120000"/>
              </a:lnSpc>
            </a:pPr>
            <a:endParaRPr lang="ru-RU" sz="1000" dirty="0" smtClean="0"/>
          </a:p>
          <a:p>
            <a:pPr algn="just">
              <a:lnSpc>
                <a:spcPct val="120000"/>
              </a:lnSpc>
              <a:buFont typeface="Wingdings" pitchFamily="2" charset="2"/>
              <a:buChar char="q"/>
            </a:pPr>
            <a:r>
              <a:rPr lang="uk-UA" sz="2000" b="1" i="1" dirty="0" smtClean="0"/>
              <a:t> </a:t>
            </a:r>
            <a:r>
              <a:rPr lang="uk-UA" sz="2000" dirty="0" smtClean="0"/>
              <a:t>Схема підпорядкованості ланок операційних систем, як правило, </a:t>
            </a:r>
            <a:r>
              <a:rPr lang="uk-UA" sz="2000" b="1" i="1" dirty="0" smtClean="0"/>
              <a:t>ієрархічна</a:t>
            </a:r>
            <a:r>
              <a:rPr lang="uk-UA" sz="2000" dirty="0" smtClean="0"/>
              <a:t>, тобто в системі існують верхні, нижні та середні ланки:</a:t>
            </a:r>
          </a:p>
          <a:p>
            <a:pPr algn="just">
              <a:lnSpc>
                <a:spcPct val="120000"/>
              </a:lnSpc>
              <a:buFont typeface="Wingdings" pitchFamily="2" charset="2"/>
              <a:buChar char="q"/>
            </a:pPr>
            <a:endParaRPr lang="uk-UA" sz="1000" dirty="0" smtClean="0"/>
          </a:p>
          <a:p>
            <a:pPr algn="just">
              <a:lnSpc>
                <a:spcPct val="120000"/>
              </a:lnSpc>
              <a:buFont typeface="Wingdings" pitchFamily="2" charset="2"/>
              <a:buChar char="q"/>
            </a:pPr>
            <a:endParaRPr lang="uk-UA" sz="1000" dirty="0" smtClean="0"/>
          </a:p>
          <a:p>
            <a:pPr algn="just">
              <a:lnSpc>
                <a:spcPct val="120000"/>
              </a:lnSpc>
              <a:buFont typeface="Wingdings" pitchFamily="2" charset="2"/>
              <a:buChar char="q"/>
            </a:pPr>
            <a:endParaRPr lang="uk-UA" sz="1000" dirty="0" smtClean="0"/>
          </a:p>
          <a:p>
            <a:pPr marL="5760000"/>
            <a:r>
              <a:rPr lang="uk-UA" sz="1600" b="1" dirty="0" smtClean="0"/>
              <a:t>а</a:t>
            </a:r>
            <a:r>
              <a:rPr lang="uk-UA" sz="1600" dirty="0" smtClean="0"/>
              <a:t> – симетрична;</a:t>
            </a:r>
          </a:p>
          <a:p>
            <a:pPr marL="5760000"/>
            <a:r>
              <a:rPr lang="uk-UA" sz="1600" b="1" dirty="0" smtClean="0"/>
              <a:t>б</a:t>
            </a:r>
            <a:r>
              <a:rPr lang="uk-UA" sz="1600" dirty="0" smtClean="0"/>
              <a:t> – асиметрична;</a:t>
            </a:r>
          </a:p>
          <a:p>
            <a:pPr marL="5760000"/>
            <a:r>
              <a:rPr lang="uk-UA" sz="1600" b="1" dirty="0" smtClean="0"/>
              <a:t>в</a:t>
            </a:r>
            <a:r>
              <a:rPr lang="uk-UA" sz="1600" dirty="0" smtClean="0"/>
              <a:t> – з обходом через ранг (рівень)</a:t>
            </a:r>
          </a:p>
          <a:p>
            <a:pPr marL="5040000"/>
            <a:endParaRPr lang="uk-UA" sz="1600" dirty="0" smtClean="0"/>
          </a:p>
          <a:p>
            <a:pPr marL="5040000"/>
            <a:endParaRPr lang="ru-RU" sz="1600" dirty="0" smtClean="0"/>
          </a:p>
          <a:p>
            <a:pPr algn="ctr">
              <a:lnSpc>
                <a:spcPct val="120000"/>
              </a:lnSpc>
            </a:pPr>
            <a:endParaRPr lang="uk-UA" sz="1200" b="1" dirty="0" smtClean="0"/>
          </a:p>
          <a:p>
            <a:pPr algn="ctr">
              <a:lnSpc>
                <a:spcPct val="120000"/>
              </a:lnSpc>
            </a:pPr>
            <a:r>
              <a:rPr lang="uk-UA" sz="1600" b="1" dirty="0" smtClean="0"/>
              <a:t>Типові структури ієрархічного управління в операційних системах</a:t>
            </a:r>
          </a:p>
        </p:txBody>
      </p:sp>
      <p:pic>
        <p:nvPicPr>
          <p:cNvPr id="5122" name="Picture 2"/>
          <p:cNvPicPr>
            <a:picLocks noChangeAspect="1" noChangeArrowheads="1"/>
          </p:cNvPicPr>
          <p:nvPr/>
        </p:nvPicPr>
        <p:blipFill>
          <a:blip r:embed="rId3" cstate="print"/>
          <a:srcRect b="2986"/>
          <a:stretch>
            <a:fillRect/>
          </a:stretch>
        </p:blipFill>
        <p:spPr bwMode="auto">
          <a:xfrm>
            <a:off x="323528" y="4221088"/>
            <a:ext cx="5763520" cy="208823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6922</TotalTime>
  <Words>1868</Words>
  <Application>Microsoft Office PowerPoint</Application>
  <PresentationFormat>Экран (4:3)</PresentationFormat>
  <Paragraphs>298</Paragraphs>
  <Slides>17</Slides>
  <Notes>17</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Оформление по умолчанию</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Company>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Vitaliy Lutskov</cp:lastModifiedBy>
  <cp:revision>564</cp:revision>
  <cp:lastPrinted>2015-04-09T11:06:06Z</cp:lastPrinted>
  <dcterms:created xsi:type="dcterms:W3CDTF">2011-08-18T09:20:44Z</dcterms:created>
  <dcterms:modified xsi:type="dcterms:W3CDTF">2017-02-21T08:23:44Z</dcterms:modified>
</cp:coreProperties>
</file>