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308" r:id="rId3"/>
    <p:sldId id="292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6" r:id="rId21"/>
    <p:sldId id="327" r:id="rId22"/>
  </p:sldIdLst>
  <p:sldSz cx="9144000" cy="5143500" type="screen16x9"/>
  <p:notesSz cx="6858000" cy="9144000"/>
  <p:embeddedFontLst>
    <p:embeddedFont>
      <p:font typeface="Oswald" panose="020B0604020202020204" charset="-52"/>
      <p:regular r:id="rId24"/>
      <p:bold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2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5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21.03.2022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564" y="115416"/>
            <a:ext cx="9143999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1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1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Вальда</a:t>
            </a:r>
            <a:r>
              <a:rPr lang="ru-RU" sz="21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двома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76627"/>
              </p:ext>
            </p:extLst>
          </p:nvPr>
        </p:nvGraphicFramePr>
        <p:xfrm>
          <a:off x="2094683" y="925198"/>
          <a:ext cx="4500594" cy="72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Формула" r:id="rId3" imgW="1765300" imgH="292100" progId="Equation.3">
                  <p:embed/>
                </p:oleObj>
              </mc:Choice>
              <mc:Fallback>
                <p:oleObj name="Формула" r:id="rId3" imgW="1765300" imgH="29210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683" y="925198"/>
                        <a:ext cx="4500594" cy="7234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1564" y="1742880"/>
            <a:ext cx="9019309" cy="136191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медіани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додатн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замінюються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одиницями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від’ємний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мінус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одиницями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82761" y="3176577"/>
            <a:ext cx="5912516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розраховуються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94484"/>
              </p:ext>
            </p:extLst>
          </p:nvPr>
        </p:nvGraphicFramePr>
        <p:xfrm>
          <a:off x="1281565" y="3640778"/>
          <a:ext cx="2357454" cy="101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Формула" r:id="rId5" imgW="1066800" imgH="520700" progId="Equation.3">
                  <p:embed/>
                </p:oleObj>
              </mc:Choice>
              <mc:Fallback>
                <p:oleObj name="Формула" r:id="rId5" imgW="1066800" imgH="520700" progId="Equation.3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65" y="3640778"/>
                        <a:ext cx="2357454" cy="101799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296562"/>
              </p:ext>
            </p:extLst>
          </p:nvPr>
        </p:nvGraphicFramePr>
        <p:xfrm>
          <a:off x="4530436" y="3855092"/>
          <a:ext cx="2571768" cy="5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Формула" r:id="rId7" imgW="1256755" imgH="304668" progId="Equation.3">
                  <p:embed/>
                </p:oleObj>
              </mc:Choice>
              <mc:Fallback>
                <p:oleObj name="Формула" r:id="rId7" imgW="1256755" imgH="304668" progId="Equation.3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436" y="3855092"/>
                        <a:ext cx="2571768" cy="5893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oogle Shape;1168;p41"/>
          <p:cNvGrpSpPr/>
          <p:nvPr/>
        </p:nvGrpSpPr>
        <p:grpSpPr>
          <a:xfrm>
            <a:off x="311720" y="3730833"/>
            <a:ext cx="523182" cy="634935"/>
            <a:chOff x="4539787" y="1011032"/>
            <a:chExt cx="598958" cy="720261"/>
          </a:xfrm>
        </p:grpSpPr>
        <p:sp>
          <p:nvSpPr>
            <p:cNvPr id="12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145;p41"/>
          <p:cNvGrpSpPr/>
          <p:nvPr/>
        </p:nvGrpSpPr>
        <p:grpSpPr>
          <a:xfrm>
            <a:off x="7882472" y="3730833"/>
            <a:ext cx="658855" cy="634935"/>
            <a:chOff x="9901824" y="937343"/>
            <a:chExt cx="744273" cy="793950"/>
          </a:xfrm>
        </p:grpSpPr>
        <p:grpSp>
          <p:nvGrpSpPr>
            <p:cNvPr id="18" name="Google Shape;114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5" name="Google Shape;114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4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4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5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5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5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5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5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5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5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157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58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59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60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61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62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6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02238"/>
              </p:ext>
            </p:extLst>
          </p:nvPr>
        </p:nvGraphicFramePr>
        <p:xfrm>
          <a:off x="1171553" y="996153"/>
          <a:ext cx="478631" cy="55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Формула" r:id="rId3" imgW="291960" imgH="266400" progId="Equation.3">
                  <p:embed/>
                </p:oleObj>
              </mc:Choice>
              <mc:Fallback>
                <p:oleObj name="Формула" r:id="rId3" imgW="291960" imgH="266400" progId="Equation.3">
                  <p:embed/>
                  <p:pic>
                    <p:nvPicPr>
                      <p:cNvPr id="22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53" y="996153"/>
                        <a:ext cx="478631" cy="55485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43001" y="392874"/>
            <a:ext cx="8001000" cy="39241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медіани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вниз;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43000" y="535768"/>
            <a:ext cx="175369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05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910887"/>
              </p:ext>
            </p:extLst>
          </p:nvPr>
        </p:nvGraphicFramePr>
        <p:xfrm>
          <a:off x="2052638" y="290076"/>
          <a:ext cx="482207" cy="55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Формула" r:id="rId5" imgW="279400" imgH="228600" progId="Equation.3">
                  <p:embed/>
                </p:oleObj>
              </mc:Choice>
              <mc:Fallback>
                <p:oleObj name="Формула" r:id="rId5" imgW="279400" imgH="228600" progId="Equation.3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90076"/>
                        <a:ext cx="482207" cy="5560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75507"/>
              </p:ext>
            </p:extLst>
          </p:nvPr>
        </p:nvGraphicFramePr>
        <p:xfrm>
          <a:off x="1143000" y="346176"/>
          <a:ext cx="638175" cy="50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Формула" r:id="rId7" imgW="317160" imgH="266400" progId="Equation.3">
                  <p:embed/>
                </p:oleObj>
              </mc:Choice>
              <mc:Fallback>
                <p:oleObj name="Формула" r:id="rId7" imgW="317160" imgH="266400" progId="Equation.3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6176"/>
                        <a:ext cx="638175" cy="5070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24693"/>
              </p:ext>
            </p:extLst>
          </p:nvPr>
        </p:nvGraphicFramePr>
        <p:xfrm>
          <a:off x="1865114" y="996153"/>
          <a:ext cx="428628" cy="55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Формула" r:id="rId9" imgW="253890" imgH="228501" progId="Equation.3">
                  <p:embed/>
                </p:oleObj>
              </mc:Choice>
              <mc:Fallback>
                <p:oleObj name="Формула" r:id="rId9" imgW="253890" imgH="228501" progId="Equation.3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114" y="996153"/>
                        <a:ext cx="428628" cy="55485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402071" y="1196375"/>
            <a:ext cx="6741930" cy="41549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5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66888"/>
              </p:ext>
            </p:extLst>
          </p:nvPr>
        </p:nvGraphicFramePr>
        <p:xfrm>
          <a:off x="1147730" y="1666027"/>
          <a:ext cx="531019" cy="54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Формула" r:id="rId11" imgW="330120" imgH="266400" progId="Equation.3">
                  <p:embed/>
                </p:oleObj>
              </mc:Choice>
              <mc:Fallback>
                <p:oleObj name="Формула" r:id="rId11" imgW="330120" imgH="266400" progId="Equation.3">
                  <p:embed/>
                  <p:pic>
                    <p:nvPicPr>
                      <p:cNvPr id="225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30" y="1666027"/>
                        <a:ext cx="531019" cy="5472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96962"/>
              </p:ext>
            </p:extLst>
          </p:nvPr>
        </p:nvGraphicFramePr>
        <p:xfrm>
          <a:off x="1946630" y="1666027"/>
          <a:ext cx="455440" cy="54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Формула" r:id="rId13" imgW="279400" imgH="228600" progId="Equation.3">
                  <p:embed/>
                </p:oleObj>
              </mc:Choice>
              <mc:Fallback>
                <p:oleObj name="Формула" r:id="rId13" imgW="279400" imgH="228600" progId="Equation.3">
                  <p:embed/>
                  <p:pic>
                    <p:nvPicPr>
                      <p:cNvPr id="225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630" y="1666027"/>
                        <a:ext cx="455440" cy="5472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4301" y="2290609"/>
            <a:ext cx="8956964" cy="193899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Приклад 1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табл.1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модель, яка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затрат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кладні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затратам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слідження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3064" y="54445"/>
            <a:ext cx="883227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Таблиця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1.Вихідні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розрахункові дані для побудови </a:t>
            </a:r>
            <a:r>
              <a:rPr lang="uk-UA" sz="1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моделі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83889"/>
              </p:ext>
            </p:extLst>
          </p:nvPr>
        </p:nvGraphicFramePr>
        <p:xfrm>
          <a:off x="1160545" y="407323"/>
          <a:ext cx="7089835" cy="4697730"/>
        </p:xfrm>
        <a:graphic>
          <a:graphicData uri="http://schemas.openxmlformats.org/drawingml/2006/table">
            <a:tbl>
              <a:tblPr/>
              <a:tblGrid>
                <a:gridCol w="43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6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Продуктив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ність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праці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Затрати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прикладні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дослідження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Інструментальна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змінна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–7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7,21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 0,09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0,0081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0,7396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7,38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 0,12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0,0144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0,4356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7,72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–0,02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0,0004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0,2116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–2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8,06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–0,16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0,0256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0,0676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–1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8,23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–0,03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0,0009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0,0016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8,40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0,0000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0,0576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8,40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 0,20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0,0400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0,1936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8,57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 0,13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0,0169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0,2916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2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–0,34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0,1156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0,0576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3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8,91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–0,01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0,0001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0,5476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0,2220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2,6040</a:t>
                      </a:r>
                    </a:p>
                  </a:txBody>
                  <a:tcPr marL="50334" marR="5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982637" y="857238"/>
          <a:ext cx="535785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Формула" r:id="rId3" imgW="685800" imgH="254000" progId="Equation.3">
                  <p:embed/>
                </p:oleObj>
              </mc:Choice>
              <mc:Fallback>
                <p:oleObj name="Формула" r:id="rId3" imgW="685800" imgH="2540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637" y="857238"/>
                        <a:ext cx="535785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429256" y="857238"/>
          <a:ext cx="428628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Формула" r:id="rId5" imgW="190335" imgH="266469" progId="Equation.3">
                  <p:embed/>
                </p:oleObj>
              </mc:Choice>
              <mc:Fallback>
                <p:oleObj name="Формула" r:id="rId5" imgW="190335" imgH="266469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857238"/>
                        <a:ext cx="428628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9372"/>
              </p:ext>
            </p:extLst>
          </p:nvPr>
        </p:nvGraphicFramePr>
        <p:xfrm>
          <a:off x="6114739" y="857238"/>
          <a:ext cx="535785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Формула" r:id="rId7" imgW="736600" imgH="342900" progId="Equation.3">
                  <p:embed/>
                </p:oleObj>
              </mc:Choice>
              <mc:Fallback>
                <p:oleObj name="Формула" r:id="rId7" imgW="736600" imgH="342900" progId="Equation.3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739" y="857238"/>
                        <a:ext cx="535785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698601"/>
              </p:ext>
            </p:extLst>
          </p:nvPr>
        </p:nvGraphicFramePr>
        <p:xfrm>
          <a:off x="6798585" y="857238"/>
          <a:ext cx="535785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Формула" r:id="rId9" imgW="203112" imgH="241195" progId="Equation.3">
                  <p:embed/>
                </p:oleObj>
              </mc:Choice>
              <mc:Fallback>
                <p:oleObj name="Формула" r:id="rId9" imgW="203112" imgH="241195" progId="Equation.3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585" y="857238"/>
                        <a:ext cx="535785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18749"/>
              </p:ext>
            </p:extLst>
          </p:nvPr>
        </p:nvGraphicFramePr>
        <p:xfrm>
          <a:off x="7605840" y="830448"/>
          <a:ext cx="535785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Формула" r:id="rId11" imgW="698500" imgH="381000" progId="Equation.3">
                  <p:embed/>
                </p:oleObj>
              </mc:Choice>
              <mc:Fallback>
                <p:oleObj name="Формула" r:id="rId11" imgW="698500" imgH="381000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840" y="830448"/>
                        <a:ext cx="535785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303711" y="4875625"/>
          <a:ext cx="157163" cy="26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Формула" r:id="rId13" imgW="304536" imgH="253780" progId="Equation.3">
                  <p:embed/>
                </p:oleObj>
              </mc:Choice>
              <mc:Fallback>
                <p:oleObj name="Формула" r:id="rId13" imgW="304536" imgH="253780" progId="Equation.3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1" y="4875625"/>
                        <a:ext cx="157163" cy="26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oogle Shape;1145;p41"/>
          <p:cNvGrpSpPr/>
          <p:nvPr/>
        </p:nvGrpSpPr>
        <p:grpSpPr>
          <a:xfrm>
            <a:off x="116658" y="3671957"/>
            <a:ext cx="658855" cy="634935"/>
            <a:chOff x="9901824" y="937343"/>
            <a:chExt cx="744273" cy="793950"/>
          </a:xfrm>
        </p:grpSpPr>
        <p:grpSp>
          <p:nvGrpSpPr>
            <p:cNvPr id="11" name="Google Shape;114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8" name="Google Shape;114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14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14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15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15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15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15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15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5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5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1157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58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59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60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61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62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82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54045"/>
              </p:ext>
            </p:extLst>
          </p:nvPr>
        </p:nvGraphicFramePr>
        <p:xfrm>
          <a:off x="1303711" y="1192254"/>
          <a:ext cx="267893" cy="31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Формула" r:id="rId3" imgW="164957" imgH="190335" progId="Equation.3">
                  <p:embed/>
                </p:oleObj>
              </mc:Choice>
              <mc:Fallback>
                <p:oleObj name="Формула" r:id="rId3" imgW="164957" imgH="190335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1" y="1192254"/>
                        <a:ext cx="267893" cy="315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303711" y="2035965"/>
          <a:ext cx="267893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Формула" r:id="rId5" imgW="215713" imgH="190335" progId="Equation.3">
                  <p:embed/>
                </p:oleObj>
              </mc:Choice>
              <mc:Fallback>
                <p:oleObj name="Формула" r:id="rId5" imgW="215713" imgH="190335" progId="Equation.3">
                  <p:embed/>
                  <p:pic>
                    <p:nvPicPr>
                      <p:cNvPr id="256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1" y="2035965"/>
                        <a:ext cx="267893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03711" y="88083"/>
            <a:ext cx="4166754" cy="923330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Розв’язання</a:t>
            </a:r>
            <a:endParaRPr lang="ru-RU" sz="2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Ідентифікуємо змінні моделі: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682656" y="1088085"/>
            <a:ext cx="5296963" cy="60016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продуктивність праці, залежна змінна;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95667" y="1882620"/>
            <a:ext cx="7580516" cy="1038746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незалежна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Специфікуємо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лінійному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051966"/>
              </p:ext>
            </p:extLst>
          </p:nvPr>
        </p:nvGraphicFramePr>
        <p:xfrm>
          <a:off x="2607129" y="3030862"/>
          <a:ext cx="401838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Формула" r:id="rId7" imgW="1637589" imgH="253890" progId="Equation.3">
                  <p:embed/>
                </p:oleObj>
              </mc:Choice>
              <mc:Fallback>
                <p:oleObj name="Формула" r:id="rId7" imgW="1637589" imgH="253890" progId="Equation.3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129" y="3030862"/>
                        <a:ext cx="4018388" cy="64294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422386"/>
              </p:ext>
            </p:extLst>
          </p:nvPr>
        </p:nvGraphicFramePr>
        <p:xfrm>
          <a:off x="2592715" y="3865999"/>
          <a:ext cx="4018388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Формула" r:id="rId9" imgW="1257300" imgH="292100" progId="Equation.3">
                  <p:embed/>
                </p:oleObj>
              </mc:Choice>
              <mc:Fallback>
                <p:oleObj name="Формула" r:id="rId9" imgW="1257300" imgH="29210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715" y="3865999"/>
                        <a:ext cx="4018388" cy="75009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oogle Shape;1168;p41"/>
          <p:cNvGrpSpPr/>
          <p:nvPr/>
        </p:nvGrpSpPr>
        <p:grpSpPr>
          <a:xfrm>
            <a:off x="311720" y="3661297"/>
            <a:ext cx="523182" cy="704471"/>
            <a:chOff x="4539787" y="1011032"/>
            <a:chExt cx="598958" cy="720261"/>
          </a:xfrm>
        </p:grpSpPr>
        <p:sp>
          <p:nvSpPr>
            <p:cNvPr id="12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145;p41"/>
          <p:cNvGrpSpPr/>
          <p:nvPr/>
        </p:nvGrpSpPr>
        <p:grpSpPr>
          <a:xfrm>
            <a:off x="8097787" y="3564083"/>
            <a:ext cx="658855" cy="771676"/>
            <a:chOff x="9901824" y="937343"/>
            <a:chExt cx="744273" cy="793950"/>
          </a:xfrm>
        </p:grpSpPr>
        <p:grpSp>
          <p:nvGrpSpPr>
            <p:cNvPr id="18" name="Google Shape;114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5" name="Google Shape;114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4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4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5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5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5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5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5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5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5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157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58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59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60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61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62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46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0679" y="57459"/>
            <a:ext cx="6858000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скільки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незалежна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0679" y="486004"/>
            <a:ext cx="8873836" cy="13619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помилки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корелювати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залишками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інструментальною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методом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Вальда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</a:t>
            </a: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43000" y="513235"/>
            <a:ext cx="1962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11038"/>
              </p:ext>
            </p:extLst>
          </p:nvPr>
        </p:nvGraphicFramePr>
        <p:xfrm>
          <a:off x="4445047" y="1940913"/>
          <a:ext cx="2032397" cy="45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Формула" r:id="rId3" imgW="583920" imgH="177480" progId="Equation.3">
                  <p:embed/>
                </p:oleObj>
              </mc:Choice>
              <mc:Fallback>
                <p:oleObj name="Формула" r:id="rId3" imgW="583920" imgH="177480" progId="Equation.3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47" y="1940913"/>
                        <a:ext cx="2032397" cy="45362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9773" y="2463508"/>
            <a:ext cx="6572953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3.2</a:t>
            </a: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91843"/>
              </p:ext>
            </p:extLst>
          </p:nvPr>
        </p:nvGraphicFramePr>
        <p:xfrm>
          <a:off x="7117773" y="2486719"/>
          <a:ext cx="404598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Формула" r:id="rId5" imgW="215713" imgH="190335" progId="Equation.3">
                  <p:embed/>
                </p:oleObj>
              </mc:Choice>
              <mc:Fallback>
                <p:oleObj name="Формула" r:id="rId5" imgW="215713" imgH="190335" progId="Equation.3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773" y="2486719"/>
                        <a:ext cx="404598" cy="375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59773" y="3054329"/>
            <a:ext cx="2408352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своєї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медіани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2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35170"/>
              </p:ext>
            </p:extLst>
          </p:nvPr>
        </p:nvGraphicFramePr>
        <p:xfrm>
          <a:off x="4012833" y="2982645"/>
          <a:ext cx="2464611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рмула" r:id="rId7" imgW="736280" imgH="253890" progId="Equation.3">
                  <p:embed/>
                </p:oleObj>
              </mc:Choice>
              <mc:Fallback>
                <p:oleObj name="Формула" r:id="rId7" imgW="736280" imgH="253890" progId="Equation.3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833" y="2982645"/>
                        <a:ext cx="2464611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60679" y="3616971"/>
            <a:ext cx="8744329" cy="7155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3.3.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Від’ємні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–1, 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додатні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 + 1.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інструментальною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змінною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(див. табл. 1).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4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76031"/>
              </p:ext>
            </p:extLst>
          </p:nvPr>
        </p:nvGraphicFramePr>
        <p:xfrm>
          <a:off x="1172282" y="146315"/>
          <a:ext cx="6497771" cy="91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Формула" r:id="rId3" imgW="3289300" imgH="533400" progId="Equation.3">
                  <p:embed/>
                </p:oleObj>
              </mc:Choice>
              <mc:Fallback>
                <p:oleObj name="Формула" r:id="rId3" imgW="3289300" imgH="533400" progId="Equation.3">
                  <p:embed/>
                  <p:pic>
                    <p:nvPicPr>
                      <p:cNvPr id="2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282" y="146315"/>
                        <a:ext cx="6497771" cy="9108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43518"/>
              </p:ext>
            </p:extLst>
          </p:nvPr>
        </p:nvGraphicFramePr>
        <p:xfrm>
          <a:off x="1172282" y="1178709"/>
          <a:ext cx="6537771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Формула" r:id="rId5" imgW="3568700" imgH="533400" progId="Equation.3">
                  <p:embed/>
                </p:oleObj>
              </mc:Choice>
              <mc:Fallback>
                <p:oleObj name="Формула" r:id="rId5" imgW="3568700" imgH="53340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282" y="1178709"/>
                        <a:ext cx="6537771" cy="8572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4038" y="2157524"/>
            <a:ext cx="5173532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Розрахуємо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156911"/>
              </p:ext>
            </p:extLst>
          </p:nvPr>
        </p:nvGraphicFramePr>
        <p:xfrm>
          <a:off x="1089989" y="2748804"/>
          <a:ext cx="6974412" cy="101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Формула" r:id="rId7" imgW="3225800" imgH="584200" progId="Equation.3">
                  <p:embed/>
                </p:oleObj>
              </mc:Choice>
              <mc:Fallback>
                <p:oleObj name="Формула" r:id="rId7" imgW="3225800" imgH="584200" progId="Equation.3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989" y="2748804"/>
                        <a:ext cx="6974412" cy="101799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79294"/>
              </p:ext>
            </p:extLst>
          </p:nvPr>
        </p:nvGraphicFramePr>
        <p:xfrm>
          <a:off x="284038" y="3921655"/>
          <a:ext cx="8489373" cy="55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Формула" r:id="rId9" imgW="3632040" imgH="317160" progId="Equation.3">
                  <p:embed/>
                </p:oleObj>
              </mc:Choice>
              <mc:Fallback>
                <p:oleObj name="Формула" r:id="rId9" imgW="3632040" imgH="317160" progId="Equation.3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38" y="3921655"/>
                        <a:ext cx="8489373" cy="5579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5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34347"/>
              </p:ext>
            </p:extLst>
          </p:nvPr>
        </p:nvGraphicFramePr>
        <p:xfrm>
          <a:off x="1697920" y="50033"/>
          <a:ext cx="1866162" cy="93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Формула" r:id="rId3" imgW="1459866" imgH="761669" progId="Equation.3">
                  <p:embed/>
                </p:oleObj>
              </mc:Choice>
              <mc:Fallback>
                <p:oleObj name="Формула" r:id="rId3" imgW="1459866" imgH="761669" progId="Equation.3">
                  <p:embed/>
                  <p:pic>
                    <p:nvPicPr>
                      <p:cNvPr id="286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920" y="50033"/>
                        <a:ext cx="1866162" cy="93803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01081"/>
              </p:ext>
            </p:extLst>
          </p:nvPr>
        </p:nvGraphicFramePr>
        <p:xfrm>
          <a:off x="5450683" y="77262"/>
          <a:ext cx="1982405" cy="902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Формула" r:id="rId5" imgW="1473200" imgH="685800" progId="Equation.3">
                  <p:embed/>
                </p:oleObj>
              </mc:Choice>
              <mc:Fallback>
                <p:oleObj name="Формула" r:id="rId5" imgW="1473200" imgH="6858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683" y="77262"/>
                        <a:ext cx="1982405" cy="9025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3062" y="1316819"/>
            <a:ext cx="4001737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79213"/>
              </p:ext>
            </p:extLst>
          </p:nvPr>
        </p:nvGraphicFramePr>
        <p:xfrm>
          <a:off x="4745758" y="1134715"/>
          <a:ext cx="3911231" cy="5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Формула" r:id="rId7" imgW="1422400" imgH="292100" progId="Equation.3">
                  <p:embed/>
                </p:oleObj>
              </mc:Choice>
              <mc:Fallback>
                <p:oleObj name="Формула" r:id="rId7" imgW="1422400" imgH="292100" progId="Equation.3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758" y="1134715"/>
                        <a:ext cx="3911231" cy="5893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10218" y="1816038"/>
            <a:ext cx="7257510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40436"/>
              </p:ext>
            </p:extLst>
          </p:nvPr>
        </p:nvGraphicFramePr>
        <p:xfrm>
          <a:off x="2001838" y="2347913"/>
          <a:ext cx="429736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Формула" r:id="rId9" imgW="2781000" imgH="723600" progId="Equation.3">
                  <p:embed/>
                </p:oleObj>
              </mc:Choice>
              <mc:Fallback>
                <p:oleObj name="Формула" r:id="rId9" imgW="2781000" imgH="723600" progId="Equation.3">
                  <p:embed/>
                  <p:pic>
                    <p:nvPicPr>
                      <p:cNvPr id="286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347913"/>
                        <a:ext cx="4297362" cy="10842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58238"/>
              </p:ext>
            </p:extLst>
          </p:nvPr>
        </p:nvGraphicFramePr>
        <p:xfrm>
          <a:off x="2001837" y="3506452"/>
          <a:ext cx="4297363" cy="12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Формула" r:id="rId11" imgW="2400300" imgH="774700" progId="Equation.3">
                  <p:embed/>
                </p:oleObj>
              </mc:Choice>
              <mc:Fallback>
                <p:oleObj name="Формула" r:id="rId11" imgW="2400300" imgH="774700" progId="Equation.3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7" y="3506452"/>
                        <a:ext cx="4297363" cy="12322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oogle Shape;1168;p41"/>
          <p:cNvGrpSpPr/>
          <p:nvPr/>
        </p:nvGrpSpPr>
        <p:grpSpPr>
          <a:xfrm>
            <a:off x="311720" y="3661297"/>
            <a:ext cx="523182" cy="704471"/>
            <a:chOff x="4539787" y="1011032"/>
            <a:chExt cx="598958" cy="720261"/>
          </a:xfrm>
        </p:grpSpPr>
        <p:sp>
          <p:nvSpPr>
            <p:cNvPr id="16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145;p41"/>
          <p:cNvGrpSpPr/>
          <p:nvPr/>
        </p:nvGrpSpPr>
        <p:grpSpPr>
          <a:xfrm>
            <a:off x="7774758" y="3572494"/>
            <a:ext cx="882231" cy="793274"/>
            <a:chOff x="9901824" y="937343"/>
            <a:chExt cx="744273" cy="793950"/>
          </a:xfrm>
        </p:grpSpPr>
        <p:grpSp>
          <p:nvGrpSpPr>
            <p:cNvPr id="22" name="Google Shape;114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9" name="Google Shape;114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4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4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5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5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5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5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5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5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15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" name="Google Shape;1157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58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59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60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61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62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32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5060" y="-47997"/>
            <a:ext cx="6553717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Розрахуємо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детермінації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1251"/>
              </p:ext>
            </p:extLst>
          </p:nvPr>
        </p:nvGraphicFramePr>
        <p:xfrm>
          <a:off x="592281" y="296994"/>
          <a:ext cx="7689273" cy="96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3" imgW="3733800" imgH="609600" progId="Equation.3">
                  <p:embed/>
                </p:oleObj>
              </mc:Choice>
              <mc:Fallback>
                <p:oleObj name="Формула" r:id="rId3" imgW="3733800" imgH="60960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81" y="296994"/>
                        <a:ext cx="7689273" cy="9644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681332"/>
              </p:ext>
            </p:extLst>
          </p:nvPr>
        </p:nvGraphicFramePr>
        <p:xfrm>
          <a:off x="2075238" y="1326996"/>
          <a:ext cx="5136052" cy="63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5" imgW="2197100" imgH="355600" progId="Equation.3">
                  <p:embed/>
                </p:oleObj>
              </mc:Choice>
              <mc:Fallback>
                <p:oleObj name="Формула" r:id="rId5" imgW="2197100" imgH="355600" progId="Equation.3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238" y="1326996"/>
                        <a:ext cx="5136052" cy="63936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1542" y="1900336"/>
            <a:ext cx="8863445" cy="200824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детермінації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те,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достовірною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зв’язок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кількісно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описує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досить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тісним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Так,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детермінац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показує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90%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варіація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варіацією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затрат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параметр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89583"/>
              </p:ext>
            </p:extLst>
          </p:nvPr>
        </p:nvGraphicFramePr>
        <p:xfrm>
          <a:off x="1857030" y="3567783"/>
          <a:ext cx="1017992" cy="41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Формула" r:id="rId7" imgW="748975" imgH="253890" progId="Equation.3">
                  <p:embed/>
                </p:oleObj>
              </mc:Choice>
              <mc:Fallback>
                <p:oleObj name="Формула" r:id="rId7" imgW="748975" imgH="253890" progId="Equation.3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030" y="3567783"/>
                        <a:ext cx="1017992" cy="4172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11542" y="3908578"/>
            <a:ext cx="8863445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граничну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зміну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зміняться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одиницю</a:t>
            </a: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1" y="91388"/>
            <a:ext cx="3422732" cy="41549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еластичності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99846"/>
              </p:ext>
            </p:extLst>
          </p:nvPr>
        </p:nvGraphicFramePr>
        <p:xfrm>
          <a:off x="1518026" y="696503"/>
          <a:ext cx="5578965" cy="103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3" imgW="2768600" imgH="546100" progId="Equation.3">
                  <p:embed/>
                </p:oleObj>
              </mc:Choice>
              <mc:Fallback>
                <p:oleObj name="Формула" r:id="rId3" imgW="2768600" imgH="546100" progId="Equation.3">
                  <p:embed/>
                  <p:pic>
                    <p:nvPicPr>
                      <p:cNvPr id="327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026" y="696503"/>
                        <a:ext cx="5578965" cy="103877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00057" y="1831381"/>
            <a:ext cx="8384170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показує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затрат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збільшенню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0,49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00057" y="2736579"/>
            <a:ext cx="8540033" cy="168507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1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Бартлета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Бартлет</a:t>
            </a:r>
            <a:r>
              <a:rPr lang="uk-UA" sz="21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довів: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розбити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впорядковані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три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потім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збільшити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парaметрів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визначатись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7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96740"/>
              </p:ext>
            </p:extLst>
          </p:nvPr>
        </p:nvGraphicFramePr>
        <p:xfrm>
          <a:off x="1498868" y="98701"/>
          <a:ext cx="2357454" cy="91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Формула" r:id="rId3" imgW="1091880" imgH="507960" progId="Equation.3">
                  <p:embed/>
                </p:oleObj>
              </mc:Choice>
              <mc:Fallback>
                <p:oleObj name="Формула" r:id="rId3" imgW="1091880" imgH="507960" progId="Equation.3">
                  <p:embed/>
                  <p:pic>
                    <p:nvPicPr>
                      <p:cNvPr id="317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868" y="98701"/>
                        <a:ext cx="2357454" cy="9108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30789"/>
              </p:ext>
            </p:extLst>
          </p:nvPr>
        </p:nvGraphicFramePr>
        <p:xfrm>
          <a:off x="4641111" y="218821"/>
          <a:ext cx="2631173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Формула" r:id="rId5" imgW="1218960" imgH="279360" progId="Equation.3">
                  <p:embed/>
                </p:oleObj>
              </mc:Choice>
              <mc:Fallback>
                <p:oleObj name="Формула" r:id="rId5" imgW="1218960" imgH="279360" progId="Equation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111" y="218821"/>
                        <a:ext cx="2631173" cy="56078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34751"/>
              </p:ext>
            </p:extLst>
          </p:nvPr>
        </p:nvGraphicFramePr>
        <p:xfrm>
          <a:off x="339924" y="1091239"/>
          <a:ext cx="1034654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Формула" r:id="rId7" imgW="444240" imgH="241200" progId="Equation.3">
                  <p:embed/>
                </p:oleObj>
              </mc:Choice>
              <mc:Fallback>
                <p:oleObj name="Формула" r:id="rId7" imgW="444240" imgH="241200" progId="Equation.3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24" y="1091239"/>
                        <a:ext cx="1034654" cy="5095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82317" y="1127296"/>
            <a:ext cx="7636992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третій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першій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60448"/>
              </p:ext>
            </p:extLst>
          </p:nvPr>
        </p:nvGraphicFramePr>
        <p:xfrm>
          <a:off x="339924" y="1799024"/>
          <a:ext cx="379809" cy="42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Формула" r:id="rId9" imgW="330120" imgH="266400" progId="Equation.3">
                  <p:embed/>
                </p:oleObj>
              </mc:Choice>
              <mc:Fallback>
                <p:oleObj name="Формула" r:id="rId9" imgW="330120" imgH="266400" progId="Equation.3">
                  <p:embed/>
                  <p:pic>
                    <p:nvPicPr>
                      <p:cNvPr id="31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24" y="1799024"/>
                        <a:ext cx="379809" cy="42463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343164"/>
              </p:ext>
            </p:extLst>
          </p:nvPr>
        </p:nvGraphicFramePr>
        <p:xfrm>
          <a:off x="787969" y="1799023"/>
          <a:ext cx="424314" cy="39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Формула" r:id="rId11" imgW="380880" imgH="266400" progId="Equation.3">
                  <p:embed/>
                </p:oleObj>
              </mc:Choice>
              <mc:Fallback>
                <p:oleObj name="Формула" r:id="rId11" imgW="380880" imgH="266400" progId="Equation.3">
                  <p:embed/>
                  <p:pic>
                    <p:nvPicPr>
                      <p:cNvPr id="31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969" y="1799023"/>
                        <a:ext cx="424314" cy="39345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11345" y="1745241"/>
            <a:ext cx="7466063" cy="73866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середнім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11937"/>
              </p:ext>
            </p:extLst>
          </p:nvPr>
        </p:nvGraphicFramePr>
        <p:xfrm>
          <a:off x="2876210" y="2144663"/>
          <a:ext cx="519113" cy="46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Формула" r:id="rId13" imgW="291960" imgH="266400" progId="Equation.3">
                  <p:embed/>
                </p:oleObj>
              </mc:Choice>
              <mc:Fallback>
                <p:oleObj name="Формула" r:id="rId13" imgW="291960" imgH="266400" progId="Equation.3">
                  <p:embed/>
                  <p:pic>
                    <p:nvPicPr>
                      <p:cNvPr id="31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210" y="2144663"/>
                        <a:ext cx="519113" cy="4634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11416"/>
              </p:ext>
            </p:extLst>
          </p:nvPr>
        </p:nvGraphicFramePr>
        <p:xfrm>
          <a:off x="3594385" y="2130358"/>
          <a:ext cx="523875" cy="4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Формула" r:id="rId15" imgW="279360" imgH="266400" progId="Equation.3">
                  <p:embed/>
                </p:oleObj>
              </mc:Choice>
              <mc:Fallback>
                <p:oleObj name="Формула" r:id="rId15" imgW="279360" imgH="266400" progId="Equation.3">
                  <p:embed/>
                  <p:pic>
                    <p:nvPicPr>
                      <p:cNvPr id="317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385" y="2130358"/>
                        <a:ext cx="523875" cy="47776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212283" y="2788515"/>
            <a:ext cx="4176464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1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1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Дарбіна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59436" y="3242125"/>
            <a:ext cx="8717972" cy="39241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Дарбін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впорядковувати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вектор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93301"/>
              </p:ext>
            </p:extLst>
          </p:nvPr>
        </p:nvGraphicFramePr>
        <p:xfrm>
          <a:off x="8351690" y="3242125"/>
          <a:ext cx="375050" cy="33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Формула" r:id="rId17" imgW="215713" imgH="190335" progId="Equation.3">
                  <p:embed/>
                </p:oleObj>
              </mc:Choice>
              <mc:Fallback>
                <p:oleObj name="Формула" r:id="rId17" imgW="215713" imgH="190335" progId="Equation.3">
                  <p:embed/>
                  <p:pic>
                    <p:nvPicPr>
                      <p:cNvPr id="317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690" y="3242125"/>
                        <a:ext cx="375050" cy="3301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41901" y="3619827"/>
            <a:ext cx="8877408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порядку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змінну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порядковий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номер (ранг),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числа 1, 2, 3, 4 ... </a:t>
            </a:r>
            <a:r>
              <a:rPr lang="en-US" sz="21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8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9872" y="1882386"/>
            <a:ext cx="7689273" cy="22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 інструментальних змінних.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9872" y="-80544"/>
            <a:ext cx="6643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Тема. 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Метод інструментальних змінних.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5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249381" y="1420927"/>
            <a:ext cx="8717973" cy="3563973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5225" y="2060292"/>
            <a:ext cx="7746283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Дарбіна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модель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поясню</a:t>
            </a:r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вальних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знаходять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значень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потім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впорядковуються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порядку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кожному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присвоюється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порядковий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номер.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48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48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93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4463" y="166257"/>
            <a:ext cx="8541328" cy="3185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П.1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Автокореляція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часового ряду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описана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авторегресійної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певного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порядку. </a:t>
            </a:r>
            <a:endParaRPr lang="en-US" sz="21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взаємозв’язків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багатомірних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кількісно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однієї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врахувати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автокореляцію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буде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входить до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пояснюючих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09664"/>
              </p:ext>
            </p:extLst>
          </p:nvPr>
        </p:nvGraphicFramePr>
        <p:xfrm>
          <a:off x="2208479" y="3625544"/>
          <a:ext cx="4872924" cy="71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Формула" r:id="rId3" imgW="1943100" imgH="304800" progId="Equation.3">
                  <p:embed/>
                </p:oleObj>
              </mc:Choice>
              <mc:Fallback>
                <p:oleObj name="Формула" r:id="rId3" imgW="1943100" imgH="304800" progId="Equation.3">
                  <p:embed/>
                  <p:pic>
                    <p:nvPicPr>
                      <p:cNvPr id="10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479" y="3625544"/>
                        <a:ext cx="4872924" cy="7146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11191" y="456085"/>
            <a:ext cx="5216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6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2744" y="0"/>
            <a:ext cx="8614062" cy="4070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Наведемо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приклад 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 1. Нехай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модель, яка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вихідна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ряди, один 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характеризувати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капітальних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вкладено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то, очевидно,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зменшитись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технічн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недоцільн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000752"/>
              </p:ext>
            </p:extLst>
          </p:nvPr>
        </p:nvGraphicFramePr>
        <p:xfrm>
          <a:off x="1893075" y="3832957"/>
          <a:ext cx="5572164" cy="80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3" imgW="2501900" imgH="317500" progId="Equation.3">
                  <p:embed/>
                </p:oleObj>
              </mc:Choice>
              <mc:Fallback>
                <p:oleObj name="Формула" r:id="rId3" imgW="2501900" imgH="317500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075" y="3832957"/>
                        <a:ext cx="5572164" cy="8036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9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357290" y="750081"/>
          <a:ext cx="482183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Формула" r:id="rId3" imgW="266469" imgH="304536" progId="Equation.3">
                  <p:embed/>
                </p:oleObj>
              </mc:Choice>
              <mc:Fallback>
                <p:oleObj name="Формула" r:id="rId3" imgW="266469" imgH="304536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750081"/>
                        <a:ext cx="482183" cy="482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804306" y="803660"/>
          <a:ext cx="560784" cy="33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Формула" r:id="rId5" imgW="215640" imgH="279360" progId="Equation.3">
                  <p:embed/>
                </p:oleObj>
              </mc:Choice>
              <mc:Fallback>
                <p:oleObj name="Формула" r:id="rId5" imgW="215640" imgH="279360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306" y="803660"/>
                        <a:ext cx="560784" cy="336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303711" y="1928808"/>
          <a:ext cx="589364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Формула" r:id="rId7" imgW="431613" imgH="304668" progId="Equation.3">
                  <p:embed/>
                </p:oleObj>
              </mc:Choice>
              <mc:Fallback>
                <p:oleObj name="Формула" r:id="rId7" imgW="431613" imgH="304668" progId="Equation.3">
                  <p:embed/>
                  <p:pic>
                    <p:nvPicPr>
                      <p:cNvPr id="174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1" y="1928808"/>
                        <a:ext cx="589364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32339" y="750082"/>
            <a:ext cx="4098635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періоді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11070" y="910817"/>
            <a:ext cx="1753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303711" y="1821652"/>
            <a:ext cx="7144098" cy="23314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45356" algn="l"/>
              </a:tabLst>
            </a:pPr>
            <a:r>
              <a:rPr lang="ru-RU" sz="2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періоді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45356" algn="l"/>
              </a:tabLst>
            </a:pPr>
            <a:endParaRPr lang="ru-RU" sz="21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945356" algn="l"/>
              </a:tabLst>
            </a:pPr>
            <a:r>
              <a:rPr lang="ru-RU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100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100" i="1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фондомісткість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lang="ru-RU" sz="2100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945356" algn="l"/>
              </a:tabLst>
            </a:pPr>
            <a:endParaRPr lang="ru-RU" sz="21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945356" algn="l"/>
              </a:tabLst>
            </a:pPr>
            <a:r>
              <a:rPr lang="en-US" sz="21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100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100" i="1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945356" algn="l"/>
              </a:tabLst>
            </a:pPr>
            <a:endParaRPr lang="ru-RU" sz="2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945356" algn="l"/>
              </a:tabLs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100" i="1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стохастична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oogle Shape;1296;p41"/>
          <p:cNvGrpSpPr/>
          <p:nvPr/>
        </p:nvGrpSpPr>
        <p:grpSpPr>
          <a:xfrm>
            <a:off x="157032" y="3565941"/>
            <a:ext cx="902841" cy="694332"/>
            <a:chOff x="8843122" y="4420259"/>
            <a:chExt cx="720202" cy="655469"/>
          </a:xfrm>
        </p:grpSpPr>
        <p:sp>
          <p:nvSpPr>
            <p:cNvPr id="9" name="Google Shape;1297;p4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98;p4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99;p4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00;p4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01;p4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02;p4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291;p41"/>
          <p:cNvGrpSpPr/>
          <p:nvPr/>
        </p:nvGrpSpPr>
        <p:grpSpPr>
          <a:xfrm>
            <a:off x="7865918" y="253951"/>
            <a:ext cx="710855" cy="656865"/>
            <a:chOff x="10914544" y="4407150"/>
            <a:chExt cx="720170" cy="681687"/>
          </a:xfrm>
        </p:grpSpPr>
        <p:sp>
          <p:nvSpPr>
            <p:cNvPr id="16" name="Google Shape;1292;p4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93;p4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94;p4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95;p4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1168;p41"/>
          <p:cNvGrpSpPr/>
          <p:nvPr/>
        </p:nvGrpSpPr>
        <p:grpSpPr>
          <a:xfrm>
            <a:off x="377222" y="275880"/>
            <a:ext cx="523182" cy="634935"/>
            <a:chOff x="4539787" y="1011032"/>
            <a:chExt cx="598958" cy="720261"/>
          </a:xfrm>
        </p:grpSpPr>
        <p:sp>
          <p:nvSpPr>
            <p:cNvPr id="21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0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81840" y="272998"/>
            <a:ext cx="8749145" cy="26545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навести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25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пояснюючих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25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25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таких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порушується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передумова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методу 1МНК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оцінці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пояснюючі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корелюють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залишками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100" baseline="-25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вони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стохастичними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1839" y="3488680"/>
            <a:ext cx="8749145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атимуться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методу 1МНК, то вони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необгрунтованими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ілка вниз 1"/>
          <p:cNvSpPr/>
          <p:nvPr/>
        </p:nvSpPr>
        <p:spPr>
          <a:xfrm>
            <a:off x="4071780" y="2927571"/>
            <a:ext cx="484632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44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720" y="0"/>
            <a:ext cx="8790709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Припускалося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вимірюються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100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часто при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вимірюванні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модель,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допускаються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моделi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пояснюючих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суму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матриць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882301"/>
              </p:ext>
            </p:extLst>
          </p:nvPr>
        </p:nvGraphicFramePr>
        <p:xfrm>
          <a:off x="2795141" y="2153816"/>
          <a:ext cx="3823868" cy="62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Формула" r:id="rId3" imgW="1117440" imgH="304560" progId="Equation.3">
                  <p:embed/>
                </p:oleObj>
              </mc:Choice>
              <mc:Fallback>
                <p:oleObj name="Формула" r:id="rId3" imgW="1117440" imgH="304560" progId="Equation.3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141" y="2153816"/>
                        <a:ext cx="3823868" cy="6238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8051" y="2840756"/>
            <a:ext cx="8550867" cy="7155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дійсних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пояснюючих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помилок.Звідси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матиме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25831"/>
              </p:ext>
            </p:extLst>
          </p:nvPr>
        </p:nvGraphicFramePr>
        <p:xfrm>
          <a:off x="1581995" y="2860416"/>
          <a:ext cx="375050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Формула" r:id="rId5" imgW="279360" imgH="304560" progId="Equation.3">
                  <p:embed/>
                </p:oleObj>
              </mc:Choice>
              <mc:Fallback>
                <p:oleObj name="Формула" r:id="rId5" imgW="279360" imgH="304560" progId="Equation.3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95" y="2860416"/>
                        <a:ext cx="375050" cy="3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74752"/>
              </p:ext>
            </p:extLst>
          </p:nvPr>
        </p:nvGraphicFramePr>
        <p:xfrm>
          <a:off x="2309687" y="3757782"/>
          <a:ext cx="4558704" cy="64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Формула" r:id="rId7" imgW="1841500" imgH="317500" progId="Equation.3">
                  <p:embed/>
                </p:oleObj>
              </mc:Choice>
              <mc:Fallback>
                <p:oleObj name="Формула" r:id="rId7" imgW="1841500" imgH="317500" progId="Equation.3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687" y="3757782"/>
                        <a:ext cx="4558704" cy="64292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168;p41"/>
          <p:cNvGrpSpPr/>
          <p:nvPr/>
        </p:nvGrpSpPr>
        <p:grpSpPr>
          <a:xfrm>
            <a:off x="311720" y="3730833"/>
            <a:ext cx="523182" cy="634935"/>
            <a:chOff x="4539787" y="1011032"/>
            <a:chExt cx="598958" cy="720261"/>
          </a:xfrm>
        </p:grpSpPr>
        <p:sp>
          <p:nvSpPr>
            <p:cNvPr id="1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145;p41"/>
          <p:cNvGrpSpPr/>
          <p:nvPr/>
        </p:nvGrpSpPr>
        <p:grpSpPr>
          <a:xfrm>
            <a:off x="8013749" y="3713520"/>
            <a:ext cx="658855" cy="634935"/>
            <a:chOff x="9901824" y="937343"/>
            <a:chExt cx="744273" cy="793950"/>
          </a:xfrm>
        </p:grpSpPr>
        <p:grpSp>
          <p:nvGrpSpPr>
            <p:cNvPr id="16" name="Google Shape;114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" name="Google Shape;114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14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14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5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5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5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5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5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5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5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1157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58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59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60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61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62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2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154401"/>
            <a:ext cx="8686800" cy="168507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поясню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вальними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залишками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серйозною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перешкодою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1МНК.</a:t>
            </a:r>
            <a:endParaRPr lang="ru-RU" sz="2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запишеться</a:t>
            </a:r>
            <a:r>
              <a:rPr lang="ru-RU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так:</a:t>
            </a:r>
            <a:endParaRPr lang="ru-RU" sz="2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28693"/>
              </p:ext>
            </p:extLst>
          </p:nvPr>
        </p:nvGraphicFramePr>
        <p:xfrm>
          <a:off x="2122649" y="2142834"/>
          <a:ext cx="4496360" cy="79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Формула" r:id="rId3" imgW="1307532" imgH="317362" progId="Equation.3">
                  <p:embed/>
                </p:oleObj>
              </mc:Choice>
              <mc:Fallback>
                <p:oleObj name="Формула" r:id="rId3" imgW="1307532" imgH="317362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649" y="2142834"/>
                        <a:ext cx="4496360" cy="79500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57200" y="3241193"/>
            <a:ext cx="8375073" cy="1038746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lang="en-US" sz="2100" baseline="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транспонована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матриці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поясню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вектор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07921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1120</Words>
  <Application>Microsoft Office PowerPoint</Application>
  <PresentationFormat>Екран (16:9)</PresentationFormat>
  <Paragraphs>183</Paragraphs>
  <Slides>21</Slides>
  <Notes>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Oswald</vt:lpstr>
      <vt:lpstr>Source Sans Pro</vt:lpstr>
      <vt:lpstr>Calibri</vt:lpstr>
      <vt:lpstr>Quince template</vt:lpstr>
      <vt:lpstr>Формула</vt:lpstr>
      <vt:lpstr>Microsoft Equation 3.0</vt:lpstr>
      <vt:lpstr>ЕКОНОМЕТРИКА лектор доцент кафедри статистики та економічного аналізу  Симоненко Олена Іванівна </vt:lpstr>
      <vt:lpstr>Презентація PowerPoint</vt:lpstr>
      <vt:lpstr>Рекомендована література: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73</cp:revision>
  <dcterms:modified xsi:type="dcterms:W3CDTF">2022-03-21T11:57:45Z</dcterms:modified>
</cp:coreProperties>
</file>