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8" r:id="rId9"/>
    <p:sldId id="269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5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9BAA7-AF95-4AC9-A717-676664808D84}" type="datetimeFigureOut">
              <a:rPr lang="uk-UA" smtClean="0"/>
              <a:t>08.05.2020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8F6FB601-FC3C-4E1A-9103-EBD1831CDF5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38948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9BAA7-AF95-4AC9-A717-676664808D84}" type="datetimeFigureOut">
              <a:rPr lang="uk-UA" smtClean="0"/>
              <a:t>08.05.2020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F6FB601-FC3C-4E1A-9103-EBD1831CDF5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62188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9BAA7-AF95-4AC9-A717-676664808D84}" type="datetimeFigureOut">
              <a:rPr lang="uk-UA" smtClean="0"/>
              <a:t>08.05.2020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F6FB601-FC3C-4E1A-9103-EBD1831CDF55}" type="slidenum">
              <a:rPr lang="uk-UA" smtClean="0"/>
              <a:t>‹№›</a:t>
            </a:fld>
            <a:endParaRPr lang="uk-UA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233747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9BAA7-AF95-4AC9-A717-676664808D84}" type="datetimeFigureOut">
              <a:rPr lang="uk-UA" smtClean="0"/>
              <a:t>08.05.2020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F6FB601-FC3C-4E1A-9103-EBD1831CDF5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559450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9BAA7-AF95-4AC9-A717-676664808D84}" type="datetimeFigureOut">
              <a:rPr lang="uk-UA" smtClean="0"/>
              <a:t>08.05.2020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F6FB601-FC3C-4E1A-9103-EBD1831CDF55}" type="slidenum">
              <a:rPr lang="uk-UA" smtClean="0"/>
              <a:t>‹№›</a:t>
            </a:fld>
            <a:endParaRPr lang="uk-UA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309919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9BAA7-AF95-4AC9-A717-676664808D84}" type="datetimeFigureOut">
              <a:rPr lang="uk-UA" smtClean="0"/>
              <a:t>08.05.2020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F6FB601-FC3C-4E1A-9103-EBD1831CDF5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491330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9BAA7-AF95-4AC9-A717-676664808D84}" type="datetimeFigureOut">
              <a:rPr lang="uk-UA" smtClean="0"/>
              <a:t>08.05.2020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FB601-FC3C-4E1A-9103-EBD1831CDF5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129549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9BAA7-AF95-4AC9-A717-676664808D84}" type="datetimeFigureOut">
              <a:rPr lang="uk-UA" smtClean="0"/>
              <a:t>08.05.2020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FB601-FC3C-4E1A-9103-EBD1831CDF5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75711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9BAA7-AF95-4AC9-A717-676664808D84}" type="datetimeFigureOut">
              <a:rPr lang="uk-UA" smtClean="0"/>
              <a:t>08.05.2020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FB601-FC3C-4E1A-9103-EBD1831CDF5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23550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9BAA7-AF95-4AC9-A717-676664808D84}" type="datetimeFigureOut">
              <a:rPr lang="uk-UA" smtClean="0"/>
              <a:t>08.05.2020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F6FB601-FC3C-4E1A-9103-EBD1831CDF5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85563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9BAA7-AF95-4AC9-A717-676664808D84}" type="datetimeFigureOut">
              <a:rPr lang="uk-UA" smtClean="0"/>
              <a:t>08.05.2020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F6FB601-FC3C-4E1A-9103-EBD1831CDF5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84913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9BAA7-AF95-4AC9-A717-676664808D84}" type="datetimeFigureOut">
              <a:rPr lang="uk-UA" smtClean="0"/>
              <a:t>08.05.2020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F6FB601-FC3C-4E1A-9103-EBD1831CDF5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031665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9BAA7-AF95-4AC9-A717-676664808D84}" type="datetimeFigureOut">
              <a:rPr lang="uk-UA" smtClean="0"/>
              <a:t>08.05.2020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FB601-FC3C-4E1A-9103-EBD1831CDF5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88683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9BAA7-AF95-4AC9-A717-676664808D84}" type="datetimeFigureOut">
              <a:rPr lang="uk-UA" smtClean="0"/>
              <a:t>08.05.2020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FB601-FC3C-4E1A-9103-EBD1831CDF5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59365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9BAA7-AF95-4AC9-A717-676664808D84}" type="datetimeFigureOut">
              <a:rPr lang="uk-UA" smtClean="0"/>
              <a:t>08.05.2020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FB601-FC3C-4E1A-9103-EBD1831CDF5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80542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9BAA7-AF95-4AC9-A717-676664808D84}" type="datetimeFigureOut">
              <a:rPr lang="uk-UA" smtClean="0"/>
              <a:t>08.05.2020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F6FB601-FC3C-4E1A-9103-EBD1831CDF5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1069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89BAA7-AF95-4AC9-A717-676664808D84}" type="datetimeFigureOut">
              <a:rPr lang="uk-UA" smtClean="0"/>
              <a:t>08.05.2020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8F6FB601-FC3C-4E1A-9103-EBD1831CDF5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28696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89212" y="1083733"/>
            <a:ext cx="8915399" cy="1647592"/>
          </a:xfrm>
        </p:spPr>
        <p:txBody>
          <a:bodyPr>
            <a:normAutofit fontScale="90000"/>
          </a:bodyPr>
          <a:lstStyle/>
          <a:p>
            <a:r>
              <a:rPr lang="uk-UA" b="1" cap="all" dirty="0"/>
              <a:t>Оптимізація об’єктів дослідження</a:t>
            </a:r>
            <a:endParaRPr lang="uk-UA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89213" y="3099459"/>
            <a:ext cx="8915399" cy="3064273"/>
          </a:xfrm>
        </p:spPr>
        <p:txBody>
          <a:bodyPr/>
          <a:lstStyle/>
          <a:p>
            <a:r>
              <a:rPr lang="uk-UA" sz="2400" b="1" i="1" dirty="0"/>
              <a:t>План</a:t>
            </a:r>
            <a:endParaRPr lang="uk-UA" sz="2400" dirty="0"/>
          </a:p>
          <a:p>
            <a:r>
              <a:rPr lang="uk-UA" sz="2400" dirty="0"/>
              <a:t>1. Завдання оптимізації	</a:t>
            </a:r>
          </a:p>
          <a:p>
            <a:r>
              <a:rPr lang="uk-UA" sz="2400" dirty="0"/>
              <a:t>2. Виробничі функції	</a:t>
            </a:r>
          </a:p>
          <a:p>
            <a:r>
              <a:rPr lang="uk-UA" sz="2400" dirty="0"/>
              <a:t>3. Оптимізація технологічних процесів з використанням планування експерименту	</a:t>
            </a:r>
          </a:p>
          <a:p>
            <a:r>
              <a:rPr lang="uk-UA" sz="2400" dirty="0"/>
              <a:t>4. Геометричне вирішення задачі оптимізації	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699563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30557"/>
          </a:xfrm>
        </p:spPr>
        <p:txBody>
          <a:bodyPr>
            <a:normAutofit/>
          </a:bodyPr>
          <a:lstStyle/>
          <a:p>
            <a:r>
              <a:rPr lang="uk-UA" sz="3200" b="1" dirty="0"/>
              <a:t>1. </a:t>
            </a:r>
            <a:r>
              <a:rPr lang="uk-UA" sz="3200" b="1" dirty="0"/>
              <a:t>Завдання оптимізації</a:t>
            </a:r>
            <a:endParaRPr lang="uk-UA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47553" y="1354667"/>
            <a:ext cx="9820894" cy="4766733"/>
          </a:xfrm>
        </p:spPr>
        <p:txBody>
          <a:bodyPr>
            <a:noAutofit/>
          </a:bodyPr>
          <a:lstStyle/>
          <a:p>
            <a:r>
              <a:rPr lang="uk-UA" sz="2200" i="1" dirty="0"/>
              <a:t>Основний рівень</a:t>
            </a:r>
            <a:r>
              <a:rPr lang="uk-UA" sz="2200" dirty="0"/>
              <a:t> (нульова точка) являє собою центр досліджуваної області зміни даного </a:t>
            </a:r>
            <a:r>
              <a:rPr lang="uk-UA" sz="2200" dirty="0" err="1"/>
              <a:t>фактора</a:t>
            </a:r>
            <a:r>
              <a:rPr lang="uk-UA" sz="2200" dirty="0"/>
              <a:t>. Якщо завданням експерименту є оптимізація деякого параметра, то нульову точку розміщують якомога ближче до положення, що забезпечує оптимум параметра. Якщо завдання експерименту – отримання моделі даного процесу, то за нульову точку приймають середину інтервалу зміни даного фактору.</a:t>
            </a:r>
          </a:p>
          <a:p>
            <a:r>
              <a:rPr lang="uk-UA" sz="2200" i="1" dirty="0"/>
              <a:t>Рівні </a:t>
            </a:r>
            <a:r>
              <a:rPr lang="uk-UA" sz="2200" i="1" dirty="0" err="1"/>
              <a:t>фактора</a:t>
            </a:r>
            <a:r>
              <a:rPr lang="uk-UA" sz="2200" dirty="0"/>
              <a:t>, як правило, вибирають симетричними відносно нульової точки. Для спрощення запису умов експерименту і оброблення даних масштаби по осях вибирають так, щоб верхній рівень </a:t>
            </a:r>
            <a:r>
              <a:rPr lang="uk-UA" sz="2200" dirty="0" err="1"/>
              <a:t>фактора</a:t>
            </a:r>
            <a:r>
              <a:rPr lang="uk-UA" sz="2200" dirty="0"/>
              <a:t> відповідав +1, нижній –1, а основний – нулю.</a:t>
            </a:r>
          </a:p>
        </p:txBody>
      </p:sp>
    </p:spTree>
    <p:extLst>
      <p:ext uri="{BB962C8B-B14F-4D97-AF65-F5344CB8AC3E}">
        <p14:creationId xmlns:p14="http://schemas.microsoft.com/office/powerpoint/2010/main" val="57123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25683" y="889000"/>
            <a:ext cx="9378929" cy="50222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400" dirty="0" smtClean="0"/>
              <a:t>      </a:t>
            </a:r>
            <a:r>
              <a:rPr lang="uk-UA" sz="2400" dirty="0"/>
              <a:t>Після перенесення координат системи факторів хі, в центр експерименту, фактори переводять із натуральних змінних, що мають зазвичай фізичну розмірність, в безрозмірні, тобто в </a:t>
            </a:r>
            <a:r>
              <a:rPr lang="uk-UA" sz="2400" dirty="0" smtClean="0"/>
              <a:t>кодований</a:t>
            </a:r>
          </a:p>
          <a:p>
            <a:pPr marL="0" indent="0">
              <a:buNone/>
            </a:pPr>
            <a:endParaRPr lang="uk-UA" sz="2400" dirty="0"/>
          </a:p>
          <a:p>
            <a:pPr marL="0" indent="0">
              <a:buNone/>
            </a:pPr>
            <a:r>
              <a:rPr lang="uk-UA" sz="2400" dirty="0"/>
              <a:t> </a:t>
            </a:r>
          </a:p>
          <a:p>
            <a:pPr marL="0" indent="0">
              <a:buNone/>
            </a:pPr>
            <a:r>
              <a:rPr lang="uk-UA" sz="2400" dirty="0"/>
              <a:t>де  </a:t>
            </a:r>
            <a:r>
              <a:rPr lang="el-GR" sz="2400" dirty="0"/>
              <a:t>Δ</a:t>
            </a:r>
            <a:r>
              <a:rPr lang="uk-UA" sz="2400" dirty="0"/>
              <a:t>хі = 0,5 (х</a:t>
            </a:r>
            <a:r>
              <a:rPr lang="en-US" sz="2400" dirty="0"/>
              <a:t>max  – </a:t>
            </a:r>
            <a:r>
              <a:rPr lang="uk-UA" sz="2400" dirty="0"/>
              <a:t>х</a:t>
            </a:r>
            <a:r>
              <a:rPr lang="en-US" sz="2400" dirty="0"/>
              <a:t>m</a:t>
            </a:r>
            <a:r>
              <a:rPr lang="uk-UA" sz="2400" dirty="0"/>
              <a:t>і</a:t>
            </a:r>
            <a:r>
              <a:rPr lang="en-US" sz="2400" dirty="0"/>
              <a:t>n) – </a:t>
            </a:r>
            <a:r>
              <a:rPr lang="uk-UA" sz="2400" dirty="0" err="1"/>
              <a:t>півдіапазон</a:t>
            </a:r>
            <a:r>
              <a:rPr lang="uk-UA" sz="2400" dirty="0"/>
              <a:t> змін і-го </a:t>
            </a:r>
            <a:r>
              <a:rPr lang="uk-UA" sz="2400" dirty="0" err="1"/>
              <a:t>фактора</a:t>
            </a:r>
            <a:r>
              <a:rPr lang="uk-UA" sz="2400" dirty="0"/>
              <a:t>.</a:t>
            </a:r>
          </a:p>
          <a:p>
            <a:pPr marL="0" indent="0">
              <a:buNone/>
            </a:pPr>
            <a:r>
              <a:rPr lang="uk-UA" sz="2400" dirty="0"/>
              <a:t>Кодування призводить до того, що всі фактори можуть змінитися в діапазоні –1 ≤ хі ≤ +1, що перетворює К-мірний паралелепіпед в К-мірний куб (гіперкуб), а еліпсоїд розсіяння вихідних показників – у сферу.</a:t>
            </a:r>
          </a:p>
        </p:txBody>
      </p:sp>
      <p:pic>
        <p:nvPicPr>
          <p:cNvPr id="6" name="Рисунок 5" descr="C:\Users\Admin\Desktop\Новая папка (5)\image002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2040" y="2611013"/>
            <a:ext cx="2064411" cy="98721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52747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933757"/>
          </a:xfrm>
        </p:spPr>
        <p:txBody>
          <a:bodyPr/>
          <a:lstStyle/>
          <a:p>
            <a:r>
              <a:rPr lang="uk-UA" b="1" dirty="0"/>
              <a:t>2. </a:t>
            </a:r>
            <a:r>
              <a:rPr lang="uk-UA" b="1" dirty="0"/>
              <a:t>Виробничі функції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1634067"/>
            <a:ext cx="8915400" cy="4277155"/>
          </a:xfrm>
        </p:spPr>
        <p:txBody>
          <a:bodyPr/>
          <a:lstStyle/>
          <a:p>
            <a:pPr marL="0" indent="0" algn="just">
              <a:buNone/>
            </a:pPr>
            <a:r>
              <a:rPr lang="uk-UA" sz="2000" i="1" dirty="0"/>
              <a:t>Виробнича функція</a:t>
            </a:r>
            <a:r>
              <a:rPr lang="uk-UA" sz="2000" dirty="0"/>
              <a:t> кількох змінних описує залежності обсягу продукції, яку випускають, від витрачених або використаних ресурсів, тобто в записі </a:t>
            </a:r>
            <a:r>
              <a:rPr lang="uk-UA" sz="2000" dirty="0" smtClean="0"/>
              <a:t>        </a:t>
            </a:r>
            <a:r>
              <a:rPr lang="uk-UA" sz="2000" i="1" dirty="0" smtClean="0"/>
              <a:t>у </a:t>
            </a:r>
            <a:r>
              <a:rPr lang="uk-UA" sz="2000" i="1" dirty="0"/>
              <a:t>= </a:t>
            </a:r>
            <a:r>
              <a:rPr lang="en-US" sz="2000" i="1" dirty="0"/>
              <a:t>f</a:t>
            </a:r>
            <a:r>
              <a:rPr lang="uk-UA" sz="2000" i="1" dirty="0"/>
              <a:t>(х</a:t>
            </a:r>
            <a:r>
              <a:rPr lang="uk-UA" sz="2000" i="1" baseline="-25000" dirty="0"/>
              <a:t>1</a:t>
            </a:r>
            <a:r>
              <a:rPr lang="uk-UA" sz="2000" i="1" dirty="0"/>
              <a:t>, х</a:t>
            </a:r>
            <a:r>
              <a:rPr lang="uk-UA" sz="2000" i="1" baseline="-25000" dirty="0"/>
              <a:t>2</a:t>
            </a:r>
            <a:r>
              <a:rPr lang="uk-UA" sz="2000" i="1" dirty="0"/>
              <a:t>, …, х</a:t>
            </a:r>
            <a:r>
              <a:rPr lang="en-US" sz="2000" i="1" dirty="0"/>
              <a:t>n</a:t>
            </a:r>
            <a:r>
              <a:rPr lang="uk-UA" sz="2000" i="1" dirty="0"/>
              <a:t>) </a:t>
            </a:r>
            <a:r>
              <a:rPr lang="uk-UA" sz="2000" dirty="0"/>
              <a:t>випуск  </a:t>
            </a:r>
            <a:r>
              <a:rPr lang="en-US" sz="2000" i="1" dirty="0"/>
              <a:t>y</a:t>
            </a:r>
            <a:r>
              <a:rPr lang="uk-UA" sz="2000" dirty="0"/>
              <a:t> одиниць продукції визначають обсягами  </a:t>
            </a:r>
            <a:r>
              <a:rPr lang="uk-UA" sz="2000" i="1" dirty="0"/>
              <a:t>х</a:t>
            </a:r>
            <a:r>
              <a:rPr lang="uk-UA" sz="2000" i="1" baseline="-25000" dirty="0"/>
              <a:t>1</a:t>
            </a:r>
            <a:r>
              <a:rPr lang="uk-UA" sz="2000" i="1" dirty="0"/>
              <a:t>, х</a:t>
            </a:r>
            <a:r>
              <a:rPr lang="uk-UA" sz="2000" i="1" baseline="-25000" dirty="0"/>
              <a:t>2</a:t>
            </a:r>
            <a:r>
              <a:rPr lang="uk-UA" sz="2000" i="1" dirty="0"/>
              <a:t>, …, х</a:t>
            </a:r>
            <a:r>
              <a:rPr lang="en-US" sz="2000" i="1" baseline="-25000" dirty="0"/>
              <a:t>n</a:t>
            </a:r>
            <a:r>
              <a:rPr lang="en-US" sz="2000" dirty="0"/>
              <a:t> </a:t>
            </a:r>
            <a:r>
              <a:rPr lang="uk-UA" sz="2000" dirty="0"/>
              <a:t>витрачених ресурсів</a:t>
            </a:r>
            <a:r>
              <a:rPr lang="uk-UA" sz="2000" dirty="0" smtClean="0"/>
              <a:t>.</a:t>
            </a:r>
          </a:p>
          <a:p>
            <a:pPr marL="0" indent="0">
              <a:buNone/>
            </a:pPr>
            <a:r>
              <a:rPr lang="uk-UA" sz="2000" dirty="0"/>
              <a:t>Розглянемо виробничу функцію двох змінних  </a:t>
            </a:r>
            <a:r>
              <a:rPr lang="en-US" sz="2000" i="1" dirty="0"/>
              <a:t>Q </a:t>
            </a:r>
            <a:r>
              <a:rPr lang="uk-UA" sz="2000" i="1" dirty="0"/>
              <a:t>= </a:t>
            </a:r>
            <a:r>
              <a:rPr lang="en-US" sz="2000" i="1" dirty="0"/>
              <a:t>f</a:t>
            </a:r>
            <a:r>
              <a:rPr lang="uk-UA" sz="2000" i="1" dirty="0"/>
              <a:t> (</a:t>
            </a:r>
            <a:r>
              <a:rPr lang="en-US" sz="2000" i="1" dirty="0"/>
              <a:t>K</a:t>
            </a:r>
            <a:r>
              <a:rPr lang="uk-UA" sz="2000" i="1" dirty="0"/>
              <a:t>, </a:t>
            </a:r>
            <a:r>
              <a:rPr lang="en-US" sz="2000" i="1" dirty="0"/>
              <a:t>L</a:t>
            </a:r>
            <a:r>
              <a:rPr lang="uk-UA" sz="2000" i="1" dirty="0"/>
              <a:t>)</a:t>
            </a:r>
            <a:r>
              <a:rPr lang="uk-UA" sz="2000" dirty="0"/>
              <a:t>,  що описує залежність випуску продукції </a:t>
            </a:r>
            <a:r>
              <a:rPr lang="en-US" sz="2000" i="1" dirty="0"/>
              <a:t>Q</a:t>
            </a:r>
            <a:r>
              <a:rPr lang="uk-UA" sz="2000" dirty="0"/>
              <a:t> від вкладеного капіталу </a:t>
            </a:r>
            <a:r>
              <a:rPr lang="uk-UA" sz="2000" i="1" dirty="0"/>
              <a:t>К</a:t>
            </a:r>
            <a:r>
              <a:rPr lang="uk-UA" sz="2000" dirty="0"/>
              <a:t> і затраченої праці </a:t>
            </a:r>
            <a:r>
              <a:rPr lang="en-US" sz="2000" i="1" dirty="0"/>
              <a:t>L</a:t>
            </a:r>
            <a:r>
              <a:rPr lang="uk-UA" sz="2000" dirty="0"/>
              <a:t>.</a:t>
            </a:r>
          </a:p>
          <a:p>
            <a:pPr marL="0" indent="0">
              <a:buNone/>
            </a:pPr>
            <a:r>
              <a:rPr lang="uk-UA" sz="2000" dirty="0"/>
              <a:t>Лінія рівня виробничої функції, тобто лінія, в кожній точці якої обсяг випуску при різних значеннях </a:t>
            </a:r>
            <a:r>
              <a:rPr lang="uk-UA" sz="2000" i="1" dirty="0"/>
              <a:t>К</a:t>
            </a:r>
            <a:r>
              <a:rPr lang="uk-UA" sz="2000" dirty="0"/>
              <a:t> і </a:t>
            </a:r>
            <a:r>
              <a:rPr lang="en-US" sz="2000" i="1" dirty="0"/>
              <a:t>L</a:t>
            </a:r>
            <a:r>
              <a:rPr lang="uk-UA" sz="2000" dirty="0"/>
              <a:t> один і той же, </a:t>
            </a:r>
            <a:r>
              <a:rPr lang="uk-UA" sz="2000" i="1" dirty="0"/>
              <a:t>називається </a:t>
            </a:r>
            <a:r>
              <a:rPr lang="uk-UA" sz="2000" i="1" dirty="0" err="1"/>
              <a:t>ізоквантою</a:t>
            </a:r>
            <a:r>
              <a:rPr lang="uk-UA" sz="2000" dirty="0"/>
              <a:t> або </a:t>
            </a:r>
            <a:r>
              <a:rPr lang="uk-UA" sz="2000" i="1" dirty="0"/>
              <a:t>кривою байдужості</a:t>
            </a:r>
            <a:r>
              <a:rPr lang="uk-UA" sz="2000" dirty="0"/>
              <a:t> виробництва. Рівняння </a:t>
            </a:r>
            <a:r>
              <a:rPr lang="uk-UA" sz="2000" dirty="0" err="1"/>
              <a:t>ізокванти</a:t>
            </a:r>
            <a:r>
              <a:rPr lang="uk-UA" sz="2000" dirty="0"/>
              <a:t> має вигляд  </a:t>
            </a:r>
            <a:r>
              <a:rPr lang="en-US" sz="2000" i="1" dirty="0"/>
              <a:t>f</a:t>
            </a:r>
            <a:r>
              <a:rPr lang="uk-UA" sz="2000" i="1" dirty="0"/>
              <a:t> (</a:t>
            </a:r>
            <a:r>
              <a:rPr lang="en-US" sz="2000" i="1" dirty="0"/>
              <a:t>K</a:t>
            </a:r>
            <a:r>
              <a:rPr lang="uk-UA" sz="2000" i="1" dirty="0"/>
              <a:t>, </a:t>
            </a:r>
            <a:r>
              <a:rPr lang="en-US" sz="2000" i="1" dirty="0"/>
              <a:t>L</a:t>
            </a:r>
            <a:r>
              <a:rPr lang="uk-UA" sz="2000" i="1" dirty="0"/>
              <a:t>)</a:t>
            </a:r>
            <a:r>
              <a:rPr lang="uk-UA" sz="2000" dirty="0"/>
              <a:t> = </a:t>
            </a:r>
            <a:r>
              <a:rPr lang="en-US" sz="2000" dirty="0" err="1"/>
              <a:t>const</a:t>
            </a:r>
            <a:r>
              <a:rPr lang="uk-UA" sz="2000" dirty="0"/>
              <a:t>.</a:t>
            </a:r>
          </a:p>
          <a:p>
            <a:pPr marL="0" indent="0" algn="just">
              <a:buNone/>
            </a:pPr>
            <a:endParaRPr lang="uk-UA" dirty="0"/>
          </a:p>
          <a:p>
            <a:pPr marL="0" indent="0" algn="just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06793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Місце для вмісту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01349" y="1365664"/>
            <a:ext cx="9763681" cy="4795569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</p:spTree>
    <p:extLst>
      <p:ext uri="{BB962C8B-B14F-4D97-AF65-F5344CB8AC3E}">
        <p14:creationId xmlns:p14="http://schemas.microsoft.com/office/powerpoint/2010/main" val="2770177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Місце для вмісту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40509" y="498762"/>
            <a:ext cx="7723533" cy="6209741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</p:spTree>
    <p:extLst>
      <p:ext uri="{BB962C8B-B14F-4D97-AF65-F5344CB8AC3E}">
        <p14:creationId xmlns:p14="http://schemas.microsoft.com/office/powerpoint/2010/main" val="682207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1" y="249383"/>
            <a:ext cx="10046524" cy="1306285"/>
          </a:xfrm>
        </p:spPr>
        <p:txBody>
          <a:bodyPr>
            <a:normAutofit/>
          </a:bodyPr>
          <a:lstStyle/>
          <a:p>
            <a:r>
              <a:rPr lang="uk-UA" sz="3200" b="1" dirty="0"/>
              <a:t>3. </a:t>
            </a:r>
            <a:r>
              <a:rPr lang="uk-UA" sz="3200" b="1" dirty="0"/>
              <a:t>Оптимізація технологічних процесів з використанням планування експерименту</a:t>
            </a:r>
            <a:endParaRPr lang="uk-UA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2743200"/>
            <a:ext cx="8915400" cy="3538847"/>
          </a:xfrm>
        </p:spPr>
        <p:txBody>
          <a:bodyPr>
            <a:normAutofit/>
          </a:bodyPr>
          <a:lstStyle/>
          <a:p>
            <a:endParaRPr lang="uk-UA" sz="20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1" y="1555668"/>
            <a:ext cx="9843964" cy="4874215"/>
          </a:xfrm>
          <a:prstGeom prst="rect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2598074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38795" y="624110"/>
            <a:ext cx="10295906" cy="1323443"/>
          </a:xfrm>
        </p:spPr>
        <p:txBody>
          <a:bodyPr>
            <a:normAutofit/>
          </a:bodyPr>
          <a:lstStyle/>
          <a:p>
            <a:r>
              <a:rPr lang="uk-UA" sz="3200" b="1" dirty="0"/>
              <a:t>4. </a:t>
            </a:r>
            <a:r>
              <a:rPr lang="uk-UA" sz="3200" b="1" dirty="0"/>
              <a:t>Геометричне вирішення задачі оптимізації</a:t>
            </a:r>
            <a:endParaRPr lang="uk-UA" sz="3200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/>
          <a:lstStyle/>
          <a:p>
            <a:endParaRPr lang="uk-UA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0794" y="1285831"/>
            <a:ext cx="9181705" cy="5438898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384233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592924" y="2571663"/>
            <a:ext cx="8911687" cy="1280890"/>
          </a:xfrm>
        </p:spPr>
        <p:txBody>
          <a:bodyPr/>
          <a:lstStyle/>
          <a:p>
            <a:pPr algn="ctr"/>
            <a:r>
              <a:rPr lang="uk-UA" b="1" dirty="0" smtClean="0"/>
              <a:t>Дякую за увагу!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1031444984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596</TotalTime>
  <Words>165</Words>
  <Application>Microsoft Office PowerPoint</Application>
  <PresentationFormat>Широкий екран</PresentationFormat>
  <Paragraphs>21</Paragraphs>
  <Slides>9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9</vt:i4>
      </vt:variant>
    </vt:vector>
  </HeadingPairs>
  <TitlesOfParts>
    <vt:vector size="13" baseType="lpstr">
      <vt:lpstr>Arial</vt:lpstr>
      <vt:lpstr>Century Gothic</vt:lpstr>
      <vt:lpstr>Wingdings 3</vt:lpstr>
      <vt:lpstr>Легкий дым</vt:lpstr>
      <vt:lpstr>Оптимізація об’єктів дослідження</vt:lpstr>
      <vt:lpstr>1. Завдання оптимізації</vt:lpstr>
      <vt:lpstr>Презентація PowerPoint</vt:lpstr>
      <vt:lpstr>2. Виробничі функції</vt:lpstr>
      <vt:lpstr>Презентація PowerPoint</vt:lpstr>
      <vt:lpstr>Презентація PowerPoint</vt:lpstr>
      <vt:lpstr>3. Оптимізація технологічних процесів з використанням планування експерименту</vt:lpstr>
      <vt:lpstr>4. Геометричне вирішення задачі оптимізації</vt:lpstr>
      <vt:lpstr>Дякую за увагу!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Теоретичні дослідження</dc:title>
  <dc:creator>Пользователь Windows</dc:creator>
  <cp:lastModifiedBy>Олександра Клендій</cp:lastModifiedBy>
  <cp:revision>18</cp:revision>
  <dcterms:created xsi:type="dcterms:W3CDTF">2019-09-21T10:42:02Z</dcterms:created>
  <dcterms:modified xsi:type="dcterms:W3CDTF">2020-05-08T13:43:01Z</dcterms:modified>
</cp:coreProperties>
</file>