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894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18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37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945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99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133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95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71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355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556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49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1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86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93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54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06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6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083733"/>
            <a:ext cx="8915399" cy="1647592"/>
          </a:xfrm>
        </p:spPr>
        <p:txBody>
          <a:bodyPr>
            <a:normAutofit fontScale="90000"/>
          </a:bodyPr>
          <a:lstStyle/>
          <a:p>
            <a:r>
              <a:rPr lang="uk-UA" b="1" cap="all" dirty="0"/>
              <a:t>Оптимізація об’єктів дослідження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099459"/>
            <a:ext cx="8915399" cy="3064273"/>
          </a:xfrm>
        </p:spPr>
        <p:txBody>
          <a:bodyPr/>
          <a:lstStyle/>
          <a:p>
            <a:r>
              <a:rPr lang="uk-UA" sz="2400" b="1" i="1" dirty="0"/>
              <a:t>План</a:t>
            </a:r>
            <a:endParaRPr lang="uk-UA" sz="2400" dirty="0"/>
          </a:p>
          <a:p>
            <a:r>
              <a:rPr lang="uk-UA" sz="2400" dirty="0"/>
              <a:t>1. Завдання оптимізації	</a:t>
            </a:r>
          </a:p>
          <a:p>
            <a:r>
              <a:rPr lang="uk-UA" sz="2400" dirty="0"/>
              <a:t>2. Виробничі функції	</a:t>
            </a:r>
          </a:p>
          <a:p>
            <a:r>
              <a:rPr lang="uk-UA" sz="2400" dirty="0"/>
              <a:t>3. Оптимізація технологічних процесів з використанням планування експерименту	</a:t>
            </a:r>
          </a:p>
          <a:p>
            <a:r>
              <a:rPr lang="uk-UA" sz="2400" dirty="0"/>
              <a:t>4. Геометричне вирішення задачі оптимізації	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95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uk-UA" sz="3200" b="1" dirty="0"/>
              <a:t>1. </a:t>
            </a:r>
            <a:r>
              <a:rPr lang="uk-UA" sz="3200" b="1" dirty="0"/>
              <a:t>Завдання оптимізації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553" y="1354667"/>
            <a:ext cx="9820894" cy="4766733"/>
          </a:xfrm>
        </p:spPr>
        <p:txBody>
          <a:bodyPr>
            <a:noAutofit/>
          </a:bodyPr>
          <a:lstStyle/>
          <a:p>
            <a:r>
              <a:rPr lang="uk-UA" sz="2200" i="1" dirty="0"/>
              <a:t>Основний рівень</a:t>
            </a:r>
            <a:r>
              <a:rPr lang="uk-UA" sz="2200" dirty="0"/>
              <a:t> (нульова точка) являє собою центр досліджуваної області зміни даного </a:t>
            </a:r>
            <a:r>
              <a:rPr lang="uk-UA" sz="2200" dirty="0" err="1"/>
              <a:t>фактора</a:t>
            </a:r>
            <a:r>
              <a:rPr lang="uk-UA" sz="2200" dirty="0"/>
              <a:t>. Якщо завданням експерименту є оптимізація деякого параметра, то нульову точку розміщують якомога ближче до положення, що забезпечує оптимум параметра. Якщо завдання експерименту – отримання моделі даного процесу, то за нульову точку приймають середину інтервалу зміни даного фактору.</a:t>
            </a:r>
          </a:p>
          <a:p>
            <a:r>
              <a:rPr lang="uk-UA" sz="2200" i="1" dirty="0"/>
              <a:t>Рівні </a:t>
            </a:r>
            <a:r>
              <a:rPr lang="uk-UA" sz="2200" i="1" dirty="0" err="1"/>
              <a:t>фактора</a:t>
            </a:r>
            <a:r>
              <a:rPr lang="uk-UA" sz="2200" dirty="0"/>
              <a:t>, як правило, вибирають симетричними відносно нульової точки. Для спрощення запису умов експерименту і оброблення даних масштаби по осях вибирають так, щоб верхній рівень </a:t>
            </a:r>
            <a:r>
              <a:rPr lang="uk-UA" sz="2200" dirty="0" err="1"/>
              <a:t>фактора</a:t>
            </a:r>
            <a:r>
              <a:rPr lang="uk-UA" sz="2200" dirty="0"/>
              <a:t> відповідав +1, нижній –1, а основний – нулю.</a:t>
            </a:r>
          </a:p>
        </p:txBody>
      </p:sp>
    </p:spTree>
    <p:extLst>
      <p:ext uri="{BB962C8B-B14F-4D97-AF65-F5344CB8AC3E}">
        <p14:creationId xmlns:p14="http://schemas.microsoft.com/office/powerpoint/2010/main" val="571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5683" y="889000"/>
            <a:ext cx="9378929" cy="5022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      </a:t>
            </a:r>
            <a:r>
              <a:rPr lang="uk-UA" sz="2400" dirty="0"/>
              <a:t>Після перенесення координат системи факторів хі, в центр експерименту, фактори переводять із натуральних змінних, що мають зазвичай фізичну розмірність, в безрозмірні, тобто в </a:t>
            </a:r>
            <a:r>
              <a:rPr lang="uk-UA" sz="2400" dirty="0" smtClean="0"/>
              <a:t>кодований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/>
              <a:t> </a:t>
            </a:r>
          </a:p>
          <a:p>
            <a:pPr marL="0" indent="0">
              <a:buNone/>
            </a:pPr>
            <a:r>
              <a:rPr lang="uk-UA" sz="2400" dirty="0"/>
              <a:t>де  </a:t>
            </a:r>
            <a:r>
              <a:rPr lang="el-GR" sz="2400" dirty="0"/>
              <a:t>Δ</a:t>
            </a:r>
            <a:r>
              <a:rPr lang="uk-UA" sz="2400" dirty="0"/>
              <a:t>хі = 0,5 (х</a:t>
            </a:r>
            <a:r>
              <a:rPr lang="en-US" sz="2400" dirty="0"/>
              <a:t>max  – </a:t>
            </a:r>
            <a:r>
              <a:rPr lang="uk-UA" sz="2400" dirty="0"/>
              <a:t>х</a:t>
            </a:r>
            <a:r>
              <a:rPr lang="en-US" sz="2400" dirty="0"/>
              <a:t>m</a:t>
            </a:r>
            <a:r>
              <a:rPr lang="uk-UA" sz="2400" dirty="0"/>
              <a:t>і</a:t>
            </a:r>
            <a:r>
              <a:rPr lang="en-US" sz="2400" dirty="0"/>
              <a:t>n) – </a:t>
            </a:r>
            <a:r>
              <a:rPr lang="uk-UA" sz="2400" dirty="0" err="1"/>
              <a:t>півдіапазон</a:t>
            </a:r>
            <a:r>
              <a:rPr lang="uk-UA" sz="2400" dirty="0"/>
              <a:t> змін і-го </a:t>
            </a:r>
            <a:r>
              <a:rPr lang="uk-UA" sz="2400" dirty="0" err="1"/>
              <a:t>фактора</a:t>
            </a:r>
            <a:r>
              <a:rPr lang="uk-UA" sz="2400" dirty="0"/>
              <a:t>.</a:t>
            </a:r>
          </a:p>
          <a:p>
            <a:pPr marL="0" indent="0">
              <a:buNone/>
            </a:pPr>
            <a:r>
              <a:rPr lang="uk-UA" sz="2400" dirty="0"/>
              <a:t>Кодування призводить до того, що всі фактори можуть змінитися в діапазоні –1 ≤ хі ≤ +1, що перетворює К-мірний паралелепіпед в К-мірний куб (гіперкуб), а еліпсоїд розсіяння вихідних показників – у сферу.</a:t>
            </a:r>
          </a:p>
        </p:txBody>
      </p:sp>
      <p:pic>
        <p:nvPicPr>
          <p:cNvPr id="6" name="Рисунок 5" descr="C:\Users\Admin\Desktop\Новая папка (5)\image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040" y="2611013"/>
            <a:ext cx="2064411" cy="987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7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3757"/>
          </a:xfrm>
        </p:spPr>
        <p:txBody>
          <a:bodyPr/>
          <a:lstStyle/>
          <a:p>
            <a:r>
              <a:rPr lang="uk-UA" b="1" dirty="0"/>
              <a:t>2. </a:t>
            </a:r>
            <a:r>
              <a:rPr lang="uk-UA" b="1" dirty="0"/>
              <a:t>Виробничі функції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34067"/>
            <a:ext cx="8915400" cy="427715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i="1" dirty="0"/>
              <a:t>Виробнича функція</a:t>
            </a:r>
            <a:r>
              <a:rPr lang="uk-UA" sz="2000" dirty="0"/>
              <a:t> кількох змінних описує залежності обсягу продукції, яку випускають, від витрачених або використаних ресурсів, тобто в записі </a:t>
            </a:r>
            <a:r>
              <a:rPr lang="uk-UA" sz="2000" dirty="0" smtClean="0"/>
              <a:t>        </a:t>
            </a:r>
            <a:r>
              <a:rPr lang="uk-UA" sz="2000" i="1" dirty="0" smtClean="0"/>
              <a:t>у </a:t>
            </a:r>
            <a:r>
              <a:rPr lang="uk-UA" sz="2000" i="1" dirty="0"/>
              <a:t>= </a:t>
            </a:r>
            <a:r>
              <a:rPr lang="en-US" sz="2000" i="1" dirty="0"/>
              <a:t>f</a:t>
            </a:r>
            <a:r>
              <a:rPr lang="uk-UA" sz="2000" i="1" dirty="0"/>
              <a:t>(х</a:t>
            </a:r>
            <a:r>
              <a:rPr lang="uk-UA" sz="2000" i="1" baseline="-25000" dirty="0"/>
              <a:t>1</a:t>
            </a:r>
            <a:r>
              <a:rPr lang="uk-UA" sz="2000" i="1" dirty="0"/>
              <a:t>, х</a:t>
            </a:r>
            <a:r>
              <a:rPr lang="uk-UA" sz="2000" i="1" baseline="-25000" dirty="0"/>
              <a:t>2</a:t>
            </a:r>
            <a:r>
              <a:rPr lang="uk-UA" sz="2000" i="1" dirty="0"/>
              <a:t>, …, х</a:t>
            </a:r>
            <a:r>
              <a:rPr lang="en-US" sz="2000" i="1" dirty="0"/>
              <a:t>n</a:t>
            </a:r>
            <a:r>
              <a:rPr lang="uk-UA" sz="2000" i="1" dirty="0"/>
              <a:t>) </a:t>
            </a:r>
            <a:r>
              <a:rPr lang="uk-UA" sz="2000" dirty="0"/>
              <a:t>випуск  </a:t>
            </a:r>
            <a:r>
              <a:rPr lang="en-US" sz="2000" i="1" dirty="0"/>
              <a:t>y</a:t>
            </a:r>
            <a:r>
              <a:rPr lang="uk-UA" sz="2000" dirty="0"/>
              <a:t> одиниць продукції визначають обсягами  </a:t>
            </a:r>
            <a:r>
              <a:rPr lang="uk-UA" sz="2000" i="1" dirty="0"/>
              <a:t>х</a:t>
            </a:r>
            <a:r>
              <a:rPr lang="uk-UA" sz="2000" i="1" baseline="-25000" dirty="0"/>
              <a:t>1</a:t>
            </a:r>
            <a:r>
              <a:rPr lang="uk-UA" sz="2000" i="1" dirty="0"/>
              <a:t>, х</a:t>
            </a:r>
            <a:r>
              <a:rPr lang="uk-UA" sz="2000" i="1" baseline="-25000" dirty="0"/>
              <a:t>2</a:t>
            </a:r>
            <a:r>
              <a:rPr lang="uk-UA" sz="2000" i="1" dirty="0"/>
              <a:t>, …, х</a:t>
            </a:r>
            <a:r>
              <a:rPr lang="en-US" sz="2000" i="1" baseline="-25000" dirty="0"/>
              <a:t>n</a:t>
            </a:r>
            <a:r>
              <a:rPr lang="en-US" sz="2000" dirty="0"/>
              <a:t> </a:t>
            </a:r>
            <a:r>
              <a:rPr lang="uk-UA" sz="2000" dirty="0"/>
              <a:t>витрачених ресурсів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r>
              <a:rPr lang="uk-UA" sz="2000" dirty="0"/>
              <a:t>Розглянемо виробничу функцію двох змінних  </a:t>
            </a:r>
            <a:r>
              <a:rPr lang="en-US" sz="2000" i="1" dirty="0"/>
              <a:t>Q </a:t>
            </a:r>
            <a:r>
              <a:rPr lang="uk-UA" sz="2000" i="1" dirty="0"/>
              <a:t>= </a:t>
            </a:r>
            <a:r>
              <a:rPr lang="en-US" sz="2000" i="1" dirty="0"/>
              <a:t>f</a:t>
            </a:r>
            <a:r>
              <a:rPr lang="uk-UA" sz="2000" i="1" dirty="0"/>
              <a:t> (</a:t>
            </a:r>
            <a:r>
              <a:rPr lang="en-US" sz="2000" i="1" dirty="0"/>
              <a:t>K</a:t>
            </a:r>
            <a:r>
              <a:rPr lang="uk-UA" sz="2000" i="1" dirty="0"/>
              <a:t>, </a:t>
            </a:r>
            <a:r>
              <a:rPr lang="en-US" sz="2000" i="1" dirty="0"/>
              <a:t>L</a:t>
            </a:r>
            <a:r>
              <a:rPr lang="uk-UA" sz="2000" i="1" dirty="0"/>
              <a:t>)</a:t>
            </a:r>
            <a:r>
              <a:rPr lang="uk-UA" sz="2000" dirty="0"/>
              <a:t>,  що описує залежність випуску продукції </a:t>
            </a:r>
            <a:r>
              <a:rPr lang="en-US" sz="2000" i="1" dirty="0"/>
              <a:t>Q</a:t>
            </a:r>
            <a:r>
              <a:rPr lang="uk-UA" sz="2000" dirty="0"/>
              <a:t> від вкладеного капіталу </a:t>
            </a:r>
            <a:r>
              <a:rPr lang="uk-UA" sz="2000" i="1" dirty="0"/>
              <a:t>К</a:t>
            </a:r>
            <a:r>
              <a:rPr lang="uk-UA" sz="2000" dirty="0"/>
              <a:t> і затраченої праці </a:t>
            </a:r>
            <a:r>
              <a:rPr lang="en-US" sz="2000" i="1" dirty="0"/>
              <a:t>L</a:t>
            </a:r>
            <a:r>
              <a:rPr lang="uk-UA" sz="2000" dirty="0"/>
              <a:t>.</a:t>
            </a:r>
          </a:p>
          <a:p>
            <a:pPr marL="0" indent="0">
              <a:buNone/>
            </a:pPr>
            <a:r>
              <a:rPr lang="uk-UA" sz="2000" dirty="0"/>
              <a:t>Лінія рівня виробничої функції, тобто лінія, в кожній точці якої обсяг випуску при різних значеннях </a:t>
            </a:r>
            <a:r>
              <a:rPr lang="uk-UA" sz="2000" i="1" dirty="0"/>
              <a:t>К</a:t>
            </a:r>
            <a:r>
              <a:rPr lang="uk-UA" sz="2000" dirty="0"/>
              <a:t> і </a:t>
            </a:r>
            <a:r>
              <a:rPr lang="en-US" sz="2000" i="1" dirty="0"/>
              <a:t>L</a:t>
            </a:r>
            <a:r>
              <a:rPr lang="uk-UA" sz="2000" dirty="0"/>
              <a:t> один і той же, </a:t>
            </a:r>
            <a:r>
              <a:rPr lang="uk-UA" sz="2000" i="1" dirty="0"/>
              <a:t>називається </a:t>
            </a:r>
            <a:r>
              <a:rPr lang="uk-UA" sz="2000" i="1" dirty="0" err="1"/>
              <a:t>ізоквантою</a:t>
            </a:r>
            <a:r>
              <a:rPr lang="uk-UA" sz="2000" dirty="0"/>
              <a:t> або </a:t>
            </a:r>
            <a:r>
              <a:rPr lang="uk-UA" sz="2000" i="1" dirty="0"/>
              <a:t>кривою байдужості</a:t>
            </a:r>
            <a:r>
              <a:rPr lang="uk-UA" sz="2000" dirty="0"/>
              <a:t> виробництва. Рівняння </a:t>
            </a:r>
            <a:r>
              <a:rPr lang="uk-UA" sz="2000" dirty="0" err="1"/>
              <a:t>ізокванти</a:t>
            </a:r>
            <a:r>
              <a:rPr lang="uk-UA" sz="2000" dirty="0"/>
              <a:t> має вигляд  </a:t>
            </a:r>
            <a:r>
              <a:rPr lang="en-US" sz="2000" i="1" dirty="0"/>
              <a:t>f</a:t>
            </a:r>
            <a:r>
              <a:rPr lang="uk-UA" sz="2000" i="1" dirty="0"/>
              <a:t> (</a:t>
            </a:r>
            <a:r>
              <a:rPr lang="en-US" sz="2000" i="1" dirty="0"/>
              <a:t>K</a:t>
            </a:r>
            <a:r>
              <a:rPr lang="uk-UA" sz="2000" i="1" dirty="0"/>
              <a:t>, </a:t>
            </a:r>
            <a:r>
              <a:rPr lang="en-US" sz="2000" i="1" dirty="0"/>
              <a:t>L</a:t>
            </a:r>
            <a:r>
              <a:rPr lang="uk-UA" sz="2000" i="1" dirty="0"/>
              <a:t>)</a:t>
            </a:r>
            <a:r>
              <a:rPr lang="uk-UA" sz="2000" dirty="0"/>
              <a:t> = </a:t>
            </a:r>
            <a:r>
              <a:rPr lang="en-US" sz="2000" dirty="0" err="1"/>
              <a:t>const</a:t>
            </a:r>
            <a:r>
              <a:rPr lang="uk-UA" sz="2000" dirty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67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ісце для вмісту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349" y="1365664"/>
            <a:ext cx="9763681" cy="47955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7701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ісце для вмісту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509" y="498762"/>
            <a:ext cx="7723533" cy="620974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6822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249383"/>
            <a:ext cx="10046524" cy="1306285"/>
          </a:xfrm>
        </p:spPr>
        <p:txBody>
          <a:bodyPr>
            <a:normAutofit/>
          </a:bodyPr>
          <a:lstStyle/>
          <a:p>
            <a:r>
              <a:rPr lang="uk-UA" sz="3200" b="1" dirty="0"/>
              <a:t>3. </a:t>
            </a:r>
            <a:r>
              <a:rPr lang="uk-UA" sz="3200" b="1" dirty="0"/>
              <a:t>Оптимізація технологічних процесів з використанням планування експерименту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43200"/>
            <a:ext cx="8915400" cy="3538847"/>
          </a:xfrm>
        </p:spPr>
        <p:txBody>
          <a:bodyPr>
            <a:normAutofit/>
          </a:bodyPr>
          <a:lstStyle/>
          <a:p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1555668"/>
            <a:ext cx="9843964" cy="487421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980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795" y="624110"/>
            <a:ext cx="10295906" cy="1323443"/>
          </a:xfrm>
        </p:spPr>
        <p:txBody>
          <a:bodyPr>
            <a:normAutofit/>
          </a:bodyPr>
          <a:lstStyle/>
          <a:p>
            <a:r>
              <a:rPr lang="uk-UA" sz="3200" b="1" dirty="0"/>
              <a:t>4. </a:t>
            </a:r>
            <a:r>
              <a:rPr lang="uk-UA" sz="3200" b="1" dirty="0"/>
              <a:t>Геометричне вирішення задачі оптимізації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794" y="1285831"/>
            <a:ext cx="9181705" cy="543889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42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2571663"/>
            <a:ext cx="8911687" cy="1280890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0314449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</TotalTime>
  <Words>165</Words>
  <Application>Microsoft Office PowerPoint</Application>
  <PresentationFormat>Широкий екран</PresentationFormat>
  <Paragraphs>21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Оптимізація об’єктів дослідження</vt:lpstr>
      <vt:lpstr>1. Завдання оптимізації</vt:lpstr>
      <vt:lpstr>Презентація PowerPoint</vt:lpstr>
      <vt:lpstr>2. Виробничі функції</vt:lpstr>
      <vt:lpstr>Презентація PowerPoint</vt:lpstr>
      <vt:lpstr>Презентація PowerPoint</vt:lpstr>
      <vt:lpstr>3. Оптимізація технологічних процесів з використанням планування експерименту</vt:lpstr>
      <vt:lpstr>4. Геометричне вирішення задачі оптимізації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дослідження</dc:title>
  <dc:creator>Пользователь Windows</dc:creator>
  <cp:lastModifiedBy>Олександра Клендій</cp:lastModifiedBy>
  <cp:revision>18</cp:revision>
  <dcterms:created xsi:type="dcterms:W3CDTF">2019-09-21T10:42:02Z</dcterms:created>
  <dcterms:modified xsi:type="dcterms:W3CDTF">2020-05-08T13:43:01Z</dcterms:modified>
</cp:coreProperties>
</file>