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83" r:id="rId3"/>
    <p:sldId id="257" r:id="rId4"/>
    <p:sldId id="263" r:id="rId5"/>
    <p:sldId id="258" r:id="rId6"/>
    <p:sldId id="259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1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3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5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8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8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5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5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4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9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8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4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EF4FB-E886-49D7-B5B4-D4107CC68E4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2C444B-EFCC-4F0E-9CD1-A2D96C47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1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4" y="2660718"/>
            <a:ext cx="7888288" cy="34840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Класифікації видів турів</a:t>
            </a:r>
            <a:endParaRPr lang="uk-UA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uk-UA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uk-UA" sz="2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Лектор- професор, доктор економічних наук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uk-UA" sz="2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ЛЕВИЦЬКА ІННА ВАНАДІЇВНА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lang="uk-UA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EC0F71-620F-1ACA-D3EB-89C21DDC0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6" y="338281"/>
            <a:ext cx="2071687" cy="2447783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067902FD-6F9F-BF90-B1FF-EDE2B070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513" y="338281"/>
            <a:ext cx="7402511" cy="1433370"/>
          </a:xfrm>
        </p:spPr>
        <p:txBody>
          <a:bodyPr/>
          <a:lstStyle/>
          <a:p>
            <a:r>
              <a:rPr kumimoji="0" lang="uk-UA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80C34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</a:t>
            </a:r>
            <a:r>
              <a:rPr kumimoji="0" lang="uk-UA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80C34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готельно</a:t>
            </a:r>
            <a:r>
              <a:rPr kumimoji="0" lang="uk-UA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80C34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-ресторанної справи </a:t>
            </a:r>
            <a:br>
              <a:rPr kumimoji="0" lang="uk-UA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80C34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80C34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 туризму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83D79B-5EBE-5871-BDC3-245C019D94CB}"/>
              </a:ext>
            </a:extLst>
          </p:cNvPr>
          <p:cNvSpPr/>
          <p:nvPr/>
        </p:nvSpPr>
        <p:spPr>
          <a:xfrm>
            <a:off x="3857625" y="2660718"/>
            <a:ext cx="7888288" cy="34840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Класифікації в туризмі</a:t>
            </a:r>
            <a:endParaRPr lang="uk-UA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uk-UA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uk-UA" sz="2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Лектор- професор, доктор економічних наук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uk-UA" sz="2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ЛЕВИЦЬКА ІННА ВАНАДІЇВНА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lang="uk-UA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5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901" y="403382"/>
            <a:ext cx="7791363" cy="5998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0915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97" y="1226397"/>
            <a:ext cx="8004742" cy="4718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65062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88647"/>
              </p:ext>
            </p:extLst>
          </p:nvPr>
        </p:nvGraphicFramePr>
        <p:xfrm>
          <a:off x="2259874" y="1308854"/>
          <a:ext cx="8506399" cy="5072810"/>
        </p:xfrm>
        <a:graphic>
          <a:graphicData uri="http://schemas.openxmlformats.org/drawingml/2006/table">
            <a:tbl>
              <a:tblPr/>
              <a:tblGrid>
                <a:gridCol w="58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68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</a:rPr>
                        <a:t>№ з/п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Ознака класифікації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Види турів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3746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Times New Roman"/>
                          <a:ea typeface="Times New Roman"/>
                        </a:rPr>
                        <a:t>За формою побудови туру: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1.1.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 Інклюзив-тур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(англ. – </a:t>
                      </a:r>
                      <a:r>
                        <a:rPr lang="uk-UA" sz="1800" b="1" dirty="0" err="1">
                          <a:latin typeface="Times New Roman"/>
                          <a:ea typeface="Times New Roman"/>
                        </a:rPr>
                        <a:t>inclusive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– той, що включає в себе) – це тур, що складається з різних видів послуг, кожна з яких може бути реалізована окремо та має власну роздрібну ціну. Вартість туру складається з вартості послуг, що входять до нього і можуть додаватися до пакету туру при його комплектуванні або вилучатися з нього згідно побажань клієнта;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7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1.2.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800" b="1" dirty="0" err="1">
                          <a:latin typeface="Times New Roman"/>
                          <a:ea typeface="Times New Roman"/>
                        </a:rPr>
                        <a:t>Пекідж-тур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(англ. – </a:t>
                      </a:r>
                      <a:r>
                        <a:rPr lang="uk-UA" sz="1800" dirty="0" err="1">
                          <a:latin typeface="Times New Roman"/>
                          <a:ea typeface="Times New Roman"/>
                        </a:rPr>
                        <a:t>package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– пакет) – це подорож за визначеним маршрутом з певним комплексом послуг, тобто пакет послуг, який включає не менше двох компонентів з таких як: перевезення, розміщення, харчування чи інші послуги. </a:t>
                      </a:r>
                      <a:r>
                        <a:rPr lang="uk-UA" sz="1800" dirty="0" err="1">
                          <a:latin typeface="Times New Roman"/>
                          <a:ea typeface="Times New Roman"/>
                        </a:rPr>
                        <a:t>Пекідж-тур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 продається як єдиний неподільний пакет за ціною нижчою ніж та, яка складається із суми вартості цих послуг окремо одна від одної, завдяки значним знижкам, що застосовуються при оптовому продажу.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18902" y="0"/>
            <a:ext cx="8702342" cy="1954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endParaRPr lang="en-US" sz="2800" b="1" kern="0" dirty="0">
              <a:solidFill>
                <a:prstClr val="black"/>
              </a:solidFill>
              <a:latin typeface="Times New Roman"/>
              <a:ea typeface="+mj-ea"/>
              <a:cs typeface="+mj-cs"/>
            </a:endParaRPr>
          </a:p>
          <a:p>
            <a:pPr lvl="0" algn="ctr">
              <a:lnSpc>
                <a:spcPct val="115000"/>
              </a:lnSpc>
            </a:pPr>
            <a:r>
              <a:rPr lang="en-US" sz="2800" b="1" kern="0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2. </a:t>
            </a:r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Класифікая маршрутів та турів</a:t>
            </a:r>
            <a:endParaRPr lang="en-US" sz="2400" i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233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718929"/>
              </p:ext>
            </p:extLst>
          </p:nvPr>
        </p:nvGraphicFramePr>
        <p:xfrm>
          <a:off x="2518653" y="435543"/>
          <a:ext cx="8215370" cy="6000792"/>
        </p:xfrm>
        <a:graphic>
          <a:graphicData uri="http://schemas.openxmlformats.org/drawingml/2006/table">
            <a:tbl>
              <a:tblPr/>
              <a:tblGrid>
                <a:gridCol w="36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4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0364">
                <a:tc rowSpan="6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uk-UA" sz="1800" b="1" i="1" dirty="0" err="1">
                          <a:latin typeface="Times New Roman"/>
                          <a:ea typeface="Times New Roman"/>
                        </a:rPr>
                        <a:t>залежно-сті</a:t>
                      </a:r>
                      <a:r>
                        <a:rPr lang="uk-UA" sz="1800" b="1" i="1" dirty="0">
                          <a:latin typeface="Times New Roman"/>
                          <a:ea typeface="Times New Roman"/>
                        </a:rPr>
                        <a:t> від змісту програм </a:t>
                      </a:r>
                      <a:r>
                        <a:rPr lang="uk-UA" sz="1800" b="1" i="1" dirty="0" err="1">
                          <a:latin typeface="Times New Roman"/>
                          <a:ea typeface="Times New Roman"/>
                        </a:rPr>
                        <a:t>обслугову-вання</a:t>
                      </a:r>
                      <a:r>
                        <a:rPr lang="uk-UA" sz="1800" b="1" i="1" dirty="0"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2.1.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Тематичні тури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тури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, в яких переважають екскурсійні та пізнавальні заходи (відвідування музеїв, фольклорних свят, вивчення мови,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івентивний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туризм (від англ. </a:t>
                      </a:r>
                      <a:r>
                        <a:rPr lang="uk-UA" sz="1600" b="1" i="1" dirty="0" err="1">
                          <a:latin typeface="Times New Roman"/>
                          <a:ea typeface="Times New Roman"/>
                        </a:rPr>
                        <a:t>еvent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– подія) та інше);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Тематичні тури бувають різних підвидів: відпочинок активний, відпочинок пасивний, лікування, пізнавальні тури, навчання за кордоном,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рурал-тури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rural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),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еко-тури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інеснтив-тури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івентивний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екстрім-тури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, клубний відпочинок, ін.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2.2. 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Курортно-оздоровчі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 – тури, в яких переважають оздоровчо-відновлювальні заходи (курортні програми, профілактичне лікування, водо- та грязелікування, використання мінеральних вод, відпочинок у моря, фіто-процедури та інше);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2.3.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Спортивні тури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тури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з насиченням спортивними заходами чи з активними засобами пересування (походи та прогулянки, катання на гірських лижах, санках, велотури,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рафтінг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, дайвінг, пригодницькі експедиції) і т.д.;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2.4. 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Комбіновані тури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 – тури, які поєднують елементи тематичних, культурно-оздоровчих чи спортивно-пішохідні тури;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2.5. 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Паломницькі тури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 – тури, з метою відвідування місця культового поклоніння святим місцям (паломництва) відповідно до релігійного віросповідання, здійснення обітниці, участі в обряді, духовного самозбагачення та ін.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2.5.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Шоп-тур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– це туристична подорож, метою якої є купівля певних товарів, характерних для країни перебування (відвідування).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917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401227"/>
              </p:ext>
            </p:extLst>
          </p:nvPr>
        </p:nvGraphicFramePr>
        <p:xfrm>
          <a:off x="2590908" y="306886"/>
          <a:ext cx="7990008" cy="6230317"/>
        </p:xfrm>
        <a:graphic>
          <a:graphicData uri="http://schemas.openxmlformats.org/drawingml/2006/table">
            <a:tbl>
              <a:tblPr/>
              <a:tblGrid>
                <a:gridCol w="482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016">
                <a:tc rowSpan="6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latin typeface="Times New Roman"/>
                          <a:ea typeface="Times New Roman"/>
                        </a:rPr>
                        <a:t>За формою організації подорожі: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3.1. </a:t>
                      </a:r>
                      <a:r>
                        <a:rPr lang="uk-UA" sz="1800" b="1">
                          <a:latin typeface="Times New Roman"/>
                          <a:ea typeface="Times New Roman"/>
                        </a:rPr>
                        <a:t>VIP – тури</a:t>
                      </a:r>
                      <a:r>
                        <a:rPr lang="uk-UA" sz="1800">
                          <a:latin typeface="Times New Roman"/>
                          <a:ea typeface="Times New Roman"/>
                        </a:rPr>
                        <a:t> (very important person) – тури за класом обслуговування “VIP” в яких всі елементи туру підбираються відповідно до індивідульного замовлення туриста, в основному одиничного виконання та вирізняються найвищою якістю обслуговування;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3.2. 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Тури A </a:t>
                      </a:r>
                      <a:r>
                        <a:rPr lang="uk-UA" sz="1800" b="1" dirty="0" err="1">
                          <a:latin typeface="Times New Roman"/>
                          <a:ea typeface="Times New Roman"/>
                        </a:rPr>
                        <a:t>la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800" b="1" dirty="0" err="1">
                          <a:latin typeface="Times New Roman"/>
                          <a:ea typeface="Times New Roman"/>
                        </a:rPr>
                        <a:t>cartе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– тури з визначенням маршруту за вибором самих туристів; 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3.3. 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Тури Stop-</a:t>
                      </a:r>
                      <a:r>
                        <a:rPr lang="uk-UA" sz="1800" b="1" dirty="0" err="1">
                          <a:latin typeface="Times New Roman"/>
                          <a:ea typeface="Times New Roman"/>
                        </a:rPr>
                        <a:t>over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– індивідуальні тури для транзитних туристів;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3.4. </a:t>
                      </a:r>
                      <a:r>
                        <a:rPr lang="uk-UA" sz="1800" b="1" dirty="0" err="1">
                          <a:latin typeface="Times New Roman"/>
                          <a:ea typeface="Times New Roman"/>
                        </a:rPr>
                        <a:t>Cet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 – тури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– стандартні економічні тури для групового туризму;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6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3.5. 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Тур </a:t>
                      </a:r>
                      <a:r>
                        <a:rPr lang="uk-UA" sz="1800" b="1" dirty="0" err="1">
                          <a:latin typeface="Times New Roman"/>
                          <a:ea typeface="Times New Roman"/>
                        </a:rPr>
                        <a:t>“Каскад”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 (або </a:t>
                      </a:r>
                      <a:r>
                        <a:rPr lang="uk-UA" sz="1800" dirty="0" err="1">
                          <a:latin typeface="Times New Roman"/>
                          <a:ea typeface="Times New Roman"/>
                        </a:rPr>
                        <a:t>“фікс-тури”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) – це групові тури, в яких склад групи формується безпосередньо в країні (чи місці) відвідування, подорож яких відбувається за заздалегідь </a:t>
                      </a:r>
                      <a:r>
                        <a:rPr lang="uk-UA" sz="1800" dirty="0" err="1">
                          <a:latin typeface="Times New Roman"/>
                          <a:ea typeface="Times New Roman"/>
                        </a:rPr>
                        <a:t>зпланованим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маршрутом, за визначеною (фіксованою) програмою перебування та з певним комплексом послуг;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3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3.6. </a:t>
                      </a:r>
                      <a:r>
                        <a:rPr lang="uk-UA" sz="1800" b="1" dirty="0" err="1">
                          <a:latin typeface="Times New Roman"/>
                          <a:ea typeface="Times New Roman"/>
                        </a:rPr>
                        <a:t>Велнес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 – тур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(або </a:t>
                      </a:r>
                      <a:r>
                        <a:rPr lang="uk-UA" sz="1800" dirty="0" err="1">
                          <a:latin typeface="Times New Roman"/>
                          <a:ea typeface="Times New Roman"/>
                        </a:rPr>
                        <a:t>велнес-програми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)– це тури на санаторно-курортне лікування, регенерацію, рекреацію, релаксацію чи з будь-якою іншою метою, яка спрямована на відтворення життєвих сил, відпочинок та оздоровлення. Має заздалегідь спроектовану програму з певним комплексом послуг.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03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75115"/>
              </p:ext>
            </p:extLst>
          </p:nvPr>
        </p:nvGraphicFramePr>
        <p:xfrm>
          <a:off x="2740721" y="383291"/>
          <a:ext cx="8245143" cy="6147463"/>
        </p:xfrm>
        <a:graphic>
          <a:graphicData uri="http://schemas.openxmlformats.org/drawingml/2006/table">
            <a:tbl>
              <a:tblPr/>
              <a:tblGrid>
                <a:gridCol w="510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2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2327"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uk-UA" sz="18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3.7.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Джип-сафарі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– це подорожі на природу, або подорожі в заповідник на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джипах-внедоріжниках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та організується здебільшого як організована колонна автомашин, в якій окрім джипів з туристами та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супроводжаючими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,також слідує транспорт з палатками, паливом, продуктами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харчуван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ня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та ін. знаряддям. Як правило, туристи керують машинами самостійно, але є можливість найму професійного водія. В програму туру входить: відвідування визначних місць за маршрутом, навчання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управлі-ння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автомобілем в складних умовах бездоріжжя (гірських, лісових, в умовах пустелі чи тайги), подолання перешкод (природних чи штучно створених), устрій табірного проживання (без сучасних зручностей), ін.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3.8.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 Круїзні програми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– це програми перебування на круїзному судні, які включають змістовну програму відпочинку та берегову програму, - сукупність послуг (екскурсій, відвідування театрів, анімаційні програми та ін.), що надаються учасникам круїзу в портах заходу судна в період його зупинки.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3.9.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 Інформаційний 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</a:rPr>
                        <a:t>ознайом-лювальний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) або рекламний тур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</a:rPr>
                        <a:t>фем-тур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– безкоштовний чи пільговий (реалізований за собівартістю) тур, що організується для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турагенств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чи (або) співробітників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авіаком-паній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з метою їх ознайомлення з певними туристичними маршрутами та центрами.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3.10.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Тур 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</a:rPr>
                        <a:t>“Система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</a:rPr>
                        <a:t>фортуна”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– продаж пакетів послуг зі знижкою за проживання без вказівки конкретного готелю, назва якого стає відомою при приїзді на місце відпочинку. При цьому гарантується розміщення в готелі певної категорії.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92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38245"/>
              </p:ext>
            </p:extLst>
          </p:nvPr>
        </p:nvGraphicFramePr>
        <p:xfrm>
          <a:off x="2530901" y="773546"/>
          <a:ext cx="8001055" cy="5502237"/>
        </p:xfrm>
        <a:graphic>
          <a:graphicData uri="http://schemas.openxmlformats.org/drawingml/2006/table">
            <a:tbl>
              <a:tblPr/>
              <a:tblGrid>
                <a:gridCol w="57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766"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Times New Roman"/>
                          <a:ea typeface="Times New Roman"/>
                        </a:rPr>
                        <a:t>За </a:t>
                      </a:r>
                      <a:r>
                        <a:rPr lang="uk-UA" sz="1800" b="1" i="1" dirty="0" err="1">
                          <a:latin typeface="Times New Roman"/>
                          <a:ea typeface="Times New Roman"/>
                        </a:rPr>
                        <a:t>відношен-ням</a:t>
                      </a:r>
                      <a:r>
                        <a:rPr lang="uk-UA" sz="1800" b="1" i="1" dirty="0">
                          <a:latin typeface="Times New Roman"/>
                          <a:ea typeface="Times New Roman"/>
                        </a:rPr>
                        <a:t> до </a:t>
                      </a:r>
                      <a:r>
                        <a:rPr lang="uk-UA" sz="1800" b="1" i="1" dirty="0" err="1">
                          <a:latin typeface="Times New Roman"/>
                          <a:ea typeface="Times New Roman"/>
                        </a:rPr>
                        <a:t>життєво-го</a:t>
                      </a:r>
                      <a:r>
                        <a:rPr lang="uk-UA" sz="1800" b="1" i="1" dirty="0">
                          <a:latin typeface="Times New Roman"/>
                          <a:ea typeface="Times New Roman"/>
                        </a:rPr>
                        <a:t> циклу </a:t>
                      </a:r>
                      <a:r>
                        <a:rPr lang="uk-UA" sz="1800" b="1" i="1" dirty="0" err="1">
                          <a:latin typeface="Times New Roman"/>
                          <a:ea typeface="Times New Roman"/>
                        </a:rPr>
                        <a:t>туристич-ного</a:t>
                      </a:r>
                      <a:r>
                        <a:rPr lang="uk-UA" sz="1800" b="1" i="1" dirty="0">
                          <a:latin typeface="Times New Roman"/>
                          <a:ea typeface="Times New Roman"/>
                        </a:rPr>
                        <a:t> продукту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4.1. 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Основні тури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 – це тури, що знаходяться на стадії росту та приносять основний прибуток туристичному підприємству;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4.2. 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Підтримуючі тури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 – це тури, що стабілізують доходи від продажу та знаходяться на стадії зрілості;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4.3. 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Стратегічні тури 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– це тури, що забезпечують майбутні прибутки туристи-чного підприємства та знаходяться на стадії розробки та впровадження;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5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4.4. 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Тактичні тури 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– тури, що стимулюють продаж основних та знаходяться, як правило, на стадії росту та зрілості.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074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>
                          <a:latin typeface="Times New Roman"/>
                          <a:ea typeface="Times New Roman"/>
                        </a:rPr>
                        <a:t>За сезонніс-тю: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5.1.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Цілорічні тури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– до них відносяться всі види турів за наявністю цілорічного графіку дії (напр.:екскурсійні програми).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6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5.2.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Сезонні тури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– це тури, які функціонують на протязі певного сезону (чи сезонів). Наприклад, річкові круїзи, які діють лише під час навігаційного періоду; літні тури – відпочинок на узбережжі; гірськолижні (зимові) тури та інше. В основному туристична пропозиція фірми поділяється на: а) </a:t>
                      </a:r>
                      <a:r>
                        <a:rPr lang="uk-UA" sz="1600" i="1" dirty="0">
                          <a:latin typeface="Times New Roman"/>
                          <a:ea typeface="Times New Roman"/>
                        </a:rPr>
                        <a:t>літні програми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(тури) з відпочинком на морі; б) </a:t>
                      </a:r>
                      <a:r>
                        <a:rPr lang="uk-UA" sz="1600" i="1" dirty="0">
                          <a:latin typeface="Times New Roman"/>
                          <a:ea typeface="Times New Roman"/>
                        </a:rPr>
                        <a:t>зимові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(з відпочинком в горах та заняттям різними зимовими видами спорту), в) </a:t>
                      </a:r>
                      <a:r>
                        <a:rPr lang="uk-UA" sz="1600" i="1" dirty="0" err="1">
                          <a:latin typeface="Times New Roman"/>
                          <a:ea typeface="Times New Roman"/>
                        </a:rPr>
                        <a:t>“із</a:t>
                      </a:r>
                      <a:r>
                        <a:rPr lang="uk-UA" sz="1600" i="1" dirty="0">
                          <a:latin typeface="Times New Roman"/>
                          <a:ea typeface="Times New Roman"/>
                        </a:rPr>
                        <a:t> зими до </a:t>
                      </a:r>
                      <a:r>
                        <a:rPr lang="uk-UA" sz="1600" i="1" dirty="0" err="1">
                          <a:latin typeface="Times New Roman"/>
                          <a:ea typeface="Times New Roman"/>
                        </a:rPr>
                        <a:t>літа”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(екзотичний туризм).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019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99905"/>
              </p:ext>
            </p:extLst>
          </p:nvPr>
        </p:nvGraphicFramePr>
        <p:xfrm>
          <a:off x="2890537" y="565356"/>
          <a:ext cx="8072494" cy="5786477"/>
        </p:xfrm>
        <a:graphic>
          <a:graphicData uri="http://schemas.openxmlformats.org/drawingml/2006/table">
            <a:tbl>
              <a:tblPr/>
              <a:tblGrid>
                <a:gridCol w="35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2186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>
                          <a:latin typeface="Times New Roman"/>
                          <a:ea typeface="Times New Roman"/>
                        </a:rPr>
                        <a:t>За побудовою траси маршруту: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6.1. 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Лінійні тури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– тури з відвідуванням декількох пунктів обслуговування та неспівпаданням пунктів початку та завершення подорожі;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6.2. </a:t>
                      </a:r>
                      <a:r>
                        <a:rPr lang="uk-UA" sz="1800" b="1">
                          <a:latin typeface="Times New Roman"/>
                          <a:ea typeface="Times New Roman"/>
                        </a:rPr>
                        <a:t>Радіальні (стаціонарні) тури</a:t>
                      </a:r>
                      <a:r>
                        <a:rPr lang="uk-UA" sz="1800">
                          <a:latin typeface="Times New Roman"/>
                          <a:ea typeface="Times New Roman"/>
                        </a:rPr>
                        <a:t> – тури, з відвідуванням одного пункту (міста) обслуговування, звідки можливі екскурсії, але за умови повернення на місце основного обслуговування;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2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6.3. </a:t>
                      </a:r>
                      <a:r>
                        <a:rPr lang="uk-UA" sz="1800" b="1">
                          <a:latin typeface="Times New Roman"/>
                          <a:ea typeface="Times New Roman"/>
                        </a:rPr>
                        <a:t>Кільцеві тури</a:t>
                      </a:r>
                      <a:r>
                        <a:rPr lang="uk-UA" sz="1800">
                          <a:latin typeface="Times New Roman"/>
                          <a:ea typeface="Times New Roman"/>
                        </a:rPr>
                        <a:t> – тури з відвідуванням декількох пунктів (міст) обслуговування, де пункт початку та закінчення подорожі співпадають.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186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>
                          <a:latin typeface="Times New Roman"/>
                          <a:ea typeface="Times New Roman"/>
                        </a:rPr>
                        <a:t>За триваліс-тю подорожі: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7.1. </a:t>
                      </a:r>
                      <a:r>
                        <a:rPr lang="uk-UA" sz="1800" b="1">
                          <a:latin typeface="Times New Roman"/>
                          <a:ea typeface="Times New Roman"/>
                        </a:rPr>
                        <a:t>Багатоденні тури (відпускні)</a:t>
                      </a:r>
                      <a:r>
                        <a:rPr lang="uk-UA" sz="1800">
                          <a:latin typeface="Times New Roman"/>
                          <a:ea typeface="Times New Roman"/>
                        </a:rPr>
                        <a:t> – тури на термін від 7 днів та більше, здебільшого курортно-оздоровчого, розважального та рекреаційного змісту;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2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7.2. 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Тури вихідного дня (week-</a:t>
                      </a:r>
                      <a:r>
                        <a:rPr lang="uk-UA" sz="1800" b="1" dirty="0" err="1">
                          <a:latin typeface="Times New Roman"/>
                          <a:ea typeface="Times New Roman"/>
                        </a:rPr>
                        <a:t>end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800" b="1" dirty="0" err="1">
                          <a:latin typeface="Times New Roman"/>
                          <a:ea typeface="Times New Roman"/>
                        </a:rPr>
                        <a:t>tours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– тури на 2-4 дні, здебільшого які </a:t>
                      </a:r>
                      <a:r>
                        <a:rPr lang="uk-UA" sz="1800" dirty="0" err="1">
                          <a:latin typeface="Times New Roman"/>
                          <a:ea typeface="Times New Roman"/>
                        </a:rPr>
                        <a:t>припадать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на кінець робочого тижня чи святкові дні.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254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94204"/>
              </p:ext>
            </p:extLst>
          </p:nvPr>
        </p:nvGraphicFramePr>
        <p:xfrm>
          <a:off x="2543964" y="408602"/>
          <a:ext cx="7858181" cy="6030061"/>
        </p:xfrm>
        <a:graphic>
          <a:graphicData uri="http://schemas.openxmlformats.org/drawingml/2006/table">
            <a:tbl>
              <a:tblPr/>
              <a:tblGrid>
                <a:gridCol w="35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60"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>
                          <a:latin typeface="Times New Roman"/>
                          <a:ea typeface="Times New Roman"/>
                        </a:rPr>
                        <a:t>За віком: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8.1. 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Дитячі тури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 – тури, в яких окрім основних послуг переважають пізнавальні, спортивно-оздоровчі, навчальні, розважальні заходи;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8.2. 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Молодіжно-студентські тури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 – тури, в яких окрім основних послуг переважають заходи розважального характери, анімаційні та музичні програми, тощо;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8.3. 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Тури для людей середнього віку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 – тури, в яких окрім основних послуг, пропонується ряд заходів культурно-розважального характеру, пізнавальних та ознайомлювальних програм;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8.4. 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Тури для людей третього віку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 – тури, в яких окрім основних послуг, переважають заходи оздоровчого, профілактичного характеру, а також користуються підвищеним попитом екскурсійно-пізнавальні програми, в тому числі культурного характеру.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360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9.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>
                          <a:latin typeface="Times New Roman"/>
                          <a:ea typeface="Times New Roman"/>
                        </a:rPr>
                        <a:t>За складом  груп подороду-ючих: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9.1. 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Індивідуальні тури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 – тури, склад послуг в яких визначається самим замовником, а програма туру формуєтсья в момент продажу послуг туристу;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9.2. 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Сімейні тури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 – тури, в яких передбачено надання послуг няні, забезпечення дитячим (дієтичним) харчування, а місця основного відпочинку обладнані дитячими майданчиками, басейнами, аквапарками; готелі мають сімейні номери для подорожуючих з одним (двома-трьома) дітьми (family room, douplex room), та проводяться ряд розважальних (анімаціних) заходів для дітей (міні-клуби);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9.3.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Групові тури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тури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у складі групи туристів, які здійснюються за заздалегідь спланованим маршрутом з певним набором туристичних послуг.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52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93778" y="1086240"/>
            <a:ext cx="7643866" cy="4644131"/>
            <a:chOff x="2016" y="393"/>
            <a:chExt cx="8208" cy="33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016" y="393"/>
              <a:ext cx="8208" cy="1335"/>
            </a:xfrm>
            <a:prstGeom prst="bevel">
              <a:avLst>
                <a:gd name="adj" fmla="val 9634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ct val="17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uk-UA" sz="2800" b="1" dirty="0">
                  <a:solidFill>
                    <a:prstClr val="black"/>
                  </a:solidFill>
                  <a:latin typeface="Times New Roman" pitchFamily="18" charset="0"/>
                </a:rPr>
                <a:t>КЛАСИФІКАЦІЯ ТУРИСТИЧНИХ МАРШРУТІВ</a:t>
              </a:r>
              <a:endParaRPr lang="ru-RU" sz="40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304" y="2160"/>
              <a:ext cx="3312" cy="720"/>
            </a:xfrm>
            <a:prstGeom prst="rect">
              <a:avLst/>
            </a:prstGeom>
            <a:grp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3600" dirty="0">
                  <a:solidFill>
                    <a:prstClr val="black"/>
                  </a:solidFill>
                  <a:latin typeface="Times New Roman" pitchFamily="18" charset="0"/>
                </a:rPr>
                <a:t>ЛІНІЙНІ</a:t>
              </a:r>
              <a:endParaRPr lang="ru-RU" sz="48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768" y="2160"/>
              <a:ext cx="3312" cy="720"/>
            </a:xfrm>
            <a:prstGeom prst="rect">
              <a:avLst/>
            </a:prstGeom>
            <a:grp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3600" dirty="0">
                  <a:solidFill>
                    <a:prstClr val="black"/>
                  </a:solidFill>
                  <a:latin typeface="Times New Roman" pitchFamily="18" charset="0"/>
                </a:rPr>
                <a:t>КІЛЬЦЕВІ</a:t>
              </a:r>
              <a:endParaRPr lang="ru-RU" sz="48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176" y="3168"/>
              <a:ext cx="3888" cy="557"/>
            </a:xfrm>
            <a:prstGeom prst="rect">
              <a:avLst/>
            </a:prstGeom>
            <a:grp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4000" dirty="0">
                  <a:solidFill>
                    <a:prstClr val="black"/>
                  </a:solidFill>
                  <a:latin typeface="Times New Roman" pitchFamily="18" charset="0"/>
                </a:rPr>
                <a:t>РАДІАЛЬНІ</a:t>
              </a:r>
              <a:endParaRPr lang="ru-RU" sz="54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744" y="1872"/>
              <a:ext cx="446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048" y="1728"/>
              <a:ext cx="0" cy="14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744" y="1872"/>
              <a:ext cx="0" cy="28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6048" y="1872"/>
              <a:ext cx="0" cy="129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8208" y="1872"/>
              <a:ext cx="0" cy="28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64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8839" y="2092699"/>
            <a:ext cx="10063162" cy="2888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Класифікація туризму за видами та формами</a:t>
            </a:r>
            <a:endParaRPr lang="en-US" sz="3200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Класифікая маршрутів та турів</a:t>
            </a:r>
            <a:endParaRPr lang="en-US" sz="3200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Класифікація туристичних підприємств</a:t>
            </a:r>
            <a:endParaRPr lang="en-US" sz="3200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 туристів</a:t>
            </a:r>
            <a:endParaRPr lang="en-US" sz="3200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Класифікація туристичного обслуговування</a:t>
            </a:r>
            <a:endParaRPr lang="en-US" sz="3200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834641" y="1172719"/>
            <a:ext cx="3966209" cy="67709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55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72045" y="81414"/>
            <a:ext cx="7236823" cy="5111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Arial"/>
              </a:rPr>
              <a:t>3.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Класифікація туристичних підприємств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393865" y="939629"/>
            <a:ext cx="7722627" cy="5670467"/>
            <a:chOff x="2016" y="6152"/>
            <a:chExt cx="9104" cy="839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420" y="12154"/>
              <a:ext cx="4028" cy="2388"/>
            </a:xfrm>
            <a:prstGeom prst="rect">
              <a:avLst/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b="1" i="1" dirty="0">
                  <a:solidFill>
                    <a:prstClr val="black"/>
                  </a:solidFill>
                  <a:latin typeface="Times New Roman"/>
                </a:rPr>
                <a:t>4.</a:t>
              </a:r>
              <a:r>
                <a:rPr lang="ru-RU" sz="1600" b="1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sz="1600" b="1" i="1" dirty="0" err="1">
                  <a:solidFill>
                    <a:prstClr val="black"/>
                  </a:solidFill>
                  <a:latin typeface="Times New Roman"/>
                </a:rPr>
                <a:t>Підприємства</a:t>
              </a:r>
              <a:r>
                <a:rPr lang="ru-RU" sz="1600" b="1" i="1" dirty="0">
                  <a:solidFill>
                    <a:prstClr val="black"/>
                  </a:solidFill>
                  <a:latin typeface="Times New Roman"/>
                </a:rPr>
                <a:t>, </a:t>
              </a:r>
              <a:r>
                <a:rPr lang="ru-RU" sz="1600" b="1" i="1" dirty="0" err="1">
                  <a:solidFill>
                    <a:prstClr val="black"/>
                  </a:solidFill>
                  <a:latin typeface="Times New Roman"/>
                </a:rPr>
                <a:t>які</a:t>
              </a:r>
              <a:r>
                <a:rPr lang="ru-RU" sz="1600" b="1" i="1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sz="1600" b="1" i="1" dirty="0" err="1">
                  <a:solidFill>
                    <a:prstClr val="black"/>
                  </a:solidFill>
                  <a:latin typeface="Times New Roman"/>
                </a:rPr>
                <a:t>виконують</a:t>
              </a:r>
              <a:r>
                <a:rPr lang="ru-RU" sz="1600" b="1" i="1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sz="1600" b="1" i="1" dirty="0" err="1">
                  <a:solidFill>
                    <a:prstClr val="black"/>
                  </a:solidFill>
                  <a:latin typeface="Times New Roman"/>
                </a:rPr>
                <a:t>функції</a:t>
              </a:r>
              <a:r>
                <a:rPr lang="ru-RU" sz="1600" b="1" i="1" dirty="0">
                  <a:solidFill>
                    <a:prstClr val="black"/>
                  </a:solidFill>
                  <a:latin typeface="Times New Roman"/>
                </a:rPr>
                <a:t> як </a:t>
              </a:r>
              <a:r>
                <a:rPr lang="ru-RU" sz="1600" b="1" i="1" dirty="0" err="1">
                  <a:solidFill>
                    <a:prstClr val="black"/>
                  </a:solidFill>
                  <a:latin typeface="Times New Roman"/>
                </a:rPr>
                <a:t>виробників</a:t>
              </a:r>
              <a:r>
                <a:rPr lang="ru-RU" sz="1600" b="1" i="1" dirty="0">
                  <a:solidFill>
                    <a:prstClr val="black"/>
                  </a:solidFill>
                  <a:latin typeface="Times New Roman"/>
                </a:rPr>
                <a:t> так </a:t>
              </a:r>
              <a:r>
                <a:rPr lang="ru-RU" sz="1600" b="1" i="1" dirty="0" err="1">
                  <a:solidFill>
                    <a:prstClr val="black"/>
                  </a:solidFill>
                  <a:latin typeface="Times New Roman"/>
                </a:rPr>
                <a:t>і</a:t>
              </a:r>
              <a:r>
                <a:rPr lang="ru-RU" sz="1600" b="1" i="1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sz="1600" b="1" i="1" dirty="0" err="1">
                  <a:solidFill>
                    <a:prstClr val="black"/>
                  </a:solidFill>
                  <a:latin typeface="Times New Roman"/>
                </a:rPr>
                <a:t>посередників</a:t>
              </a:r>
              <a:r>
                <a:rPr lang="ru-RU" sz="1600" b="1" i="1" dirty="0">
                  <a:solidFill>
                    <a:prstClr val="black"/>
                  </a:solidFill>
                  <a:latin typeface="Times New Roman"/>
                </a:rPr>
                <a:t> в </a:t>
              </a:r>
              <a:r>
                <a:rPr lang="ru-RU" sz="1600" b="1" i="1" dirty="0" err="1">
                  <a:solidFill>
                    <a:prstClr val="black"/>
                  </a:solidFill>
                  <a:latin typeface="Times New Roman"/>
                </a:rPr>
                <a:t>туризмі</a:t>
              </a:r>
              <a:r>
                <a:rPr lang="ru-RU" sz="1600" b="1" i="1" dirty="0">
                  <a:solidFill>
                    <a:prstClr val="black"/>
                  </a:solidFill>
                  <a:latin typeface="Times New Roman"/>
                </a:rPr>
                <a:t>:</a:t>
              </a:r>
            </a:p>
            <a:p>
              <a:pPr algn="just" defTabSz="914400" fontAlgn="base">
                <a:lnSpc>
                  <a:spcPct val="17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prstClr val="black"/>
                  </a:solidFill>
                  <a:latin typeface="Times New Roman"/>
                </a:rPr>
                <a:t>- </a:t>
              </a:r>
              <a:r>
                <a:rPr lang="ru-RU" sz="1400" dirty="0" err="1">
                  <a:solidFill>
                    <a:prstClr val="black"/>
                  </a:solidFill>
                  <a:latin typeface="Times New Roman"/>
                </a:rPr>
                <a:t>готельно-туристичний</a:t>
              </a:r>
              <a:r>
                <a:rPr lang="ru-RU" sz="1400" dirty="0">
                  <a:solidFill>
                    <a:prstClr val="black"/>
                  </a:solidFill>
                  <a:latin typeface="Times New Roman"/>
                </a:rPr>
                <a:t> комплекс;</a:t>
              </a:r>
            </a:p>
            <a:p>
              <a:pPr algn="just" defTabSz="914400" fontAlgn="base">
                <a:lnSpc>
                  <a:spcPct val="17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Times New Roman"/>
                </a:rPr>
                <a:t>- </a:t>
              </a:r>
              <a:r>
                <a:rPr lang="ru-RU" sz="1400" dirty="0" err="1">
                  <a:solidFill>
                    <a:prstClr val="black"/>
                  </a:solidFill>
                  <a:latin typeface="Times New Roman"/>
                </a:rPr>
                <a:t>туристичний</a:t>
              </a:r>
              <a:r>
                <a:rPr lang="ru-RU" sz="1400" dirty="0">
                  <a:solidFill>
                    <a:prstClr val="black"/>
                  </a:solidFill>
                  <a:latin typeface="Times New Roman"/>
                </a:rPr>
                <a:t> комплекс та </a:t>
              </a:r>
              <a:r>
                <a:rPr lang="ru-RU" sz="1400" dirty="0" err="1">
                  <a:solidFill>
                    <a:prstClr val="black"/>
                  </a:solidFill>
                  <a:latin typeface="Times New Roman"/>
                </a:rPr>
                <a:t>ін</a:t>
              </a:r>
              <a:r>
                <a:rPr lang="ru-RU" sz="1400" dirty="0">
                  <a:solidFill>
                    <a:prstClr val="black"/>
                  </a:solidFill>
                  <a:latin typeface="Times New Roman"/>
                </a:rPr>
                <a:t>.</a:t>
              </a:r>
              <a:endParaRPr lang="ru-RU" sz="3200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2016" y="9072"/>
              <a:ext cx="2737" cy="504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</a:pP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-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заклади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розміщення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;</a:t>
              </a:r>
            </a:p>
            <a:p>
              <a:pPr defTabSz="914400" fontAlgn="base">
                <a:spcBef>
                  <a:spcPct val="0"/>
                </a:spcBef>
              </a:pP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-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заклади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харчування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;</a:t>
              </a:r>
            </a:p>
            <a:p>
              <a:pPr defTabSz="914400" fontAlgn="base">
                <a:spcBef>
                  <a:spcPct val="0"/>
                </a:spcBef>
              </a:pP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-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транспортні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підприємства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;</a:t>
              </a:r>
            </a:p>
            <a:p>
              <a:pPr defTabSz="914400" fontAlgn="base">
                <a:spcBef>
                  <a:spcPct val="0"/>
                </a:spcBef>
              </a:pP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-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екскурсійні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 бюро;</a:t>
              </a:r>
            </a:p>
            <a:p>
              <a:pPr defTabSz="914400" fontAlgn="base">
                <a:spcBef>
                  <a:spcPct val="0"/>
                </a:spcBef>
              </a:pP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-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страхові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компанії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;</a:t>
              </a:r>
            </a:p>
            <a:p>
              <a:pPr defTabSz="914400" fontAlgn="base">
                <a:spcBef>
                  <a:spcPct val="0"/>
                </a:spcBef>
              </a:pP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-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підприємства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 по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виго-товленню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специфічних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туристичних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товарів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;</a:t>
              </a:r>
            </a:p>
            <a:p>
              <a:pPr defTabSz="914400" fontAlgn="base">
                <a:spcBef>
                  <a:spcPct val="0"/>
                </a:spcBef>
              </a:pP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-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музеї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,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екпозиції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,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панорами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;</a:t>
              </a:r>
            </a:p>
            <a:p>
              <a:pPr defTabSz="914400" fontAlgn="base">
                <a:spcBef>
                  <a:spcPct val="0"/>
                </a:spcBef>
              </a:pP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-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заклади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культури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 та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індустрії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sz="1600" dirty="0" err="1">
                  <a:solidFill>
                    <a:prstClr val="black"/>
                  </a:solidFill>
                  <a:latin typeface="Times New Roman"/>
                </a:rPr>
                <a:t>розваг</a:t>
              </a:r>
              <a:r>
                <a:rPr lang="ru-RU" sz="1600" dirty="0">
                  <a:solidFill>
                    <a:prstClr val="black"/>
                  </a:solidFill>
                  <a:latin typeface="Times New Roman"/>
                </a:rPr>
                <a:t>.</a:t>
              </a:r>
            </a:p>
            <a:p>
              <a:pPr defTabSz="914400" fontAlgn="base">
                <a:spcBef>
                  <a:spcPct val="0"/>
                </a:spcBef>
              </a:pPr>
              <a:endParaRPr lang="ru-RU" sz="2800" dirty="0">
                <a:solidFill>
                  <a:prstClr val="black"/>
                </a:solidFill>
                <a:latin typeface="Times New Roman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16" y="6152"/>
              <a:ext cx="9104" cy="5860"/>
              <a:chOff x="1" y="-671"/>
              <a:chExt cx="21069" cy="21407"/>
            </a:xfrm>
            <a:grpFill/>
          </p:grpSpPr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291" y="-671"/>
                <a:ext cx="18748" cy="2583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  <a:effectLst>
                <a:outerShdw dist="57238" dir="2021404" algn="ctr" rotWithShape="0">
                  <a:srgbClr val="000000"/>
                </a:outerShdw>
              </a:effectLst>
            </p:spPr>
            <p:txBody>
              <a:bodyPr vert="horz" wrap="square" lIns="12700" tIns="12700" rIns="12700" bIns="1270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sz="2400" b="1" dirty="0">
                    <a:solidFill>
                      <a:prstClr val="black"/>
                    </a:solidFill>
                    <a:latin typeface="Times New Roman" pitchFamily="18" charset="0"/>
                  </a:rPr>
                  <a:t>Підприємства туристичної індустрії</a:t>
                </a:r>
                <a:endParaRPr lang="ru-RU" sz="4800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AutoShape 6"/>
              <p:cNvSpPr>
                <a:spLocks noChangeArrowheads="1"/>
              </p:cNvSpPr>
              <p:nvPr/>
            </p:nvSpPr>
            <p:spPr bwMode="auto">
              <a:xfrm>
                <a:off x="1" y="4224"/>
                <a:ext cx="6334" cy="5253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vert="horz" wrap="square" lIns="12700" tIns="12700" rIns="12700" bIns="1270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ru-RU" sz="1600" b="1" i="1" dirty="0">
                    <a:solidFill>
                      <a:prstClr val="black"/>
                    </a:solidFill>
                    <a:latin typeface="Times New Roman"/>
                  </a:rPr>
                  <a:t>1. </a:t>
                </a:r>
                <a:r>
                  <a:rPr lang="ru-RU" sz="1600" b="1" i="1" dirty="0" err="1">
                    <a:solidFill>
                      <a:prstClr val="black"/>
                    </a:solidFill>
                    <a:latin typeface="Times New Roman"/>
                  </a:rPr>
                  <a:t>Підприємства</a:t>
                </a:r>
                <a:r>
                  <a:rPr lang="ru-RU" sz="1600" b="1" i="1" dirty="0">
                    <a:solidFill>
                      <a:prstClr val="black"/>
                    </a:solidFill>
                    <a:latin typeface="Times New Roman"/>
                  </a:rPr>
                  <a:t> - </a:t>
                </a:r>
                <a:r>
                  <a:rPr lang="ru-RU" sz="1600" b="1" i="1" dirty="0" err="1">
                    <a:solidFill>
                      <a:prstClr val="black"/>
                    </a:solidFill>
                    <a:latin typeface="Times New Roman"/>
                  </a:rPr>
                  <a:t>виробники</a:t>
                </a:r>
                <a:r>
                  <a:rPr lang="ru-RU" sz="1600" b="1" i="1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600" b="1" i="1" dirty="0" err="1">
                    <a:solidFill>
                      <a:prstClr val="black"/>
                    </a:solidFill>
                    <a:latin typeface="Times New Roman"/>
                  </a:rPr>
                  <a:t>туристичних</a:t>
                </a:r>
                <a:r>
                  <a:rPr lang="ru-RU" sz="1600" b="1" i="1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600" b="1" i="1" dirty="0" err="1">
                    <a:solidFill>
                      <a:prstClr val="black"/>
                    </a:solidFill>
                    <a:latin typeface="Times New Roman"/>
                  </a:rPr>
                  <a:t>послуг</a:t>
                </a:r>
                <a:r>
                  <a:rPr lang="ru-RU" sz="1600" b="1" i="1" dirty="0">
                    <a:solidFill>
                      <a:prstClr val="black"/>
                    </a:solidFill>
                    <a:latin typeface="Times New Roman"/>
                  </a:rPr>
                  <a:t>:</a:t>
                </a:r>
                <a:endParaRPr lang="ru-RU" sz="2800" dirty="0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13" name="AutoShape 7"/>
              <p:cNvSpPr>
                <a:spLocks noChangeArrowheads="1"/>
              </p:cNvSpPr>
              <p:nvPr/>
            </p:nvSpPr>
            <p:spPr bwMode="auto">
              <a:xfrm>
                <a:off x="13332" y="4227"/>
                <a:ext cx="6334" cy="525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vert="horz" wrap="square" lIns="12700" tIns="12700" rIns="12700" bIns="1270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ru-RU" sz="1400" b="1" i="1" dirty="0">
                    <a:solidFill>
                      <a:prstClr val="black"/>
                    </a:solidFill>
                    <a:latin typeface="Times New Roman"/>
                  </a:rPr>
                  <a:t>3. </a:t>
                </a:r>
                <a:r>
                  <a:rPr lang="ru-RU" sz="1400" b="1" i="1" dirty="0" err="1">
                    <a:solidFill>
                      <a:prstClr val="black"/>
                    </a:solidFill>
                    <a:latin typeface="Times New Roman"/>
                  </a:rPr>
                  <a:t>Підприємства</a:t>
                </a:r>
                <a:r>
                  <a:rPr lang="ru-RU" sz="1400" b="1" i="1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400" b="1" i="1" dirty="0" err="1">
                    <a:solidFill>
                      <a:prstClr val="black"/>
                    </a:solidFill>
                    <a:latin typeface="Times New Roman"/>
                  </a:rPr>
                  <a:t>нетуристичної</a:t>
                </a:r>
                <a:r>
                  <a:rPr lang="ru-RU" sz="1400" b="1" i="1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400" b="1" i="1" dirty="0" err="1">
                    <a:solidFill>
                      <a:prstClr val="black"/>
                    </a:solidFill>
                    <a:latin typeface="Times New Roman"/>
                  </a:rPr>
                  <a:t>сфери</a:t>
                </a:r>
                <a:r>
                  <a:rPr lang="ru-RU" sz="1400" b="1" i="1" dirty="0">
                    <a:solidFill>
                      <a:prstClr val="black"/>
                    </a:solidFill>
                    <a:latin typeface="Times New Roman"/>
                  </a:rPr>
                  <a:t>, </a:t>
                </a:r>
                <a:r>
                  <a:rPr lang="ru-RU" sz="1400" b="1" i="1" dirty="0" err="1">
                    <a:solidFill>
                      <a:prstClr val="black"/>
                    </a:solidFill>
                    <a:latin typeface="Times New Roman"/>
                  </a:rPr>
                  <a:t>що</a:t>
                </a:r>
                <a:r>
                  <a:rPr lang="ru-RU" sz="1400" b="1" i="1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400" b="1" i="1" dirty="0" err="1">
                    <a:solidFill>
                      <a:prstClr val="black"/>
                    </a:solidFill>
                    <a:latin typeface="Times New Roman"/>
                  </a:rPr>
                  <a:t>приймають</a:t>
                </a:r>
                <a:r>
                  <a:rPr lang="ru-RU" sz="1400" b="1" i="1" dirty="0">
                    <a:solidFill>
                      <a:prstClr val="black"/>
                    </a:solidFill>
                    <a:latin typeface="Times New Roman"/>
                  </a:rPr>
                  <a:t> участь в</a:t>
                </a:r>
                <a:r>
                  <a:rPr lang="ru-RU" sz="14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400" b="1" i="1" dirty="0" err="1">
                    <a:solidFill>
                      <a:prstClr val="black"/>
                    </a:solidFill>
                    <a:latin typeface="Times New Roman"/>
                  </a:rPr>
                  <a:t>обслуговуванні</a:t>
                </a:r>
                <a:r>
                  <a:rPr lang="ru-RU" sz="1600" b="1" i="1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400" b="1" i="1" dirty="0" err="1">
                    <a:solidFill>
                      <a:prstClr val="black"/>
                    </a:solidFill>
                    <a:latin typeface="Times New Roman"/>
                  </a:rPr>
                  <a:t>туристів</a:t>
                </a:r>
                <a:r>
                  <a:rPr lang="ru-RU" sz="1400" b="1" i="1" dirty="0">
                    <a:solidFill>
                      <a:prstClr val="black"/>
                    </a:solidFill>
                    <a:latin typeface="Times New Roman"/>
                  </a:rPr>
                  <a:t>:</a:t>
                </a:r>
                <a:endParaRPr lang="ru-RU" sz="2400" dirty="0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6666" y="4227"/>
                <a:ext cx="6335" cy="525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vert="horz" wrap="square" lIns="12700" tIns="12700" rIns="12700" bIns="1270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</a:pPr>
                <a:r>
                  <a:rPr lang="ru-RU" sz="1400" b="1" i="1" dirty="0">
                    <a:solidFill>
                      <a:prstClr val="black"/>
                    </a:solidFill>
                    <a:latin typeface="Times New Roman"/>
                  </a:rPr>
                  <a:t>2. </a:t>
                </a:r>
                <a:r>
                  <a:rPr lang="ru-RU" sz="1400" b="1" i="1" dirty="0" err="1">
                    <a:solidFill>
                      <a:prstClr val="black"/>
                    </a:solidFill>
                    <a:latin typeface="Times New Roman"/>
                  </a:rPr>
                  <a:t>Підприємства</a:t>
                </a:r>
                <a:r>
                  <a:rPr lang="ru-RU" sz="1400" b="1" i="1" dirty="0">
                    <a:solidFill>
                      <a:prstClr val="black"/>
                    </a:solidFill>
                    <a:latin typeface="Times New Roman"/>
                  </a:rPr>
                  <a:t> - </a:t>
                </a:r>
                <a:r>
                  <a:rPr lang="ru-RU" sz="1400" b="1" i="1" dirty="0" err="1">
                    <a:solidFill>
                      <a:prstClr val="black"/>
                    </a:solidFill>
                    <a:latin typeface="Times New Roman"/>
                  </a:rPr>
                  <a:t>посередники</a:t>
                </a:r>
                <a:r>
                  <a:rPr lang="ru-RU" sz="1400" b="1" i="1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400" b="1" i="1" dirty="0" err="1">
                    <a:solidFill>
                      <a:prstClr val="black"/>
                    </a:solidFill>
                    <a:latin typeface="Times New Roman"/>
                  </a:rPr>
                  <a:t>надання</a:t>
                </a:r>
                <a:r>
                  <a:rPr lang="ru-RU" sz="1400" b="1" i="1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400" b="1" i="1" dirty="0" err="1">
                    <a:solidFill>
                      <a:prstClr val="black"/>
                    </a:solidFill>
                    <a:latin typeface="Times New Roman"/>
                  </a:rPr>
                  <a:t>туристичних</a:t>
                </a:r>
                <a:r>
                  <a:rPr lang="ru-RU" sz="1400" b="1" i="1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400" b="1" i="1" dirty="0" err="1">
                    <a:solidFill>
                      <a:prstClr val="black"/>
                    </a:solidFill>
                    <a:latin typeface="Times New Roman"/>
                  </a:rPr>
                  <a:t>послуг</a:t>
                </a:r>
                <a:endParaRPr lang="ru-RU" sz="1400" b="1" i="1" dirty="0">
                  <a:solidFill>
                    <a:prstClr val="black"/>
                  </a:solidFill>
                  <a:latin typeface="Times New Roman"/>
                </a:endParaRPr>
              </a:p>
              <a:p>
                <a:pPr algn="ctr" defTabSz="914400" fontAlgn="base">
                  <a:spcBef>
                    <a:spcPct val="0"/>
                  </a:spcBef>
                </a:pPr>
                <a:r>
                  <a:rPr lang="ru-RU" sz="1400" b="1" i="1" dirty="0">
                    <a:solidFill>
                      <a:prstClr val="black"/>
                    </a:solidFill>
                    <a:latin typeface="Times New Roman"/>
                  </a:rPr>
                  <a:t>(</a:t>
                </a:r>
                <a:r>
                  <a:rPr lang="ru-RU" sz="1400" b="1" i="1" dirty="0" err="1">
                    <a:solidFill>
                      <a:prstClr val="black"/>
                    </a:solidFill>
                    <a:latin typeface="Times New Roman"/>
                  </a:rPr>
                  <a:t>турорганізатори</a:t>
                </a:r>
                <a:r>
                  <a:rPr lang="ru-RU" sz="1400" b="1" i="1" dirty="0">
                    <a:solidFill>
                      <a:prstClr val="black"/>
                    </a:solidFill>
                    <a:latin typeface="Times New Roman"/>
                  </a:rPr>
                  <a:t>):</a:t>
                </a:r>
                <a:endParaRPr lang="ru-RU" sz="2400" dirty="0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2667" y="3160"/>
                <a:ext cx="14000" cy="4"/>
              </a:xfrm>
              <a:prstGeom prst="line">
                <a:avLst/>
              </a:prstGeom>
              <a:grpFill/>
              <a:ln w="127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ru-RU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9666" y="1582"/>
                <a:ext cx="2" cy="2634"/>
              </a:xfrm>
              <a:prstGeom prst="line">
                <a:avLst/>
              </a:prstGeom>
              <a:grpFill/>
              <a:ln w="9525">
                <a:solidFill>
                  <a:srgbClr val="C0C0C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ru-RU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2667" y="3160"/>
                <a:ext cx="2" cy="1056"/>
              </a:xfrm>
              <a:prstGeom prst="line">
                <a:avLst/>
              </a:prstGeom>
              <a:grpFill/>
              <a:ln w="9525">
                <a:solidFill>
                  <a:srgbClr val="C0C0C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ru-RU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16664" y="3160"/>
                <a:ext cx="3" cy="1056"/>
              </a:xfrm>
              <a:prstGeom prst="line">
                <a:avLst/>
              </a:prstGeom>
              <a:grpFill/>
              <a:ln w="9525">
                <a:solidFill>
                  <a:srgbClr val="C0C0C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ru-RU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19" name="AutoShape 13"/>
              <p:cNvSpPr>
                <a:spLocks noChangeArrowheads="1"/>
              </p:cNvSpPr>
              <p:nvPr/>
            </p:nvSpPr>
            <p:spPr bwMode="auto">
              <a:xfrm>
                <a:off x="7666" y="9996"/>
                <a:ext cx="4668" cy="882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vert="horz" wrap="square" lIns="12700" tIns="12700" rIns="12700" bIns="1270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</a:pPr>
                <a:r>
                  <a:rPr lang="ru-RU" sz="2000" dirty="0">
                    <a:solidFill>
                      <a:prstClr val="black"/>
                    </a:solidFill>
                    <a:latin typeface="Times New Roman"/>
                  </a:rPr>
                  <a:t>- </a:t>
                </a:r>
                <a:r>
                  <a:rPr lang="ru-RU" dirty="0">
                    <a:solidFill>
                      <a:prstClr val="black"/>
                    </a:solidFill>
                    <a:latin typeface="Times New Roman"/>
                  </a:rPr>
                  <a:t>туроператор;</a:t>
                </a:r>
              </a:p>
              <a:p>
                <a:pPr defTabSz="914400" fontAlgn="base">
                  <a:spcBef>
                    <a:spcPct val="0"/>
                  </a:spcBef>
                </a:pPr>
                <a:r>
                  <a:rPr lang="ru-RU" dirty="0">
                    <a:solidFill>
                      <a:prstClr val="black"/>
                    </a:solidFill>
                    <a:latin typeface="Times New Roman"/>
                  </a:rPr>
                  <a:t>- </a:t>
                </a:r>
                <a:r>
                  <a:rPr lang="ru-RU" dirty="0" err="1">
                    <a:solidFill>
                      <a:prstClr val="black"/>
                    </a:solidFill>
                    <a:latin typeface="Times New Roman"/>
                  </a:rPr>
                  <a:t>турагент</a:t>
                </a:r>
                <a:r>
                  <a:rPr lang="ru-RU" dirty="0">
                    <a:solidFill>
                      <a:prstClr val="black"/>
                    </a:solidFill>
                    <a:latin typeface="Times New Roman"/>
                  </a:rPr>
                  <a:t>;</a:t>
                </a:r>
              </a:p>
              <a:p>
                <a:pPr defTabSz="914400" fontAlgn="base">
                  <a:spcBef>
                    <a:spcPct val="0"/>
                  </a:spcBef>
                </a:pPr>
                <a:r>
                  <a:rPr lang="ru-RU" dirty="0">
                    <a:solidFill>
                      <a:prstClr val="black"/>
                    </a:solidFill>
                    <a:latin typeface="Times New Roman"/>
                  </a:rPr>
                  <a:t>- агент;</a:t>
                </a:r>
              </a:p>
              <a:p>
                <a:pPr defTabSz="914400" fontAlgn="base">
                  <a:spcBef>
                    <a:spcPct val="0"/>
                  </a:spcBef>
                </a:pPr>
                <a:r>
                  <a:rPr lang="ru-RU" dirty="0">
                    <a:solidFill>
                      <a:prstClr val="black"/>
                    </a:solidFill>
                    <a:latin typeface="Times New Roman"/>
                  </a:rPr>
                  <a:t>- </a:t>
                </a:r>
                <a:r>
                  <a:rPr lang="ru-RU" dirty="0" err="1">
                    <a:solidFill>
                      <a:prstClr val="black"/>
                    </a:solidFill>
                    <a:latin typeface="Times New Roman"/>
                  </a:rPr>
                  <a:t>турвідділ</a:t>
                </a:r>
                <a:r>
                  <a:rPr lang="ru-RU" dirty="0">
                    <a:solidFill>
                      <a:prstClr val="black"/>
                    </a:solidFill>
                    <a:latin typeface="Times New Roman"/>
                  </a:rPr>
                  <a:t>;</a:t>
                </a:r>
              </a:p>
              <a:p>
                <a:pPr defTabSz="914400" fontAlgn="base">
                  <a:spcBef>
                    <a:spcPct val="0"/>
                  </a:spcBef>
                </a:pPr>
                <a:r>
                  <a:rPr lang="ru-RU" dirty="0">
                    <a:solidFill>
                      <a:prstClr val="black"/>
                    </a:solidFill>
                    <a:latin typeface="Times New Roman"/>
                  </a:rPr>
                  <a:t>- турбюро.</a:t>
                </a:r>
                <a:endParaRPr lang="ru-RU" sz="3200" dirty="0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auto">
              <a:xfrm>
                <a:off x="13332" y="10000"/>
                <a:ext cx="7738" cy="10736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vert="horz" wrap="square" lIns="12700" tIns="12700" rIns="12700" bIns="1270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</a:pPr>
                <a:r>
                  <a:rPr lang="ru-RU" sz="1500" dirty="0">
                    <a:solidFill>
                      <a:prstClr val="black"/>
                    </a:solidFill>
                    <a:latin typeface="Times New Roman"/>
                  </a:rPr>
                  <a:t>- </a:t>
                </a:r>
                <a:r>
                  <a:rPr lang="ru-RU" sz="1500" dirty="0" err="1">
                    <a:solidFill>
                      <a:prstClr val="black"/>
                    </a:solidFill>
                    <a:latin typeface="Times New Roman"/>
                  </a:rPr>
                  <a:t>підприємства</a:t>
                </a:r>
                <a:r>
                  <a:rPr lang="ru-RU" sz="15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500" dirty="0" err="1">
                    <a:solidFill>
                      <a:prstClr val="black"/>
                    </a:solidFill>
                    <a:latin typeface="Times New Roman"/>
                  </a:rPr>
                  <a:t>комунальної</a:t>
                </a:r>
                <a:r>
                  <a:rPr lang="ru-RU" sz="15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500" dirty="0" err="1">
                    <a:solidFill>
                      <a:prstClr val="black"/>
                    </a:solidFill>
                    <a:latin typeface="Times New Roman"/>
                  </a:rPr>
                  <a:t>сфери</a:t>
                </a:r>
                <a:r>
                  <a:rPr lang="ru-RU" sz="1500" dirty="0">
                    <a:solidFill>
                      <a:prstClr val="black"/>
                    </a:solidFill>
                    <a:latin typeface="Times New Roman"/>
                  </a:rPr>
                  <a:t>;</a:t>
                </a:r>
              </a:p>
              <a:p>
                <a:pPr defTabSz="914400" fontAlgn="base">
                  <a:spcBef>
                    <a:spcPct val="0"/>
                  </a:spcBef>
                </a:pPr>
                <a:r>
                  <a:rPr lang="ru-RU" sz="1500" dirty="0">
                    <a:solidFill>
                      <a:prstClr val="black"/>
                    </a:solidFill>
                    <a:latin typeface="Times New Roman"/>
                  </a:rPr>
                  <a:t>- </a:t>
                </a:r>
                <a:r>
                  <a:rPr lang="ru-RU" sz="1500" dirty="0" err="1">
                    <a:solidFill>
                      <a:prstClr val="black"/>
                    </a:solidFill>
                    <a:latin typeface="Times New Roman"/>
                  </a:rPr>
                  <a:t>побутові</a:t>
                </a:r>
                <a:r>
                  <a:rPr lang="ru-RU" sz="15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500" dirty="0" err="1">
                    <a:solidFill>
                      <a:prstClr val="black"/>
                    </a:solidFill>
                    <a:latin typeface="Times New Roman"/>
                  </a:rPr>
                  <a:t>підприємства</a:t>
                </a:r>
                <a:r>
                  <a:rPr lang="ru-RU" sz="1500" dirty="0">
                    <a:solidFill>
                      <a:prstClr val="black"/>
                    </a:solidFill>
                    <a:latin typeface="Times New Roman"/>
                  </a:rPr>
                  <a:t>;</a:t>
                </a:r>
              </a:p>
              <a:p>
                <a:pPr defTabSz="914400" fontAlgn="base">
                  <a:spcBef>
                    <a:spcPct val="0"/>
                  </a:spcBef>
                </a:pPr>
                <a:r>
                  <a:rPr lang="ru-RU" sz="1500" dirty="0">
                    <a:solidFill>
                      <a:prstClr val="black"/>
                    </a:solidFill>
                    <a:latin typeface="Times New Roman"/>
                  </a:rPr>
                  <a:t>- </a:t>
                </a:r>
                <a:r>
                  <a:rPr lang="ru-RU" sz="1500" dirty="0" err="1">
                    <a:solidFill>
                      <a:prstClr val="black"/>
                    </a:solidFill>
                    <a:latin typeface="Times New Roman"/>
                  </a:rPr>
                  <a:t>підприємства</a:t>
                </a:r>
                <a:r>
                  <a:rPr lang="ru-RU" sz="1500" dirty="0">
                    <a:solidFill>
                      <a:prstClr val="black"/>
                    </a:solidFill>
                    <a:latin typeface="Times New Roman"/>
                  </a:rPr>
                  <a:t> по </a:t>
                </a:r>
                <a:r>
                  <a:rPr lang="ru-RU" sz="1500" dirty="0" err="1">
                    <a:solidFill>
                      <a:prstClr val="black"/>
                    </a:solidFill>
                    <a:latin typeface="Times New Roman"/>
                  </a:rPr>
                  <a:t>виготовленню</a:t>
                </a:r>
                <a:r>
                  <a:rPr lang="ru-RU" sz="15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500" dirty="0" err="1">
                    <a:solidFill>
                      <a:prstClr val="black"/>
                    </a:solidFill>
                    <a:latin typeface="Times New Roman"/>
                  </a:rPr>
                  <a:t>неспецифічних</a:t>
                </a:r>
                <a:r>
                  <a:rPr lang="ru-RU" sz="15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500" dirty="0" err="1">
                    <a:solidFill>
                      <a:prstClr val="black"/>
                    </a:solidFill>
                    <a:latin typeface="Times New Roman"/>
                  </a:rPr>
                  <a:t>туристичних</a:t>
                </a:r>
                <a:r>
                  <a:rPr lang="ru-RU" sz="15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ru-RU" sz="1500" dirty="0" err="1">
                    <a:solidFill>
                      <a:prstClr val="black"/>
                    </a:solidFill>
                    <a:latin typeface="Times New Roman"/>
                  </a:rPr>
                  <a:t>товарів</a:t>
                </a:r>
                <a:r>
                  <a:rPr lang="ru-RU" sz="1500" dirty="0">
                    <a:solidFill>
                      <a:prstClr val="black"/>
                    </a:solidFill>
                    <a:latin typeface="Times New Roman"/>
                  </a:rPr>
                  <a:t>;</a:t>
                </a:r>
              </a:p>
              <a:p>
                <a:pPr defTabSz="914400" fontAlgn="base">
                  <a:spcBef>
                    <a:spcPct val="0"/>
                  </a:spcBef>
                </a:pPr>
                <a:r>
                  <a:rPr lang="ru-RU" sz="1500" dirty="0">
                    <a:solidFill>
                      <a:prstClr val="black"/>
                    </a:solidFill>
                    <a:latin typeface="Times New Roman"/>
                  </a:rPr>
                  <a:t>- інші заклади, установи, </a:t>
                </a:r>
                <a:r>
                  <a:rPr lang="en-US" sz="1500" dirty="0">
                    <a:solidFill>
                      <a:prstClr val="black"/>
                    </a:solidFill>
                    <a:latin typeface="Times New Roman"/>
                  </a:rPr>
                  <a:t>           </a:t>
                </a:r>
                <a:r>
                  <a:rPr lang="ru-RU" sz="1500" dirty="0">
                    <a:solidFill>
                      <a:prstClr val="black"/>
                    </a:solidFill>
                    <a:latin typeface="Times New Roman"/>
                  </a:rPr>
                  <a:t>організації</a:t>
                </a:r>
              </a:p>
            </p:txBody>
          </p:sp>
        </p:grp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4752" y="12569"/>
              <a:ext cx="72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3312" y="8928"/>
              <a:ext cx="0" cy="14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6192" y="8928"/>
              <a:ext cx="0" cy="14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9216" y="8928"/>
              <a:ext cx="0" cy="14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989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4297" y="169819"/>
            <a:ext cx="5264332" cy="5878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Типи туристів</a:t>
            </a: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59050"/>
              </p:ext>
            </p:extLst>
          </p:nvPr>
        </p:nvGraphicFramePr>
        <p:xfrm>
          <a:off x="2692964" y="1104611"/>
          <a:ext cx="7715304" cy="5498674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3279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5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7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uk-UA" sz="2000" b="1" i="1">
                          <a:latin typeface="Times New Roman"/>
                        </a:rPr>
                        <a:t>Критерії розподілу</a:t>
                      </a:r>
                      <a:endParaRPr lang="ru-RU" sz="1400" b="1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uk-UA" sz="2000" b="1" i="1" dirty="0">
                          <a:latin typeface="Times New Roman"/>
                        </a:rPr>
                        <a:t>Типи туристів</a:t>
                      </a:r>
                      <a:endParaRPr lang="ru-RU" sz="1400" b="1" dirty="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4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R="21590" algn="l">
                        <a:tabLst>
                          <a:tab pos="5850890" algn="l"/>
                        </a:tabLst>
                      </a:pPr>
                      <a:r>
                        <a:rPr lang="uk-UA" sz="2000" spc="20">
                          <a:latin typeface="Times New Roman"/>
                        </a:rPr>
                        <a:t>1) за типом темпераменту:</a:t>
                      </a: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spc="20" dirty="0">
                          <a:latin typeface="Times New Roman"/>
                          <a:ea typeface="Times New Roman"/>
                        </a:rPr>
                        <a:t>холерик, сангвінік, флегматик, 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меланхолік;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2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R="21590" algn="l">
                        <a:tabLst>
                          <a:tab pos="5850890" algn="l"/>
                        </a:tabLst>
                      </a:pPr>
                      <a:r>
                        <a:rPr lang="uk-UA" sz="2000" spc="20">
                          <a:latin typeface="Times New Roman"/>
                        </a:rPr>
                        <a:t>2) за соціонічним типом (по К.Г.Юнгу):</a:t>
                      </a: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tabLst>
                          <a:tab pos="5850890" algn="l"/>
                        </a:tabLst>
                      </a:pPr>
                      <a:r>
                        <a:rPr lang="uk-UA" sz="2000" spc="20" dirty="0">
                          <a:latin typeface="Times New Roman"/>
                        </a:rPr>
                        <a:t>«професор», «майстер», «аналітик», ін.;</a:t>
                      </a: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7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R="21590" algn="l">
                        <a:tabLst>
                          <a:tab pos="5850890" algn="l"/>
                        </a:tabLst>
                      </a:pPr>
                      <a:r>
                        <a:rPr lang="uk-UA" sz="2000" spc="20">
                          <a:latin typeface="Times New Roman"/>
                        </a:rPr>
                        <a:t>3) за статтю:</a:t>
                      </a: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1590" indent="-21590" algn="l">
                        <a:tabLst>
                          <a:tab pos="5850890" algn="l"/>
                        </a:tabLst>
                      </a:pPr>
                      <a:r>
                        <a:rPr lang="uk-UA" sz="2000" spc="20">
                          <a:latin typeface="Times New Roman"/>
                        </a:rPr>
                        <a:t>чоловіки, жінки;</a:t>
                      </a: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2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R="21590" algn="l">
                        <a:tabLst>
                          <a:tab pos="5850890" algn="l"/>
                        </a:tabLst>
                      </a:pPr>
                      <a:r>
                        <a:rPr lang="uk-UA" sz="2000" spc="20">
                          <a:latin typeface="Times New Roman"/>
                        </a:rPr>
                        <a:t>4) за віком:</a:t>
                      </a: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1590" indent="-21590" algn="l">
                        <a:tabLst>
                          <a:tab pos="5850890" algn="l"/>
                        </a:tabLst>
                      </a:pPr>
                      <a:r>
                        <a:rPr lang="uk-UA" sz="2000" spc="20">
                          <a:latin typeface="Times New Roman"/>
                        </a:rPr>
                        <a:t>діти, підлітки, юнацтво, особи середнього та зрілого віку;</a:t>
                      </a: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4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R="21590" algn="l">
                        <a:tabLst>
                          <a:tab pos="5850890" algn="l"/>
                        </a:tabLst>
                      </a:pPr>
                      <a:r>
                        <a:rPr lang="uk-UA" sz="2000" spc="20">
                          <a:latin typeface="Times New Roman"/>
                        </a:rPr>
                        <a:t>5) за професією:</a:t>
                      </a: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1590" indent="-21590" algn="l">
                        <a:tabLst>
                          <a:tab pos="5850890" algn="l"/>
                        </a:tabLst>
                      </a:pPr>
                      <a:r>
                        <a:rPr lang="uk-UA" sz="2000" spc="20">
                          <a:latin typeface="Times New Roman"/>
                        </a:rPr>
                        <a:t>інженер, викладач, економіст, та ін.;</a:t>
                      </a: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4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R="21590" algn="l">
                        <a:tabLst>
                          <a:tab pos="5850890" algn="l"/>
                        </a:tabLst>
                      </a:pPr>
                      <a:r>
                        <a:rPr lang="uk-UA" sz="2000" spc="20">
                          <a:latin typeface="Times New Roman"/>
                        </a:rPr>
                        <a:t>6) за освітою:</a:t>
                      </a: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1590" indent="-21590" algn="l">
                        <a:tabLst>
                          <a:tab pos="5850890" algn="l"/>
                        </a:tabLst>
                      </a:pPr>
                      <a:r>
                        <a:rPr lang="uk-UA" sz="2000" spc="20" dirty="0">
                          <a:latin typeface="Times New Roman"/>
                        </a:rPr>
                        <a:t>з середньою освітою, вищою, та ін.;</a:t>
                      </a: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4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R="21590" algn="l">
                        <a:tabLst>
                          <a:tab pos="5850890" algn="l"/>
                        </a:tabLst>
                      </a:pPr>
                      <a:r>
                        <a:rPr lang="uk-UA" sz="2000" spc="20">
                          <a:latin typeface="Times New Roman"/>
                        </a:rPr>
                        <a:t>7) за сімейним станом:</a:t>
                      </a: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1590" indent="-21590" algn="l">
                        <a:tabLst>
                          <a:tab pos="5850890" algn="l"/>
                        </a:tabLst>
                      </a:pPr>
                      <a:r>
                        <a:rPr lang="uk-UA" sz="2000" spc="20">
                          <a:latin typeface="Times New Roman"/>
                        </a:rPr>
                        <a:t>одружені, одинокі, розлучені;</a:t>
                      </a: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4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R="21590" algn="l">
                        <a:tabLst>
                          <a:tab pos="5850890" algn="l"/>
                        </a:tabLst>
                      </a:pPr>
                      <a:r>
                        <a:rPr lang="uk-UA" sz="2000" spc="20">
                          <a:latin typeface="Times New Roman"/>
                        </a:rPr>
                        <a:t>8) за психологічним типом:</a:t>
                      </a: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1590" indent="-21590" algn="l">
                        <a:tabLst>
                          <a:tab pos="5850890" algn="l"/>
                        </a:tabLst>
                      </a:pPr>
                      <a:r>
                        <a:rPr lang="uk-UA" sz="2000" spc="20">
                          <a:latin typeface="Times New Roman"/>
                        </a:rPr>
                        <a:t>психоцентрики та егоцентрики;</a:t>
                      </a: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52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R="21590" algn="l">
                        <a:tabLst>
                          <a:tab pos="5850890" algn="l"/>
                        </a:tabLst>
                      </a:pPr>
                      <a:r>
                        <a:rPr lang="uk-UA" sz="2000" spc="20">
                          <a:latin typeface="Times New Roman"/>
                        </a:rPr>
                        <a:t>9) за відношенням до певної референтної групи:</a:t>
                      </a: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1590" indent="-21590" algn="l">
                        <a:tabLst>
                          <a:tab pos="5850890" algn="l"/>
                        </a:tabLst>
                      </a:pPr>
                      <a:r>
                        <a:rPr lang="uk-UA" sz="2000" spc="20" dirty="0">
                          <a:latin typeface="Times New Roman"/>
                        </a:rPr>
                        <a:t>інтелігенція, працівники, робітники, службовці.</a:t>
                      </a: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62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935882"/>
              </p:ext>
            </p:extLst>
          </p:nvPr>
        </p:nvGraphicFramePr>
        <p:xfrm>
          <a:off x="3093418" y="296091"/>
          <a:ext cx="7696501" cy="6339840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271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4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92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R="21590" algn="l">
                        <a:tabLst>
                          <a:tab pos="5850890" algn="l"/>
                        </a:tabLst>
                      </a:pPr>
                      <a:r>
                        <a:rPr lang="uk-UA" sz="1800" spc="20" dirty="0">
                          <a:latin typeface="Times New Roman"/>
                        </a:rPr>
                        <a:t>10) розподіл за типами відповідно до переваг туристів:</a:t>
                      </a:r>
                      <a:endParaRPr lang="ru-RU" sz="1600" dirty="0">
                        <a:latin typeface="Times New Roman"/>
                      </a:endParaRPr>
                    </a:p>
                  </a:txBody>
                  <a:tcPr marL="35442" marR="3544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- туристи, які віддають перевагу активному відпочинку;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- туристи, які віддають перевагу пасивному відпочинку (традиційні туристи);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- туристи, які подорожують з метою лікування;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- подорожуючі «ерудити» (екскурсанти), які подорожують з метою ознайомлення з визначними місцями;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- туристи, які подорожують з релігійною метою (паломництва);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tabLst>
                          <a:tab pos="5850890" algn="l"/>
                        </a:tabLst>
                      </a:pPr>
                      <a:r>
                        <a:rPr lang="uk-UA" sz="1600" spc="20" dirty="0">
                          <a:latin typeface="Times New Roman"/>
                        </a:rPr>
                        <a:t>- туристи, які подорожують з діловою </a:t>
                      </a:r>
                      <a:r>
                        <a:rPr lang="uk-UA" sz="1400" spc="20" dirty="0">
                          <a:latin typeface="Times New Roman"/>
                        </a:rPr>
                        <a:t>метою;</a:t>
                      </a:r>
                      <a:endParaRPr lang="ru-RU" sz="1200" dirty="0">
                        <a:latin typeface="Times New Roman"/>
                      </a:endParaRPr>
                    </a:p>
                  </a:txBody>
                  <a:tcPr marL="35442" marR="3544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77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800" spc="20">
                          <a:latin typeface="Times New Roman"/>
                          <a:ea typeface="Times New Roman"/>
                        </a:rPr>
                        <a:t>11) в залежності від рівня доходів та вимог до якості обслуговуван-ня: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35442" marR="3544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- елітні туристи, які вимагають обслуговування за класом VIP;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- заможні туристи (класи обслуговування: VIP, </a:t>
                      </a:r>
                      <a:r>
                        <a:rPr lang="uk-UA" sz="1600" spc="20" dirty="0" err="1">
                          <a:latin typeface="Times New Roman"/>
                          <a:ea typeface="Times New Roman"/>
                        </a:rPr>
                        <a:t>“Люкс”</a:t>
                      </a: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1600" spc="20" dirty="0" err="1">
                          <a:latin typeface="Times New Roman"/>
                          <a:ea typeface="Times New Roman"/>
                        </a:rPr>
                        <a:t>“Вищий”</a:t>
                      </a: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);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- туристи з середнім рівнем достатку (класи </a:t>
                      </a:r>
                      <a:r>
                        <a:rPr lang="uk-UA" sz="1600" spc="20" dirty="0" err="1">
                          <a:latin typeface="Times New Roman"/>
                          <a:ea typeface="Times New Roman"/>
                        </a:rPr>
                        <a:t>“Вищий”</a:t>
                      </a: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 та </a:t>
                      </a:r>
                      <a:r>
                        <a:rPr lang="uk-UA" sz="1600" spc="20" dirty="0" err="1">
                          <a:latin typeface="Times New Roman"/>
                          <a:ea typeface="Times New Roman"/>
                        </a:rPr>
                        <a:t>“Перший”</a:t>
                      </a: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);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- туристи з невеликими доходами (класи </a:t>
                      </a:r>
                      <a:r>
                        <a:rPr lang="uk-UA" sz="1600" spc="20" dirty="0" err="1">
                          <a:latin typeface="Times New Roman"/>
                          <a:ea typeface="Times New Roman"/>
                        </a:rPr>
                        <a:t>“Туристичний”</a:t>
                      </a: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1600" spc="20" dirty="0" err="1">
                          <a:latin typeface="Times New Roman"/>
                          <a:ea typeface="Times New Roman"/>
                        </a:rPr>
                        <a:t>“Шкільний</a:t>
                      </a: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spc="20" dirty="0" err="1">
                          <a:latin typeface="Times New Roman"/>
                          <a:ea typeface="Times New Roman"/>
                        </a:rPr>
                        <a:t>здешевлений”</a:t>
                      </a: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);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- аутсайдери (бідні версти населення, що не користуються послугами туристичних фірм – посередників).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35442" marR="3544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9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800" spc="20" dirty="0">
                          <a:latin typeface="Times New Roman"/>
                          <a:ea typeface="Times New Roman"/>
                        </a:rPr>
                        <a:t>12) за ступенем організованості: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35442" marR="3544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- туристи, які подорожують </a:t>
                      </a:r>
                      <a:r>
                        <a:rPr lang="uk-UA" sz="1600" spc="20" dirty="0" err="1">
                          <a:latin typeface="Times New Roman"/>
                          <a:ea typeface="Times New Roman"/>
                        </a:rPr>
                        <a:t>самоорганізовано</a:t>
                      </a: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;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600" spc="20" dirty="0" err="1">
                          <a:latin typeface="Times New Roman"/>
                          <a:ea typeface="Times New Roman"/>
                        </a:rPr>
                        <a:t>-туристи</a:t>
                      </a: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, які користуються послугами організаторів подорожей (туроператорів, </a:t>
                      </a:r>
                      <a:r>
                        <a:rPr lang="uk-UA" sz="1600" spc="20" dirty="0" err="1">
                          <a:latin typeface="Times New Roman"/>
                          <a:ea typeface="Times New Roman"/>
                        </a:rPr>
                        <a:t>турагентів</a:t>
                      </a:r>
                      <a:r>
                        <a:rPr lang="uk-UA" sz="1600" spc="20" dirty="0">
                          <a:latin typeface="Times New Roman"/>
                          <a:ea typeface="Times New Roman"/>
                        </a:rPr>
                        <a:t>).</a:t>
                      </a:r>
                      <a:endParaRPr lang="ru-RU" sz="1600" spc="20" dirty="0">
                        <a:latin typeface="Times New Roman"/>
                        <a:ea typeface="Times New Roman"/>
                      </a:endParaRPr>
                    </a:p>
                  </a:txBody>
                  <a:tcPr marL="35442" marR="3544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551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4777" y="156496"/>
            <a:ext cx="788561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5.</a:t>
            </a:r>
            <a:r>
              <a:rPr kumimoji="0" lang="uk-UA" sz="2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Класифікація туристичного обслуговування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955036" y="1411181"/>
            <a:ext cx="8001056" cy="4928877"/>
            <a:chOff x="1728" y="1584"/>
            <a:chExt cx="9360" cy="68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1728" y="1584"/>
              <a:ext cx="9360" cy="2304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b="1" dirty="0">
                  <a:solidFill>
                    <a:prstClr val="black"/>
                  </a:solidFill>
                  <a:latin typeface="Times New Roman" pitchFamily="18" charset="0"/>
                </a:rPr>
                <a:t>Туристичне обслуговування </a:t>
              </a:r>
              <a:r>
                <a:rPr lang="uk-UA" dirty="0">
                  <a:solidFill>
                    <a:prstClr val="black"/>
                  </a:solidFill>
                  <a:latin typeface="Times New Roman" pitchFamily="18" charset="0"/>
                </a:rPr>
                <a:t>– це процес надання послуг споживачам (туристам) відповідно до програми перебування, замовленого комплексу (пакету) послуг (туру). У світовій туристичній практиці використовують класи обслуговування, якими позначають його якість, та </a:t>
              </a:r>
              <a:r>
                <a:rPr lang="uk-UA" dirty="0" err="1">
                  <a:solidFill>
                    <a:prstClr val="black"/>
                  </a:solidFill>
                  <a:latin typeface="Times New Roman" pitchFamily="18" charset="0"/>
                </a:rPr>
                <a:t>грунтуються</a:t>
              </a:r>
              <a:r>
                <a:rPr lang="uk-UA" dirty="0">
                  <a:solidFill>
                    <a:prstClr val="black"/>
                  </a:solidFill>
                  <a:latin typeface="Times New Roman" pitchFamily="18" charset="0"/>
                </a:rPr>
                <a:t> на визначенні якості розміщення. Стандартно прийнятими класами обслуговування є: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28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880" y="4032"/>
              <a:ext cx="8208" cy="86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b="1" dirty="0">
                  <a:solidFill>
                    <a:prstClr val="black"/>
                  </a:solidFill>
                  <a:latin typeface="Times New Roman"/>
                </a:rPr>
                <a:t>Клас </a:t>
              </a:r>
              <a:r>
                <a:rPr lang="en-US" b="1" dirty="0">
                  <a:solidFill>
                    <a:prstClr val="black"/>
                  </a:solidFill>
                  <a:latin typeface="Times New Roman"/>
                </a:rPr>
                <a:t>V</a:t>
              </a:r>
              <a:r>
                <a:rPr lang="ru-RU" b="1" dirty="0">
                  <a:solidFill>
                    <a:prstClr val="black"/>
                  </a:solidFill>
                  <a:latin typeface="Times New Roman"/>
                </a:rPr>
                <a:t>.</a:t>
              </a:r>
              <a:r>
                <a:rPr lang="en-US" b="1" dirty="0">
                  <a:solidFill>
                    <a:prstClr val="black"/>
                  </a:solidFill>
                  <a:latin typeface="Times New Roman"/>
                </a:rPr>
                <a:t>I</a:t>
              </a:r>
              <a:r>
                <a:rPr lang="ru-RU" b="1" dirty="0">
                  <a:solidFill>
                    <a:prstClr val="black"/>
                  </a:solidFill>
                  <a:latin typeface="Times New Roman"/>
                </a:rPr>
                <a:t>.</a:t>
              </a:r>
              <a:r>
                <a:rPr lang="en-US" b="1" dirty="0">
                  <a:solidFill>
                    <a:prstClr val="black"/>
                  </a:solidFill>
                  <a:latin typeface="Times New Roman"/>
                </a:rPr>
                <a:t>P</a:t>
              </a:r>
              <a:r>
                <a:rPr lang="ru-RU" b="1" dirty="0">
                  <a:solidFill>
                    <a:prstClr val="black"/>
                  </a:solidFill>
                  <a:latin typeface="Times New Roman"/>
                </a:rPr>
                <a:t>.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 – </a:t>
              </a:r>
              <a:r>
                <a:rPr lang="ru-RU" dirty="0" err="1">
                  <a:solidFill>
                    <a:prstClr val="black"/>
                  </a:solidFill>
                  <a:latin typeface="Times New Roman"/>
                </a:rPr>
                <a:t>розміщення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 в </a:t>
              </a:r>
              <a:r>
                <a:rPr lang="ru-RU" dirty="0" err="1">
                  <a:solidFill>
                    <a:prstClr val="black"/>
                  </a:solidFill>
                  <a:latin typeface="Times New Roman"/>
                </a:rPr>
                <a:t>номері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 типу “</a:t>
              </a:r>
              <a:r>
                <a:rPr lang="ru-RU" dirty="0" err="1">
                  <a:solidFill>
                    <a:prstClr val="black"/>
                  </a:solidFill>
                  <a:latin typeface="Times New Roman"/>
                </a:rPr>
                <a:t>багатокімнатний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 апартамент”, у </a:t>
              </a:r>
              <a:r>
                <a:rPr lang="ru-RU" dirty="0" err="1">
                  <a:solidFill>
                    <a:prstClr val="black"/>
                  </a:solidFill>
                  <a:latin typeface="Times New Roman"/>
                </a:rPr>
                <a:t>готелях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dirty="0" err="1">
                  <a:solidFill>
                    <a:prstClr val="black"/>
                  </a:solidFill>
                  <a:latin typeface="Times New Roman"/>
                </a:rPr>
                <a:t>вищих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dirty="0" err="1">
                  <a:solidFill>
                    <a:prstClr val="black"/>
                  </a:solidFill>
                  <a:latin typeface="Times New Roman"/>
                </a:rPr>
                <a:t>категорій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 – 4-5 </a:t>
              </a:r>
              <a:r>
                <a:rPr lang="ru-RU" dirty="0" err="1">
                  <a:solidFill>
                    <a:prstClr val="black"/>
                  </a:solidFill>
                  <a:latin typeface="Times New Roman"/>
                </a:rPr>
                <a:t>зірок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; </a:t>
              </a:r>
              <a:endParaRPr lang="ru-RU" sz="2800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880" y="5040"/>
              <a:ext cx="8208" cy="86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b="1" dirty="0">
                  <a:solidFill>
                    <a:prstClr val="black"/>
                  </a:solidFill>
                  <a:latin typeface="Times New Roman"/>
                </a:rPr>
                <a:t>Клас </a:t>
              </a:r>
              <a:r>
                <a:rPr lang="uk-UA" b="1" dirty="0" err="1">
                  <a:solidFill>
                    <a:prstClr val="black"/>
                  </a:solidFill>
                  <a:latin typeface="Times New Roman"/>
                </a:rPr>
                <a:t>“Люкс”</a:t>
              </a:r>
              <a:r>
                <a:rPr lang="uk-UA" dirty="0">
                  <a:solidFill>
                    <a:prstClr val="black"/>
                  </a:solidFill>
                  <a:latin typeface="Times New Roman"/>
                </a:rPr>
                <a:t> – номер типу “</a:t>
              </a:r>
              <a:r>
                <a:rPr lang="en-US" dirty="0">
                  <a:solidFill>
                    <a:prstClr val="black"/>
                  </a:solidFill>
                  <a:latin typeface="Times New Roman"/>
                </a:rPr>
                <a:t>suite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” (2-3 – </a:t>
              </a:r>
              <a:r>
                <a:rPr lang="ru-RU" dirty="0" err="1">
                  <a:solidFill>
                    <a:prstClr val="black"/>
                  </a:solidFill>
                  <a:latin typeface="Times New Roman"/>
                </a:rPr>
                <a:t>кімнатний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) у </a:t>
              </a:r>
              <a:r>
                <a:rPr lang="ru-RU" dirty="0" err="1">
                  <a:solidFill>
                    <a:prstClr val="black"/>
                  </a:solidFill>
                  <a:latin typeface="Times New Roman"/>
                </a:rPr>
                <a:t>готелях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dirty="0" err="1">
                  <a:solidFill>
                    <a:prstClr val="black"/>
                  </a:solidFill>
                  <a:latin typeface="Times New Roman"/>
                </a:rPr>
                <a:t>також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dirty="0" err="1">
                  <a:solidFill>
                    <a:prstClr val="black"/>
                  </a:solidFill>
                  <a:latin typeface="Times New Roman"/>
                </a:rPr>
                <a:t>вищих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ru-RU" dirty="0" err="1">
                  <a:solidFill>
                    <a:prstClr val="black"/>
                  </a:solidFill>
                  <a:latin typeface="Times New Roman"/>
                </a:rPr>
                <a:t>категорій</a:t>
              </a:r>
              <a:r>
                <a:rPr lang="ru-RU" dirty="0">
                  <a:solidFill>
                    <a:prstClr val="black"/>
                  </a:solidFill>
                  <a:latin typeface="Times New Roman"/>
                </a:rPr>
                <a:t>;</a:t>
              </a:r>
              <a:endParaRPr lang="ru-RU" sz="2800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880" y="6048"/>
              <a:ext cx="8208" cy="86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b="1" dirty="0">
                  <a:solidFill>
                    <a:prstClr val="black"/>
                  </a:solidFill>
                  <a:latin typeface="Times New Roman"/>
                </a:rPr>
                <a:t>Клас </a:t>
              </a:r>
              <a:r>
                <a:rPr lang="uk-UA" b="1" dirty="0" err="1">
                  <a:solidFill>
                    <a:prstClr val="black"/>
                  </a:solidFill>
                  <a:latin typeface="Times New Roman"/>
                </a:rPr>
                <a:t>“Перший”</a:t>
              </a:r>
              <a:r>
                <a:rPr lang="uk-UA" dirty="0">
                  <a:solidFill>
                    <a:prstClr val="black"/>
                  </a:solidFill>
                  <a:latin typeface="Times New Roman"/>
                </a:rPr>
                <a:t> – 1-2-місне розміщення в однокімнатному номері з усіма зручностями у готелях категорії 2-4 зірки;</a:t>
              </a:r>
              <a:endParaRPr lang="ru-RU" sz="2800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016" y="4032"/>
              <a:ext cx="576" cy="57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1400">
                  <a:solidFill>
                    <a:prstClr val="black"/>
                  </a:solidFill>
                  <a:latin typeface="Calibri" pitchFamily="34" charset="0"/>
                </a:rPr>
                <a:t>1</a:t>
              </a: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016" y="5040"/>
              <a:ext cx="576" cy="57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1400">
                  <a:solidFill>
                    <a:prstClr val="black"/>
                  </a:solidFill>
                  <a:latin typeface="Calibri" pitchFamily="34" charset="0"/>
                </a:rPr>
                <a:t>2</a:t>
              </a: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016" y="6192"/>
              <a:ext cx="576" cy="57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1400">
                  <a:solidFill>
                    <a:prstClr val="black"/>
                  </a:solidFill>
                  <a:latin typeface="Calibri" pitchFamily="34" charset="0"/>
                </a:rPr>
                <a:t>3</a:t>
              </a: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872" y="3888"/>
              <a:ext cx="0" cy="374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872" y="4320"/>
              <a:ext cx="14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872" y="5328"/>
              <a:ext cx="14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872" y="6480"/>
              <a:ext cx="14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592" y="4320"/>
              <a:ext cx="28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592" y="5328"/>
              <a:ext cx="28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592" y="6480"/>
              <a:ext cx="28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880" y="7056"/>
              <a:ext cx="8208" cy="1329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b="1" dirty="0">
                  <a:solidFill>
                    <a:prstClr val="black"/>
                  </a:solidFill>
                  <a:latin typeface="Times New Roman"/>
                </a:rPr>
                <a:t>Клас </a:t>
              </a:r>
              <a:r>
                <a:rPr lang="uk-UA" b="1" dirty="0" err="1">
                  <a:solidFill>
                    <a:prstClr val="black"/>
                  </a:solidFill>
                  <a:latin typeface="Times New Roman"/>
                </a:rPr>
                <a:t>“Туристичний”</a:t>
              </a:r>
              <a:r>
                <a:rPr lang="uk-UA" dirty="0">
                  <a:solidFill>
                    <a:prstClr val="black"/>
                  </a:solidFill>
                  <a:latin typeface="Times New Roman"/>
                </a:rPr>
                <a:t> – 1-4 </a:t>
              </a:r>
              <a:r>
                <a:rPr lang="uk-UA" dirty="0" err="1">
                  <a:solidFill>
                    <a:prstClr val="black"/>
                  </a:solidFill>
                  <a:latin typeface="Times New Roman"/>
                </a:rPr>
                <a:t>місне</a:t>
              </a:r>
              <a:r>
                <a:rPr lang="uk-UA" dirty="0">
                  <a:solidFill>
                    <a:prstClr val="black"/>
                  </a:solidFill>
                  <a:latin typeface="Times New Roman"/>
                </a:rPr>
                <a:t> розміщення в однокімнатних номерах з умивальником або без нього (зручності на поверсі) в готелях категорії 1-2 зірки.</a:t>
              </a:r>
              <a:endParaRPr lang="ru-RU" sz="2800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016" y="7344"/>
              <a:ext cx="576" cy="57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1400">
                  <a:solidFill>
                    <a:prstClr val="black"/>
                  </a:solidFill>
                  <a:latin typeface="Calibri" pitchFamily="34" charset="0"/>
                </a:rPr>
                <a:t>4</a:t>
              </a: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592" y="7632"/>
              <a:ext cx="28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872" y="7632"/>
              <a:ext cx="14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prstClr val="black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788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241310"/>
            <a:ext cx="873469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0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Харчування 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туристів організовують у підприємствах масового 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харчування типу ресторан або кафе різних категорій відповідно до </a:t>
            </a:r>
            <a:r>
              <a:rPr lang="uk-UA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класу обслуговування. </a:t>
            </a:r>
            <a:endParaRPr lang="en-US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5142" y="1259885"/>
            <a:ext cx="550817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R="27305" algn="just">
              <a:lnSpc>
                <a:spcPct val="150000"/>
              </a:lnSpc>
              <a:spcBef>
                <a:spcPts val="180"/>
              </a:spcBef>
              <a:spcAft>
                <a:spcPts val="1000"/>
              </a:spcAft>
            </a:pPr>
            <a:r>
              <a:rPr lang="uk-UA" sz="2000" b="1" u="sng" spc="-1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Туристам </a:t>
            </a:r>
            <a:r>
              <a:rPr lang="uk-UA" sz="2000" b="1" u="sng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пропонуються меню різних видів, з яких найпоширенішими є:</a:t>
            </a:r>
            <a:endParaRPr lang="en-US" sz="16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36973"/>
              </p:ext>
            </p:extLst>
          </p:nvPr>
        </p:nvGraphicFramePr>
        <p:xfrm>
          <a:off x="3274423" y="2586918"/>
          <a:ext cx="873469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717">
                  <a:extLst>
                    <a:ext uri="{9D8B030D-6E8A-4147-A177-3AD203B41FA5}">
                      <a16:colId xmlns:a16="http://schemas.microsoft.com/office/drawing/2014/main" val="1203101650"/>
                    </a:ext>
                  </a:extLst>
                </a:gridCol>
                <a:gridCol w="5218979">
                  <a:extLst>
                    <a:ext uri="{9D8B030D-6E8A-4147-A177-3AD203B41FA5}">
                      <a16:colId xmlns:a16="http://schemas.microsoft.com/office/drawing/2014/main" val="3887864305"/>
                    </a:ext>
                  </a:extLst>
                </a:gridCol>
              </a:tblGrid>
              <a:tr h="1175657">
                <a:tc>
                  <a:txBody>
                    <a:bodyPr/>
                    <a:lstStyle/>
                    <a:p>
                      <a:r>
                        <a:rPr lang="uk-UA" sz="1800" b="1" i="1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Табльдот </a:t>
                      </a:r>
                      <a:r>
                        <a:rPr lang="uk-UA" sz="1800" b="1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(комплексне меню)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виключає вільний вибір страв, хоча в деяких випадках туристу надається можливість вибору між двома-трьома скомплектованими меню;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533643"/>
                  </a:ext>
                </a:extLst>
              </a:tr>
              <a:tr h="532009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«А ля карт» {«а Іа сагіе», або «за меню»)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вільний вибір страв із запропонованого в меню асортименту;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96173"/>
                  </a:ext>
                </a:extLst>
              </a:tr>
              <a:tr h="532009">
                <a:tc>
                  <a:txBody>
                    <a:bodyPr/>
                    <a:lstStyle/>
                    <a:p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Меню попереднього замовлення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 туристу надається можли­вість замовити на свій смак страву із запропонованого завчасно асортименту; різновид — так зване </a:t>
                      </a:r>
                      <a:r>
                        <a:rPr lang="uk-UA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«мале меню» — 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 вибір стосу­ється тільки основних страв обіду або вечері, а інші пропонуються в комплексі;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10633"/>
                  </a:ext>
                </a:extLst>
              </a:tr>
              <a:tr h="532009">
                <a:tc>
                  <a:txBody>
                    <a:bodyPr/>
                    <a:lstStyle/>
                    <a:p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Меню чергових страв 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 </a:t>
                      </a:r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меню денного раціону.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коли</a:t>
                      </a:r>
                      <a:r>
                        <a:rPr lang="uk-UA" b="0" baseline="0" dirty="0">
                          <a:solidFill>
                            <a:schemeClr val="tx1"/>
                          </a:solidFill>
                        </a:rPr>
                        <a:t> туристу надається вже створене раніше денне меню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49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060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052" y="360486"/>
            <a:ext cx="6622868" cy="5871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25425" algn="ctr">
              <a:lnSpc>
                <a:spcPct val="150000"/>
              </a:lnSpc>
              <a:spcAft>
                <a:spcPts val="1000"/>
              </a:spcAft>
            </a:pPr>
            <a:r>
              <a:rPr lang="uk-UA" sz="24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Існують програмні заходи таких видів: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61421"/>
              </p:ext>
            </p:extLst>
          </p:nvPr>
        </p:nvGraphicFramePr>
        <p:xfrm>
          <a:off x="2612569" y="2206172"/>
          <a:ext cx="9390746" cy="5326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373">
                  <a:extLst>
                    <a:ext uri="{9D8B030D-6E8A-4147-A177-3AD203B41FA5}">
                      <a16:colId xmlns:a16="http://schemas.microsoft.com/office/drawing/2014/main" val="1666797688"/>
                    </a:ext>
                  </a:extLst>
                </a:gridCol>
                <a:gridCol w="4695373">
                  <a:extLst>
                    <a:ext uri="{9D8B030D-6E8A-4147-A177-3AD203B41FA5}">
                      <a16:colId xmlns:a16="http://schemas.microsoft.com/office/drawing/2014/main" val="701562955"/>
                    </a:ext>
                  </a:extLst>
                </a:gridCol>
              </a:tblGrid>
              <a:tr h="662915">
                <a:tc>
                  <a:txBody>
                    <a:bodyPr/>
                    <a:lstStyle/>
                    <a:p>
                      <a:r>
                        <a:rPr lang="uk-UA" sz="2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екскурсійно-інформаційні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екскурсії, різноманітні за темати­</a:t>
                      </a:r>
                      <a:r>
                        <a:rPr lang="uk-UA" sz="18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кою, засобом пересування та місцем проведення.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174019"/>
                  </a:ext>
                </a:extLst>
              </a:tr>
              <a:tr h="843328">
                <a:tc>
                  <a:txBody>
                    <a:bodyPr/>
                    <a:lstStyle/>
                    <a:p>
                      <a:r>
                        <a:rPr lang="uk-UA" sz="2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культурно-видовищні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відвідання концертів, театрів, фестива­лів мистецтв, фольклорних програм, організація культцентрів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01482"/>
                  </a:ext>
                </a:extLst>
              </a:tr>
              <a:tr h="590329">
                <a:tc>
                  <a:txBody>
                    <a:bodyPr/>
                    <a:lstStyle/>
                    <a:p>
                      <a:r>
                        <a:rPr lang="uk-UA" sz="2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розважальні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різноманітні конкурси, атракціони, ігри, вікторини, аукціони та свята.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26288"/>
                  </a:ext>
                </a:extLst>
              </a:tr>
              <a:tr h="1096326">
                <a:tc>
                  <a:txBody>
                    <a:bodyPr/>
                    <a:lstStyle/>
                    <a:p>
                      <a:r>
                        <a:rPr lang="uk-UA" sz="2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спортивно-оздоровчі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заняття та навчання спорту різних видів; оздоровча фізкультура; масаж і голкотерапія, різноманітні фізіопроцедури, відвідання сауни та басейну, фітнесцентру;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371103"/>
                  </a:ext>
                </a:extLst>
              </a:tr>
              <a:tr h="1096326">
                <a:tc>
                  <a:txBody>
                    <a:bodyPr/>
                    <a:lstStyle/>
                    <a:p>
                      <a:r>
                        <a:rPr lang="uk-UA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соціальні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такі, що допомагають краще пізнати суспільне життя країни відвідування: вечори та зустрічі дружби, форуми й мітинги, відвідання спецоб'єктів  і т.д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502229"/>
                  </a:ext>
                </a:extLst>
              </a:tr>
              <a:tr h="337331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44562"/>
                  </a:ext>
                </a:extLst>
              </a:tr>
              <a:tr h="337331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963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702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656113" y="0"/>
            <a:ext cx="9434286" cy="671285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" indent="216535" algn="just">
              <a:lnSpc>
                <a:spcPct val="150000"/>
              </a:lnSpc>
              <a:spcBef>
                <a:spcPts val="25"/>
              </a:spcBef>
              <a:spcAft>
                <a:spcPts val="1000"/>
              </a:spcAft>
            </a:pPr>
            <a:r>
              <a:rPr lang="uk-UA" sz="2000" b="1" i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 перебування </a:t>
            </a:r>
            <a:r>
              <a:rPr lang="uk-UA" sz="1700" i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700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набір запланованих послуг, розпо­</a:t>
            </a:r>
            <a:r>
              <a:rPr lang="uk-UA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ділений за днями та годинами їх надання. Як правило, програми </a:t>
            </a:r>
            <a:r>
              <a:rPr lang="uk-UA" sz="1700" spc="-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закордонних подорожей та маршрутів, що включають відвідання </a:t>
            </a:r>
            <a:r>
              <a:rPr lang="uk-UA" sz="1700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декількох пунктів, складаються за днями перебування. У кожному </a:t>
            </a:r>
            <a:r>
              <a:rPr lang="uk-UA" sz="1700" spc="-2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пункті маршруту програмні заходи розписують погодинно. </a:t>
            </a:r>
          </a:p>
          <a:p>
            <a:pPr marL="4445" indent="216535" algn="just">
              <a:lnSpc>
                <a:spcPct val="150000"/>
              </a:lnSpc>
              <a:spcBef>
                <a:spcPts val="25"/>
              </a:spcBef>
              <a:spcAft>
                <a:spcPts val="1000"/>
              </a:spcAft>
            </a:pPr>
            <a:r>
              <a:rPr lang="uk-UA" b="1" spc="-2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складу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 входять такі елементи:</a:t>
            </a:r>
          </a:p>
          <a:p>
            <a:pPr marL="4445" indent="216535" algn="just">
              <a:lnSpc>
                <a:spcPct val="150000"/>
              </a:lnSpc>
              <a:spcBef>
                <a:spcPts val="25"/>
              </a:spcBef>
              <a:spcAft>
                <a:spcPts val="1000"/>
              </a:spcAft>
            </a:pPr>
            <a:r>
              <a:rPr lang="uk-UA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цільові</a:t>
            </a:r>
            <a:r>
              <a:rPr lang="uk-UA" sz="17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заходи, зумовлені метою подорожі;</a:t>
            </a:r>
          </a:p>
          <a:p>
            <a:pPr marL="4445" indent="216535" algn="just">
              <a:lnSpc>
                <a:spcPct val="150000"/>
              </a:lnSpc>
              <a:spcBef>
                <a:spcPts val="25"/>
              </a:spcBef>
              <a:spcAft>
                <a:spcPts val="1000"/>
              </a:spcAft>
            </a:pPr>
            <a:r>
              <a:rPr lang="uk-UA" sz="1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додаткові </a:t>
            </a:r>
            <a:r>
              <a:rPr lang="uk-UA" sz="17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заходи, що включаються до програми з метою її урізноманітнення; </a:t>
            </a:r>
          </a:p>
          <a:p>
            <a:pPr marL="4445" indent="216535" algn="just">
              <a:lnSpc>
                <a:spcPct val="150000"/>
              </a:lnSpc>
              <a:spcBef>
                <a:spcPts val="25"/>
              </a:spcBef>
              <a:spcAft>
                <a:spcPts val="1000"/>
              </a:spcAft>
            </a:pPr>
            <a:r>
              <a:rPr lang="uk-UA" sz="17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супутні</a:t>
            </a:r>
            <a:r>
              <a:rPr lang="uk-UA" sz="17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час, який відводиться на сон, харчу­вання, відпочинок, самостійну діяльність туристів; </a:t>
            </a:r>
          </a:p>
          <a:p>
            <a:pPr marL="4445" indent="216535" algn="just">
              <a:lnSpc>
                <a:spcPct val="150000"/>
              </a:lnSpc>
              <a:spcBef>
                <a:spcPts val="25"/>
              </a:spcBef>
              <a:spcAft>
                <a:spcPts val="1000"/>
              </a:spcAft>
            </a:pPr>
            <a:r>
              <a:rPr lang="uk-UA" sz="17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uk-UA" sz="17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 на очікування, доїзди тощо.</a:t>
            </a:r>
            <a:endParaRPr lang="en-US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49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086" y="511274"/>
            <a:ext cx="8723086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Програми створюються на тривалий термін (декіль­ка тижнів, місяць, сезон перебування) і включають такі види заходів:</a:t>
            </a:r>
            <a:endParaRPr lang="en-US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36259"/>
              </p:ext>
            </p:extLst>
          </p:nvPr>
        </p:nvGraphicFramePr>
        <p:xfrm>
          <a:off x="2917372" y="1866292"/>
          <a:ext cx="8432800" cy="456353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319019">
                  <a:extLst>
                    <a:ext uri="{9D8B030D-6E8A-4147-A177-3AD203B41FA5}">
                      <a16:colId xmlns:a16="http://schemas.microsoft.com/office/drawing/2014/main" val="2453878247"/>
                    </a:ext>
                  </a:extLst>
                </a:gridCol>
                <a:gridCol w="6113781">
                  <a:extLst>
                    <a:ext uri="{9D8B030D-6E8A-4147-A177-3AD203B41FA5}">
                      <a16:colId xmlns:a16="http://schemas.microsoft.com/office/drawing/2014/main" val="284156240"/>
                    </a:ext>
                  </a:extLst>
                </a:gridCol>
              </a:tblGrid>
              <a:tr h="1926826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індивідуальні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турист може взяти участь за бажанням індивідуально: лекції, бібліотека, спортивні та розважальні ігри, де­монстрація кіно- та відеофільмів, дискотеки й танцювальні вечори, музичні концерти, вистави, демонстрації моделей тощо;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381443"/>
                  </a:ext>
                </a:extLst>
              </a:tr>
              <a:tr h="1318355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групові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можуть відбутися за умови необхідної кількості учасників. Здебільшого це екскурсії, поїздки на цікаві об'єкти, похо­ди й подорожі на природу тощо;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048020"/>
                  </a:ext>
                </a:extLst>
              </a:tr>
              <a:tr h="1318355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масові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вимагають масової участі туристів. В основному це різні турніри, конкурси, свята, дні та вечори країн, Навчання танців, пісень, мові, ігри та вікторини, лотереї тощо.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142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7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3690" y="176349"/>
            <a:ext cx="12270302" cy="568234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b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Класифікація туризму за видами та формами</a:t>
            </a:r>
            <a:b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571" y="1031966"/>
            <a:ext cx="6988629" cy="5826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0162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698" y="731520"/>
            <a:ext cx="7916092" cy="5381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5276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383280" y="431075"/>
            <a:ext cx="7519851" cy="25211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marR="7620" lvl="0" indent="220980" algn="just">
              <a:lnSpc>
                <a:spcPct val="150000"/>
              </a:lnSpc>
              <a:spcAft>
                <a:spcPts val="1000"/>
              </a:spcAft>
            </a:pPr>
            <a:r>
              <a:rPr lang="uk-UA" b="1" spc="-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формою організації виділяють</a:t>
            </a:r>
            <a:r>
              <a:rPr lang="uk-UA" spc="-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spc="-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туризм груповий та індивіду­</a:t>
            </a:r>
            <a:r>
              <a:rPr lang="uk-UA" i="1" spc="-2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альний. </a:t>
            </a:r>
            <a:r>
              <a:rPr lang="uk-UA" spc="-2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Існує також змішана форма — </a:t>
            </a:r>
            <a:r>
              <a:rPr lang="uk-UA" i="1" spc="-2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індивідуально-груповий туризм, </a:t>
            </a:r>
            <a:r>
              <a:rPr lang="uk-UA" spc="-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 тури купуються клієнтами індивідуально, а обслуговування від­бувається в групі. Деякі спеціалісти окремо виділяють ще й </a:t>
            </a:r>
            <a:r>
              <a:rPr lang="uk-UA" i="1" spc="-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сімейний </a:t>
            </a:r>
            <a:r>
              <a:rPr lang="uk-UA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туризм </a:t>
            </a:r>
            <a:r>
              <a:rPr lang="uk-UA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форму подорожі.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280" y="3383280"/>
            <a:ext cx="7550331" cy="26909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6350" indent="224155" algn="just">
              <a:lnSpc>
                <a:spcPct val="150000"/>
              </a:lnSpc>
              <a:spcAft>
                <a:spcPts val="1000"/>
              </a:spcAft>
            </a:pPr>
            <a:r>
              <a:rPr lang="uk-UA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Дещо іншим є </a:t>
            </a:r>
            <a:r>
              <a:rPr lang="uk-UA" b="1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поділ на види й форми туристичної діяльності</a:t>
            </a:r>
            <a:r>
              <a:rPr lang="uk-UA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i="1" spc="-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масовому та спортивному туризмі. </a:t>
            </a:r>
            <a:r>
              <a:rPr lang="uk-UA" spc="-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Тут виділяють такі форми як </a:t>
            </a: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прогулянка, похід, мандрівка, зліт, табір, змагання та експедиція. </a:t>
            </a:r>
            <a:r>
              <a:rPr lang="uk-UA" spc="-2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свою чергу спортивні походи розрізняють за їх складністю. Склад­</a:t>
            </a:r>
            <a:r>
              <a:rPr lang="uk-UA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ність визначається виконанням певних спортивних нормативів: по­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ходи некатегорійні, І,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категорії.</a:t>
            </a:r>
            <a:endParaRPr lang="en-US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9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усеченным и одним скругленным углом 4"/>
          <p:cNvSpPr/>
          <p:nvPr/>
        </p:nvSpPr>
        <p:spPr>
          <a:xfrm>
            <a:off x="3709852" y="666205"/>
            <a:ext cx="7080068" cy="5225143"/>
          </a:xfrm>
          <a:prstGeom prst="snip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>
              <a:lnSpc>
                <a:spcPct val="150000"/>
              </a:lnSpc>
              <a:spcAft>
                <a:spcPts val="1000"/>
              </a:spcAft>
            </a:pPr>
            <a:r>
              <a:rPr lang="uk-UA" sz="2400" b="1" i="1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спрямованістю туристичних потоків</a:t>
            </a:r>
            <a:r>
              <a:rPr lang="uk-UA" sz="2400" i="1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вирізняють туризм: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81000" algn="l"/>
              </a:tabLst>
            </a:pPr>
            <a:r>
              <a:rPr lang="uk-UA" sz="2400" b="1" i="1" spc="-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uk-UA" sz="2400" i="1" spc="-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spc="-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(подорожі громадян у межах своєї країни);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81000" algn="l"/>
              </a:tabLst>
            </a:pPr>
            <a:r>
              <a:rPr lang="uk-UA" sz="2400" b="1" i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виїзний за кордон </a:t>
            </a:r>
            <a:r>
              <a:rPr lang="uk-UA" sz="2400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тобто виїзд громадян за межі своєї кра­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їни, відвідання інших країн;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445" lvl="0" indent="-342900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81000" algn="l"/>
              </a:tabLst>
            </a:pPr>
            <a:r>
              <a:rPr lang="uk-UA" sz="2400" b="1" i="1" spc="-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в'їзний (іноземний) </a:t>
            </a:r>
            <a:r>
              <a:rPr lang="uk-UA" sz="2400" spc="-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поїздки, прийом та обслуговування в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країні іноземців.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5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253740" y="326571"/>
            <a:ext cx="6570617" cy="194636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spc="-25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uk-UA" sz="2800" b="1" i="1" spc="-25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масштабами охоплення території 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1077685" y="2677886"/>
            <a:ext cx="3259183" cy="242969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</a:t>
            </a:r>
            <a:r>
              <a:rPr lang="uk-UA" b="1" i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рішньо-регіональний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4482738" y="2677886"/>
            <a:ext cx="4112623" cy="242969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міжрегіональний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8741231" y="2677886"/>
            <a:ext cx="3259183" cy="242969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>
                <a:solidFill>
                  <a:schemeClr val="tx1"/>
                </a:solidFill>
              </a:rPr>
              <a:t>кругосвітній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7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037806" y="-130628"/>
            <a:ext cx="9196251" cy="18941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spc="-2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економічним принципом залежно від принципу оплати й </a:t>
            </a:r>
            <a:r>
              <a:rPr lang="uk-UA" sz="2800" b="1" i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організації продажу турів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6-конечная звезда 4"/>
          <p:cNvSpPr/>
          <p:nvPr/>
        </p:nvSpPr>
        <p:spPr>
          <a:xfrm>
            <a:off x="1267097" y="1770017"/>
            <a:ext cx="2758437" cy="280851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елітний туризм 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4025536" y="1763486"/>
            <a:ext cx="2584270" cy="280851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комерційний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9197336" y="1763486"/>
            <a:ext cx="2972889" cy="280851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інсентив-туризм.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6581499" y="1763486"/>
            <a:ext cx="2615838" cy="280851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соціаль­ний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112517" y="4572000"/>
            <a:ext cx="2913017" cy="225987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туризм для дуже багатих людей, </a:t>
            </a:r>
            <a:r>
              <a:rPr lang="uk-UA" spc="-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 передбачає режим «найбільшого сприяння» в поїздках: високий </a:t>
            </a:r>
            <a:r>
              <a:rPr lang="uk-UA" spc="-3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 послуг і підвищену увагу в обслуговуванні.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180114" y="4578531"/>
            <a:ext cx="2651760" cy="225987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pc="-35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реалізуються фірмами на комерційних засадах, </a:t>
            </a:r>
            <a:r>
              <a:rPr lang="uk-UA" spc="-3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найчастіше це індивідуально-групові тури з досить широким спектром </a:t>
            </a:r>
            <a:r>
              <a:rPr lang="uk-UA" spc="-2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цін.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986454" y="4572000"/>
            <a:ext cx="2627809" cy="22533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pc="-3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осіб, які мають </a:t>
            </a:r>
            <a:r>
              <a:rPr lang="uk-UA" spc="-3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невисокий рівень статків або належать до найменш захищених верств </a:t>
            </a:r>
            <a:r>
              <a:rPr lang="uk-UA" spc="-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населенняз метою реаліза­</a:t>
            </a:r>
            <a:r>
              <a:rPr lang="uk-UA" spc="-3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ції їх права на відпочинок.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9768843" y="4572000"/>
            <a:ext cx="2423157" cy="225987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pc="-1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туристичні подорожі, що</a:t>
            </a:r>
            <a:r>
              <a:rPr lang="uk-UA" spc="-25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організуються підприємствами та фірмами для своїх співробітників як </a:t>
            </a:r>
            <a:r>
              <a:rPr lang="uk-UA" spc="-3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засіб заохочення та як винагорода за сумлінну працю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0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494314" y="78376"/>
            <a:ext cx="7249885" cy="210312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uk-UA" sz="2400" b="1" i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характером організації </a:t>
            </a:r>
            <a:r>
              <a:rPr lang="uk-UA" sz="2400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виділяють туризм: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351313" y="2325188"/>
            <a:ext cx="4284617" cy="1632857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Плановий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053250" y="2325188"/>
            <a:ext cx="3775167" cy="1632857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Самодіяльний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1802675" y="4075611"/>
            <a:ext cx="5068388" cy="2651759"/>
          </a:xfrm>
          <a:prstGeom prst="wave">
            <a:avLst>
              <a:gd name="adj1" fmla="val 12500"/>
              <a:gd name="adj2" fmla="val 58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pc="-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передбачає здійснення туристичних подорожей за певними маршрутами й графіками, встановленими туристичними </a:t>
            </a:r>
            <a:r>
              <a:rPr lang="uk-UA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організаціями, що оформлюються туристичними путівками (вауче</a:t>
            </a:r>
            <a:r>
              <a:rPr lang="uk-UA" spc="-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рами)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7119257" y="4245429"/>
            <a:ext cx="4937760" cy="2481941"/>
          </a:xfrm>
          <a:prstGeom prst="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spc="-15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 подорожі, що розробляються й </a:t>
            </a:r>
            <a:r>
              <a:rPr lang="uk-UA" sz="2200" spc="-2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організуються самими туристами, об'єднаними у туристські гуртки та </a:t>
            </a:r>
            <a:r>
              <a:rPr lang="uk-UA" sz="2200" spc="-15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клуби. </a:t>
            </a:r>
            <a:endParaRPr lang="en-US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85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213</TotalTime>
  <Words>2902</Words>
  <Application>Microsoft Office PowerPoint</Application>
  <PresentationFormat>Широкоэкранный</PresentationFormat>
  <Paragraphs>215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Times New Roman</vt:lpstr>
      <vt:lpstr>Параллакс</vt:lpstr>
      <vt:lpstr>Кафедра готельно-ресторанної справи  та туризму</vt:lpstr>
      <vt:lpstr>Презентация PowerPoint</vt:lpstr>
      <vt:lpstr> 1. Класифікація туризму за видами та формами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Владелец</cp:lastModifiedBy>
  <cp:revision>17</cp:revision>
  <dcterms:created xsi:type="dcterms:W3CDTF">2018-03-24T13:40:05Z</dcterms:created>
  <dcterms:modified xsi:type="dcterms:W3CDTF">2022-10-12T16:03:58Z</dcterms:modified>
</cp:coreProperties>
</file>