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5" r:id="rId2"/>
    <p:sldId id="272" r:id="rId3"/>
    <p:sldId id="257" r:id="rId4"/>
    <p:sldId id="258" r:id="rId5"/>
    <p:sldId id="259" r:id="rId6"/>
    <p:sldId id="275" r:id="rId7"/>
    <p:sldId id="260" r:id="rId8"/>
    <p:sldId id="273" r:id="rId9"/>
    <p:sldId id="276" r:id="rId10"/>
    <p:sldId id="270" r:id="rId11"/>
    <p:sldId id="277" r:id="rId12"/>
    <p:sldId id="261" r:id="rId13"/>
    <p:sldId id="278" r:id="rId14"/>
    <p:sldId id="279" r:id="rId15"/>
    <p:sldId id="262" r:id="rId16"/>
    <p:sldId id="280" r:id="rId17"/>
    <p:sldId id="281" r:id="rId18"/>
    <p:sldId id="263" r:id="rId19"/>
    <p:sldId id="282" r:id="rId20"/>
    <p:sldId id="264" r:id="rId21"/>
    <p:sldId id="265" r:id="rId22"/>
    <p:sldId id="266" r:id="rId23"/>
    <p:sldId id="267" r:id="rId24"/>
    <p:sldId id="284" r:id="rId25"/>
    <p:sldId id="283" r:id="rId26"/>
    <p:sldId id="269" r:id="rId27"/>
    <p:sldId id="27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A9E206-CF80-466C-B335-83329D232524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617F0C95-6EFB-4750-A772-9A735ED6CEE1}">
      <dgm:prSet/>
      <dgm:spPr/>
      <dgm:t>
        <a:bodyPr/>
        <a:lstStyle/>
        <a:p>
          <a:pPr algn="ctr" rtl="0"/>
          <a:r>
            <a:rPr lang="uk-UA" dirty="0" smtClean="0"/>
            <a:t>Збудник проникає в організм головним чином через дихальні шляхи або шлунково-кишковий тракт, і розмножується спочатку в тканинах носоглотки.</a:t>
          </a:r>
          <a:endParaRPr lang="ru-RU" dirty="0"/>
        </a:p>
      </dgm:t>
    </dgm:pt>
    <dgm:pt modelId="{0CE95F44-9E21-4EB6-9248-DF73557753D3}" type="parTrans" cxnId="{3EABF355-D28E-4CB7-BE60-20225D83AD0A}">
      <dgm:prSet/>
      <dgm:spPr/>
      <dgm:t>
        <a:bodyPr/>
        <a:lstStyle/>
        <a:p>
          <a:endParaRPr lang="ru-RU"/>
        </a:p>
      </dgm:t>
    </dgm:pt>
    <dgm:pt modelId="{6C193A01-C5CA-4ABF-B6AC-0087D59C2501}" type="sibTrans" cxnId="{3EABF355-D28E-4CB7-BE60-20225D83AD0A}">
      <dgm:prSet/>
      <dgm:spPr/>
      <dgm:t>
        <a:bodyPr/>
        <a:lstStyle/>
        <a:p>
          <a:endParaRPr lang="ru-RU"/>
        </a:p>
      </dgm:t>
    </dgm:pt>
    <dgm:pt modelId="{F6A83E95-B196-49C4-AB53-958E0506E1E4}">
      <dgm:prSet/>
      <dgm:spPr/>
      <dgm:t>
        <a:bodyPr/>
        <a:lstStyle/>
        <a:p>
          <a:pPr algn="ctr" rtl="0"/>
          <a:r>
            <a:rPr lang="uk-UA" dirty="0" smtClean="0"/>
            <a:t>В навколишньому середовищу при сприятливих умовах вірус може зберігатися до року. Зараження домашніх кішок може відбуватися через забруднену взуття, одяг, пісок, при сприятливих умовах - повітряно-крапельним шляхом. Пік захворюваності припадає на </a:t>
          </a:r>
          <a:r>
            <a:rPr lang="uk-UA" dirty="0" err="1" smtClean="0"/>
            <a:t>літньо</a:t>
          </a:r>
          <a:r>
            <a:rPr lang="uk-UA" dirty="0" smtClean="0"/>
            <a:t>-осінній період.</a:t>
          </a:r>
          <a:endParaRPr lang="ru-RU" dirty="0"/>
        </a:p>
      </dgm:t>
    </dgm:pt>
    <dgm:pt modelId="{2B58AFE0-50F2-4A71-9416-8AFDDE741AE4}" type="parTrans" cxnId="{253C8E85-44E8-43D3-8EF3-AF168E95BE2D}">
      <dgm:prSet/>
      <dgm:spPr/>
      <dgm:t>
        <a:bodyPr/>
        <a:lstStyle/>
        <a:p>
          <a:endParaRPr lang="ru-RU"/>
        </a:p>
      </dgm:t>
    </dgm:pt>
    <dgm:pt modelId="{C0BB1127-9305-40E9-AB74-2F61B7EF8851}" type="sibTrans" cxnId="{253C8E85-44E8-43D3-8EF3-AF168E95BE2D}">
      <dgm:prSet/>
      <dgm:spPr/>
      <dgm:t>
        <a:bodyPr/>
        <a:lstStyle/>
        <a:p>
          <a:endParaRPr lang="ru-RU"/>
        </a:p>
      </dgm:t>
    </dgm:pt>
    <dgm:pt modelId="{1CF4ED14-4D84-49E6-8DE1-7036F169934C}" type="pres">
      <dgm:prSet presAssocID="{35A9E206-CF80-466C-B335-83329D2325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DB902C9-E966-44C3-A49C-FC741857B13A}" type="pres">
      <dgm:prSet presAssocID="{617F0C95-6EFB-4750-A772-9A735ED6CEE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3E348FB-5173-49B4-BA1C-53F8D7C9C0E7}" type="pres">
      <dgm:prSet presAssocID="{6C193A01-C5CA-4ABF-B6AC-0087D59C2501}" presName="spacer" presStyleCnt="0"/>
      <dgm:spPr/>
    </dgm:pt>
    <dgm:pt modelId="{05841B03-AC8F-4942-8A03-6BA42B67DF31}" type="pres">
      <dgm:prSet presAssocID="{F6A83E95-B196-49C4-AB53-958E0506E1E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EABF355-D28E-4CB7-BE60-20225D83AD0A}" srcId="{35A9E206-CF80-466C-B335-83329D232524}" destId="{617F0C95-6EFB-4750-A772-9A735ED6CEE1}" srcOrd="0" destOrd="0" parTransId="{0CE95F44-9E21-4EB6-9248-DF73557753D3}" sibTransId="{6C193A01-C5CA-4ABF-B6AC-0087D59C2501}"/>
    <dgm:cxn modelId="{253C8E85-44E8-43D3-8EF3-AF168E95BE2D}" srcId="{35A9E206-CF80-466C-B335-83329D232524}" destId="{F6A83E95-B196-49C4-AB53-958E0506E1E4}" srcOrd="1" destOrd="0" parTransId="{2B58AFE0-50F2-4A71-9416-8AFDDE741AE4}" sibTransId="{C0BB1127-9305-40E9-AB74-2F61B7EF8851}"/>
    <dgm:cxn modelId="{6A66BA79-DA23-4964-9671-85B0E2A79ED5}" type="presOf" srcId="{F6A83E95-B196-49C4-AB53-958E0506E1E4}" destId="{05841B03-AC8F-4942-8A03-6BA42B67DF31}" srcOrd="0" destOrd="0" presId="urn:microsoft.com/office/officeart/2005/8/layout/vList2"/>
    <dgm:cxn modelId="{C833E68E-B7D1-486B-BBA7-C660E722F43C}" type="presOf" srcId="{617F0C95-6EFB-4750-A772-9A735ED6CEE1}" destId="{9DB902C9-E966-44C3-A49C-FC741857B13A}" srcOrd="0" destOrd="0" presId="urn:microsoft.com/office/officeart/2005/8/layout/vList2"/>
    <dgm:cxn modelId="{986D9F31-217E-4C27-95BE-80502E0A30B6}" type="presOf" srcId="{35A9E206-CF80-466C-B335-83329D232524}" destId="{1CF4ED14-4D84-49E6-8DE1-7036F169934C}" srcOrd="0" destOrd="0" presId="urn:microsoft.com/office/officeart/2005/8/layout/vList2"/>
    <dgm:cxn modelId="{ED19A6CB-D60E-48C2-A0B5-173746ABBE9F}" type="presParOf" srcId="{1CF4ED14-4D84-49E6-8DE1-7036F169934C}" destId="{9DB902C9-E966-44C3-A49C-FC741857B13A}" srcOrd="0" destOrd="0" presId="urn:microsoft.com/office/officeart/2005/8/layout/vList2"/>
    <dgm:cxn modelId="{38F294B1-6433-444C-A13A-305022120B96}" type="presParOf" srcId="{1CF4ED14-4D84-49E6-8DE1-7036F169934C}" destId="{D3E348FB-5173-49B4-BA1C-53F8D7C9C0E7}" srcOrd="1" destOrd="0" presId="urn:microsoft.com/office/officeart/2005/8/layout/vList2"/>
    <dgm:cxn modelId="{1F7A1F3C-686A-4682-A918-D7310CB72AC2}" type="presParOf" srcId="{1CF4ED14-4D84-49E6-8DE1-7036F169934C}" destId="{05841B03-AC8F-4942-8A03-6BA42B67DF3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A32D5F-97DD-4359-AECC-A0AA26D187E1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824E2E1-3D11-4A8B-BFB7-A607FAD450F6}">
      <dgm:prSet custT="1"/>
      <dgm:spPr/>
      <dgm:t>
        <a:bodyPr/>
        <a:lstStyle/>
        <a:p>
          <a:pPr algn="ctr" rtl="0"/>
          <a:r>
            <a:rPr lang="ru-RU" sz="2000" dirty="0" err="1" smtClean="0"/>
            <a:t>Поступово</a:t>
          </a:r>
          <a:r>
            <a:rPr lang="ru-RU" sz="2000" dirty="0" smtClean="0"/>
            <a:t> </a:t>
          </a:r>
          <a:r>
            <a:rPr lang="ru-RU" sz="2000" dirty="0" err="1" smtClean="0"/>
            <a:t>вірус</a:t>
          </a:r>
          <a:r>
            <a:rPr lang="ru-RU" sz="2000" dirty="0" smtClean="0"/>
            <a:t> </a:t>
          </a:r>
          <a:r>
            <a:rPr lang="ru-RU" sz="2000" dirty="0" err="1" smtClean="0"/>
            <a:t>поширюється</a:t>
          </a:r>
          <a:r>
            <a:rPr lang="ru-RU" sz="2000" dirty="0" smtClean="0"/>
            <a:t> і </a:t>
          </a:r>
          <a:r>
            <a:rPr lang="ru-RU" sz="2000" dirty="0" err="1" smtClean="0"/>
            <a:t>потрапляє</a:t>
          </a:r>
          <a:r>
            <a:rPr lang="ru-RU" sz="2000" dirty="0" smtClean="0"/>
            <a:t> разом з потоком </a:t>
          </a:r>
          <a:r>
            <a:rPr lang="ru-RU" sz="2000" dirty="0" err="1" smtClean="0"/>
            <a:t>крові</a:t>
          </a:r>
          <a:r>
            <a:rPr lang="ru-RU" sz="2000" dirty="0" smtClean="0"/>
            <a:t> до </a:t>
          </a:r>
          <a:r>
            <a:rPr lang="ru-RU" sz="2000" dirty="0" err="1" smtClean="0"/>
            <a:t>своїх</a:t>
          </a:r>
          <a:r>
            <a:rPr lang="ru-RU" sz="2000" dirty="0" smtClean="0"/>
            <a:t> </a:t>
          </a:r>
          <a:r>
            <a:rPr lang="ru-RU" sz="2000" dirty="0" err="1" smtClean="0"/>
            <a:t>основних</a:t>
          </a:r>
          <a:r>
            <a:rPr lang="ru-RU" sz="2000" dirty="0" smtClean="0"/>
            <a:t> </a:t>
          </a:r>
          <a:r>
            <a:rPr lang="ru-RU" sz="2000" dirty="0" err="1" smtClean="0"/>
            <a:t>органів-мішеней</a:t>
          </a:r>
          <a:r>
            <a:rPr lang="ru-RU" sz="2000" dirty="0" smtClean="0"/>
            <a:t>: </a:t>
          </a:r>
          <a:r>
            <a:rPr lang="ru-RU" sz="2000" dirty="0" err="1" smtClean="0"/>
            <a:t>лімфоїдної</a:t>
          </a:r>
          <a:r>
            <a:rPr lang="ru-RU" sz="2000" dirty="0" smtClean="0"/>
            <a:t> </a:t>
          </a:r>
          <a:r>
            <a:rPr lang="ru-RU" sz="2000" dirty="0" err="1" smtClean="0"/>
            <a:t>тканини</a:t>
          </a:r>
          <a:r>
            <a:rPr lang="ru-RU" sz="2000" dirty="0" smtClean="0"/>
            <a:t> і </a:t>
          </a:r>
          <a:r>
            <a:rPr lang="ru-RU" sz="2000" dirty="0" err="1" smtClean="0"/>
            <a:t>кісткового</a:t>
          </a:r>
          <a:r>
            <a:rPr lang="ru-RU" sz="2000" dirty="0" smtClean="0"/>
            <a:t> </a:t>
          </a:r>
          <a:r>
            <a:rPr lang="ru-RU" sz="2000" dirty="0" err="1" smtClean="0"/>
            <a:t>мозку</a:t>
          </a:r>
          <a:r>
            <a:rPr lang="ru-RU" sz="2000" dirty="0" smtClean="0"/>
            <a:t> (</a:t>
          </a:r>
          <a:r>
            <a:rPr lang="ru-RU" sz="2000" dirty="0" err="1" smtClean="0"/>
            <a:t>що</a:t>
          </a:r>
          <a:r>
            <a:rPr lang="ru-RU" sz="2000" dirty="0" smtClean="0"/>
            <a:t> </a:t>
          </a:r>
          <a:r>
            <a:rPr lang="ru-RU" sz="2000" dirty="0" err="1" smtClean="0"/>
            <a:t>веде</a:t>
          </a:r>
          <a:r>
            <a:rPr lang="ru-RU" sz="2000" dirty="0" smtClean="0"/>
            <a:t> до </a:t>
          </a:r>
          <a:r>
            <a:rPr lang="ru-RU" sz="2000" dirty="0" err="1" smtClean="0"/>
            <a:t>зниження</a:t>
          </a:r>
          <a:r>
            <a:rPr lang="ru-RU" sz="2000" dirty="0" smtClean="0"/>
            <a:t> числа </a:t>
          </a:r>
          <a:r>
            <a:rPr lang="ru-RU" sz="2000" dirty="0" err="1" smtClean="0"/>
            <a:t>лейкоцитів</a:t>
          </a:r>
          <a:r>
            <a:rPr lang="ru-RU" sz="2000" dirty="0" smtClean="0"/>
            <a:t> в </a:t>
          </a:r>
          <a:r>
            <a:rPr lang="ru-RU" sz="2000" dirty="0" err="1" smtClean="0"/>
            <a:t>крові</a:t>
          </a:r>
          <a:r>
            <a:rPr lang="ru-RU" sz="2000" dirty="0" smtClean="0"/>
            <a:t>), </a:t>
          </a:r>
          <a:r>
            <a:rPr lang="ru-RU" sz="2000" dirty="0" err="1" smtClean="0"/>
            <a:t>епітелію</a:t>
          </a:r>
          <a:r>
            <a:rPr lang="ru-RU" sz="2000" dirty="0" smtClean="0"/>
            <a:t> </a:t>
          </a:r>
          <a:r>
            <a:rPr lang="ru-RU" sz="2000" dirty="0" err="1" smtClean="0"/>
            <a:t>кишкової</a:t>
          </a:r>
          <a:r>
            <a:rPr lang="ru-RU" sz="2000" dirty="0" smtClean="0"/>
            <a:t> </a:t>
          </a:r>
          <a:r>
            <a:rPr lang="ru-RU" sz="2000" dirty="0" err="1" smtClean="0"/>
            <a:t>облямівки</a:t>
          </a:r>
          <a:r>
            <a:rPr lang="ru-RU" sz="2000" dirty="0" smtClean="0"/>
            <a:t>, </a:t>
          </a:r>
          <a:r>
            <a:rPr lang="ru-RU" sz="2000" dirty="0" err="1" smtClean="0"/>
            <a:t>що</a:t>
          </a:r>
          <a:r>
            <a:rPr lang="ru-RU" sz="2000" dirty="0" smtClean="0"/>
            <a:t> </a:t>
          </a:r>
          <a:r>
            <a:rPr lang="ru-RU" sz="2000" dirty="0" err="1" smtClean="0"/>
            <a:t>призводить</a:t>
          </a:r>
          <a:r>
            <a:rPr lang="ru-RU" sz="2000" dirty="0" smtClean="0"/>
            <a:t> до </a:t>
          </a:r>
          <a:r>
            <a:rPr lang="ru-RU" sz="2000" dirty="0" err="1" smtClean="0"/>
            <a:t>ентериту</a:t>
          </a:r>
          <a:r>
            <a:rPr lang="ru-RU" sz="2000" dirty="0" smtClean="0"/>
            <a:t>. </a:t>
          </a:r>
          <a:r>
            <a:rPr lang="ru-RU" sz="2000" dirty="0" err="1" smtClean="0"/>
            <a:t>Проникаючи</a:t>
          </a:r>
          <a:r>
            <a:rPr lang="ru-RU" sz="2000" dirty="0" smtClean="0"/>
            <a:t> в кишечник, </a:t>
          </a:r>
          <a:r>
            <a:rPr lang="ru-RU" sz="2000" dirty="0" err="1" smtClean="0"/>
            <a:t>вірус</a:t>
          </a:r>
          <a:r>
            <a:rPr lang="ru-RU" sz="2000" dirty="0" smtClean="0"/>
            <a:t> </a:t>
          </a:r>
          <a:r>
            <a:rPr lang="ru-RU" sz="2000" dirty="0" err="1" smtClean="0"/>
            <a:t>вражає</a:t>
          </a:r>
          <a:r>
            <a:rPr lang="ru-RU" sz="2000" dirty="0" smtClean="0"/>
            <a:t> </a:t>
          </a:r>
          <a:r>
            <a:rPr lang="ru-RU" sz="2000" dirty="0" err="1" smtClean="0"/>
            <a:t>клітини</a:t>
          </a:r>
          <a:r>
            <a:rPr lang="ru-RU" sz="2000" dirty="0" smtClean="0"/>
            <a:t> </a:t>
          </a:r>
          <a:r>
            <a:rPr lang="ru-RU" sz="2000" dirty="0" err="1" smtClean="0"/>
            <a:t>всмоктуючих</a:t>
          </a:r>
          <a:r>
            <a:rPr lang="ru-RU" sz="2000" dirty="0" smtClean="0"/>
            <a:t> ворсинок кишечника. </a:t>
          </a:r>
          <a:r>
            <a:rPr lang="ru-RU" sz="2000" dirty="0" err="1" smtClean="0"/>
            <a:t>Це</a:t>
          </a:r>
          <a:r>
            <a:rPr lang="ru-RU" sz="2000" dirty="0" smtClean="0"/>
            <a:t> </a:t>
          </a:r>
          <a:r>
            <a:rPr lang="ru-RU" sz="2000" dirty="0" err="1" smtClean="0"/>
            <a:t>призводить</a:t>
          </a:r>
          <a:r>
            <a:rPr lang="ru-RU" sz="2000" dirty="0" smtClean="0"/>
            <a:t> до </a:t>
          </a:r>
          <a:r>
            <a:rPr lang="ru-RU" sz="2000" dirty="0" err="1" smtClean="0"/>
            <a:t>порушення</a:t>
          </a:r>
          <a:r>
            <a:rPr lang="ru-RU" sz="2000" dirty="0" smtClean="0"/>
            <a:t> </a:t>
          </a:r>
          <a:r>
            <a:rPr lang="ru-RU" sz="2000" dirty="0" err="1" smtClean="0"/>
            <a:t>засвоюваності</a:t>
          </a:r>
          <a:r>
            <a:rPr lang="ru-RU" sz="2000" dirty="0" smtClean="0"/>
            <a:t> </a:t>
          </a:r>
          <a:r>
            <a:rPr lang="ru-RU" sz="2000" dirty="0" err="1" smtClean="0"/>
            <a:t>поживних</a:t>
          </a:r>
          <a:r>
            <a:rPr lang="ru-RU" sz="2000" dirty="0" smtClean="0"/>
            <a:t> </a:t>
          </a:r>
          <a:r>
            <a:rPr lang="ru-RU" sz="2000" dirty="0" err="1" smtClean="0"/>
            <a:t>речовин</a:t>
          </a:r>
          <a:r>
            <a:rPr lang="ru-RU" sz="2000" dirty="0" smtClean="0"/>
            <a:t>, </a:t>
          </a:r>
          <a:r>
            <a:rPr lang="ru-RU" sz="2000" dirty="0" err="1" smtClean="0"/>
            <a:t>підвищеної</a:t>
          </a:r>
          <a:r>
            <a:rPr lang="ru-RU" sz="2000" dirty="0" smtClean="0"/>
            <a:t> </a:t>
          </a:r>
          <a:r>
            <a:rPr lang="ru-RU" sz="2000" dirty="0" err="1" smtClean="0"/>
            <a:t>проникності</a:t>
          </a:r>
          <a:r>
            <a:rPr lang="ru-RU" sz="2000" dirty="0" smtClean="0"/>
            <a:t> і, як </a:t>
          </a:r>
          <a:r>
            <a:rPr lang="ru-RU" sz="2000" dirty="0" err="1" smtClean="0"/>
            <a:t>наслідок</a:t>
          </a:r>
          <a:r>
            <a:rPr lang="ru-RU" sz="2000" dirty="0" smtClean="0"/>
            <a:t>, до </a:t>
          </a:r>
          <a:r>
            <a:rPr lang="ru-RU" sz="2000" dirty="0" err="1" smtClean="0"/>
            <a:t>діареї</a:t>
          </a:r>
          <a:r>
            <a:rPr lang="ru-RU" sz="2000" dirty="0" smtClean="0"/>
            <a:t>.</a:t>
          </a:r>
          <a:endParaRPr lang="ru-RU" sz="2000" dirty="0"/>
        </a:p>
      </dgm:t>
    </dgm:pt>
    <dgm:pt modelId="{52E65D24-BCDA-4A5B-B0A3-92C509567F56}" type="parTrans" cxnId="{FAF1667E-F25E-45CC-94F0-63C9BA7218CD}">
      <dgm:prSet/>
      <dgm:spPr/>
      <dgm:t>
        <a:bodyPr/>
        <a:lstStyle/>
        <a:p>
          <a:endParaRPr lang="ru-RU"/>
        </a:p>
      </dgm:t>
    </dgm:pt>
    <dgm:pt modelId="{00FCFC46-3611-4212-8B44-5625DC692394}" type="sibTrans" cxnId="{FAF1667E-F25E-45CC-94F0-63C9BA7218CD}">
      <dgm:prSet/>
      <dgm:spPr/>
      <dgm:t>
        <a:bodyPr/>
        <a:lstStyle/>
        <a:p>
          <a:endParaRPr lang="ru-RU"/>
        </a:p>
      </dgm:t>
    </dgm:pt>
    <dgm:pt modelId="{E746B5C2-9280-4E6F-9D34-0EE7403D5281}">
      <dgm:prSet custT="1"/>
      <dgm:spPr/>
      <dgm:t>
        <a:bodyPr/>
        <a:lstStyle/>
        <a:p>
          <a:pPr algn="ctr" rtl="0"/>
          <a:r>
            <a:rPr lang="ru-RU" sz="2000" dirty="0" err="1" smtClean="0"/>
            <a:t>Розвитку</a:t>
          </a:r>
          <a:r>
            <a:rPr lang="ru-RU" sz="2000" dirty="0" smtClean="0"/>
            <a:t> </a:t>
          </a:r>
          <a:r>
            <a:rPr lang="ru-RU" sz="2000" dirty="0" err="1" smtClean="0"/>
            <a:t>захворювання</a:t>
          </a:r>
          <a:r>
            <a:rPr lang="ru-RU" sz="2000" dirty="0" smtClean="0"/>
            <a:t> </a:t>
          </a:r>
          <a:r>
            <a:rPr lang="ru-RU" sz="2000" dirty="0" err="1" smtClean="0"/>
            <a:t>сприяють</a:t>
          </a:r>
          <a:r>
            <a:rPr lang="ru-RU" sz="2000" dirty="0" smtClean="0"/>
            <a:t>: </a:t>
          </a:r>
          <a:r>
            <a:rPr lang="ru-RU" sz="2000" dirty="0" err="1" smtClean="0"/>
            <a:t>присутність</a:t>
          </a:r>
          <a:r>
            <a:rPr lang="ru-RU" sz="2000" dirty="0" smtClean="0"/>
            <a:t> </a:t>
          </a:r>
          <a:r>
            <a:rPr lang="ru-RU" sz="2000" dirty="0" err="1" smtClean="0"/>
            <a:t>бактеріальної</a:t>
          </a:r>
          <a:r>
            <a:rPr lang="ru-RU" sz="2000" dirty="0" smtClean="0"/>
            <a:t> </a:t>
          </a:r>
          <a:r>
            <a:rPr lang="ru-RU" sz="2000" dirty="0" err="1" smtClean="0"/>
            <a:t>мікрофлори</a:t>
          </a:r>
          <a:r>
            <a:rPr lang="ru-RU" sz="2000" dirty="0" smtClean="0"/>
            <a:t>, </a:t>
          </a:r>
          <a:r>
            <a:rPr lang="ru-RU" sz="2000" dirty="0" err="1" smtClean="0"/>
            <a:t>незбалансоване</a:t>
          </a:r>
          <a:r>
            <a:rPr lang="ru-RU" sz="2000" dirty="0" smtClean="0"/>
            <a:t> </a:t>
          </a:r>
          <a:r>
            <a:rPr lang="ru-RU" sz="2000" dirty="0" err="1" smtClean="0"/>
            <a:t>харчування</a:t>
          </a:r>
          <a:r>
            <a:rPr lang="ru-RU" sz="2000" dirty="0" smtClean="0"/>
            <a:t>, </a:t>
          </a:r>
          <a:r>
            <a:rPr lang="ru-RU" sz="2000" dirty="0" err="1" smtClean="0"/>
            <a:t>поганий</a:t>
          </a:r>
          <a:r>
            <a:rPr lang="ru-RU" sz="2000" dirty="0" smtClean="0"/>
            <a:t> догляд за </a:t>
          </a:r>
          <a:r>
            <a:rPr lang="ru-RU" sz="2000" dirty="0" err="1" smtClean="0"/>
            <a:t>твариною</a:t>
          </a:r>
          <a:r>
            <a:rPr lang="ru-RU" sz="2000" dirty="0" smtClean="0"/>
            <a:t>.</a:t>
          </a:r>
          <a:endParaRPr lang="ru-RU" sz="2000" dirty="0"/>
        </a:p>
      </dgm:t>
    </dgm:pt>
    <dgm:pt modelId="{0FC6A1C6-A883-43BC-81FF-1EF71E008F33}" type="parTrans" cxnId="{A38F7948-2A39-4A36-A9B3-254C728FC399}">
      <dgm:prSet/>
      <dgm:spPr/>
      <dgm:t>
        <a:bodyPr/>
        <a:lstStyle/>
        <a:p>
          <a:endParaRPr lang="ru-RU"/>
        </a:p>
      </dgm:t>
    </dgm:pt>
    <dgm:pt modelId="{F64C16A4-21D9-4CD8-882C-4194A051B6C1}" type="sibTrans" cxnId="{A38F7948-2A39-4A36-A9B3-254C728FC399}">
      <dgm:prSet/>
      <dgm:spPr/>
      <dgm:t>
        <a:bodyPr/>
        <a:lstStyle/>
        <a:p>
          <a:endParaRPr lang="ru-RU"/>
        </a:p>
      </dgm:t>
    </dgm:pt>
    <dgm:pt modelId="{C88559C8-F7E8-4F6E-BA9C-6CB6ACCFA028}" type="pres">
      <dgm:prSet presAssocID="{CEA32D5F-97DD-4359-AECC-A0AA26D187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EFC326C-BE33-4E40-BBF6-976AA3DE42B1}" type="pres">
      <dgm:prSet presAssocID="{3824E2E1-3D11-4A8B-BFB7-A607FAD450F6}" presName="parentText" presStyleLbl="node1" presStyleIdx="0" presStyleCnt="2" custScaleY="14067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623C41-6AAC-4BA7-BF96-D5B47A391C77}" type="pres">
      <dgm:prSet presAssocID="{00FCFC46-3611-4212-8B44-5625DC692394}" presName="spacer" presStyleCnt="0"/>
      <dgm:spPr/>
    </dgm:pt>
    <dgm:pt modelId="{8E1F302D-3277-4756-A5B9-2B264453AF70}" type="pres">
      <dgm:prSet presAssocID="{E746B5C2-9280-4E6F-9D34-0EE7403D5281}" presName="parentText" presStyleLbl="node1" presStyleIdx="1" presStyleCnt="2" custScaleY="5467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08B29EF-253F-4ED6-976B-6B1BAC979E1F}" type="presOf" srcId="{E746B5C2-9280-4E6F-9D34-0EE7403D5281}" destId="{8E1F302D-3277-4756-A5B9-2B264453AF70}" srcOrd="0" destOrd="0" presId="urn:microsoft.com/office/officeart/2005/8/layout/vList2"/>
    <dgm:cxn modelId="{A38F7948-2A39-4A36-A9B3-254C728FC399}" srcId="{CEA32D5F-97DD-4359-AECC-A0AA26D187E1}" destId="{E746B5C2-9280-4E6F-9D34-0EE7403D5281}" srcOrd="1" destOrd="0" parTransId="{0FC6A1C6-A883-43BC-81FF-1EF71E008F33}" sibTransId="{F64C16A4-21D9-4CD8-882C-4194A051B6C1}"/>
    <dgm:cxn modelId="{EB04B1FC-A15D-48E7-9335-FBE56905EA04}" type="presOf" srcId="{CEA32D5F-97DD-4359-AECC-A0AA26D187E1}" destId="{C88559C8-F7E8-4F6E-BA9C-6CB6ACCFA028}" srcOrd="0" destOrd="0" presId="urn:microsoft.com/office/officeart/2005/8/layout/vList2"/>
    <dgm:cxn modelId="{8D046210-6467-429C-AB08-5E62A8D56B1C}" type="presOf" srcId="{3824E2E1-3D11-4A8B-BFB7-A607FAD450F6}" destId="{3EFC326C-BE33-4E40-BBF6-976AA3DE42B1}" srcOrd="0" destOrd="0" presId="urn:microsoft.com/office/officeart/2005/8/layout/vList2"/>
    <dgm:cxn modelId="{FAF1667E-F25E-45CC-94F0-63C9BA7218CD}" srcId="{CEA32D5F-97DD-4359-AECC-A0AA26D187E1}" destId="{3824E2E1-3D11-4A8B-BFB7-A607FAD450F6}" srcOrd="0" destOrd="0" parTransId="{52E65D24-BCDA-4A5B-B0A3-92C509567F56}" sibTransId="{00FCFC46-3611-4212-8B44-5625DC692394}"/>
    <dgm:cxn modelId="{50E30C82-9513-49A8-9B57-0F18F5407755}" type="presParOf" srcId="{C88559C8-F7E8-4F6E-BA9C-6CB6ACCFA028}" destId="{3EFC326C-BE33-4E40-BBF6-976AA3DE42B1}" srcOrd="0" destOrd="0" presId="urn:microsoft.com/office/officeart/2005/8/layout/vList2"/>
    <dgm:cxn modelId="{F2670250-D410-48D9-AAB2-1053263318BC}" type="presParOf" srcId="{C88559C8-F7E8-4F6E-BA9C-6CB6ACCFA028}" destId="{39623C41-6AAC-4BA7-BF96-D5B47A391C77}" srcOrd="1" destOrd="0" presId="urn:microsoft.com/office/officeart/2005/8/layout/vList2"/>
    <dgm:cxn modelId="{3EA2DD86-7D6C-4329-B03C-05D2BD310F0B}" type="presParOf" srcId="{C88559C8-F7E8-4F6E-BA9C-6CB6ACCFA028}" destId="{8E1F302D-3277-4756-A5B9-2B264453AF7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7161ED-795F-4A10-AD15-7042FFA2157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5EDDD061-33C6-4DAE-B5A0-824272AC65EB}">
      <dgm:prSet/>
      <dgm:spPr/>
      <dgm:t>
        <a:bodyPr/>
        <a:lstStyle/>
        <a:p>
          <a:pPr rtl="0"/>
          <a:r>
            <a:rPr lang="ru-RU" smtClean="0"/>
            <a:t>Незаразний гастроентерит</a:t>
          </a:r>
          <a:endParaRPr lang="ru-RU"/>
        </a:p>
      </dgm:t>
    </dgm:pt>
    <dgm:pt modelId="{07DE7C7A-2B82-415A-BC0B-A73567D7A7E9}" type="parTrans" cxnId="{3CC69314-DE50-4021-BD3F-9A25DFDB36F5}">
      <dgm:prSet/>
      <dgm:spPr/>
      <dgm:t>
        <a:bodyPr/>
        <a:lstStyle/>
        <a:p>
          <a:endParaRPr lang="ru-RU"/>
        </a:p>
      </dgm:t>
    </dgm:pt>
    <dgm:pt modelId="{C40CEDC1-11CC-47EA-80C0-51A7EC7722AF}" type="sibTrans" cxnId="{3CC69314-DE50-4021-BD3F-9A25DFDB36F5}">
      <dgm:prSet/>
      <dgm:spPr/>
      <dgm:t>
        <a:bodyPr/>
        <a:lstStyle/>
        <a:p>
          <a:endParaRPr lang="ru-RU"/>
        </a:p>
      </dgm:t>
    </dgm:pt>
    <dgm:pt modelId="{9B908B6A-3D8C-48FB-8EDE-62D21CD6A0F9}">
      <dgm:prSet/>
      <dgm:spPr/>
      <dgm:t>
        <a:bodyPr/>
        <a:lstStyle/>
        <a:p>
          <a:pPr rtl="0"/>
          <a:r>
            <a:rPr lang="ru-RU" smtClean="0"/>
            <a:t>Токсоплазмоз</a:t>
          </a:r>
          <a:endParaRPr lang="ru-RU"/>
        </a:p>
      </dgm:t>
    </dgm:pt>
    <dgm:pt modelId="{02E63556-82C5-44A4-87A4-04A3B39027C4}" type="parTrans" cxnId="{0A851076-1CE4-460F-9D99-B6B985D40E67}">
      <dgm:prSet/>
      <dgm:spPr/>
      <dgm:t>
        <a:bodyPr/>
        <a:lstStyle/>
        <a:p>
          <a:endParaRPr lang="ru-RU"/>
        </a:p>
      </dgm:t>
    </dgm:pt>
    <dgm:pt modelId="{9CE75712-81CA-4002-8A13-78F259704071}" type="sibTrans" cxnId="{0A851076-1CE4-460F-9D99-B6B985D40E67}">
      <dgm:prSet/>
      <dgm:spPr/>
      <dgm:t>
        <a:bodyPr/>
        <a:lstStyle/>
        <a:p>
          <a:endParaRPr lang="ru-RU"/>
        </a:p>
      </dgm:t>
    </dgm:pt>
    <dgm:pt modelId="{7AD20223-7943-408D-8B37-61292394199A}">
      <dgm:prSet/>
      <dgm:spPr/>
      <dgm:t>
        <a:bodyPr/>
        <a:lstStyle/>
        <a:p>
          <a:pPr rtl="0"/>
          <a:r>
            <a:rPr lang="ru-RU" smtClean="0"/>
            <a:t>Лімфосаркома</a:t>
          </a:r>
          <a:endParaRPr lang="ru-RU"/>
        </a:p>
      </dgm:t>
    </dgm:pt>
    <dgm:pt modelId="{56F2C8D9-0B22-49EE-8D4B-5B5A01538BAD}" type="parTrans" cxnId="{A18A8AB2-2DA5-4F87-BC13-A340C62EF71A}">
      <dgm:prSet/>
      <dgm:spPr/>
      <dgm:t>
        <a:bodyPr/>
        <a:lstStyle/>
        <a:p>
          <a:endParaRPr lang="ru-RU"/>
        </a:p>
      </dgm:t>
    </dgm:pt>
    <dgm:pt modelId="{CEDD8F31-0C01-41A1-B76B-10D176910147}" type="sibTrans" cxnId="{A18A8AB2-2DA5-4F87-BC13-A340C62EF71A}">
      <dgm:prSet/>
      <dgm:spPr/>
      <dgm:t>
        <a:bodyPr/>
        <a:lstStyle/>
        <a:p>
          <a:endParaRPr lang="ru-RU"/>
        </a:p>
      </dgm:t>
    </dgm:pt>
    <dgm:pt modelId="{7D6A097F-88DB-4DE0-8285-94E72F6648F2}">
      <dgm:prSet/>
      <dgm:spPr/>
      <dgm:t>
        <a:bodyPr/>
        <a:lstStyle/>
        <a:p>
          <a:pPr rtl="0"/>
          <a:r>
            <a:rPr lang="ru-RU" dirty="0" err="1" smtClean="0"/>
            <a:t>Отруєння</a:t>
          </a:r>
          <a:r>
            <a:rPr lang="ru-RU" dirty="0" smtClean="0"/>
            <a:t>.</a:t>
          </a:r>
          <a:endParaRPr lang="ru-RU" dirty="0"/>
        </a:p>
      </dgm:t>
    </dgm:pt>
    <dgm:pt modelId="{29BE51EB-FCD1-4016-90D2-16141EB3A97F}" type="parTrans" cxnId="{A175FDB0-473B-492A-9331-AD333F54FD18}">
      <dgm:prSet/>
      <dgm:spPr/>
      <dgm:t>
        <a:bodyPr/>
        <a:lstStyle/>
        <a:p>
          <a:endParaRPr lang="ru-RU"/>
        </a:p>
      </dgm:t>
    </dgm:pt>
    <dgm:pt modelId="{1BCE6703-9586-473B-8063-97B04E7EE892}" type="sibTrans" cxnId="{A175FDB0-473B-492A-9331-AD333F54FD18}">
      <dgm:prSet/>
      <dgm:spPr/>
      <dgm:t>
        <a:bodyPr/>
        <a:lstStyle/>
        <a:p>
          <a:endParaRPr lang="ru-RU"/>
        </a:p>
      </dgm:t>
    </dgm:pt>
    <dgm:pt modelId="{62878139-B0F5-4D5D-A4D8-69F3B94856F7}" type="pres">
      <dgm:prSet presAssocID="{2B7161ED-795F-4A10-AD15-7042FFA215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8BAA0D0-A370-4720-A8D0-C96C5C0D3E4D}" type="pres">
      <dgm:prSet presAssocID="{5EDDD061-33C6-4DAE-B5A0-824272AC65E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BBEEE1-BE98-494A-998A-330645E98C85}" type="pres">
      <dgm:prSet presAssocID="{C40CEDC1-11CC-47EA-80C0-51A7EC7722AF}" presName="spacer" presStyleCnt="0"/>
      <dgm:spPr/>
    </dgm:pt>
    <dgm:pt modelId="{F86B3188-9DEA-4D62-B62B-FBEE59AFB2D9}" type="pres">
      <dgm:prSet presAssocID="{9B908B6A-3D8C-48FB-8EDE-62D21CD6A0F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DE1B92-8593-49DE-88E0-BC72DA0BCD76}" type="pres">
      <dgm:prSet presAssocID="{9CE75712-81CA-4002-8A13-78F259704071}" presName="spacer" presStyleCnt="0"/>
      <dgm:spPr/>
    </dgm:pt>
    <dgm:pt modelId="{82E6A24C-70DC-44AA-B671-CAAC9DDF6CFD}" type="pres">
      <dgm:prSet presAssocID="{7AD20223-7943-408D-8B37-61292394199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442E77-8C90-4B8C-BF80-F2C225BD34EB}" type="pres">
      <dgm:prSet presAssocID="{CEDD8F31-0C01-41A1-B76B-10D176910147}" presName="spacer" presStyleCnt="0"/>
      <dgm:spPr/>
    </dgm:pt>
    <dgm:pt modelId="{8D505876-089B-4608-B46D-E0B8C2ABD270}" type="pres">
      <dgm:prSet presAssocID="{7D6A097F-88DB-4DE0-8285-94E72F6648F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C604D9F-9A3C-43EB-B2CD-10B870D13BDC}" type="presOf" srcId="{5EDDD061-33C6-4DAE-B5A0-824272AC65EB}" destId="{58BAA0D0-A370-4720-A8D0-C96C5C0D3E4D}" srcOrd="0" destOrd="0" presId="urn:microsoft.com/office/officeart/2005/8/layout/vList2"/>
    <dgm:cxn modelId="{0A851076-1CE4-460F-9D99-B6B985D40E67}" srcId="{2B7161ED-795F-4A10-AD15-7042FFA2157D}" destId="{9B908B6A-3D8C-48FB-8EDE-62D21CD6A0F9}" srcOrd="1" destOrd="0" parTransId="{02E63556-82C5-44A4-87A4-04A3B39027C4}" sibTransId="{9CE75712-81CA-4002-8A13-78F259704071}"/>
    <dgm:cxn modelId="{41399AAE-F1A9-4BBF-BC40-EB0056C524E7}" type="presOf" srcId="{7D6A097F-88DB-4DE0-8285-94E72F6648F2}" destId="{8D505876-089B-4608-B46D-E0B8C2ABD270}" srcOrd="0" destOrd="0" presId="urn:microsoft.com/office/officeart/2005/8/layout/vList2"/>
    <dgm:cxn modelId="{7FC70EDB-5593-444D-9193-4DB1FB3DA776}" type="presOf" srcId="{9B908B6A-3D8C-48FB-8EDE-62D21CD6A0F9}" destId="{F86B3188-9DEA-4D62-B62B-FBEE59AFB2D9}" srcOrd="0" destOrd="0" presId="urn:microsoft.com/office/officeart/2005/8/layout/vList2"/>
    <dgm:cxn modelId="{53EC19BF-7496-4D77-B059-52688D46A4EB}" type="presOf" srcId="{7AD20223-7943-408D-8B37-61292394199A}" destId="{82E6A24C-70DC-44AA-B671-CAAC9DDF6CFD}" srcOrd="0" destOrd="0" presId="urn:microsoft.com/office/officeart/2005/8/layout/vList2"/>
    <dgm:cxn modelId="{A175FDB0-473B-492A-9331-AD333F54FD18}" srcId="{2B7161ED-795F-4A10-AD15-7042FFA2157D}" destId="{7D6A097F-88DB-4DE0-8285-94E72F6648F2}" srcOrd="3" destOrd="0" parTransId="{29BE51EB-FCD1-4016-90D2-16141EB3A97F}" sibTransId="{1BCE6703-9586-473B-8063-97B04E7EE892}"/>
    <dgm:cxn modelId="{F2999E8C-3ACB-4B1C-A36F-102F054CD274}" type="presOf" srcId="{2B7161ED-795F-4A10-AD15-7042FFA2157D}" destId="{62878139-B0F5-4D5D-A4D8-69F3B94856F7}" srcOrd="0" destOrd="0" presId="urn:microsoft.com/office/officeart/2005/8/layout/vList2"/>
    <dgm:cxn modelId="{A18A8AB2-2DA5-4F87-BC13-A340C62EF71A}" srcId="{2B7161ED-795F-4A10-AD15-7042FFA2157D}" destId="{7AD20223-7943-408D-8B37-61292394199A}" srcOrd="2" destOrd="0" parTransId="{56F2C8D9-0B22-49EE-8D4B-5B5A01538BAD}" sibTransId="{CEDD8F31-0C01-41A1-B76B-10D176910147}"/>
    <dgm:cxn modelId="{3CC69314-DE50-4021-BD3F-9A25DFDB36F5}" srcId="{2B7161ED-795F-4A10-AD15-7042FFA2157D}" destId="{5EDDD061-33C6-4DAE-B5A0-824272AC65EB}" srcOrd="0" destOrd="0" parTransId="{07DE7C7A-2B82-415A-BC0B-A73567D7A7E9}" sibTransId="{C40CEDC1-11CC-47EA-80C0-51A7EC7722AF}"/>
    <dgm:cxn modelId="{8D66D2B0-D573-4EB0-A679-B3B0C9779CE1}" type="presParOf" srcId="{62878139-B0F5-4D5D-A4D8-69F3B94856F7}" destId="{58BAA0D0-A370-4720-A8D0-C96C5C0D3E4D}" srcOrd="0" destOrd="0" presId="urn:microsoft.com/office/officeart/2005/8/layout/vList2"/>
    <dgm:cxn modelId="{10D93E0C-EB25-4215-9CE1-606CA9A386D7}" type="presParOf" srcId="{62878139-B0F5-4D5D-A4D8-69F3B94856F7}" destId="{C6BBEEE1-BE98-494A-998A-330645E98C85}" srcOrd="1" destOrd="0" presId="urn:microsoft.com/office/officeart/2005/8/layout/vList2"/>
    <dgm:cxn modelId="{F63132AD-7A17-43D7-A290-0E3D28182851}" type="presParOf" srcId="{62878139-B0F5-4D5D-A4D8-69F3B94856F7}" destId="{F86B3188-9DEA-4D62-B62B-FBEE59AFB2D9}" srcOrd="2" destOrd="0" presId="urn:microsoft.com/office/officeart/2005/8/layout/vList2"/>
    <dgm:cxn modelId="{3DBD683D-BE59-4449-A142-8D77B779B849}" type="presParOf" srcId="{62878139-B0F5-4D5D-A4D8-69F3B94856F7}" destId="{A0DE1B92-8593-49DE-88E0-BC72DA0BCD76}" srcOrd="3" destOrd="0" presId="urn:microsoft.com/office/officeart/2005/8/layout/vList2"/>
    <dgm:cxn modelId="{BC2D4240-0E4F-47CB-92D0-584E63E32392}" type="presParOf" srcId="{62878139-B0F5-4D5D-A4D8-69F3B94856F7}" destId="{82E6A24C-70DC-44AA-B671-CAAC9DDF6CFD}" srcOrd="4" destOrd="0" presId="urn:microsoft.com/office/officeart/2005/8/layout/vList2"/>
    <dgm:cxn modelId="{30457CC0-9E44-4BF6-B5E9-3BE43163550D}" type="presParOf" srcId="{62878139-B0F5-4D5D-A4D8-69F3B94856F7}" destId="{2D442E77-8C90-4B8C-BF80-F2C225BD34EB}" srcOrd="5" destOrd="0" presId="urn:microsoft.com/office/officeart/2005/8/layout/vList2"/>
    <dgm:cxn modelId="{D5B18B5B-C41B-4B7C-AA19-435EA84B6487}" type="presParOf" srcId="{62878139-B0F5-4D5D-A4D8-69F3B94856F7}" destId="{8D505876-089B-4608-B46D-E0B8C2ABD27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8BB594ED-C1C9-4A08-B901-A054D82AD98A}" type="datetime1">
              <a:rPr lang="uk-UA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E0D6DAD-EE8F-484B-B206-59C7C8129EE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F903F30-3D50-4FD1-BBEE-0C813F6AE57B}" type="datetime1">
              <a:rPr lang="uk-UA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4862178-8C05-4721-9660-92ECE07967A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307E2B-98D2-45E5-89F2-F3B6E864DB28}" type="slidenum">
              <a:rPr lang="ru-RU"/>
              <a:pPr/>
              <a:t>1</a:t>
            </a:fld>
            <a:endParaRPr lang="ru-RU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нарної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31D70-0CB9-4D09-9586-FC5A263B32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9148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2931E-9663-4052-9DC3-DE9B2B8B83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5347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F03E0-43DB-422C-8B89-7B021323AE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04475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40A0D-722D-4B0C-96C0-DC8EC3E045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4192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5EE801-FA26-427D-9C59-FD1F6DCCDE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2166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09288-6A9A-4754-A6FA-A1E51B5C22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5271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2ABA2-5D91-440C-8F66-D35121D015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519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FB043-478D-4BA1-9A60-5DB8117929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7766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D2E1D-66F5-433C-9312-3038C3246C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4813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14B4D-8594-4827-B1CC-3815A4BBE5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2300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65887-4552-444B-8505-5E7F434370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5246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B78F97-CA16-4D3A-AE7E-01A8522AC2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6582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8AAD0FF5-125F-4458-BA03-29C977F0C15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mosk-vet.ru/dis_fe/inf/art.php?ID=747" TargetMode="External"/><Relationship Id="rId7" Type="http://schemas.openxmlformats.org/officeDocument/2006/relationships/hyperlink" Target="https://ppt-online.org/380643" TargetMode="External"/><Relationship Id="rId2" Type="http://schemas.openxmlformats.org/officeDocument/2006/relationships/hyperlink" Target="https://scienceforum.ru/2019/article/201801310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oyalcanin.com/ua/cats/kitten/distemper-in-cats" TargetMode="External"/><Relationship Id="rId5" Type="http://schemas.openxmlformats.org/officeDocument/2006/relationships/hyperlink" Target="https://veter96.ru/zabolevaniya/infekcionnye-zabolevaniya/-panlejkopeniya-koshek-2012-" TargetMode="External"/><Relationship Id="rId4" Type="http://schemas.openxmlformats.org/officeDocument/2006/relationships/hyperlink" Target="http://kotofey.dp.ua/cure/21-panleukopenia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F29A-83F1-4969-AC16-3EBAEBEF4DE3}" type="slidenum">
              <a:rPr lang="ru-RU"/>
              <a:pPr/>
              <a:t>1</a:t>
            </a:fld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2060848"/>
            <a:ext cx="7772400" cy="1439862"/>
          </a:xfrm>
        </p:spPr>
        <p:txBody>
          <a:bodyPr/>
          <a:lstStyle/>
          <a:p>
            <a:r>
              <a:rPr lang="uk-UA" altLang="ru-RU" sz="40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Панлейкопенія</a:t>
            </a:r>
            <a:r>
              <a:rPr lang="uk-UA" alt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котів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u="sng" dirty="0" smtClean="0">
                <a:solidFill>
                  <a:schemeClr val="accent2">
                    <a:lumMod val="75000"/>
                  </a:schemeClr>
                </a:solidFill>
                <a:latin typeface="Traditional Arabic" pitchFamily="18" charset="-78"/>
              </a:rPr>
              <a:t> </a:t>
            </a:r>
            <a:endParaRPr lang="ru-RU" u="sng" dirty="0">
              <a:solidFill>
                <a:schemeClr val="accent2">
                  <a:lumMod val="75000"/>
                </a:schemeClr>
              </a:solidFill>
              <a:latin typeface="Traditional Arabic" pitchFamily="18" charset="-7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644900"/>
            <a:ext cx="8137525" cy="269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b="1" dirty="0" err="1">
                <a:solidFill>
                  <a:srgbClr val="800000"/>
                </a:solidFill>
                <a:latin typeface="Times New Roman" pitchFamily="18" charset="0"/>
              </a:rPr>
              <a:t>навчальн</a:t>
            </a:r>
            <a:r>
              <a:rPr lang="uk-UA" sz="1800" b="1" dirty="0">
                <a:solidFill>
                  <a:srgbClr val="800000"/>
                </a:solidFill>
                <a:latin typeface="Times New Roman" pitchFamily="18" charset="0"/>
              </a:rPr>
              <a:t>а</a:t>
            </a: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sz="1800" b="1" dirty="0" err="1">
                <a:solidFill>
                  <a:srgbClr val="800000"/>
                </a:solidFill>
                <a:latin typeface="Times New Roman" pitchFamily="18" charset="0"/>
              </a:rPr>
              <a:t>дисципліна</a:t>
            </a: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ru-RU" sz="1800" b="1" dirty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</a:rPr>
              <a:t>“</a:t>
            </a:r>
            <a:r>
              <a:rPr lang="ru-RU" sz="1800" b="1" dirty="0" err="1">
                <a:solidFill>
                  <a:srgbClr val="800000"/>
                </a:solidFill>
                <a:latin typeface="Times New Roman" pitchFamily="18" charset="0"/>
              </a:rPr>
              <a:t>Превентивні</a:t>
            </a: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sz="1800" b="1" dirty="0" err="1">
                <a:solidFill>
                  <a:srgbClr val="800000"/>
                </a:solidFill>
                <a:latin typeface="Times New Roman" pitchFamily="18" charset="0"/>
              </a:rPr>
              <a:t>ветеринарні</a:t>
            </a: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sz="1800" b="1" dirty="0" err="1">
                <a:solidFill>
                  <a:srgbClr val="800000"/>
                </a:solidFill>
                <a:latin typeface="Times New Roman" pitchFamily="18" charset="0"/>
              </a:rPr>
              <a:t>технології</a:t>
            </a: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sz="1800" b="1" dirty="0" err="1">
                <a:solidFill>
                  <a:srgbClr val="800000"/>
                </a:solidFill>
                <a:latin typeface="Times New Roman" pitchFamily="18" charset="0"/>
              </a:rPr>
              <a:t>заразних</a:t>
            </a: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</a:rPr>
              <a:t> хвороб собак </a:t>
            </a:r>
            <a:r>
              <a:rPr lang="ru-RU" sz="1800" b="1" dirty="0" err="1">
                <a:solidFill>
                  <a:srgbClr val="800000"/>
                </a:solidFill>
                <a:latin typeface="Times New Roman" pitchFamily="18" charset="0"/>
              </a:rPr>
              <a:t>і</a:t>
            </a: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sz="1800" b="1" dirty="0" err="1">
                <a:solidFill>
                  <a:srgbClr val="800000"/>
                </a:solidFill>
                <a:latin typeface="Times New Roman" pitchFamily="18" charset="0"/>
              </a:rPr>
              <a:t>котів</a:t>
            </a: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</a:rPr>
              <a:t>” </a:t>
            </a:r>
            <a:endParaRPr lang="uk-UA" sz="1800" b="1" dirty="0">
              <a:solidFill>
                <a:srgbClr val="8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uk-UA" sz="1800" b="1" dirty="0">
              <a:solidFill>
                <a:srgbClr val="8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uk-UA" sz="1800" b="1" dirty="0">
              <a:solidFill>
                <a:srgbClr val="8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1800" b="1" dirty="0">
                <a:solidFill>
                  <a:srgbClr val="800000"/>
                </a:solidFill>
                <a:latin typeface="Times New Roman" pitchFamily="18" charset="0"/>
              </a:rPr>
              <a:t>к. </a:t>
            </a:r>
            <a:r>
              <a:rPr lang="uk-UA" sz="1800" b="1" dirty="0" err="1">
                <a:solidFill>
                  <a:srgbClr val="800000"/>
                </a:solidFill>
                <a:latin typeface="Times New Roman" pitchFamily="18" charset="0"/>
              </a:rPr>
              <a:t>вет</a:t>
            </a:r>
            <a:r>
              <a:rPr lang="uk-UA" sz="1800" b="1" dirty="0">
                <a:solidFill>
                  <a:srgbClr val="800000"/>
                </a:solidFill>
                <a:latin typeface="Times New Roman" pitchFamily="18" charset="0"/>
              </a:rPr>
              <a:t>. наук, доцент </a:t>
            </a:r>
            <a:br>
              <a:rPr lang="uk-UA" sz="1800" b="1" dirty="0">
                <a:solidFill>
                  <a:srgbClr val="800000"/>
                </a:solidFill>
                <a:latin typeface="Times New Roman" pitchFamily="18" charset="0"/>
              </a:rPr>
            </a:br>
            <a:endParaRPr lang="uk-UA" sz="1800" b="1" dirty="0">
              <a:solidFill>
                <a:srgbClr val="8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1800" b="1" dirty="0">
                <a:solidFill>
                  <a:srgbClr val="800000"/>
                </a:solidFill>
                <a:latin typeface="Times New Roman" pitchFamily="18" charset="0"/>
              </a:rPr>
              <a:t>Сорокіна Наталія Григорівна</a:t>
            </a:r>
          </a:p>
          <a:p>
            <a:pPr>
              <a:lnSpc>
                <a:spcPct val="90000"/>
              </a:lnSpc>
            </a:pPr>
            <a:endParaRPr lang="uk-UA" sz="1800" b="1" dirty="0">
              <a:solidFill>
                <a:srgbClr val="8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1800" b="1" dirty="0">
                <a:solidFill>
                  <a:srgbClr val="800000"/>
                </a:solidFill>
                <a:latin typeface="Times New Roman" pitchFamily="18" charset="0"/>
              </a:rPr>
              <a:t>Київ, 20</a:t>
            </a:r>
            <a:r>
              <a:rPr lang="en-US" sz="1800" b="1" dirty="0">
                <a:solidFill>
                  <a:srgbClr val="800000"/>
                </a:solidFill>
                <a:latin typeface="Times New Roman" pitchFamily="18" charset="0"/>
              </a:rPr>
              <a:t>20</a:t>
            </a:r>
            <a:endParaRPr lang="ru-RU" sz="1800" b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84213" y="260350"/>
            <a:ext cx="7920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993300"/>
                </a:solidFill>
              </a:rPr>
              <a:t>НАЦІОНАЛЬНИЙ УНІВЕРСИТЕТ БІОРЕСУРСІВ І ПРИРОДОКОРИСТУВАННЯ УКРАЇНИ</a:t>
            </a:r>
            <a:endParaRPr lang="uk-UA">
              <a:solidFill>
                <a:srgbClr val="993300"/>
              </a:solidFill>
            </a:endParaRPr>
          </a:p>
          <a:p>
            <a:pPr algn="ctr"/>
            <a:r>
              <a:rPr lang="uk-UA">
                <a:solidFill>
                  <a:srgbClr val="993300"/>
                </a:solidFill>
              </a:rPr>
              <a:t>Кафедра епізоотології, мікробіології і вірусології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37C6FA8-19A9-472A-810A-628C94578482}" type="slidenum">
              <a:rPr lang="ru-RU" altLang="ru-RU" sz="1400">
                <a:latin typeface="Arial" panose="020B0604020202020204" pitchFamily="34" charset="0"/>
              </a:rPr>
              <a:pPr eaLnBrk="1" hangingPunct="1"/>
              <a:t>10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pic>
        <p:nvPicPr>
          <p:cNvPr id="1042" name="Picture 18" descr="https://cf.ppt-online.org/files1/slide/n/ne14YrvuJWh73MPX865EskUwZmzVyB09lHqAodjKIt/slide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432"/>
            <a:ext cx="9144000" cy="686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4B4D-8594-4827-B1CC-3815A4BBE560}" type="slidenum">
              <a:rPr lang="ru-RU" altLang="ru-RU" smtClean="0"/>
              <a:pPr/>
              <a:t>11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6632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Захворювання</a:t>
            </a:r>
            <a:r>
              <a:rPr lang="ru-RU" dirty="0" smtClean="0"/>
              <a:t> </a:t>
            </a:r>
            <a:r>
              <a:rPr lang="ru-RU" dirty="0" err="1" smtClean="0"/>
              <a:t>перебігає</a:t>
            </a:r>
            <a:r>
              <a:rPr lang="ru-RU" dirty="0" smtClean="0"/>
              <a:t> спорадично </a:t>
            </a:r>
            <a:r>
              <a:rPr lang="ru-RU" dirty="0" err="1" smtClean="0"/>
              <a:t>або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endParaRPr lang="ru-RU" dirty="0" smtClean="0"/>
          </a:p>
          <a:p>
            <a:pPr algn="ctr"/>
            <a:r>
              <a:rPr lang="ru-RU" dirty="0" err="1" smtClean="0"/>
              <a:t>ензоотій</a:t>
            </a:r>
            <a:r>
              <a:rPr lang="ru-RU" dirty="0" smtClean="0"/>
              <a:t> (у </a:t>
            </a:r>
            <a:r>
              <a:rPr lang="ru-RU" dirty="0" err="1" smtClean="0"/>
              <a:t>притулках</a:t>
            </a:r>
            <a:r>
              <a:rPr lang="ru-RU" dirty="0" smtClean="0"/>
              <a:t>, </a:t>
            </a:r>
            <a:r>
              <a:rPr lang="ru-RU" dirty="0" err="1" smtClean="0"/>
              <a:t>розплідниках</a:t>
            </a:r>
            <a:r>
              <a:rPr lang="ru-RU" dirty="0" smtClean="0"/>
              <a:t>, </a:t>
            </a:r>
            <a:r>
              <a:rPr lang="ru-RU" dirty="0" err="1" smtClean="0"/>
              <a:t>готелях</a:t>
            </a:r>
            <a:r>
              <a:rPr lang="ru-RU" dirty="0" smtClean="0"/>
              <a:t>). </a:t>
            </a:r>
            <a:r>
              <a:rPr lang="ru-RU" dirty="0" err="1" smtClean="0"/>
              <a:t>Смертність</a:t>
            </a:r>
            <a:r>
              <a:rPr lang="ru-RU" dirty="0" smtClean="0"/>
              <a:t> за </a:t>
            </a:r>
            <a:r>
              <a:rPr lang="ru-RU" dirty="0" err="1" smtClean="0"/>
              <a:t>гострого</a:t>
            </a:r>
            <a:r>
              <a:rPr lang="ru-RU" dirty="0" smtClean="0"/>
              <a:t> </a:t>
            </a:r>
            <a:r>
              <a:rPr lang="ru-RU" dirty="0" err="1" smtClean="0"/>
              <a:t>перебігу</a:t>
            </a:r>
            <a:r>
              <a:rPr lang="ru-RU" dirty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25–75 %. </a:t>
            </a:r>
            <a:r>
              <a:rPr lang="ru-RU" dirty="0" err="1" smtClean="0"/>
              <a:t>Відсоток</a:t>
            </a:r>
            <a:r>
              <a:rPr lang="ru-RU" dirty="0" smtClean="0"/>
              <a:t> </a:t>
            </a:r>
            <a:r>
              <a:rPr lang="ru-RU" dirty="0" err="1" smtClean="0"/>
              <a:t>смертності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 у </a:t>
            </a:r>
            <a:r>
              <a:rPr lang="ru-RU" dirty="0" err="1" smtClean="0"/>
              <a:t>кошенят</a:t>
            </a:r>
            <a:r>
              <a:rPr lang="ru-RU" dirty="0" smtClean="0"/>
              <a:t> – до 90 %.</a:t>
            </a:r>
          </a:p>
          <a:p>
            <a:pPr algn="ctr"/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кіт</a:t>
            </a:r>
            <a:r>
              <a:rPr lang="ru-RU" dirty="0" smtClean="0"/>
              <a:t> пережив </a:t>
            </a:r>
            <a:r>
              <a:rPr lang="ru-RU" dirty="0" err="1" smtClean="0"/>
              <a:t>перші</a:t>
            </a:r>
            <a:r>
              <a:rPr lang="ru-RU" dirty="0" smtClean="0"/>
              <a:t> 3–4 </a:t>
            </a:r>
            <a:r>
              <a:rPr lang="ru-RU" dirty="0" err="1" smtClean="0"/>
              <a:t>дні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початку </a:t>
            </a:r>
            <a:r>
              <a:rPr lang="ru-RU" dirty="0" err="1" smtClean="0"/>
              <a:t>захворювання</a:t>
            </a:r>
            <a:r>
              <a:rPr lang="ru-RU" dirty="0" smtClean="0"/>
              <a:t>, є шанс на </a:t>
            </a:r>
            <a:r>
              <a:rPr lang="ru-RU" dirty="0" err="1" smtClean="0"/>
              <a:t>одужання</a:t>
            </a:r>
            <a:r>
              <a:rPr lang="ru-RU" dirty="0" smtClean="0"/>
              <a:t>, </a:t>
            </a:r>
            <a:r>
              <a:rPr lang="ru-RU" dirty="0" err="1"/>
              <a:t>п</a:t>
            </a:r>
            <a:r>
              <a:rPr lang="ru-RU" dirty="0" err="1" smtClean="0"/>
              <a:t>роте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тварина</a:t>
            </a:r>
            <a:r>
              <a:rPr lang="ru-RU" dirty="0" smtClean="0"/>
              <a:t> </a:t>
            </a:r>
            <a:r>
              <a:rPr lang="ru-RU" dirty="0" err="1" smtClean="0"/>
              <a:t>залишиться</a:t>
            </a:r>
            <a:r>
              <a:rPr lang="ru-RU" dirty="0" smtClean="0"/>
              <a:t> </a:t>
            </a:r>
            <a:r>
              <a:rPr lang="ru-RU" dirty="0" err="1" smtClean="0"/>
              <a:t>вірусоносієм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924944"/>
            <a:ext cx="6912768" cy="32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290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8DC32EA-63B1-4E06-B70A-0EABBC038C80}" type="slidenum">
              <a:rPr lang="ru-RU" altLang="ru-RU" sz="1400">
                <a:latin typeface="Arial" panose="020B0604020202020204" pitchFamily="34" charset="0"/>
              </a:rPr>
              <a:pPr eaLnBrk="1" hangingPunct="1"/>
              <a:t>12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i="1" smtClean="0"/>
              <a:t>Патогенез</a:t>
            </a:r>
            <a:r>
              <a:rPr lang="ru-RU" altLang="ru-RU" smtClean="0"/>
              <a:t>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114279614"/>
              </p:ext>
            </p:extLst>
          </p:nvPr>
        </p:nvGraphicFramePr>
        <p:xfrm>
          <a:off x="539552" y="153350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Патогенез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268760"/>
            <a:ext cx="5338936" cy="4349080"/>
          </a:xfrm>
        </p:spPr>
        <p:txBody>
          <a:bodyPr/>
          <a:lstStyle/>
          <a:p>
            <a:pPr algn="ctr"/>
            <a:r>
              <a:rPr lang="ru-RU" dirty="0" err="1" smtClean="0"/>
              <a:t>Вірусоносійство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тривати</a:t>
            </a:r>
            <a:r>
              <a:rPr lang="ru-RU" dirty="0" smtClean="0"/>
              <a:t> до року,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можливе</a:t>
            </a:r>
            <a:r>
              <a:rPr lang="ru-RU" dirty="0" smtClean="0"/>
              <a:t> </a:t>
            </a:r>
            <a:r>
              <a:rPr lang="ru-RU" dirty="0" err="1" smtClean="0"/>
              <a:t>зараження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кішок</a:t>
            </a:r>
            <a:r>
              <a:rPr lang="ru-RU" dirty="0" smtClean="0"/>
              <a:t>. </a:t>
            </a:r>
            <a:r>
              <a:rPr lang="ru-RU" dirty="0" err="1" smtClean="0"/>
              <a:t>Кошенята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схильні</a:t>
            </a:r>
            <a:r>
              <a:rPr lang="ru-RU" dirty="0" smtClean="0"/>
              <a:t> до </a:t>
            </a:r>
            <a:r>
              <a:rPr lang="ru-RU" dirty="0" err="1" smtClean="0"/>
              <a:t>захворювання</a:t>
            </a:r>
            <a:r>
              <a:rPr lang="ru-RU" dirty="0" smtClean="0"/>
              <a:t> і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заражатися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з 6-12-тижневого </a:t>
            </a:r>
            <a:r>
              <a:rPr lang="ru-RU" dirty="0" err="1" smtClean="0"/>
              <a:t>віку</a:t>
            </a:r>
            <a:r>
              <a:rPr lang="ru-RU" dirty="0" smtClean="0"/>
              <a:t> (коли </a:t>
            </a:r>
            <a:r>
              <a:rPr lang="ru-RU" dirty="0" err="1" smtClean="0"/>
              <a:t>закінчується</a:t>
            </a:r>
            <a:r>
              <a:rPr lang="ru-RU" dirty="0" smtClean="0"/>
              <a:t> </a:t>
            </a:r>
            <a:r>
              <a:rPr lang="ru-RU" dirty="0" err="1" smtClean="0"/>
              <a:t>молозивний</a:t>
            </a:r>
            <a:r>
              <a:rPr lang="ru-RU" dirty="0" smtClean="0"/>
              <a:t> </a:t>
            </a:r>
            <a:r>
              <a:rPr lang="ru-RU" dirty="0" err="1" smtClean="0"/>
              <a:t>імунітет</a:t>
            </a:r>
            <a:r>
              <a:rPr lang="ru-RU" dirty="0" smtClean="0"/>
              <a:t>).</a:t>
            </a:r>
          </a:p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01-FA26-427D-9C59-FD1F6DCCDE97}" type="slidenum">
              <a:rPr lang="ru-RU" altLang="ru-RU" smtClean="0"/>
              <a:pPr/>
              <a:t>13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9426" y="1556703"/>
            <a:ext cx="3287493" cy="1992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9427" y="3717032"/>
            <a:ext cx="3287493" cy="21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9125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Патогенез</a:t>
            </a:r>
            <a:endParaRPr lang="ru-RU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75271957"/>
              </p:ext>
            </p:extLst>
          </p:nvPr>
        </p:nvGraphicFramePr>
        <p:xfrm>
          <a:off x="457200" y="15684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01-FA26-427D-9C59-FD1F6DCCDE97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65971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C857E46-0A5A-41CB-BC29-C09C91D6EB48}" type="slidenum">
              <a:rPr lang="ru-RU" altLang="ru-RU" sz="1400">
                <a:latin typeface="Arial" panose="020B0604020202020204" pitchFamily="34" charset="0"/>
              </a:rPr>
              <a:pPr eaLnBrk="1" hangingPunct="1"/>
              <a:t>15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i="1" smtClean="0"/>
              <a:t>Клінічні ознаки</a:t>
            </a:r>
            <a:r>
              <a:rPr lang="ru-RU" altLang="ru-RU" smtClean="0"/>
              <a:t>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sz="2400" dirty="0" smtClean="0">
                <a:latin typeface="Times New Roman" panose="02020603050405020304" pitchFamily="18" charset="0"/>
              </a:rPr>
              <a:t>У типовому випадку інкубаційний період триває 2-10 днів.</a:t>
            </a:r>
          </a:p>
          <a:p>
            <a:endParaRPr lang="uk-UA" altLang="ru-RU" sz="2400" b="1" i="1" dirty="0">
              <a:latin typeface="Times New Roman" panose="02020603050405020304" pitchFamily="18" charset="0"/>
            </a:endParaRPr>
          </a:p>
          <a:p>
            <a:r>
              <a:rPr lang="uk-UA" altLang="ru-RU" sz="2400" b="1" i="1" dirty="0" smtClean="0">
                <a:latin typeface="Times New Roman" panose="02020603050405020304" pitchFamily="18" charset="0"/>
              </a:rPr>
              <a:t>Перші симптоми: </a:t>
            </a:r>
            <a:r>
              <a:rPr lang="uk-UA" altLang="ru-RU" sz="2400" dirty="0" smtClean="0">
                <a:latin typeface="Times New Roman" panose="02020603050405020304" pitchFamily="18" charset="0"/>
              </a:rPr>
              <a:t>млявість, підвищення температури до 41 градуса і вище, виснаження в сукупності з явною спрагою. Але тварина відмовляється від пиття (сидить біля миски з водою, але не п'є). У хворих кішок спостерігається блювота, діарея (може бути з кров'ю, слизом, з пластівцями фібрину). При пальпації черевної порожнини виявляються газ, рідина в кишечнику, сильний біль.</a:t>
            </a:r>
          </a:p>
          <a:p>
            <a:endParaRPr lang="uk-UA" altLang="ru-RU" sz="2400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Клінічні ознаки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5184576" cy="4525963"/>
          </a:xfrm>
        </p:spPr>
        <p:txBody>
          <a:bodyPr/>
          <a:lstStyle/>
          <a:p>
            <a:pPr algn="ctr"/>
            <a:r>
              <a:rPr lang="ru-RU" sz="2400" dirty="0" err="1" smtClean="0"/>
              <a:t>Перебіг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захворювання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погіршується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втратою</a:t>
            </a:r>
            <a:r>
              <a:rPr lang="ru-RU" sz="2400" dirty="0" smtClean="0"/>
              <a:t> </a:t>
            </a:r>
            <a:r>
              <a:rPr lang="ru-RU" sz="2400" dirty="0" err="1" smtClean="0"/>
              <a:t>рідини</a:t>
            </a:r>
            <a:r>
              <a:rPr lang="ru-RU" sz="2400" dirty="0" smtClean="0"/>
              <a:t> (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призводить</a:t>
            </a:r>
            <a:r>
              <a:rPr lang="ru-RU" sz="2400" dirty="0" smtClean="0"/>
              <a:t> до </a:t>
            </a:r>
            <a:r>
              <a:rPr lang="ru-RU" sz="2400" dirty="0" err="1" smtClean="0"/>
              <a:t>зневоднення</a:t>
            </a:r>
            <a:r>
              <a:rPr lang="ru-RU" sz="2400" dirty="0" smtClean="0"/>
              <a:t> і </a:t>
            </a:r>
            <a:r>
              <a:rPr lang="ru-RU" sz="2400" dirty="0" err="1" smtClean="0"/>
              <a:t>електролітного</a:t>
            </a:r>
            <a:r>
              <a:rPr lang="ru-RU" sz="2400" dirty="0" smtClean="0"/>
              <a:t> дисбалансу). При </a:t>
            </a:r>
            <a:r>
              <a:rPr lang="ru-RU" sz="2400" dirty="0" err="1" smtClean="0"/>
              <a:t>значному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обсіменінні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бактеріями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відбувається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ураження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печінки</a:t>
            </a:r>
            <a:r>
              <a:rPr lang="ru-RU" sz="2400" dirty="0" smtClean="0"/>
              <a:t> і </a:t>
            </a:r>
            <a:r>
              <a:rPr lang="ru-RU" sz="2400" dirty="0" err="1" smtClean="0"/>
              <a:t>підшлункової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залози</a:t>
            </a:r>
            <a:r>
              <a:rPr lang="ru-RU" sz="2400" dirty="0" smtClean="0"/>
              <a:t> </a:t>
            </a:r>
            <a:r>
              <a:rPr lang="ru-RU" sz="2400" dirty="0" err="1" smtClean="0"/>
              <a:t>висхідним</a:t>
            </a:r>
            <a:r>
              <a:rPr lang="ru-RU" sz="2400" dirty="0" smtClean="0"/>
              <a:t> шляхом. У </a:t>
            </a:r>
            <a:r>
              <a:rPr lang="ru-RU" sz="2400" dirty="0" err="1" smtClean="0"/>
              <a:t>деяких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випадках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спостерігається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механічна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жовтяниця</a:t>
            </a:r>
            <a:r>
              <a:rPr lang="ru-RU" sz="2400" dirty="0" smtClean="0"/>
              <a:t> (</a:t>
            </a:r>
            <a:r>
              <a:rPr lang="ru-RU" sz="2400" dirty="0" err="1" smtClean="0"/>
              <a:t>шкіра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набуває</a:t>
            </a:r>
            <a:r>
              <a:rPr lang="ru-RU" sz="2400" dirty="0" smtClean="0"/>
              <a:t> характерного лимонно-</a:t>
            </a:r>
            <a:r>
              <a:rPr lang="ru-RU" sz="2400" dirty="0" err="1" smtClean="0"/>
              <a:t>жовтий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відтінок</a:t>
            </a:r>
            <a:r>
              <a:rPr lang="ru-RU" sz="2400" dirty="0" smtClean="0"/>
              <a:t>). </a:t>
            </a:r>
            <a:r>
              <a:rPr lang="ru-RU" sz="2400" dirty="0" err="1" smtClean="0"/>
              <a:t>Перебіг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захворювання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варіює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надгострого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субклінічного</a:t>
            </a:r>
            <a:r>
              <a:rPr lang="ru-RU" sz="2400" dirty="0" smtClean="0"/>
              <a:t>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01-FA26-427D-9C59-FD1F6DCCDE97}" type="slidenum">
              <a:rPr lang="ru-RU" altLang="ru-RU" smtClean="0"/>
              <a:pPr/>
              <a:t>16</a:t>
            </a:fld>
            <a:endParaRPr lang="ru-RU" altLang="ru-RU"/>
          </a:p>
        </p:txBody>
      </p:sp>
      <p:sp>
        <p:nvSpPr>
          <p:cNvPr id="5" name="AutoShape 2" descr="Панлейкопения кошек (кошачья чумка). Мир хвостатых - журнал о домашних  питомцах.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0440" y="1417638"/>
            <a:ext cx="3240360" cy="2156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0441" y="3717032"/>
            <a:ext cx="3240360" cy="242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5859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101" y="0"/>
            <a:ext cx="8229600" cy="836712"/>
          </a:xfrm>
        </p:spPr>
        <p:txBody>
          <a:bodyPr/>
          <a:lstStyle/>
          <a:p>
            <a:r>
              <a:rPr lang="uk-UA" i="1" dirty="0" smtClean="0"/>
              <a:t>Клінічні ознаки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4525963"/>
          </a:xfrm>
        </p:spPr>
        <p:txBody>
          <a:bodyPr/>
          <a:lstStyle/>
          <a:p>
            <a:r>
              <a:rPr lang="ru-RU" sz="2000" dirty="0" err="1" smtClean="0"/>
              <a:t>Надгостра</a:t>
            </a:r>
            <a:r>
              <a:rPr lang="ru-RU" sz="2000" dirty="0" smtClean="0"/>
              <a:t> форма </a:t>
            </a:r>
            <a:r>
              <a:rPr lang="ru-RU" sz="2000" dirty="0" err="1" smtClean="0"/>
              <a:t>характеризується</a:t>
            </a:r>
            <a:r>
              <a:rPr lang="ru-RU" sz="2000" dirty="0" smtClean="0"/>
              <a:t> нормальною (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незначно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підвищеної</a:t>
            </a:r>
            <a:r>
              <a:rPr lang="ru-RU" sz="2000" dirty="0" smtClean="0"/>
              <a:t>) температурою, </a:t>
            </a:r>
            <a:r>
              <a:rPr lang="ru-RU" sz="2000" dirty="0" err="1" smtClean="0"/>
              <a:t>сильним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пригніченням</a:t>
            </a:r>
            <a:r>
              <a:rPr lang="ru-RU" sz="2000" dirty="0" smtClean="0"/>
              <a:t> і </a:t>
            </a:r>
            <a:r>
              <a:rPr lang="ru-RU" sz="2000" dirty="0" err="1" smtClean="0"/>
              <a:t>смертю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протягом</a:t>
            </a:r>
            <a:r>
              <a:rPr lang="ru-RU" sz="2000" dirty="0" smtClean="0"/>
              <a:t> 24 годин.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dirty="0" err="1" smtClean="0"/>
              <a:t>Підгостра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інфекція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протікає</a:t>
            </a:r>
            <a:r>
              <a:rPr lang="ru-RU" sz="2000" dirty="0" smtClean="0"/>
              <a:t> з </a:t>
            </a:r>
            <a:r>
              <a:rPr lang="ru-RU" sz="2000" dirty="0" err="1" smtClean="0"/>
              <a:t>незначним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пригніченням</a:t>
            </a:r>
            <a:r>
              <a:rPr lang="ru-RU" sz="2000" dirty="0" smtClean="0"/>
              <a:t>, </a:t>
            </a:r>
            <a:r>
              <a:rPr lang="ru-RU" sz="2000" dirty="0" err="1" smtClean="0"/>
              <a:t>підвищеною</a:t>
            </a:r>
            <a:r>
              <a:rPr lang="ru-RU" sz="2000" dirty="0" smtClean="0"/>
              <a:t> температурою і </a:t>
            </a:r>
            <a:r>
              <a:rPr lang="ru-RU" sz="2000" dirty="0" err="1" smtClean="0"/>
              <a:t>ентеритами</a:t>
            </a:r>
            <a:r>
              <a:rPr lang="ru-RU" sz="2000" dirty="0" smtClean="0"/>
              <a:t>. </a:t>
            </a:r>
            <a:r>
              <a:rPr lang="ru-RU" sz="2000" dirty="0" err="1" smtClean="0"/>
              <a:t>Клінічні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ознаки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спостерігають</a:t>
            </a:r>
            <a:r>
              <a:rPr lang="ru-RU" sz="2000" dirty="0" smtClean="0"/>
              <a:t> до 3 </a:t>
            </a:r>
            <a:r>
              <a:rPr lang="ru-RU" sz="2000" dirty="0" err="1" smtClean="0"/>
              <a:t>днів</a:t>
            </a:r>
            <a:r>
              <a:rPr lang="ru-RU" sz="2000" dirty="0" smtClean="0"/>
              <a:t>. </a:t>
            </a:r>
            <a:r>
              <a:rPr lang="ru-RU" sz="2000" dirty="0" err="1" smtClean="0"/>
              <a:t>Одужання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швидко</a:t>
            </a:r>
            <a:r>
              <a:rPr lang="ru-RU" sz="2000" dirty="0" smtClean="0"/>
              <a:t>. </a:t>
            </a:r>
            <a:r>
              <a:rPr lang="ru-RU" sz="2000" dirty="0" err="1" smtClean="0"/>
              <a:t>Ускладнень</a:t>
            </a:r>
            <a:r>
              <a:rPr lang="ru-RU" sz="2000" dirty="0" smtClean="0"/>
              <a:t> не </a:t>
            </a:r>
            <a:r>
              <a:rPr lang="ru-RU" sz="2000" dirty="0" err="1" smtClean="0"/>
              <a:t>виникає</a:t>
            </a:r>
            <a:r>
              <a:rPr lang="ru-RU" sz="2000" dirty="0" smtClean="0"/>
              <a:t>. Смерть </a:t>
            </a:r>
            <a:r>
              <a:rPr lang="ru-RU" sz="2000" dirty="0" err="1" smtClean="0"/>
              <a:t>малоймовірна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dirty="0" err="1" smtClean="0"/>
              <a:t>Субклінічна</a:t>
            </a:r>
            <a:r>
              <a:rPr lang="ru-RU" sz="2000" dirty="0" smtClean="0"/>
              <a:t> форма </a:t>
            </a:r>
            <a:r>
              <a:rPr lang="ru-RU" sz="2000" dirty="0" err="1" smtClean="0"/>
              <a:t>зустрічається</a:t>
            </a:r>
            <a:r>
              <a:rPr lang="ru-RU" sz="2000" dirty="0" smtClean="0"/>
              <a:t> часто, особливо у </a:t>
            </a:r>
            <a:r>
              <a:rPr lang="ru-RU" sz="2000" dirty="0" err="1" smtClean="0"/>
              <a:t>дорослих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кішок</a:t>
            </a:r>
            <a:r>
              <a:rPr lang="ru-RU" sz="2000" dirty="0" smtClean="0"/>
              <a:t>.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розвиватися</a:t>
            </a:r>
            <a:r>
              <a:rPr lang="ru-RU" sz="2000" dirty="0" smtClean="0"/>
              <a:t> легка </a:t>
            </a:r>
            <a:r>
              <a:rPr lang="ru-RU" sz="2000" dirty="0" err="1" smtClean="0"/>
              <a:t>лейкопенія</a:t>
            </a:r>
            <a:r>
              <a:rPr lang="ru-RU" sz="2000" dirty="0" smtClean="0"/>
              <a:t> і </a:t>
            </a:r>
            <a:r>
              <a:rPr lang="ru-RU" sz="2000" dirty="0" err="1" smtClean="0"/>
              <a:t>незначне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підвищення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температури</a:t>
            </a:r>
            <a:r>
              <a:rPr lang="ru-RU" sz="2000" dirty="0" smtClean="0"/>
              <a:t>, часто </a:t>
            </a:r>
            <a:r>
              <a:rPr lang="ru-RU" sz="2000" dirty="0" err="1" smtClean="0"/>
              <a:t>залишаються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непоміченими</a:t>
            </a:r>
            <a:r>
              <a:rPr lang="ru-RU" sz="2000" dirty="0" smtClean="0"/>
              <a:t>.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симптомів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захворювання</a:t>
            </a:r>
            <a:r>
              <a:rPr lang="ru-RU" sz="2000" dirty="0" smtClean="0"/>
              <a:t> не </a:t>
            </a:r>
            <a:r>
              <a:rPr lang="ru-RU" sz="2000" dirty="0" err="1" smtClean="0"/>
              <a:t>спостерігається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dirty="0" smtClean="0"/>
              <a:t>У </a:t>
            </a:r>
            <a:r>
              <a:rPr lang="ru-RU" sz="2000" dirty="0" err="1" smtClean="0"/>
              <a:t>гострій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формі</a:t>
            </a:r>
            <a:r>
              <a:rPr lang="ru-RU" sz="2000" dirty="0" smtClean="0"/>
              <a:t> </a:t>
            </a:r>
            <a:r>
              <a:rPr lang="ru-RU" sz="2000" dirty="0" err="1" smtClean="0"/>
              <a:t>смертність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сягає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25 до 90 </a:t>
            </a:r>
            <a:r>
              <a:rPr lang="ru-RU" sz="2000" dirty="0" err="1" smtClean="0"/>
              <a:t>відсотків</a:t>
            </a:r>
            <a:r>
              <a:rPr lang="ru-RU" sz="2000" dirty="0" smtClean="0"/>
              <a:t>. </a:t>
            </a:r>
            <a:r>
              <a:rPr lang="ru-RU" sz="2000" dirty="0" err="1" smtClean="0"/>
              <a:t>Найбільш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сприйнятливі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захворювання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кошенята</a:t>
            </a:r>
            <a:r>
              <a:rPr lang="ru-RU" sz="2000" dirty="0" smtClean="0"/>
              <a:t>. У </a:t>
            </a:r>
            <a:r>
              <a:rPr lang="ru-RU" sz="2000" dirty="0" err="1" smtClean="0"/>
              <a:t>гострій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приблизно</a:t>
            </a:r>
            <a:r>
              <a:rPr lang="ru-RU" sz="2000" dirty="0" smtClean="0"/>
              <a:t> до семи </a:t>
            </a:r>
            <a:r>
              <a:rPr lang="ru-RU" sz="2000" dirty="0" err="1" smtClean="0"/>
              <a:t>діб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утворюються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специфічні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антитіла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перешкоджають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вірусу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01-FA26-427D-9C59-FD1F6DCCDE97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70318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1D53A2C-59B5-4932-9C08-5EE9BDC02F74}" type="slidenum">
              <a:rPr lang="ru-RU" altLang="ru-RU" sz="1400">
                <a:latin typeface="Arial" panose="020B0604020202020204" pitchFamily="34" charset="0"/>
              </a:rPr>
              <a:pPr eaLnBrk="1" hangingPunct="1"/>
              <a:t>18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uk-UA" altLang="ru-RU" i="1" dirty="0" smtClean="0"/>
              <a:t>Патолого-анатомічні зміни</a:t>
            </a:r>
            <a:r>
              <a:rPr lang="ru-RU" altLang="ru-RU" dirty="0" smtClean="0"/>
              <a:t> 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864096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altLang="ru-RU" sz="2400" dirty="0" smtClean="0">
                <a:latin typeface="Times New Roman" panose="02020603050405020304" pitchFamily="18" charset="0"/>
              </a:rPr>
              <a:t>Специфічними змінами за </a:t>
            </a:r>
            <a:r>
              <a:rPr lang="uk-UA" altLang="ru-RU" sz="2400" dirty="0" err="1" smtClean="0">
                <a:latin typeface="Times New Roman" panose="02020603050405020304" pitchFamily="18" charset="0"/>
              </a:rPr>
              <a:t>парвовірусної</a:t>
            </a:r>
            <a:r>
              <a:rPr lang="uk-UA" altLang="ru-RU" sz="2400" dirty="0" smtClean="0">
                <a:latin typeface="Times New Roman" panose="02020603050405020304" pitchFamily="18" charset="0"/>
              </a:rPr>
              <a:t> інфекції котів можна вважати запальну гіперемію серозних оболонок і потовщення стінки порожньої і клубової кишок тонкого відділу кишечника.</a:t>
            </a:r>
          </a:p>
          <a:p>
            <a:pPr marL="0" indent="0" algn="ctr">
              <a:buNone/>
            </a:pPr>
            <a:r>
              <a:rPr lang="uk-UA" altLang="ru-RU" sz="2400" dirty="0" smtClean="0">
                <a:latin typeface="Times New Roman" panose="02020603050405020304" pitchFamily="18" charset="0"/>
              </a:rPr>
              <a:t>Діарея – ключова ланка патогенезу хвороби виникала внаслідок геморагічного ентериту, тому що в ділянках запалення відбувається десквамація і некроз епітелію, внаслідок чого порушується пристінкове травлення і клітинне всмоктування.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881208"/>
            <a:ext cx="3168352" cy="24396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881208"/>
            <a:ext cx="3528392" cy="239930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01-FA26-427D-9C59-FD1F6DCCDE97}" type="slidenum">
              <a:rPr lang="ru-RU" altLang="ru-RU" smtClean="0"/>
              <a:pPr/>
              <a:t>19</a:t>
            </a:fld>
            <a:endParaRPr lang="ru-RU" alt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3672408"/>
          </a:xfrm>
        </p:spPr>
        <p:txBody>
          <a:bodyPr/>
          <a:lstStyle/>
          <a:p>
            <a:pPr algn="ctr"/>
            <a:r>
              <a:rPr lang="ru-RU" sz="2400" dirty="0" smtClean="0"/>
              <a:t>У </a:t>
            </a:r>
            <a:r>
              <a:rPr lang="ru-RU" sz="2400" dirty="0" err="1" smtClean="0"/>
              <a:t>тимусі</a:t>
            </a:r>
            <a:r>
              <a:rPr lang="ru-RU" sz="2400" dirty="0" smtClean="0"/>
              <a:t>, </a:t>
            </a:r>
            <a:r>
              <a:rPr lang="ru-RU" sz="2400" dirty="0" err="1" smtClean="0"/>
              <a:t>лімфатичних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вузлах</a:t>
            </a:r>
            <a:r>
              <a:rPr lang="ru-RU" sz="2400" dirty="0" smtClean="0"/>
              <a:t>, </a:t>
            </a:r>
            <a:r>
              <a:rPr lang="ru-RU" sz="2400" dirty="0" err="1" smtClean="0"/>
              <a:t>лімфоїдних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утвореннях</a:t>
            </a:r>
            <a:r>
              <a:rPr lang="ru-RU" sz="2400" dirty="0" smtClean="0"/>
              <a:t> </a:t>
            </a:r>
            <a:r>
              <a:rPr lang="ru-RU" sz="2400" dirty="0" err="1" smtClean="0"/>
              <a:t>слизової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оболонки</a:t>
            </a:r>
            <a:r>
              <a:rPr lang="ru-RU" sz="2400" dirty="0" smtClean="0"/>
              <a:t> кишечника, </a:t>
            </a:r>
            <a:r>
              <a:rPr lang="ru-RU" sz="2400" dirty="0" err="1" smtClean="0"/>
              <a:t>спостерігали</a:t>
            </a:r>
            <a:r>
              <a:rPr lang="ru-RU" sz="2400" dirty="0"/>
              <a:t> </a:t>
            </a:r>
            <a:r>
              <a:rPr lang="ru-RU" sz="2400" dirty="0" err="1" smtClean="0"/>
              <a:t>ознаки</a:t>
            </a:r>
            <a:r>
              <a:rPr lang="ru-RU" sz="2400" dirty="0" smtClean="0"/>
              <a:t> </a:t>
            </a:r>
            <a:r>
              <a:rPr lang="ru-RU" sz="2400" dirty="0" err="1" smtClean="0"/>
              <a:t>гіперплазії</a:t>
            </a:r>
            <a:r>
              <a:rPr lang="ru-RU" sz="2400" dirty="0" smtClean="0"/>
              <a:t>, </a:t>
            </a:r>
            <a:r>
              <a:rPr lang="ru-RU" sz="2400" dirty="0" err="1" smtClean="0"/>
              <a:t>ексудативного</a:t>
            </a:r>
            <a:r>
              <a:rPr lang="ru-RU" sz="2400" dirty="0" smtClean="0"/>
              <a:t>  </a:t>
            </a:r>
            <a:r>
              <a:rPr lang="ru-RU" sz="2400" dirty="0" err="1" smtClean="0"/>
              <a:t>запалення</a:t>
            </a:r>
            <a:r>
              <a:rPr lang="ru-RU" sz="2400" dirty="0" smtClean="0"/>
              <a:t> й </a:t>
            </a:r>
            <a:r>
              <a:rPr lang="ru-RU" sz="2400" dirty="0" err="1" smtClean="0"/>
              <a:t>порушення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кровообігу</a:t>
            </a:r>
            <a:r>
              <a:rPr lang="ru-RU" sz="2400" dirty="0" smtClean="0"/>
              <a:t>. </a:t>
            </a:r>
            <a:r>
              <a:rPr lang="ru-RU" sz="2400" dirty="0" err="1" smtClean="0"/>
              <a:t>Загибель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</a:t>
            </a:r>
            <a:r>
              <a:rPr lang="ru-RU" sz="2400" dirty="0" smtClean="0"/>
              <a:t> за </a:t>
            </a:r>
            <a:r>
              <a:rPr lang="ru-RU" sz="2400" dirty="0" err="1" smtClean="0"/>
              <a:t>панлейкопенії</a:t>
            </a:r>
            <a:r>
              <a:rPr lang="ru-RU" sz="2400" dirty="0"/>
              <a:t> </a:t>
            </a:r>
            <a:r>
              <a:rPr lang="ru-RU" sz="2400" dirty="0" err="1" smtClean="0"/>
              <a:t>настає</a:t>
            </a:r>
            <a:r>
              <a:rPr lang="ru-RU" sz="2400" dirty="0" smtClean="0"/>
              <a:t> </a:t>
            </a:r>
            <a:r>
              <a:rPr lang="ru-RU" sz="2400" dirty="0" err="1" smtClean="0"/>
              <a:t>внаслідок</a:t>
            </a:r>
            <a:r>
              <a:rPr lang="ru-RU" sz="2400" dirty="0" smtClean="0"/>
              <a:t> </a:t>
            </a:r>
            <a:r>
              <a:rPr lang="ru-RU" sz="2400" dirty="0" err="1" smtClean="0"/>
              <a:t>геморагічного</a:t>
            </a:r>
            <a:r>
              <a:rPr lang="ru-RU" sz="2400" dirty="0"/>
              <a:t> </a:t>
            </a:r>
            <a:r>
              <a:rPr lang="ru-RU" sz="2400" dirty="0" err="1" smtClean="0"/>
              <a:t>ентериту</a:t>
            </a:r>
            <a:r>
              <a:rPr lang="ru-RU" sz="2400" dirty="0" smtClean="0"/>
              <a:t>, а </a:t>
            </a:r>
            <a:r>
              <a:rPr lang="ru-RU" sz="2400" dirty="0" err="1" smtClean="0"/>
              <a:t>безпосередньою</a:t>
            </a:r>
            <a:r>
              <a:rPr lang="ru-RU" sz="2400" dirty="0" smtClean="0"/>
              <a:t> причиною </a:t>
            </a:r>
            <a:r>
              <a:rPr lang="ru-RU" sz="2400" dirty="0" err="1" smtClean="0"/>
              <a:t>смерті</a:t>
            </a:r>
            <a:r>
              <a:rPr lang="ru-RU" sz="2400" dirty="0" smtClean="0"/>
              <a:t> є рефлекторна </a:t>
            </a:r>
            <a:r>
              <a:rPr lang="ru-RU" sz="2400" dirty="0" err="1" smtClean="0"/>
              <a:t>зупинка</a:t>
            </a:r>
            <a:r>
              <a:rPr lang="ru-RU" sz="2400" dirty="0" smtClean="0"/>
              <a:t> </a:t>
            </a:r>
            <a:r>
              <a:rPr lang="ru-RU" sz="2400" dirty="0" err="1" smtClean="0"/>
              <a:t>дихання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результаті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набряку</a:t>
            </a:r>
            <a:r>
              <a:rPr lang="ru-RU" sz="2400" dirty="0" smtClean="0"/>
              <a:t> </a:t>
            </a:r>
            <a:r>
              <a:rPr lang="ru-RU" sz="2400" dirty="0" err="1" smtClean="0"/>
              <a:t>легень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тлі</a:t>
            </a:r>
            <a:r>
              <a:rPr lang="ru-RU" sz="2400" dirty="0"/>
              <a:t> </a:t>
            </a:r>
            <a:r>
              <a:rPr lang="ru-RU" sz="2400" dirty="0" smtClean="0"/>
              <a:t>венозного застою в малому </a:t>
            </a:r>
            <a:r>
              <a:rPr lang="ru-RU" sz="2400" dirty="0" err="1" smtClean="0"/>
              <a:t>колі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кровообігу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b="10484"/>
          <a:stretch/>
        </p:blipFill>
        <p:spPr>
          <a:xfrm>
            <a:off x="1763688" y="3489971"/>
            <a:ext cx="5544616" cy="323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28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883B10E-99A9-4ED4-AB78-7684C17B6624}" type="slidenum">
              <a:rPr lang="ru-RU" altLang="ru-RU" sz="1400">
                <a:latin typeface="Arial" panose="020B0604020202020204" pitchFamily="34" charset="0"/>
              </a:rPr>
              <a:pPr eaLnBrk="1" hangingPunct="1"/>
              <a:t>2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043608" y="764704"/>
            <a:ext cx="7416800" cy="71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dirty="0"/>
              <a:t>Зміст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uk-UA" altLang="ru-RU" dirty="0" smtClean="0"/>
              <a:t>Означення хвороби </a:t>
            </a:r>
            <a:r>
              <a:rPr lang="uk-UA" altLang="ru-RU" dirty="0" err="1"/>
              <a:t>п</a:t>
            </a:r>
            <a:r>
              <a:rPr lang="uk-UA" altLang="ru-RU" dirty="0" err="1" smtClean="0"/>
              <a:t>анлейкопенія</a:t>
            </a:r>
            <a:r>
              <a:rPr lang="uk-UA" altLang="ru-RU" dirty="0" smtClean="0"/>
              <a:t>.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uk-UA" altLang="ru-RU" dirty="0" smtClean="0"/>
              <a:t>Історична довідка.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uk-UA" altLang="ru-RU" dirty="0" smtClean="0"/>
              <a:t>Характеристика збудника .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uk-UA" altLang="ru-RU" dirty="0" smtClean="0"/>
              <a:t>Епізоотологія хвороби.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uk-UA" altLang="ru-RU" dirty="0" smtClean="0"/>
              <a:t>Патогенез хвороби.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uk-UA" altLang="ru-RU" dirty="0" smtClean="0"/>
              <a:t>Клінічні ознаки </a:t>
            </a:r>
            <a:r>
              <a:rPr lang="uk-UA" altLang="ru-RU" dirty="0" err="1" smtClean="0"/>
              <a:t>панлейкопенії</a:t>
            </a:r>
            <a:r>
              <a:rPr lang="uk-UA" altLang="ru-RU" dirty="0" smtClean="0"/>
              <a:t>.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uk-UA" altLang="ru-RU" dirty="0" smtClean="0"/>
              <a:t>Патологоанатомічні зміни.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uk-UA" altLang="ru-RU" dirty="0" smtClean="0"/>
              <a:t>Діагностика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uk-UA" altLang="ru-RU" dirty="0" smtClean="0"/>
              <a:t>Лікування та профілактика </a:t>
            </a:r>
            <a:r>
              <a:rPr lang="uk-UA" altLang="ru-RU" dirty="0" err="1" smtClean="0"/>
              <a:t>панлейкопенії</a:t>
            </a:r>
            <a:r>
              <a:rPr lang="uk-UA" altLang="ru-RU" dirty="0" smtClean="0"/>
              <a:t>.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endParaRPr lang="uk-UA" altLang="ru-RU" dirty="0" smtClean="0"/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endParaRPr lang="uk-UA" altLang="ru-RU" dirty="0"/>
          </a:p>
          <a:p>
            <a:pPr eaLnBrk="1" hangingPunct="1">
              <a:spcBef>
                <a:spcPct val="50000"/>
              </a:spcBef>
            </a:pPr>
            <a:endParaRPr lang="ru-RU" alt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8AA1E6C-EAC0-4E14-BA24-1ABE28DE92AF}" type="slidenum">
              <a:rPr lang="ru-RU" altLang="ru-RU" sz="1400">
                <a:latin typeface="Arial" panose="020B0604020202020204" pitchFamily="34" charset="0"/>
              </a:rPr>
              <a:pPr eaLnBrk="1" hangingPunct="1"/>
              <a:t>20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i="1" dirty="0" smtClean="0"/>
              <a:t>Діагноз</a:t>
            </a:r>
            <a:r>
              <a:rPr lang="ru-RU" altLang="ru-RU" dirty="0" smtClean="0"/>
              <a:t> 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altLang="ru-RU" sz="2800" dirty="0" smtClean="0">
                <a:latin typeface="Times New Roman" panose="02020603050405020304" pitchFamily="18" charset="0"/>
              </a:rPr>
              <a:t>Діагноз встановлюють на підставі епізоотологічних даних, клінічних ознак, патологоанатомічних змін і результатів лабораторних (гістологічних, гематологічних, серологічних: РН, РГГА, РІФ і вірусологічних) досліджень, </a:t>
            </a:r>
            <a:r>
              <a:rPr lang="uk-UA" altLang="ru-RU" sz="2800" dirty="0" err="1" smtClean="0">
                <a:latin typeface="Times New Roman" panose="02020603050405020304" pitchFamily="18" charset="0"/>
              </a:rPr>
              <a:t>біопроби</a:t>
            </a:r>
            <a:r>
              <a:rPr lang="uk-UA" altLang="ru-RU" sz="2800" dirty="0" smtClean="0">
                <a:latin typeface="Times New Roman" panose="02020603050405020304" pitchFamily="18" charset="0"/>
              </a:rPr>
              <a:t> на здорових кошенят з благополучних пунктів і ознак </a:t>
            </a:r>
            <a:r>
              <a:rPr lang="uk-UA" altLang="ru-RU" sz="2800" dirty="0" err="1" smtClean="0">
                <a:latin typeface="Times New Roman" panose="02020603050405020304" pitchFamily="18" charset="0"/>
              </a:rPr>
              <a:t>панлейкопенії</a:t>
            </a:r>
            <a:r>
              <a:rPr lang="uk-UA" altLang="ru-RU" sz="2800" dirty="0" smtClean="0">
                <a:latin typeface="Times New Roman" panose="02020603050405020304" pitchFamily="18" charset="0"/>
              </a:rPr>
              <a:t>. При посмертному </a:t>
            </a:r>
            <a:r>
              <a:rPr lang="uk-UA" altLang="ru-RU" sz="2800" dirty="0" err="1" smtClean="0">
                <a:latin typeface="Times New Roman" panose="02020603050405020304" pitchFamily="18" charset="0"/>
              </a:rPr>
              <a:t>вирусологічному</a:t>
            </a:r>
            <a:r>
              <a:rPr lang="uk-UA" altLang="ru-RU" sz="2800" dirty="0" smtClean="0">
                <a:latin typeface="Times New Roman" panose="02020603050405020304" pitchFamily="18" charset="0"/>
              </a:rPr>
              <a:t> дослідженні </a:t>
            </a:r>
            <a:r>
              <a:rPr lang="uk-UA" altLang="ru-RU" sz="2800" dirty="0" err="1" smtClean="0">
                <a:latin typeface="Times New Roman" panose="02020603050405020304" pitchFamily="18" charset="0"/>
              </a:rPr>
              <a:t>патматеріалу</a:t>
            </a:r>
            <a:r>
              <a:rPr lang="uk-UA" altLang="ru-RU" sz="2800" dirty="0" smtClean="0">
                <a:latin typeface="Times New Roman" panose="02020603050405020304" pitchFamily="18" charset="0"/>
              </a:rPr>
              <a:t> не завжди вдається виявити вірус, який у багатьох випадках елімінується з організму протягом 14 днів після початку хвороби.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6878215-0C3C-40D4-8137-F654982DAEA9}" type="slidenum">
              <a:rPr lang="ru-RU" altLang="ru-RU" sz="1400">
                <a:latin typeface="Arial" panose="020B0604020202020204" pitchFamily="34" charset="0"/>
              </a:rPr>
              <a:pPr eaLnBrk="1" hangingPunct="1"/>
              <a:t>21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i="1" smtClean="0"/>
              <a:t>Диференційна діагностика</a:t>
            </a:r>
            <a:r>
              <a:rPr lang="ru-RU" altLang="ru-RU" smtClean="0"/>
              <a:t>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5129123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936E4A-C409-4CBC-8071-A615042BFC1A}" type="slidenum">
              <a:rPr lang="ru-RU" altLang="ru-RU" sz="1400">
                <a:latin typeface="Arial" panose="020B0604020202020204" pitchFamily="34" charset="0"/>
              </a:rPr>
              <a:pPr eaLnBrk="1" hangingPunct="1"/>
              <a:t>22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i="1" smtClean="0"/>
              <a:t>Лікування</a:t>
            </a:r>
            <a:r>
              <a:rPr lang="ru-RU" altLang="ru-RU" smtClean="0"/>
              <a:t>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altLang="ru-RU" sz="2400" dirty="0" smtClean="0">
                <a:latin typeface="Times New Roman" panose="02020603050405020304" pitchFamily="18" charset="0"/>
              </a:rPr>
              <a:t>Терапія в основному включає в себе наступні заходи:</a:t>
            </a:r>
          </a:p>
          <a:p>
            <a:r>
              <a:rPr lang="uk-UA" altLang="ru-RU" sz="2400" dirty="0" smtClean="0">
                <a:latin typeface="Times New Roman" panose="02020603050405020304" pitchFamily="18" charset="0"/>
              </a:rPr>
              <a:t>Стимуляція і підтримання імунітету (</a:t>
            </a:r>
            <a:r>
              <a:rPr lang="uk-UA" altLang="ru-RU" sz="2400" dirty="0" err="1" smtClean="0">
                <a:latin typeface="Times New Roman" panose="02020603050405020304" pitchFamily="18" charset="0"/>
              </a:rPr>
              <a:t>імуностимулятори</a:t>
            </a:r>
            <a:r>
              <a:rPr lang="uk-UA" altLang="ru-RU" sz="2400" dirty="0" smtClean="0">
                <a:latin typeface="Times New Roman" panose="02020603050405020304" pitchFamily="18" charset="0"/>
              </a:rPr>
              <a:t>, вітаміни);</a:t>
            </a:r>
          </a:p>
          <a:p>
            <a:r>
              <a:rPr lang="uk-UA" altLang="ru-RU" sz="2400" dirty="0" smtClean="0">
                <a:latin typeface="Times New Roman" panose="02020603050405020304" pitchFamily="18" charset="0"/>
              </a:rPr>
              <a:t>Придушення вторинної бактеріальної інфекції (антибіотики широкого спектру дії);</a:t>
            </a:r>
          </a:p>
          <a:p>
            <a:r>
              <a:rPr lang="uk-UA" altLang="ru-RU" sz="2400" dirty="0" err="1" smtClean="0">
                <a:latin typeface="Times New Roman" panose="02020603050405020304" pitchFamily="18" charset="0"/>
              </a:rPr>
              <a:t>Інфузійна</a:t>
            </a:r>
            <a:r>
              <a:rPr lang="uk-UA" altLang="ru-RU" sz="2400" dirty="0" smtClean="0">
                <a:latin typeface="Times New Roman" panose="02020603050405020304" pitchFamily="18" charset="0"/>
              </a:rPr>
              <a:t> терапія, спрямована на компенсацію втрат рідини і електролітів (крапельниці з відповідними розчинами);</a:t>
            </a:r>
          </a:p>
          <a:p>
            <a:r>
              <a:rPr lang="uk-UA" altLang="ru-RU" sz="2400" dirty="0" smtClean="0">
                <a:latin typeface="Times New Roman" panose="02020603050405020304" pitchFamily="18" charset="0"/>
              </a:rPr>
              <a:t>Нерідко використовують спеціальні сироватки з готовими антитілами;</a:t>
            </a:r>
          </a:p>
          <a:p>
            <a:r>
              <a:rPr lang="uk-UA" altLang="ru-RU" sz="2400" dirty="0" smtClean="0">
                <a:latin typeface="Times New Roman" panose="02020603050405020304" pitchFamily="18" charset="0"/>
              </a:rPr>
              <a:t>При необхідності використовуються симптоматичні препарати (нудоти, що зупиняють кров, сорбенти, лікувальні дієти).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7139665-C1AF-4E92-B57A-476FAF6176E7}" type="slidenum">
              <a:rPr lang="ru-RU" altLang="ru-RU" sz="1400">
                <a:latin typeface="Arial" panose="020B0604020202020204" pitchFamily="34" charset="0"/>
              </a:rPr>
              <a:pPr eaLnBrk="1" hangingPunct="1"/>
              <a:t>23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i="1" smtClean="0"/>
              <a:t>Профілактика</a:t>
            </a:r>
            <a:r>
              <a:rPr lang="ru-RU" altLang="ru-RU" smtClean="0"/>
              <a:t> 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algn="ctr"/>
            <a:r>
              <a:rPr lang="uk-UA" altLang="ru-RU" sz="2400" dirty="0" smtClean="0">
                <a:latin typeface="Times New Roman" panose="02020603050405020304" pitchFamily="18" charset="0"/>
              </a:rPr>
              <a:t>Загальні заходи передбачають: повноцінну годівлю тварин, дотримання санітарних норм при утриманні тварин, своєчасне проведення дегельмінтизації і боротьбу з ектопаразитами, а також виключення контакту з бродячими тваринами. За 5–7 днів до запланованого щеплення проводять дегельмінтизацію. </a:t>
            </a:r>
          </a:p>
          <a:p>
            <a:pPr algn="ctr"/>
            <a:r>
              <a:rPr lang="uk-UA" altLang="ru-RU" sz="2400" dirty="0" smtClean="0">
                <a:latin typeface="Times New Roman" panose="02020603050405020304" pitchFamily="18" charset="0"/>
              </a:rPr>
              <a:t>Для дегельмінтизації можна використовувати препарати «</a:t>
            </a:r>
            <a:r>
              <a:rPr lang="uk-UA" altLang="ru-RU" sz="2400" dirty="0" err="1" smtClean="0">
                <a:latin typeface="Times New Roman" panose="02020603050405020304" pitchFamily="18" charset="0"/>
              </a:rPr>
              <a:t>Альбен</a:t>
            </a:r>
            <a:r>
              <a:rPr lang="uk-UA" altLang="ru-RU" sz="2400" dirty="0" smtClean="0">
                <a:latin typeface="Times New Roman" panose="02020603050405020304" pitchFamily="18" charset="0"/>
              </a:rPr>
              <a:t>», «</a:t>
            </a:r>
            <a:r>
              <a:rPr lang="uk-UA" altLang="ru-RU" sz="2400" dirty="0" err="1" smtClean="0">
                <a:latin typeface="Times New Roman" panose="02020603050405020304" pitchFamily="18" charset="0"/>
              </a:rPr>
              <a:t>Фебтал</a:t>
            </a:r>
            <a:r>
              <a:rPr lang="uk-UA" altLang="ru-RU" sz="2400" dirty="0" smtClean="0">
                <a:latin typeface="Times New Roman" panose="02020603050405020304" pitchFamily="18" charset="0"/>
              </a:rPr>
              <a:t>», «</a:t>
            </a:r>
            <a:r>
              <a:rPr lang="uk-UA" altLang="ru-RU" sz="2400" dirty="0" err="1" smtClean="0">
                <a:latin typeface="Times New Roman" panose="02020603050405020304" pitchFamily="18" charset="0"/>
              </a:rPr>
              <a:t>Поліверкан</a:t>
            </a:r>
            <a:r>
              <a:rPr lang="uk-UA" altLang="ru-RU" sz="2400" dirty="0" smtClean="0">
                <a:latin typeface="Times New Roman" panose="02020603050405020304" pitchFamily="18" charset="0"/>
              </a:rPr>
              <a:t>», «</a:t>
            </a:r>
            <a:r>
              <a:rPr lang="uk-UA" altLang="ru-RU" sz="2400" dirty="0" err="1" smtClean="0">
                <a:latin typeface="Times New Roman" panose="02020603050405020304" pitchFamily="18" charset="0"/>
              </a:rPr>
              <a:t>Дронцид</a:t>
            </a:r>
            <a:r>
              <a:rPr lang="uk-UA" altLang="ru-RU" sz="2400" dirty="0" smtClean="0">
                <a:latin typeface="Times New Roman" panose="02020603050405020304" pitchFamily="18" charset="0"/>
              </a:rPr>
              <a:t>» для котів. Специфічна профілактика передбачає застосування вакцин: «Мультіфел-3» проти </a:t>
            </a:r>
            <a:r>
              <a:rPr lang="uk-UA" altLang="ru-RU" sz="2400" dirty="0" err="1" smtClean="0">
                <a:latin typeface="Times New Roman" panose="02020603050405020304" pitchFamily="18" charset="0"/>
              </a:rPr>
              <a:t>панлейкопенії</a:t>
            </a:r>
            <a:r>
              <a:rPr lang="uk-UA" altLang="ru-RU" sz="2400" dirty="0" smtClean="0">
                <a:latin typeface="Times New Roman" panose="02020603050405020304" pitchFamily="18" charset="0"/>
              </a:rPr>
              <a:t>, </a:t>
            </a:r>
            <a:r>
              <a:rPr lang="uk-UA" altLang="ru-RU" sz="2400" dirty="0" err="1" smtClean="0">
                <a:latin typeface="Times New Roman" panose="02020603050405020304" pitchFamily="18" charset="0"/>
              </a:rPr>
              <a:t>ринотрахеїту</a:t>
            </a:r>
            <a:r>
              <a:rPr lang="uk-UA" altLang="ru-RU" sz="2400" dirty="0" smtClean="0">
                <a:latin typeface="Times New Roman" panose="02020603050405020304" pitchFamily="18" charset="0"/>
              </a:rPr>
              <a:t>, </a:t>
            </a:r>
            <a:r>
              <a:rPr lang="uk-UA" altLang="ru-RU" sz="2400" dirty="0" err="1" smtClean="0">
                <a:latin typeface="Times New Roman" panose="02020603050405020304" pitchFamily="18" charset="0"/>
              </a:rPr>
              <a:t>каліцівірусної</a:t>
            </a:r>
            <a:r>
              <a:rPr lang="uk-UA" altLang="ru-RU" sz="2400" dirty="0" smtClean="0">
                <a:latin typeface="Times New Roman" panose="02020603050405020304" pitchFamily="18" charset="0"/>
              </a:rPr>
              <a:t> інфекції, «Мультіфел-4» проти </a:t>
            </a:r>
            <a:r>
              <a:rPr lang="uk-UA" altLang="ru-RU" sz="2400" dirty="0" err="1" smtClean="0">
                <a:latin typeface="Times New Roman" panose="02020603050405020304" pitchFamily="18" charset="0"/>
              </a:rPr>
              <a:t>панлейкопенії</a:t>
            </a:r>
            <a:r>
              <a:rPr lang="uk-UA" altLang="ru-RU" sz="2400" dirty="0" smtClean="0">
                <a:latin typeface="Times New Roman" panose="02020603050405020304" pitchFamily="18" charset="0"/>
              </a:rPr>
              <a:t>, </a:t>
            </a:r>
            <a:r>
              <a:rPr lang="uk-UA" altLang="ru-RU" sz="2400" dirty="0" err="1" smtClean="0">
                <a:latin typeface="Times New Roman" panose="02020603050405020304" pitchFamily="18" charset="0"/>
              </a:rPr>
              <a:t>ринотрахеїту</a:t>
            </a:r>
            <a:r>
              <a:rPr lang="uk-UA" altLang="ru-RU" sz="2400" dirty="0" smtClean="0">
                <a:latin typeface="Times New Roman" panose="02020603050405020304" pitchFamily="18" charset="0"/>
              </a:rPr>
              <a:t>, </a:t>
            </a:r>
            <a:r>
              <a:rPr lang="uk-UA" altLang="ru-RU" sz="2400" dirty="0" err="1" smtClean="0">
                <a:latin typeface="Times New Roman" panose="02020603050405020304" pitchFamily="18" charset="0"/>
              </a:rPr>
              <a:t>каліцівірусної</a:t>
            </a:r>
            <a:r>
              <a:rPr lang="uk-UA" altLang="ru-RU" sz="2400" dirty="0" smtClean="0">
                <a:latin typeface="Times New Roman" panose="02020603050405020304" pitchFamily="18" charset="0"/>
              </a:rPr>
              <a:t> інфекції і </a:t>
            </a:r>
            <a:r>
              <a:rPr lang="uk-UA" altLang="ru-RU" sz="2400" dirty="0" err="1" smtClean="0">
                <a:latin typeface="Times New Roman" panose="02020603050405020304" pitchFamily="18" charset="0"/>
              </a:rPr>
              <a:t>хламідіозу</a:t>
            </a:r>
            <a:r>
              <a:rPr lang="uk-UA" altLang="ru-RU" sz="2400" dirty="0" smtClean="0">
                <a:latin typeface="Times New Roman" panose="02020603050405020304" pitchFamily="18" charset="0"/>
              </a:rPr>
              <a:t> котів.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3429000" cy="3429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01-FA26-427D-9C59-FD1F6DCCDE97}" type="slidenum">
              <a:rPr lang="ru-RU" altLang="ru-RU" smtClean="0"/>
              <a:pPr/>
              <a:t>24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505" y="0"/>
            <a:ext cx="5715495" cy="3792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619961"/>
            <a:ext cx="4860032" cy="32498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/>
          <a:srcRect t="10404" r="1220" b="10845"/>
          <a:stretch/>
        </p:blipFill>
        <p:spPr>
          <a:xfrm>
            <a:off x="-45491" y="3401024"/>
            <a:ext cx="4329459" cy="345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4257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Профілактика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800" dirty="0" err="1" smtClean="0"/>
              <a:t>Вакцинації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підлягають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лише</a:t>
            </a:r>
            <a:r>
              <a:rPr lang="ru-RU" sz="2800" dirty="0" smtClean="0"/>
              <a:t> </a:t>
            </a:r>
            <a:r>
              <a:rPr lang="ru-RU" sz="2800" dirty="0" err="1" smtClean="0"/>
              <a:t>здорові</a:t>
            </a:r>
            <a:r>
              <a:rPr lang="ru-RU" sz="2800" dirty="0" smtClean="0"/>
              <a:t> </a:t>
            </a:r>
            <a:r>
              <a:rPr lang="ru-RU" sz="2800" dirty="0" err="1" smtClean="0"/>
              <a:t>тварини</a:t>
            </a:r>
            <a:r>
              <a:rPr lang="ru-RU" sz="2800" dirty="0" smtClean="0"/>
              <a:t>. </a:t>
            </a:r>
            <a:r>
              <a:rPr lang="ru-RU" sz="2800" dirty="0" err="1" smtClean="0"/>
              <a:t>Кошенят</a:t>
            </a:r>
            <a:r>
              <a:rPr lang="ru-RU" sz="2800" dirty="0" smtClean="0"/>
              <a:t> перший раз </a:t>
            </a:r>
            <a:r>
              <a:rPr lang="ru-RU" sz="2800" dirty="0" err="1" smtClean="0"/>
              <a:t>щеплюють</a:t>
            </a:r>
            <a:r>
              <a:rPr lang="ru-RU" sz="2800" dirty="0" smtClean="0"/>
              <a:t> у </a:t>
            </a:r>
            <a:r>
              <a:rPr lang="ru-RU" sz="2800" dirty="0" err="1" smtClean="0"/>
              <a:t>віці</a:t>
            </a:r>
            <a:r>
              <a:rPr lang="ru-RU" sz="2800" dirty="0" smtClean="0"/>
              <a:t> 8–12 </a:t>
            </a:r>
            <a:r>
              <a:rPr lang="ru-RU" sz="2800" dirty="0" err="1" smtClean="0"/>
              <a:t>тижнів</a:t>
            </a:r>
            <a:r>
              <a:rPr lang="ru-RU" sz="2800" dirty="0" smtClean="0"/>
              <a:t>, повторно – через 21–28 </a:t>
            </a:r>
            <a:r>
              <a:rPr lang="ru-RU" sz="2800" dirty="0" err="1" smtClean="0"/>
              <a:t>днів</a:t>
            </a:r>
            <a:r>
              <a:rPr lang="ru-RU" sz="2800" dirty="0" smtClean="0"/>
              <a:t>. Вакцину </a:t>
            </a:r>
            <a:r>
              <a:rPr lang="ru-RU" sz="2800" dirty="0" err="1" smtClean="0"/>
              <a:t>вводять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підшкірно</a:t>
            </a:r>
            <a:r>
              <a:rPr lang="ru-RU" sz="2800" dirty="0" smtClean="0"/>
              <a:t> в </a:t>
            </a:r>
            <a:r>
              <a:rPr lang="ru-RU" sz="2800" dirty="0" err="1" smtClean="0"/>
              <a:t>області</a:t>
            </a:r>
            <a:r>
              <a:rPr lang="ru-RU" sz="2800" dirty="0" smtClean="0"/>
              <a:t> лопатки </a:t>
            </a:r>
            <a:r>
              <a:rPr lang="ru-RU" sz="2800" dirty="0" err="1" smtClean="0"/>
              <a:t>кошенятам</a:t>
            </a:r>
            <a:r>
              <a:rPr lang="ru-RU" sz="2800" dirty="0" smtClean="0"/>
              <a:t> до 6-місячного </a:t>
            </a:r>
            <a:r>
              <a:rPr lang="ru-RU" sz="2800" dirty="0" err="1" smtClean="0"/>
              <a:t>віку</a:t>
            </a:r>
            <a:r>
              <a:rPr lang="ru-RU" sz="2800" dirty="0" smtClean="0"/>
              <a:t> в </a:t>
            </a:r>
            <a:r>
              <a:rPr lang="ru-RU" sz="2800" dirty="0" err="1" smtClean="0"/>
              <a:t>дозі</a:t>
            </a:r>
            <a:r>
              <a:rPr lang="ru-RU" sz="2800" dirty="0" smtClean="0"/>
              <a:t> 0,5 см³, старше – 1 см³ </a:t>
            </a:r>
            <a:r>
              <a:rPr lang="ru-RU" sz="2800" dirty="0" err="1" smtClean="0"/>
              <a:t>незалежно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маси</a:t>
            </a:r>
            <a:r>
              <a:rPr lang="ru-RU" sz="2800" dirty="0"/>
              <a:t> </a:t>
            </a:r>
            <a:r>
              <a:rPr lang="ru-RU" sz="2800" dirty="0" err="1" smtClean="0"/>
              <a:t>тіла</a:t>
            </a:r>
            <a:r>
              <a:rPr lang="ru-RU" sz="2800" dirty="0" smtClean="0"/>
              <a:t> і породи </a:t>
            </a:r>
            <a:r>
              <a:rPr lang="ru-RU" sz="2800" dirty="0" err="1" smtClean="0"/>
              <a:t>котів</a:t>
            </a:r>
            <a:r>
              <a:rPr lang="ru-RU" sz="2800" dirty="0" smtClean="0"/>
              <a:t>. </a:t>
            </a:r>
            <a:r>
              <a:rPr lang="ru-RU" sz="2800" dirty="0" err="1" smtClean="0"/>
              <a:t>Місце</a:t>
            </a:r>
            <a:r>
              <a:rPr lang="ru-RU" sz="2800" dirty="0" smtClean="0"/>
              <a:t> </a:t>
            </a:r>
            <a:r>
              <a:rPr lang="ru-RU" sz="2800" dirty="0" err="1" smtClean="0"/>
              <a:t>ін’єкції</a:t>
            </a:r>
            <a:r>
              <a:rPr lang="ru-RU" sz="2800" dirty="0"/>
              <a:t> </a:t>
            </a:r>
            <a:r>
              <a:rPr lang="ru-RU" sz="2800" dirty="0" err="1" smtClean="0"/>
              <a:t>дезрозчином</a:t>
            </a:r>
            <a:r>
              <a:rPr lang="ru-RU" sz="2800" dirty="0" smtClean="0"/>
              <a:t> не </a:t>
            </a:r>
            <a:r>
              <a:rPr lang="ru-RU" sz="2800" dirty="0" err="1" smtClean="0"/>
              <a:t>протирають</a:t>
            </a:r>
            <a:r>
              <a:rPr lang="ru-RU" sz="2800" dirty="0" smtClean="0"/>
              <a:t>. </a:t>
            </a:r>
            <a:r>
              <a:rPr lang="ru-RU" sz="2800" dirty="0" err="1" smtClean="0"/>
              <a:t>Дорослих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котів</a:t>
            </a:r>
            <a:r>
              <a:rPr lang="ru-RU" sz="2800" dirty="0"/>
              <a:t> </a:t>
            </a:r>
            <a:r>
              <a:rPr lang="ru-RU" sz="2800" dirty="0" err="1" smtClean="0"/>
              <a:t>щеплюють</a:t>
            </a:r>
            <a:r>
              <a:rPr lang="ru-RU" sz="2800" dirty="0" smtClean="0"/>
              <a:t> одноразово </a:t>
            </a:r>
            <a:r>
              <a:rPr lang="ru-RU" sz="2800" dirty="0" err="1" smtClean="0"/>
              <a:t>щорічно</a:t>
            </a:r>
            <a:r>
              <a:rPr lang="ru-RU" sz="2800" dirty="0" smtClean="0"/>
              <a:t>. </a:t>
            </a:r>
            <a:r>
              <a:rPr lang="ru-RU" sz="2800" dirty="0" err="1" smtClean="0"/>
              <a:t>Імунітет</a:t>
            </a:r>
            <a:r>
              <a:rPr lang="ru-RU" sz="2800" dirty="0" smtClean="0"/>
              <a:t> </a:t>
            </a:r>
            <a:r>
              <a:rPr lang="ru-RU" sz="2800" dirty="0" err="1" smtClean="0"/>
              <a:t>з’являється</a:t>
            </a:r>
            <a:r>
              <a:rPr lang="ru-RU" sz="2800" dirty="0" smtClean="0"/>
              <a:t> через 14 </a:t>
            </a:r>
            <a:r>
              <a:rPr lang="ru-RU" sz="2800" dirty="0" err="1" smtClean="0"/>
              <a:t>днів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другої</a:t>
            </a:r>
            <a:r>
              <a:rPr lang="ru-RU" sz="2800" dirty="0"/>
              <a:t> </a:t>
            </a:r>
            <a:r>
              <a:rPr lang="ru-RU" sz="2800" dirty="0" err="1" smtClean="0"/>
              <a:t>імунізації</a:t>
            </a:r>
            <a:r>
              <a:rPr lang="ru-RU" sz="2800" dirty="0" smtClean="0"/>
              <a:t> і </a:t>
            </a:r>
            <a:r>
              <a:rPr lang="ru-RU" sz="2800" dirty="0" err="1" smtClean="0"/>
              <a:t>зберігається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протягом</a:t>
            </a:r>
            <a:r>
              <a:rPr lang="ru-RU" sz="2800" dirty="0" smtClean="0"/>
              <a:t> року.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01-FA26-427D-9C59-FD1F6DCCDE97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27371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DEE4503-4DCA-4932-B51F-A00D3DE76BEC}" type="slidenum">
              <a:rPr lang="ru-RU" altLang="ru-RU" sz="1400">
                <a:latin typeface="Arial" panose="020B0604020202020204" pitchFamily="34" charset="0"/>
              </a:rPr>
              <a:pPr eaLnBrk="1" hangingPunct="1"/>
              <a:t>26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 i="1" smtClean="0"/>
              <a:t>Література</a:t>
            </a:r>
            <a:br>
              <a:rPr lang="uk-UA" altLang="ru-RU" sz="4000" i="1" smtClean="0"/>
            </a:br>
            <a:r>
              <a:rPr lang="uk-UA" altLang="ru-RU" sz="4000" i="1" smtClean="0"/>
              <a:t> та інформаційні джерел</a:t>
            </a:r>
            <a:r>
              <a:rPr lang="ru-RU" altLang="ru-RU" sz="4000" i="1" smtClean="0"/>
              <a:t>а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 sz="2400" dirty="0" smtClean="0">
                <a:latin typeface="Times New Roman" panose="02020603050405020304" pitchFamily="18" charset="0"/>
              </a:rPr>
              <a:t>http://ir.znau.edu.ua/bitstream/123456789/5644/1/Chvorobu_kotiv_2016_132.pdf</a:t>
            </a:r>
            <a:endParaRPr lang="uk-UA" altLang="ru-RU" sz="2400" dirty="0" smtClean="0">
              <a:latin typeface="Times New Roman" panose="02020603050405020304" pitchFamily="18" charset="0"/>
            </a:endParaRPr>
          </a:p>
          <a:p>
            <a:r>
              <a:rPr lang="en-US" altLang="ru-RU" sz="2400" dirty="0" smtClean="0">
                <a:latin typeface="Times New Roman" panose="02020603050405020304" pitchFamily="18" charset="0"/>
                <a:hlinkClick r:id="rId2"/>
              </a:rPr>
              <a:t>https://scienceforum.ru/2019/article/2018013104</a:t>
            </a:r>
            <a:endParaRPr lang="uk-UA" altLang="ru-RU" sz="2400" dirty="0" smtClean="0">
              <a:latin typeface="Times New Roman" panose="02020603050405020304" pitchFamily="18" charset="0"/>
            </a:endParaRPr>
          </a:p>
          <a:p>
            <a:r>
              <a:rPr lang="en-US" altLang="ru-RU" sz="2400" dirty="0" smtClean="0">
                <a:latin typeface="Times New Roman" panose="02020603050405020304" pitchFamily="18" charset="0"/>
                <a:hlinkClick r:id="rId3"/>
              </a:rPr>
              <a:t>http://mosk-vet.ru/dis_fe/inf/art.php?ID=747</a:t>
            </a:r>
            <a:endParaRPr lang="uk-UA" altLang="ru-RU" sz="2400" dirty="0" smtClean="0">
              <a:latin typeface="Times New Roman" panose="02020603050405020304" pitchFamily="18" charset="0"/>
            </a:endParaRPr>
          </a:p>
          <a:p>
            <a:r>
              <a:rPr lang="en-US" altLang="ru-RU" sz="2400" dirty="0" smtClean="0">
                <a:latin typeface="Times New Roman" panose="02020603050405020304" pitchFamily="18" charset="0"/>
                <a:hlinkClick r:id="rId4"/>
              </a:rPr>
              <a:t>http://kotofey.dp.ua/cure/21-panleukopenia</a:t>
            </a:r>
            <a:endParaRPr lang="uk-UA" altLang="ru-RU" sz="2400" dirty="0" smtClean="0">
              <a:latin typeface="Times New Roman" panose="02020603050405020304" pitchFamily="18" charset="0"/>
            </a:endParaRPr>
          </a:p>
          <a:p>
            <a:r>
              <a:rPr lang="en-US" altLang="ru-RU" sz="2400" dirty="0" smtClean="0">
                <a:latin typeface="Times New Roman" panose="02020603050405020304" pitchFamily="18" charset="0"/>
                <a:hlinkClick r:id="rId5"/>
              </a:rPr>
              <a:t>https://veter96.ru/zabolevaniya/infekcionnye-zabolevaniya/-panlejkopeniya-koshek-2012-</a:t>
            </a:r>
            <a:endParaRPr lang="uk-UA" altLang="ru-RU" sz="2400" dirty="0" smtClean="0">
              <a:latin typeface="Times New Roman" panose="02020603050405020304" pitchFamily="18" charset="0"/>
            </a:endParaRPr>
          </a:p>
          <a:p>
            <a:r>
              <a:rPr lang="en-US" altLang="ru-RU" sz="2400" dirty="0" smtClean="0">
                <a:latin typeface="Times New Roman" panose="02020603050405020304" pitchFamily="18" charset="0"/>
                <a:hlinkClick r:id="rId6"/>
              </a:rPr>
              <a:t>https://www.royalcanin.com/ua/cats/kitten/distemper-in-cats</a:t>
            </a:r>
            <a:endParaRPr lang="uk-UA" altLang="ru-RU" sz="2400" dirty="0" smtClean="0">
              <a:latin typeface="Times New Roman" panose="02020603050405020304" pitchFamily="18" charset="0"/>
            </a:endParaRPr>
          </a:p>
          <a:p>
            <a:r>
              <a:rPr lang="en-US" altLang="ru-RU" sz="2400" dirty="0" smtClean="0">
                <a:latin typeface="Times New Roman" panose="02020603050405020304" pitchFamily="18" charset="0"/>
                <a:hlinkClick r:id="rId7"/>
              </a:rPr>
              <a:t>https://ppt-online.org/380643</a:t>
            </a:r>
            <a:endParaRPr lang="uk-UA" altLang="ru-RU" sz="24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uk-UA" altLang="ru-RU" sz="2400" dirty="0" smtClean="0">
              <a:latin typeface="Times New Roman" panose="02020603050405020304" pitchFamily="18" charset="0"/>
            </a:endParaRPr>
          </a:p>
          <a:p>
            <a:endParaRPr lang="uk-UA" altLang="ru-RU" sz="2400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BCA7CB5-B0E0-4F17-BB85-697477983F79}" type="slidenum">
              <a:rPr lang="ru-RU" altLang="ru-RU" sz="1400">
                <a:latin typeface="Arial" panose="020B0604020202020204" pitchFamily="34" charset="0"/>
              </a:rPr>
              <a:pPr eaLnBrk="1" hangingPunct="1"/>
              <a:t>27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116013" y="2492375"/>
            <a:ext cx="676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/>
              <a:t>Дякую за увагу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039E5CB-9581-4EEB-8993-D410A4CBF2AC}" type="slidenum">
              <a:rPr lang="ru-RU" altLang="ru-RU" sz="1400">
                <a:latin typeface="Arial" panose="020B0604020202020204" pitchFamily="34" charset="0"/>
              </a:rPr>
              <a:pPr eaLnBrk="1" hangingPunct="1"/>
              <a:t>3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i="1" smtClean="0"/>
              <a:t>Означення хвороби</a:t>
            </a:r>
            <a:r>
              <a:rPr lang="ru-RU" altLang="ru-RU" smtClean="0"/>
              <a:t>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1"/>
            <a:ext cx="8229600" cy="3168352"/>
          </a:xfrm>
        </p:spPr>
        <p:txBody>
          <a:bodyPr/>
          <a:lstStyle/>
          <a:p>
            <a:pPr algn="ctr"/>
            <a:r>
              <a:rPr lang="uk-UA" altLang="ru-RU" sz="2400" b="1" i="1" dirty="0" err="1" smtClean="0">
                <a:latin typeface="Times New Roman" panose="02020603050405020304" pitchFamily="18" charset="0"/>
              </a:rPr>
              <a:t>Панлейкопенія</a:t>
            </a:r>
            <a:r>
              <a:rPr lang="uk-UA" altLang="ru-RU" sz="2400" b="1" i="1" dirty="0" smtClean="0">
                <a:latin typeface="Times New Roman" panose="02020603050405020304" pitchFamily="18" charset="0"/>
              </a:rPr>
              <a:t> котів </a:t>
            </a:r>
            <a:r>
              <a:rPr lang="uk-UA" altLang="ru-RU" sz="2400" dirty="0" smtClean="0">
                <a:latin typeface="Times New Roman" panose="02020603050405020304" pitchFamily="18" charset="0"/>
              </a:rPr>
              <a:t>(чума, інфекційний </a:t>
            </a:r>
            <a:r>
              <a:rPr lang="uk-UA" altLang="ru-RU" sz="2400" dirty="0" err="1" smtClean="0">
                <a:latin typeface="Times New Roman" panose="02020603050405020304" pitchFamily="18" charset="0"/>
              </a:rPr>
              <a:t>парвовірусний</a:t>
            </a:r>
            <a:r>
              <a:rPr lang="uk-UA" altLang="ru-RU" sz="2400" dirty="0" smtClean="0">
                <a:latin typeface="Times New Roman" panose="02020603050405020304" pitchFamily="18" charset="0"/>
              </a:rPr>
              <a:t> ентерит, тиф, заразний агранулоцитоз) – </a:t>
            </a:r>
            <a:r>
              <a:rPr lang="uk-UA" altLang="ru-RU" sz="2400" dirty="0" err="1" smtClean="0">
                <a:latin typeface="Times New Roman" panose="02020603050405020304" pitchFamily="18" charset="0"/>
              </a:rPr>
              <a:t>висококонтагіозна</a:t>
            </a:r>
            <a:r>
              <a:rPr lang="uk-UA" altLang="ru-RU" sz="2400" dirty="0" smtClean="0">
                <a:latin typeface="Times New Roman" panose="02020603050405020304" pitchFamily="18" charset="0"/>
              </a:rPr>
              <a:t> </a:t>
            </a:r>
            <a:r>
              <a:rPr lang="uk-UA" altLang="ru-RU" sz="2400" dirty="0" err="1" smtClean="0">
                <a:latin typeface="Times New Roman" panose="02020603050405020304" pitchFamily="18" charset="0"/>
              </a:rPr>
              <a:t>гостроперебігаюча</a:t>
            </a:r>
            <a:r>
              <a:rPr lang="uk-UA" altLang="ru-RU" sz="2400" dirty="0" smtClean="0">
                <a:latin typeface="Times New Roman" panose="02020603050405020304" pitchFamily="18" charset="0"/>
              </a:rPr>
              <a:t> вірусна хвороба ссавців родини котячих, собак, куницевих, єнотових, що характеризується ураженням шлунково-кишкового тракту тварин і значним зниженням загальної кількості лейкоцитів, а також ураженням респіраторних органів, серця, загальною інтоксикацією та зневодненням.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396019"/>
            <a:ext cx="3100608" cy="23254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396019"/>
            <a:ext cx="2228441" cy="23254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A4E5093-3545-4AF6-BB90-3D140F040D4D}" type="slidenum">
              <a:rPr lang="ru-RU" altLang="ru-RU" sz="1400">
                <a:latin typeface="Arial" panose="020B0604020202020204" pitchFamily="34" charset="0"/>
              </a:rPr>
              <a:pPr eaLnBrk="1" hangingPunct="1"/>
              <a:t>4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i="1" smtClean="0"/>
              <a:t>Історична довідка</a:t>
            </a:r>
            <a:r>
              <a:rPr lang="ru-RU" altLang="ru-RU" smtClean="0"/>
              <a:t>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5025"/>
          </a:xfrm>
        </p:spPr>
        <p:txBody>
          <a:bodyPr/>
          <a:lstStyle/>
          <a:p>
            <a:pPr algn="ctr"/>
            <a:r>
              <a:rPr lang="uk-UA" altLang="ru-RU" sz="2400" dirty="0" smtClean="0">
                <a:latin typeface="Times New Roman" panose="02020603050405020304" pitchFamily="18" charset="0"/>
              </a:rPr>
              <a:t>Хвороба кішок з ознаками чуми собак відома давно. Однак вперше Христофор (1928) в умовах експерименту довів, що гостро протікає і </a:t>
            </a:r>
            <a:r>
              <a:rPr lang="uk-UA" altLang="ru-RU" sz="2400" dirty="0" err="1" smtClean="0">
                <a:latin typeface="Times New Roman" panose="02020603050405020304" pitchFamily="18" charset="0"/>
              </a:rPr>
              <a:t>висококонтагіозна</a:t>
            </a:r>
            <a:r>
              <a:rPr lang="uk-UA" altLang="ru-RU" sz="2400" dirty="0" smtClean="0">
                <a:latin typeface="Times New Roman" panose="02020603050405020304" pitchFamily="18" charset="0"/>
              </a:rPr>
              <a:t> інфекція кішок не має відношення до чуми собак і являє собою самостійну хворобу, що викликається вірусом.</a:t>
            </a:r>
          </a:p>
          <a:p>
            <a:pPr algn="ctr"/>
            <a:endParaRPr lang="uk-UA" altLang="ru-RU" sz="2400" dirty="0" smtClean="0">
              <a:latin typeface="Times New Roman" panose="02020603050405020304" pitchFamily="18" charset="0"/>
            </a:endParaRPr>
          </a:p>
          <a:p>
            <a:pPr algn="ctr"/>
            <a:r>
              <a:rPr lang="uk-UA" altLang="ru-RU" sz="2400" dirty="0" smtClean="0">
                <a:latin typeface="Times New Roman" panose="02020603050405020304" pitchFamily="18" charset="0"/>
              </a:rPr>
              <a:t>Хвороба поширена в багатьох країнах світу. В Україні </a:t>
            </a:r>
            <a:r>
              <a:rPr lang="uk-UA" altLang="ru-RU" sz="2400" dirty="0" err="1" smtClean="0">
                <a:latin typeface="Times New Roman" panose="02020603050405020304" pitchFamily="18" charset="0"/>
              </a:rPr>
              <a:t>панлейкопенія</a:t>
            </a:r>
            <a:r>
              <a:rPr lang="uk-UA" altLang="ru-RU" sz="2400" dirty="0" smtClean="0">
                <a:latin typeface="Times New Roman" panose="02020603050405020304" pitchFamily="18" charset="0"/>
              </a:rPr>
              <a:t> кішок діагностується в мегаполісах, де створені умови для лабораторних досліджень. При клінічному перебігу хвороби гине понад 75% кішок, що завдає істотний моральний і матеріальний збиток власникам тварин.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C62387E-2999-42EB-A0CF-55683944FDAC}" type="slidenum">
              <a:rPr lang="ru-RU" altLang="ru-RU" sz="1400">
                <a:latin typeface="Arial" panose="020B0604020202020204" pitchFamily="34" charset="0"/>
              </a:rPr>
              <a:pPr eaLnBrk="1" hangingPunct="1"/>
              <a:t>5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i="1" smtClean="0"/>
              <a:t>Характеристика збудника</a:t>
            </a:r>
            <a:r>
              <a:rPr lang="ru-RU" altLang="ru-RU" smtClean="0"/>
              <a:t> 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351" y="4293096"/>
            <a:ext cx="8579296" cy="2263701"/>
          </a:xfrm>
        </p:spPr>
        <p:txBody>
          <a:bodyPr/>
          <a:lstStyle/>
          <a:p>
            <a:pPr algn="ctr"/>
            <a:r>
              <a:rPr lang="uk-UA" altLang="ru-RU" b="1" i="1" dirty="0" smtClean="0"/>
              <a:t>Збудник</a:t>
            </a:r>
            <a:r>
              <a:rPr lang="uk-UA" altLang="ru-RU" dirty="0" smtClean="0"/>
              <a:t> – ДНК-вірус із родини </a:t>
            </a:r>
            <a:r>
              <a:rPr lang="uk-UA" altLang="ru-RU" dirty="0" err="1" smtClean="0"/>
              <a:t>парвовірусів</a:t>
            </a:r>
            <a:r>
              <a:rPr lang="uk-UA" altLang="ru-RU" dirty="0" smtClean="0"/>
              <a:t> (</a:t>
            </a:r>
            <a:r>
              <a:rPr lang="en-US" altLang="ru-RU" dirty="0" err="1" smtClean="0"/>
              <a:t>Parvoviridae</a:t>
            </a:r>
            <a:r>
              <a:rPr lang="en-US" altLang="ru-RU" dirty="0" smtClean="0"/>
              <a:t>) </a:t>
            </a:r>
            <a:r>
              <a:rPr lang="uk-UA" altLang="ru-RU" dirty="0" smtClean="0"/>
              <a:t>діаметром 20– 25 нм </a:t>
            </a:r>
            <a:r>
              <a:rPr lang="uk-UA" altLang="ru-RU" dirty="0" err="1" smtClean="0"/>
              <a:t>серологічно</a:t>
            </a:r>
            <a:r>
              <a:rPr lang="uk-UA" altLang="ru-RU" dirty="0" smtClean="0"/>
              <a:t> близький до збудника </a:t>
            </a:r>
            <a:r>
              <a:rPr lang="uk-UA" altLang="ru-RU" dirty="0" err="1" smtClean="0"/>
              <a:t>парвовірусного</a:t>
            </a:r>
            <a:r>
              <a:rPr lang="uk-UA" altLang="ru-RU" dirty="0" smtClean="0"/>
              <a:t> ентериту собак і норок.</a:t>
            </a:r>
            <a:r>
              <a:rPr lang="ru-RU" altLang="ru-RU" dirty="0" smtClean="0"/>
              <a:t> </a:t>
            </a:r>
            <a:endParaRPr lang="uk-UA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13391" t="27775" r="15188" b="28580"/>
          <a:stretch/>
        </p:blipFill>
        <p:spPr>
          <a:xfrm>
            <a:off x="771344" y="1489820"/>
            <a:ext cx="7601309" cy="261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01-FA26-427D-9C59-FD1F6DCCDE97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38035" y="188640"/>
            <a:ext cx="5630109" cy="5721499"/>
          </a:xfrm>
        </p:spPr>
        <p:txBody>
          <a:bodyPr/>
          <a:lstStyle/>
          <a:p>
            <a:pPr algn="ctr"/>
            <a:r>
              <a:rPr lang="ru-RU" sz="3000" dirty="0" smtClean="0"/>
              <a:t>У </a:t>
            </a:r>
            <a:r>
              <a:rPr lang="ru-RU" sz="3000" dirty="0" err="1" smtClean="0"/>
              <a:t>навколишньому</a:t>
            </a:r>
            <a:r>
              <a:rPr lang="ru-RU" sz="3000" dirty="0" smtClean="0"/>
              <a:t> </a:t>
            </a:r>
            <a:r>
              <a:rPr lang="ru-RU" sz="3000" dirty="0" err="1" smtClean="0"/>
              <a:t>середовищі</a:t>
            </a:r>
            <a:r>
              <a:rPr lang="ru-RU" sz="3000" dirty="0" smtClean="0"/>
              <a:t> </a:t>
            </a:r>
            <a:r>
              <a:rPr lang="ru-RU" sz="3000" dirty="0" err="1" smtClean="0"/>
              <a:t>вірус</a:t>
            </a:r>
            <a:r>
              <a:rPr lang="ru-RU" sz="3000" dirty="0" smtClean="0"/>
              <a:t> </a:t>
            </a:r>
            <a:r>
              <a:rPr lang="ru-RU" sz="3000" dirty="0" err="1" smtClean="0"/>
              <a:t>досить</a:t>
            </a:r>
            <a:r>
              <a:rPr lang="ru-RU" sz="3000" dirty="0" smtClean="0"/>
              <a:t> </a:t>
            </a:r>
            <a:r>
              <a:rPr lang="ru-RU" sz="3000" dirty="0" err="1" smtClean="0"/>
              <a:t>стабільний</a:t>
            </a:r>
            <a:r>
              <a:rPr lang="ru-RU" sz="3000" dirty="0" smtClean="0"/>
              <a:t> і </a:t>
            </a:r>
            <a:r>
              <a:rPr lang="ru-RU" sz="3000" dirty="0" err="1" smtClean="0"/>
              <a:t>зберігає</a:t>
            </a:r>
            <a:r>
              <a:rPr lang="ru-RU" sz="3000" dirty="0" smtClean="0"/>
              <a:t> свою </a:t>
            </a:r>
            <a:r>
              <a:rPr lang="ru-RU" sz="3000" dirty="0" err="1" smtClean="0"/>
              <a:t>вірулентність</a:t>
            </a:r>
            <a:r>
              <a:rPr lang="ru-RU" sz="3000" dirty="0" smtClean="0"/>
              <a:t> на </a:t>
            </a:r>
            <a:r>
              <a:rPr lang="ru-RU" sz="3000" dirty="0" err="1" smtClean="0"/>
              <a:t>контамінованих</a:t>
            </a:r>
            <a:r>
              <a:rPr lang="ru-RU" sz="3000" dirty="0" smtClean="0"/>
              <a:t> </a:t>
            </a:r>
            <a:r>
              <a:rPr lang="ru-RU" sz="3000" dirty="0" err="1" smtClean="0"/>
              <a:t>об’єктах</a:t>
            </a:r>
            <a:r>
              <a:rPr lang="ru-RU" sz="3000" dirty="0" smtClean="0"/>
              <a:t> </a:t>
            </a:r>
            <a:r>
              <a:rPr lang="ru-RU" sz="3000" dirty="0" err="1" smtClean="0"/>
              <a:t>більше</a:t>
            </a:r>
            <a:r>
              <a:rPr lang="ru-RU" sz="3000" dirty="0" smtClean="0"/>
              <a:t> року. У </a:t>
            </a:r>
            <a:r>
              <a:rPr lang="ru-RU" sz="3000" dirty="0" err="1" smtClean="0"/>
              <a:t>приміщеннях</a:t>
            </a:r>
            <a:r>
              <a:rPr lang="ru-RU" sz="3000" dirty="0" smtClean="0"/>
              <a:t>, у </a:t>
            </a:r>
            <a:r>
              <a:rPr lang="ru-RU" sz="3000" dirty="0" err="1" smtClean="0"/>
              <a:t>фекаліях</a:t>
            </a:r>
            <a:r>
              <a:rPr lang="ru-RU" sz="3000" dirty="0" smtClean="0"/>
              <a:t> і органах </a:t>
            </a:r>
            <a:r>
              <a:rPr lang="ru-RU" sz="3000" dirty="0" err="1" smtClean="0"/>
              <a:t>хворих</a:t>
            </a:r>
            <a:r>
              <a:rPr lang="ru-RU" sz="3000" dirty="0" smtClean="0"/>
              <a:t> </a:t>
            </a:r>
            <a:r>
              <a:rPr lang="ru-RU" sz="3000" dirty="0" err="1" smtClean="0"/>
              <a:t>тварин</a:t>
            </a:r>
            <a:r>
              <a:rPr lang="ru-RU" sz="3000" dirty="0" smtClean="0"/>
              <a:t> за </a:t>
            </a:r>
            <a:r>
              <a:rPr lang="ru-RU" sz="3000" dirty="0" err="1" smtClean="0"/>
              <a:t>низьких</a:t>
            </a:r>
            <a:r>
              <a:rPr lang="ru-RU" sz="3000" dirty="0" smtClean="0"/>
              <a:t> температур </a:t>
            </a:r>
            <a:r>
              <a:rPr lang="ru-RU" sz="3000" dirty="0" err="1" smtClean="0"/>
              <a:t>може</a:t>
            </a:r>
            <a:r>
              <a:rPr lang="ru-RU" sz="3000" dirty="0" smtClean="0"/>
              <a:t> </a:t>
            </a:r>
            <a:r>
              <a:rPr lang="ru-RU" sz="3000" dirty="0" err="1" smtClean="0"/>
              <a:t>зберігатися</a:t>
            </a:r>
            <a:r>
              <a:rPr lang="ru-RU" sz="3000" dirty="0" smtClean="0"/>
              <a:t> до одного року. </a:t>
            </a:r>
            <a:r>
              <a:rPr lang="ru-RU" sz="3000" dirty="0" err="1" smtClean="0"/>
              <a:t>Досить</a:t>
            </a:r>
            <a:r>
              <a:rPr lang="ru-RU" sz="3000" dirty="0" smtClean="0"/>
              <a:t> </a:t>
            </a:r>
            <a:r>
              <a:rPr lang="ru-RU" sz="3000" dirty="0" err="1" smtClean="0"/>
              <a:t>стійкий</a:t>
            </a:r>
            <a:r>
              <a:rPr lang="ru-RU" sz="3000" dirty="0" smtClean="0"/>
              <a:t> до </a:t>
            </a:r>
            <a:r>
              <a:rPr lang="ru-RU" sz="3000" dirty="0" err="1" smtClean="0"/>
              <a:t>високих</a:t>
            </a:r>
            <a:r>
              <a:rPr lang="ru-RU" sz="3000" dirty="0" smtClean="0"/>
              <a:t> температур (при 60 °С </a:t>
            </a:r>
            <a:r>
              <a:rPr lang="ru-RU" sz="3000" dirty="0" err="1" smtClean="0"/>
              <a:t>гине</a:t>
            </a:r>
            <a:r>
              <a:rPr lang="ru-RU" sz="3000" dirty="0"/>
              <a:t> </a:t>
            </a:r>
            <a:r>
              <a:rPr lang="ru-RU" sz="3000" dirty="0" smtClean="0"/>
              <a:t>через годину) і до </a:t>
            </a:r>
            <a:r>
              <a:rPr lang="ru-RU" sz="3000" dirty="0" err="1" smtClean="0"/>
              <a:t>дезинфіктантів</a:t>
            </a:r>
            <a:r>
              <a:rPr lang="ru-RU" sz="3000" dirty="0" smtClean="0"/>
              <a:t>.</a:t>
            </a:r>
            <a:endParaRPr lang="ru-RU" sz="3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76672"/>
            <a:ext cx="3115344" cy="24947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l="12272" r="8809"/>
          <a:stretch/>
        </p:blipFill>
        <p:spPr>
          <a:xfrm>
            <a:off x="5895887" y="3356992"/>
            <a:ext cx="3087601" cy="275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729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AF348E2-A540-41A0-8B0A-8528EBB21C02}" type="slidenum">
              <a:rPr lang="ru-RU" altLang="ru-RU" sz="1400">
                <a:latin typeface="Arial" panose="020B0604020202020204" pitchFamily="34" charset="0"/>
              </a:rPr>
              <a:pPr eaLnBrk="1" hangingPunct="1"/>
              <a:t>7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i="1" dirty="0" smtClean="0"/>
              <a:t>Епізоотологічні дані</a:t>
            </a:r>
            <a:r>
              <a:rPr lang="ru-RU" altLang="ru-RU" dirty="0" smtClean="0"/>
              <a:t>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 algn="ctr"/>
            <a:r>
              <a:rPr lang="uk-UA" altLang="ru-RU" sz="2800" dirty="0" smtClean="0"/>
              <a:t>Хвороба реєструється у багатьох країнах Америки, Європи та Азії. </a:t>
            </a:r>
          </a:p>
          <a:p>
            <a:pPr algn="ctr"/>
            <a:r>
              <a:rPr lang="uk-UA" altLang="ru-RU" sz="2800" dirty="0" smtClean="0"/>
              <a:t>Хворіють домашні коти й інші представники родини котячих (тигри, леви, леопарди), родини куницевих (норки, тхорі), родини єнотових (</a:t>
            </a:r>
            <a:r>
              <a:rPr lang="uk-UA" altLang="ru-RU" sz="2800" dirty="0" err="1" smtClean="0"/>
              <a:t>носухи</a:t>
            </a:r>
            <a:r>
              <a:rPr lang="uk-UA" altLang="ru-RU" sz="2800" dirty="0" smtClean="0"/>
              <a:t>, єноти) і родини </a:t>
            </a:r>
            <a:r>
              <a:rPr lang="uk-UA" altLang="ru-RU" sz="2800" dirty="0" err="1" smtClean="0"/>
              <a:t>віверрових</a:t>
            </a:r>
            <a:r>
              <a:rPr lang="uk-UA" altLang="ru-RU" sz="2800" dirty="0" smtClean="0"/>
              <a:t> (</a:t>
            </a:r>
            <a:r>
              <a:rPr lang="uk-UA" altLang="ru-RU" sz="2800" dirty="0" err="1" smtClean="0"/>
              <a:t>віверри</a:t>
            </a:r>
            <a:r>
              <a:rPr lang="uk-UA" altLang="ru-RU" sz="2800" dirty="0" smtClean="0"/>
              <a:t>). Хворіють частіше молоді коти у 7–12-місячному віці, але іноді й дорослі тварини. Найчастіше масові захворювання тварин спостерігають влітку і пізньої осені, коли нове покоління кошенят втрачає молозивний імунітет.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39C8EF3-8F10-4F30-94DB-7E96850DAB9B}" type="slidenum">
              <a:rPr lang="ru-RU" altLang="ru-RU" sz="1400">
                <a:latin typeface="Arial" panose="020B0604020202020204" pitchFamily="34" charset="0"/>
              </a:rPr>
              <a:pPr eaLnBrk="1" hangingPunct="1"/>
              <a:t>8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i="1" smtClean="0"/>
              <a:t>Епізоотологічні дані</a:t>
            </a:r>
            <a:endParaRPr lang="ru-RU" altLang="ru-RU" i="1" smtClean="0"/>
          </a:p>
        </p:txBody>
      </p:sp>
      <p:pic>
        <p:nvPicPr>
          <p:cNvPr id="10246" name="Picture 6" descr="https://moluch.ru/blmcbn/36210/36210.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390" y="1484309"/>
            <a:ext cx="7777220" cy="469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i="1" dirty="0" smtClean="0"/>
              <a:t>Епізоотологічні дані</a:t>
            </a:r>
            <a:r>
              <a:rPr lang="ru-RU" alt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268760"/>
            <a:ext cx="8686800" cy="4525963"/>
          </a:xfrm>
        </p:spPr>
        <p:txBody>
          <a:bodyPr/>
          <a:lstStyle/>
          <a:p>
            <a:pPr algn="ctr"/>
            <a:r>
              <a:rPr lang="ru-RU" sz="2600" dirty="0" err="1" smtClean="0"/>
              <a:t>Джерелом</a:t>
            </a:r>
            <a:r>
              <a:rPr lang="ru-RU" sz="2600" dirty="0" smtClean="0"/>
              <a:t> </a:t>
            </a:r>
            <a:r>
              <a:rPr lang="ru-RU" sz="2600" dirty="0" err="1" smtClean="0"/>
              <a:t>збудника</a:t>
            </a:r>
            <a:r>
              <a:rPr lang="ru-RU" sz="2600" dirty="0" smtClean="0"/>
              <a:t> є </a:t>
            </a:r>
            <a:r>
              <a:rPr lang="ru-RU" sz="2600" dirty="0" err="1" smtClean="0"/>
              <a:t>хворі</a:t>
            </a:r>
            <a:r>
              <a:rPr lang="ru-RU" sz="2600" dirty="0" smtClean="0"/>
              <a:t> </a:t>
            </a:r>
            <a:r>
              <a:rPr lang="ru-RU" sz="2600" dirty="0" err="1" smtClean="0"/>
              <a:t>тварини</a:t>
            </a:r>
            <a:r>
              <a:rPr lang="ru-RU" sz="2600" dirty="0" smtClean="0"/>
              <a:t> і </a:t>
            </a:r>
            <a:r>
              <a:rPr lang="ru-RU" sz="2600" dirty="0" err="1" smtClean="0"/>
              <a:t>вірусоносії</a:t>
            </a:r>
            <a:r>
              <a:rPr lang="ru-RU" sz="2600" dirty="0" smtClean="0"/>
              <a:t> (для </a:t>
            </a:r>
            <a:r>
              <a:rPr lang="ru-RU" sz="2600" dirty="0" err="1" smtClean="0"/>
              <a:t>панлейкопенії</a:t>
            </a:r>
            <a:r>
              <a:rPr lang="ru-RU" sz="2600" dirty="0" smtClean="0"/>
              <a:t> характерно </a:t>
            </a:r>
            <a:r>
              <a:rPr lang="ru-RU" sz="2600" dirty="0" err="1" smtClean="0"/>
              <a:t>приховане</a:t>
            </a:r>
            <a:r>
              <a:rPr lang="ru-RU" sz="2600" dirty="0" smtClean="0"/>
              <a:t> </a:t>
            </a:r>
            <a:r>
              <a:rPr lang="ru-RU" sz="2600" dirty="0" err="1" smtClean="0"/>
              <a:t>вірусоносійство</a:t>
            </a:r>
            <a:r>
              <a:rPr lang="ru-RU" sz="2600" dirty="0" smtClean="0"/>
              <a:t>). З </a:t>
            </a:r>
            <a:r>
              <a:rPr lang="ru-RU" sz="2600" dirty="0" err="1" smtClean="0"/>
              <a:t>організму</a:t>
            </a:r>
            <a:r>
              <a:rPr lang="ru-RU" sz="2600" dirty="0" smtClean="0"/>
              <a:t> </a:t>
            </a:r>
            <a:r>
              <a:rPr lang="ru-RU" sz="2600" dirty="0" err="1" smtClean="0"/>
              <a:t>хворих</a:t>
            </a:r>
            <a:r>
              <a:rPr lang="ru-RU" sz="2600" dirty="0" smtClean="0"/>
              <a:t> </a:t>
            </a:r>
            <a:r>
              <a:rPr lang="ru-RU" sz="2600" dirty="0" err="1" smtClean="0"/>
              <a:t>тварин</a:t>
            </a:r>
            <a:r>
              <a:rPr lang="ru-RU" sz="2600" dirty="0" smtClean="0"/>
              <a:t>, а </a:t>
            </a:r>
            <a:r>
              <a:rPr lang="ru-RU" sz="2600" dirty="0" err="1" smtClean="0"/>
              <a:t>також</a:t>
            </a:r>
            <a:r>
              <a:rPr lang="ru-RU" sz="2600" dirty="0" smtClean="0"/>
              <a:t> тих, </a:t>
            </a:r>
            <a:r>
              <a:rPr lang="ru-RU" sz="2600" dirty="0" err="1" smtClean="0"/>
              <a:t>які</a:t>
            </a:r>
            <a:r>
              <a:rPr lang="ru-RU" sz="2600" dirty="0"/>
              <a:t> </a:t>
            </a:r>
            <a:r>
              <a:rPr lang="ru-RU" sz="2600" dirty="0" err="1" smtClean="0"/>
              <a:t>перехворіли</a:t>
            </a:r>
            <a:r>
              <a:rPr lang="ru-RU" sz="2600" dirty="0" smtClean="0"/>
              <a:t>, та </a:t>
            </a:r>
            <a:r>
              <a:rPr lang="ru-RU" sz="2600" dirty="0" err="1" smtClean="0"/>
              <a:t>вірусоносіїв</a:t>
            </a:r>
            <a:r>
              <a:rPr lang="ru-RU" sz="2600" dirty="0" smtClean="0"/>
              <a:t> </a:t>
            </a:r>
            <a:r>
              <a:rPr lang="ru-RU" sz="2600" dirty="0" err="1" smtClean="0"/>
              <a:t>збудник</a:t>
            </a:r>
            <a:r>
              <a:rPr lang="ru-RU" sz="2600" dirty="0" smtClean="0"/>
              <a:t> </a:t>
            </a:r>
            <a:r>
              <a:rPr lang="ru-RU" sz="2600" dirty="0" err="1" smtClean="0"/>
              <a:t>виділяється</a:t>
            </a:r>
            <a:r>
              <a:rPr lang="ru-RU" sz="2600" dirty="0" smtClean="0"/>
              <a:t> з </a:t>
            </a:r>
            <a:r>
              <a:rPr lang="ru-RU" sz="2600" dirty="0" err="1" smtClean="0"/>
              <a:t>фекаліями</a:t>
            </a:r>
            <a:r>
              <a:rPr lang="ru-RU" sz="2600" dirty="0" smtClean="0"/>
              <a:t>, </a:t>
            </a:r>
            <a:r>
              <a:rPr lang="ru-RU" sz="2600" dirty="0" err="1" smtClean="0"/>
              <a:t>слиною</a:t>
            </a:r>
            <a:r>
              <a:rPr lang="ru-RU" sz="2600" dirty="0" smtClean="0"/>
              <a:t>, сечею, </a:t>
            </a:r>
            <a:r>
              <a:rPr lang="ru-RU" sz="2600" dirty="0" err="1" smtClean="0"/>
              <a:t>виділеннями</a:t>
            </a:r>
            <a:r>
              <a:rPr lang="ru-RU" sz="2600" dirty="0" smtClean="0"/>
              <a:t> з </a:t>
            </a:r>
            <a:r>
              <a:rPr lang="ru-RU" sz="2600" dirty="0" err="1" smtClean="0"/>
              <a:t>носової</a:t>
            </a:r>
            <a:r>
              <a:rPr lang="ru-RU" sz="2600" dirty="0"/>
              <a:t> </a:t>
            </a:r>
            <a:r>
              <a:rPr lang="ru-RU" sz="2600" dirty="0" err="1" smtClean="0"/>
              <a:t>порожнини</a:t>
            </a:r>
            <a:r>
              <a:rPr lang="ru-RU" sz="2600" dirty="0" smtClean="0"/>
              <a:t> та очей. </a:t>
            </a:r>
            <a:r>
              <a:rPr lang="ru-RU" sz="2600" dirty="0" err="1" smtClean="0"/>
              <a:t>Зараження</a:t>
            </a:r>
            <a:r>
              <a:rPr lang="ru-RU" sz="2600" dirty="0"/>
              <a:t> </a:t>
            </a:r>
            <a:r>
              <a:rPr lang="ru-RU" sz="2600" dirty="0" err="1" smtClean="0"/>
              <a:t>відбувається</a:t>
            </a:r>
            <a:r>
              <a:rPr lang="ru-RU" sz="2600" dirty="0" smtClean="0"/>
              <a:t> </a:t>
            </a:r>
            <a:r>
              <a:rPr lang="ru-RU" sz="2600" dirty="0" err="1" smtClean="0"/>
              <a:t>частіше</a:t>
            </a:r>
            <a:r>
              <a:rPr lang="ru-RU" sz="2600" dirty="0" smtClean="0"/>
              <a:t> </a:t>
            </a:r>
            <a:r>
              <a:rPr lang="ru-RU" sz="2600" dirty="0" err="1" smtClean="0"/>
              <a:t>під</a:t>
            </a:r>
            <a:r>
              <a:rPr lang="ru-RU" sz="2600" dirty="0" smtClean="0"/>
              <a:t> час прямого контакту, через </a:t>
            </a:r>
            <a:r>
              <a:rPr lang="ru-RU" sz="2600" dirty="0" err="1" smtClean="0"/>
              <a:t>забруднені</a:t>
            </a:r>
            <a:r>
              <a:rPr lang="ru-RU" sz="2600" dirty="0" smtClean="0"/>
              <a:t> </a:t>
            </a:r>
            <a:r>
              <a:rPr lang="ru-RU" sz="2600" dirty="0" err="1" smtClean="0"/>
              <a:t>вірусом</a:t>
            </a:r>
            <a:r>
              <a:rPr lang="ru-RU" sz="2600" dirty="0" smtClean="0"/>
              <a:t> </a:t>
            </a:r>
            <a:r>
              <a:rPr lang="ru-RU" sz="2600" dirty="0" err="1" smtClean="0"/>
              <a:t>об'єкти</a:t>
            </a:r>
            <a:r>
              <a:rPr lang="ru-RU" sz="2600" dirty="0" smtClean="0"/>
              <a:t> (</a:t>
            </a:r>
            <a:r>
              <a:rPr lang="ru-RU" sz="2600" dirty="0" err="1" smtClean="0"/>
              <a:t>поверхні</a:t>
            </a:r>
            <a:r>
              <a:rPr lang="ru-RU" sz="2600" dirty="0" smtClean="0"/>
              <a:t> </a:t>
            </a:r>
            <a:r>
              <a:rPr lang="ru-RU" sz="2600" dirty="0" err="1" smtClean="0"/>
              <a:t>стін</a:t>
            </a:r>
            <a:r>
              <a:rPr lang="ru-RU" sz="2600" dirty="0" smtClean="0"/>
              <a:t>, </a:t>
            </a:r>
            <a:r>
              <a:rPr lang="ru-RU" sz="2600" dirty="0" err="1" smtClean="0"/>
              <a:t>підлоги</a:t>
            </a:r>
            <a:r>
              <a:rPr lang="ru-RU" sz="2600" dirty="0" smtClean="0"/>
              <a:t>, </a:t>
            </a:r>
            <a:r>
              <a:rPr lang="ru-RU" sz="2600" dirty="0" err="1" smtClean="0"/>
              <a:t>меблі</a:t>
            </a:r>
            <a:r>
              <a:rPr lang="ru-RU" sz="2600" dirty="0" smtClean="0"/>
              <a:t>, посуд, </a:t>
            </a:r>
            <a:r>
              <a:rPr lang="ru-RU" sz="2600" dirty="0" err="1" smtClean="0"/>
              <a:t>тканини</a:t>
            </a:r>
            <a:r>
              <a:rPr lang="ru-RU" sz="2600" dirty="0" smtClean="0"/>
              <a:t>, </a:t>
            </a:r>
            <a:r>
              <a:rPr lang="ru-RU" sz="2600" dirty="0" err="1" smtClean="0"/>
              <a:t>підстилку</a:t>
            </a:r>
            <a:r>
              <a:rPr lang="ru-RU" sz="2600" dirty="0" smtClean="0"/>
              <a:t> </a:t>
            </a:r>
            <a:r>
              <a:rPr lang="ru-RU" sz="2600" dirty="0" err="1" smtClean="0"/>
              <a:t>тощо</a:t>
            </a:r>
            <a:r>
              <a:rPr lang="ru-RU" sz="2600" dirty="0" smtClean="0"/>
              <a:t>), </a:t>
            </a:r>
            <a:r>
              <a:rPr lang="ru-RU" sz="2600" dirty="0" err="1" smtClean="0"/>
              <a:t>аерогенно</a:t>
            </a:r>
            <a:r>
              <a:rPr lang="ru-RU" sz="2600" dirty="0" smtClean="0"/>
              <a:t>. </a:t>
            </a:r>
            <a:r>
              <a:rPr lang="ru-RU" sz="2600" dirty="0" err="1" smtClean="0"/>
              <a:t>Вірус</a:t>
            </a:r>
            <a:r>
              <a:rPr lang="ru-RU" sz="2600" dirty="0" smtClean="0"/>
              <a:t> </a:t>
            </a:r>
            <a:r>
              <a:rPr lang="ru-RU" sz="2600" dirty="0" err="1" smtClean="0"/>
              <a:t>із</a:t>
            </a:r>
            <a:r>
              <a:rPr lang="ru-RU" sz="2600" dirty="0" smtClean="0"/>
              <a:t> </a:t>
            </a:r>
            <a:r>
              <a:rPr lang="ru-RU" sz="2600" dirty="0" err="1" smtClean="0"/>
              <a:t>вулиці</a:t>
            </a:r>
            <a:r>
              <a:rPr lang="ru-RU" sz="2600" dirty="0" smtClean="0"/>
              <a:t> в </a:t>
            </a:r>
            <a:r>
              <a:rPr lang="ru-RU" sz="2600" dirty="0" err="1" smtClean="0"/>
              <a:t>приміщення</a:t>
            </a:r>
            <a:r>
              <a:rPr lang="ru-RU" sz="2600" dirty="0" smtClean="0"/>
              <a:t> </a:t>
            </a:r>
            <a:r>
              <a:rPr lang="ru-RU" sz="2600" dirty="0" err="1" smtClean="0"/>
              <a:t>може</a:t>
            </a:r>
            <a:r>
              <a:rPr lang="ru-RU" sz="2600" dirty="0"/>
              <a:t> </a:t>
            </a:r>
            <a:r>
              <a:rPr lang="ru-RU" sz="2600" dirty="0" err="1" smtClean="0"/>
              <a:t>потрапити</a:t>
            </a:r>
            <a:r>
              <a:rPr lang="ru-RU" sz="2600" dirty="0" smtClean="0"/>
              <a:t> на </a:t>
            </a:r>
            <a:r>
              <a:rPr lang="ru-RU" sz="2600" dirty="0" err="1" smtClean="0"/>
              <a:t>одязі</a:t>
            </a:r>
            <a:r>
              <a:rPr lang="ru-RU" sz="2600" dirty="0" smtClean="0"/>
              <a:t> і </a:t>
            </a:r>
            <a:r>
              <a:rPr lang="ru-RU" sz="2600" dirty="0" err="1" smtClean="0"/>
              <a:t>взутті</a:t>
            </a:r>
            <a:r>
              <a:rPr lang="ru-RU" sz="2600" dirty="0" smtClean="0"/>
              <a:t> </a:t>
            </a:r>
            <a:r>
              <a:rPr lang="ru-RU" sz="2600" dirty="0" err="1" smtClean="0"/>
              <a:t>власника</a:t>
            </a:r>
            <a:r>
              <a:rPr lang="ru-RU" sz="2600" dirty="0" smtClean="0"/>
              <a:t> кота (</a:t>
            </a:r>
            <a:r>
              <a:rPr lang="ru-RU" sz="2600" dirty="0" err="1" smtClean="0"/>
              <a:t>фактори</a:t>
            </a:r>
            <a:r>
              <a:rPr lang="ru-RU" sz="2600" dirty="0" smtClean="0"/>
              <a:t> </a:t>
            </a:r>
            <a:r>
              <a:rPr lang="ru-RU" sz="2600" dirty="0" err="1" smtClean="0"/>
              <a:t>передачі</a:t>
            </a:r>
            <a:r>
              <a:rPr lang="ru-RU" sz="2600" dirty="0" smtClean="0"/>
              <a:t>). </a:t>
            </a:r>
            <a:r>
              <a:rPr lang="ru-RU" sz="2600" dirty="0" err="1" smtClean="0"/>
              <a:t>Найбільш</a:t>
            </a:r>
            <a:r>
              <a:rPr lang="ru-RU" sz="2600" dirty="0"/>
              <a:t> </a:t>
            </a:r>
            <a:r>
              <a:rPr lang="ru-RU" sz="2600" dirty="0" err="1" smtClean="0"/>
              <a:t>характерним</a:t>
            </a:r>
            <a:r>
              <a:rPr lang="ru-RU" sz="2600" dirty="0" smtClean="0"/>
              <a:t> є фекально-</a:t>
            </a:r>
            <a:r>
              <a:rPr lang="ru-RU" sz="2600" dirty="0" err="1" smtClean="0"/>
              <a:t>оральне</a:t>
            </a:r>
            <a:r>
              <a:rPr lang="ru-RU" sz="2600" dirty="0" smtClean="0"/>
              <a:t> </a:t>
            </a:r>
            <a:r>
              <a:rPr lang="ru-RU" sz="2600" dirty="0" err="1" smtClean="0"/>
              <a:t>зараження</a:t>
            </a:r>
            <a:r>
              <a:rPr lang="ru-RU" sz="2600" dirty="0" smtClean="0"/>
              <a:t>. </a:t>
            </a:r>
          </a:p>
          <a:p>
            <a:pPr algn="ctr"/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01-FA26-427D-9C59-FD1F6DCCDE97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95312319"/>
      </p:ext>
    </p:extLst>
  </p:cSld>
  <p:clrMapOvr>
    <a:masterClrMapping/>
  </p:clrMapOvr>
</p:sld>
</file>

<file path=ppt/theme/theme1.xml><?xml version="1.0" encoding="utf-8"?>
<a:theme xmlns:a="http://schemas.openxmlformats.org/drawingml/2006/main" name="(Прізвище) (Назва хвороби)">
  <a:themeElements>
    <a:clrScheme name="20201019 Шаблон презентації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201019 Шаблон презентації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201019 Шаблон презентації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1019 Шаблон презентації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1019 Шаблон презентації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1019 Шаблон презентації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1019 Шаблон презентації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1019 Шаблон презентації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1019 Шаблон презентації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1019 Шаблон презентації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1019 Шаблон презентації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1019 Шаблон презентації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1019 Шаблон презентації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1019 Шаблон презентації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0201019 Шаблон презентації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(Прізвище) (Назва хвороби)</Template>
  <TotalTime>115</TotalTime>
  <Words>1403</Words>
  <Application>Microsoft Office PowerPoint</Application>
  <PresentationFormat>Экран (4:3)</PresentationFormat>
  <Paragraphs>122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(Прізвище) (Назва хвороби)</vt:lpstr>
      <vt:lpstr>Панлейкопенія котів  </vt:lpstr>
      <vt:lpstr>Слайд 2</vt:lpstr>
      <vt:lpstr>Означення хвороби </vt:lpstr>
      <vt:lpstr>Історична довідка </vt:lpstr>
      <vt:lpstr>Характеристика збудника </vt:lpstr>
      <vt:lpstr>Слайд 6</vt:lpstr>
      <vt:lpstr>Епізоотологічні дані </vt:lpstr>
      <vt:lpstr>Епізоотологічні дані</vt:lpstr>
      <vt:lpstr>Епізоотологічні дані </vt:lpstr>
      <vt:lpstr>Слайд 10</vt:lpstr>
      <vt:lpstr>Слайд 11</vt:lpstr>
      <vt:lpstr>Патогенез </vt:lpstr>
      <vt:lpstr>Патогенез</vt:lpstr>
      <vt:lpstr>Патогенез</vt:lpstr>
      <vt:lpstr>Клінічні ознаки </vt:lpstr>
      <vt:lpstr>Клінічні ознаки</vt:lpstr>
      <vt:lpstr>Клінічні ознаки</vt:lpstr>
      <vt:lpstr>Патолого-анатомічні зміни </vt:lpstr>
      <vt:lpstr>Слайд 19</vt:lpstr>
      <vt:lpstr>Діагноз </vt:lpstr>
      <vt:lpstr>Диференційна діагностика </vt:lpstr>
      <vt:lpstr>Лікування </vt:lpstr>
      <vt:lpstr>Профілактика </vt:lpstr>
      <vt:lpstr>Слайд 24</vt:lpstr>
      <vt:lpstr>Профілактика</vt:lpstr>
      <vt:lpstr>Література  та інформаційні джерела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Панлейкопенія котів  </dc:title>
  <dc:subject>Панлейкопенія котів</dc:subject>
  <dc:creator>Сорокіна Н. Г.</dc:creator>
  <cp:lastModifiedBy>Яся</cp:lastModifiedBy>
  <cp:revision>10</cp:revision>
  <dcterms:created xsi:type="dcterms:W3CDTF">2020-10-27T18:58:22Z</dcterms:created>
  <dcterms:modified xsi:type="dcterms:W3CDTF">2020-11-10T09:59:29Z</dcterms:modified>
</cp:coreProperties>
</file>