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1942" r:id="rId2"/>
    <p:sldId id="2004" r:id="rId3"/>
    <p:sldId id="2003" r:id="rId4"/>
    <p:sldId id="1988" r:id="rId5"/>
    <p:sldId id="2005" r:id="rId6"/>
    <p:sldId id="2006" r:id="rId7"/>
    <p:sldId id="2007" r:id="rId8"/>
    <p:sldId id="2022" r:id="rId9"/>
    <p:sldId id="2008" r:id="rId10"/>
    <p:sldId id="2013" r:id="rId11"/>
    <p:sldId id="2014" r:id="rId12"/>
    <p:sldId id="2019" r:id="rId13"/>
    <p:sldId id="2009" r:id="rId14"/>
    <p:sldId id="1990" r:id="rId15"/>
    <p:sldId id="1935" r:id="rId16"/>
    <p:sldId id="1985" r:id="rId17"/>
    <p:sldId id="2025" r:id="rId18"/>
    <p:sldId id="2026" r:id="rId19"/>
    <p:sldId id="2024" r:id="rId20"/>
    <p:sldId id="2016" r:id="rId21"/>
    <p:sldId id="2015" r:id="rId22"/>
    <p:sldId id="1989" r:id="rId23"/>
    <p:sldId id="1991" r:id="rId24"/>
    <p:sldId id="2010" r:id="rId25"/>
    <p:sldId id="2029" r:id="rId26"/>
    <p:sldId id="2028" r:id="rId27"/>
    <p:sldId id="1992" r:id="rId28"/>
    <p:sldId id="1993" r:id="rId29"/>
    <p:sldId id="2030" r:id="rId30"/>
    <p:sldId id="2031" r:id="rId31"/>
    <p:sldId id="1994" r:id="rId32"/>
    <p:sldId id="2032" r:id="rId33"/>
    <p:sldId id="1995" r:id="rId34"/>
    <p:sldId id="1996" r:id="rId35"/>
    <p:sldId id="2018" r:id="rId36"/>
    <p:sldId id="2020" r:id="rId37"/>
    <p:sldId id="2021" r:id="rId38"/>
    <p:sldId id="2027" r:id="rId39"/>
  </p:sldIdLst>
  <p:sldSz cx="12192000" cy="6858000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D0"/>
    <a:srgbClr val="CE9A00"/>
    <a:srgbClr val="084F7F"/>
    <a:srgbClr val="FFB100"/>
    <a:srgbClr val="7AFF04"/>
    <a:srgbClr val="97E025"/>
    <a:srgbClr val="1792CD"/>
    <a:srgbClr val="FF483A"/>
    <a:srgbClr val="595959"/>
    <a:srgbClr val="C0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7"/>
    <p:restoredTop sz="94683"/>
  </p:normalViewPr>
  <p:slideViewPr>
    <p:cSldViewPr snapToGrid="0" snapToObjects="1">
      <p:cViewPr>
        <p:scale>
          <a:sx n="50" d="100"/>
          <a:sy n="50" d="100"/>
        </p:scale>
        <p:origin x="-1212" y="-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0370E-352A-4402-96BF-1020DCD5B148}" type="doc">
      <dgm:prSet loTypeId="urn:microsoft.com/office/officeart/2005/8/layout/defaul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6C3081-9A9A-4454-9624-E00863D3B10D}">
      <dgm:prSet phldrT="[Текст]" custT="1"/>
      <dgm:spPr/>
      <dgm:t>
        <a:bodyPr/>
        <a:lstStyle/>
        <a:p>
          <a:r>
            <a:rPr lang="uk-UA" sz="2400" b="1" dirty="0" smtClean="0">
              <a:latin typeface="ALS Sector Regular" pitchFamily="50" charset="0"/>
              <a:cs typeface="ALS Sector Regular" pitchFamily="50" charset="0"/>
            </a:rPr>
            <a:t>технологічна карта туристичної подорожі</a:t>
          </a:r>
          <a:endParaRPr lang="ru-RU" sz="2400" b="1" dirty="0">
            <a:latin typeface="ALS Sector Regular" pitchFamily="50" charset="0"/>
            <a:cs typeface="ALS Sector Regular" pitchFamily="50" charset="0"/>
          </a:endParaRPr>
        </a:p>
      </dgm:t>
    </dgm:pt>
    <dgm:pt modelId="{4CB8AB03-5CAF-4499-8D9C-FAE722C7ADEB}" type="parTrans" cxnId="{853A0358-A0E0-4757-80C2-F3D16856E33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58664E75-217C-47FF-A408-9DE080F36724}" type="sibTrans" cxnId="{853A0358-A0E0-4757-80C2-F3D16856E33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BA627858-10E8-430D-B087-260564FD7669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тип розміщення, категорія та характеристики проживання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2090F25E-2395-4F4E-86BD-D25BDF169F4C}" type="parTrans" cxnId="{6126859B-0BA6-44CD-BAEB-6AE252623D9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EB791B87-3051-4FA6-9DEF-B7B025A5C034}" type="sibTrans" cxnId="{6126859B-0BA6-44CD-BAEB-6AE252623D93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EA08B3CB-5356-490C-920C-917193DB13EB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тип харчування, включений у </a:t>
          </a:r>
          <a:r>
            <a:rPr lang="uk-UA" sz="2400" dirty="0" err="1" smtClean="0">
              <a:latin typeface="ALS Sector Regular" pitchFamily="50" charset="0"/>
              <a:cs typeface="ALS Sector Regular" pitchFamily="50" charset="0"/>
            </a:rPr>
            <a:t>турпакет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D105738A-6CAA-40E0-921C-85134A5CB510}" type="parTrans" cxnId="{00BDEC9F-A94C-49E7-B15A-A5E7EB0F2F21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83862243-64A0-4332-8635-E37B4D771B8D}" type="sibTrans" cxnId="{00BDEC9F-A94C-49E7-B15A-A5E7EB0F2F21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983FCA23-EC12-4A24-B5F2-05221DA91C7B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маршрут подорожі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D57033A7-CDC2-42FF-A18E-BE67C35C30D0}" type="parTrans" cxnId="{C626A9DC-EE00-4AB8-852A-C916694D9E9E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043B3E72-08B4-48D9-A35A-6E6E7BA3DBDE}" type="sibTrans" cxnId="{C626A9DC-EE00-4AB8-852A-C916694D9E9E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3D8318D4-D328-4F6D-A225-3FA3AF06D069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розмір задатку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8177C3F5-F6DD-4E64-A952-5870464CEAA2}" type="parTrans" cxnId="{BE0EA43E-2A98-4099-B50A-34517B4F37D7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26A74DC0-D26F-4E36-B175-4D52506EE2D9}" type="sibTrans" cxnId="{BE0EA43E-2A98-4099-B50A-34517B4F37D7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FD39A19A-D4CC-4E06-80FB-B174377FFA04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мінімальний розмір групи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56E9F5E1-8A50-4F86-B48B-8EEA03DEEBEF}" type="parTrans" cxnId="{6516FB7B-AE38-4DC3-9CEA-7C7F43011506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4B2F401E-1C92-4960-A46B-A5902FE829B1}" type="sibTrans" cxnId="{6516FB7B-AE38-4DC3-9CEA-7C7F43011506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5CC744B3-93AB-442C-AD66-F1277A0D6CB2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інформація про туристичні формальності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F403464C-6ADA-4B07-ABDC-99C93C8FAF75}" type="parTrans" cxnId="{987DDE96-CD32-47A0-99F5-346B13F0E089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B7BBBC8C-888B-4A1D-81D1-BB8740AE8408}" type="sibTrans" cxnId="{987DDE96-CD32-47A0-99F5-346B13F0E089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01EDEBC9-465C-43E8-861E-EEDA86CFF712}">
      <dgm:prSet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Інформація про звичаї країни подорожі, порушувати які не рекомендується</a:t>
          </a:r>
          <a:endParaRPr lang="ru-RU" sz="2400" dirty="0">
            <a:latin typeface="ALS Sector Regular" pitchFamily="50" charset="0"/>
            <a:cs typeface="ALS Sector Regular" pitchFamily="50" charset="0"/>
          </a:endParaRPr>
        </a:p>
      </dgm:t>
    </dgm:pt>
    <dgm:pt modelId="{4102264F-0527-4D79-A226-A8D005C895AB}" type="parTrans" cxnId="{20F616F5-C6C0-4EBC-B967-2FAE8CB6EF84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422F24E2-20FE-4DF8-BB2F-7070409A8125}" type="sibTrans" cxnId="{20F616F5-C6C0-4EBC-B967-2FAE8CB6EF84}">
      <dgm:prSet/>
      <dgm:spPr/>
      <dgm:t>
        <a:bodyPr/>
        <a:lstStyle/>
        <a:p>
          <a:endParaRPr lang="ru-RU" sz="2400">
            <a:latin typeface="ALS Sector Regular" pitchFamily="50" charset="0"/>
            <a:cs typeface="ALS Sector Regular" pitchFamily="50" charset="0"/>
          </a:endParaRPr>
        </a:p>
      </dgm:t>
    </dgm:pt>
    <dgm:pt modelId="{43A85569-7A1A-406D-BC80-22C9001D06CF}" type="pres">
      <dgm:prSet presAssocID="{1830370E-352A-4402-96BF-1020DCD5B1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2F4C1-5112-4DC6-84BB-E5A302F7F8DE}" type="pres">
      <dgm:prSet presAssocID="{766C3081-9A9A-4454-9624-E00863D3B10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6AC02-1889-4D16-B734-73A5A4070F4B}" type="pres">
      <dgm:prSet presAssocID="{58664E75-217C-47FF-A408-9DE080F36724}" presName="sibTrans" presStyleCnt="0"/>
      <dgm:spPr/>
      <dgm:t>
        <a:bodyPr/>
        <a:lstStyle/>
        <a:p>
          <a:endParaRPr lang="ru-RU"/>
        </a:p>
      </dgm:t>
    </dgm:pt>
    <dgm:pt modelId="{93A2FA88-900E-4863-84C5-BF453ED76375}" type="pres">
      <dgm:prSet presAssocID="{BA627858-10E8-430D-B087-260564FD766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8827C-5C44-4E3E-830E-E4C8016842BF}" type="pres">
      <dgm:prSet presAssocID="{EB791B87-3051-4FA6-9DEF-B7B025A5C034}" presName="sibTrans" presStyleCnt="0"/>
      <dgm:spPr/>
      <dgm:t>
        <a:bodyPr/>
        <a:lstStyle/>
        <a:p>
          <a:endParaRPr lang="ru-RU"/>
        </a:p>
      </dgm:t>
    </dgm:pt>
    <dgm:pt modelId="{5B6CAADD-B98A-4507-9069-98A63F770859}" type="pres">
      <dgm:prSet presAssocID="{EA08B3CB-5356-490C-920C-917193DB13E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4AC0D-780D-47A3-AEC5-A64BB33E90EC}" type="pres">
      <dgm:prSet presAssocID="{83862243-64A0-4332-8635-E37B4D771B8D}" presName="sibTrans" presStyleCnt="0"/>
      <dgm:spPr/>
      <dgm:t>
        <a:bodyPr/>
        <a:lstStyle/>
        <a:p>
          <a:endParaRPr lang="ru-RU"/>
        </a:p>
      </dgm:t>
    </dgm:pt>
    <dgm:pt modelId="{3C23551E-311D-47E0-82A4-F74B64315D26}" type="pres">
      <dgm:prSet presAssocID="{983FCA23-EC12-4A24-B5F2-05221DA91C7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11575-8954-425A-922D-704EE272A338}" type="pres">
      <dgm:prSet presAssocID="{043B3E72-08B4-48D9-A35A-6E6E7BA3DBDE}" presName="sibTrans" presStyleCnt="0"/>
      <dgm:spPr/>
      <dgm:t>
        <a:bodyPr/>
        <a:lstStyle/>
        <a:p>
          <a:endParaRPr lang="ru-RU"/>
        </a:p>
      </dgm:t>
    </dgm:pt>
    <dgm:pt modelId="{75A739D8-CE2D-48D8-817A-C2A64D80540B}" type="pres">
      <dgm:prSet presAssocID="{3D8318D4-D328-4F6D-A225-3FA3AF06D0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DA54B-4DFD-4144-BF79-ED85568440F4}" type="pres">
      <dgm:prSet presAssocID="{26A74DC0-D26F-4E36-B175-4D52506EE2D9}" presName="sibTrans" presStyleCnt="0"/>
      <dgm:spPr/>
      <dgm:t>
        <a:bodyPr/>
        <a:lstStyle/>
        <a:p>
          <a:endParaRPr lang="ru-RU"/>
        </a:p>
      </dgm:t>
    </dgm:pt>
    <dgm:pt modelId="{6D881FC2-AE64-4CDD-8F1C-87C7D7F2195A}" type="pres">
      <dgm:prSet presAssocID="{FD39A19A-D4CC-4E06-80FB-B174377FFA0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4E8B-C59F-4123-86C3-B3343A8088E2}" type="pres">
      <dgm:prSet presAssocID="{4B2F401E-1C92-4960-A46B-A5902FE829B1}" presName="sibTrans" presStyleCnt="0"/>
      <dgm:spPr/>
      <dgm:t>
        <a:bodyPr/>
        <a:lstStyle/>
        <a:p>
          <a:endParaRPr lang="ru-RU"/>
        </a:p>
      </dgm:t>
    </dgm:pt>
    <dgm:pt modelId="{FBF00605-F745-468C-B054-517C9A28D241}" type="pres">
      <dgm:prSet presAssocID="{5CC744B3-93AB-442C-AD66-F1277A0D6CB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35559-D07F-4297-980A-DC5C7E02D301}" type="pres">
      <dgm:prSet presAssocID="{B7BBBC8C-888B-4A1D-81D1-BB8740AE8408}" presName="sibTrans" presStyleCnt="0"/>
      <dgm:spPr/>
      <dgm:t>
        <a:bodyPr/>
        <a:lstStyle/>
        <a:p>
          <a:endParaRPr lang="ru-RU"/>
        </a:p>
      </dgm:t>
    </dgm:pt>
    <dgm:pt modelId="{67361FBB-0914-42F1-A929-8E0FF320ADD8}" type="pres">
      <dgm:prSet presAssocID="{01EDEBC9-465C-43E8-861E-EEDA86CFF71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032BA-D5D2-4ACA-874C-CE48F5CE39BB}" type="presOf" srcId="{1830370E-352A-4402-96BF-1020DCD5B148}" destId="{43A85569-7A1A-406D-BC80-22C9001D06CF}" srcOrd="0" destOrd="0" presId="urn:microsoft.com/office/officeart/2005/8/layout/default"/>
    <dgm:cxn modelId="{744F6A11-A329-43D4-A9EA-319DBD6CEACA}" type="presOf" srcId="{EA08B3CB-5356-490C-920C-917193DB13EB}" destId="{5B6CAADD-B98A-4507-9069-98A63F770859}" srcOrd="0" destOrd="0" presId="urn:microsoft.com/office/officeart/2005/8/layout/default"/>
    <dgm:cxn modelId="{4E94D552-C717-458E-80DE-C117B65592C8}" type="presOf" srcId="{BA627858-10E8-430D-B087-260564FD7669}" destId="{93A2FA88-900E-4863-84C5-BF453ED76375}" srcOrd="0" destOrd="0" presId="urn:microsoft.com/office/officeart/2005/8/layout/default"/>
    <dgm:cxn modelId="{00BDEC9F-A94C-49E7-B15A-A5E7EB0F2F21}" srcId="{1830370E-352A-4402-96BF-1020DCD5B148}" destId="{EA08B3CB-5356-490C-920C-917193DB13EB}" srcOrd="2" destOrd="0" parTransId="{D105738A-6CAA-40E0-921C-85134A5CB510}" sibTransId="{83862243-64A0-4332-8635-E37B4D771B8D}"/>
    <dgm:cxn modelId="{877C1CE1-E2B3-457A-87E1-91C43D8D8C60}" type="presOf" srcId="{983FCA23-EC12-4A24-B5F2-05221DA91C7B}" destId="{3C23551E-311D-47E0-82A4-F74B64315D26}" srcOrd="0" destOrd="0" presId="urn:microsoft.com/office/officeart/2005/8/layout/default"/>
    <dgm:cxn modelId="{6516FB7B-AE38-4DC3-9CEA-7C7F43011506}" srcId="{1830370E-352A-4402-96BF-1020DCD5B148}" destId="{FD39A19A-D4CC-4E06-80FB-B174377FFA04}" srcOrd="5" destOrd="0" parTransId="{56E9F5E1-8A50-4F86-B48B-8EEA03DEEBEF}" sibTransId="{4B2F401E-1C92-4960-A46B-A5902FE829B1}"/>
    <dgm:cxn modelId="{62966412-659C-47EC-AA26-E2A0804E2119}" type="presOf" srcId="{FD39A19A-D4CC-4E06-80FB-B174377FFA04}" destId="{6D881FC2-AE64-4CDD-8F1C-87C7D7F2195A}" srcOrd="0" destOrd="0" presId="urn:microsoft.com/office/officeart/2005/8/layout/default"/>
    <dgm:cxn modelId="{987DDE96-CD32-47A0-99F5-346B13F0E089}" srcId="{1830370E-352A-4402-96BF-1020DCD5B148}" destId="{5CC744B3-93AB-442C-AD66-F1277A0D6CB2}" srcOrd="6" destOrd="0" parTransId="{F403464C-6ADA-4B07-ABDC-99C93C8FAF75}" sibTransId="{B7BBBC8C-888B-4A1D-81D1-BB8740AE8408}"/>
    <dgm:cxn modelId="{641CB7D9-A988-4F94-812C-6EE743C2CAFB}" type="presOf" srcId="{3D8318D4-D328-4F6D-A225-3FA3AF06D069}" destId="{75A739D8-CE2D-48D8-817A-C2A64D80540B}" srcOrd="0" destOrd="0" presId="urn:microsoft.com/office/officeart/2005/8/layout/default"/>
    <dgm:cxn modelId="{853A0358-A0E0-4757-80C2-F3D16856E333}" srcId="{1830370E-352A-4402-96BF-1020DCD5B148}" destId="{766C3081-9A9A-4454-9624-E00863D3B10D}" srcOrd="0" destOrd="0" parTransId="{4CB8AB03-5CAF-4499-8D9C-FAE722C7ADEB}" sibTransId="{58664E75-217C-47FF-A408-9DE080F36724}"/>
    <dgm:cxn modelId="{20F616F5-C6C0-4EBC-B967-2FAE8CB6EF84}" srcId="{1830370E-352A-4402-96BF-1020DCD5B148}" destId="{01EDEBC9-465C-43E8-861E-EEDA86CFF712}" srcOrd="7" destOrd="0" parTransId="{4102264F-0527-4D79-A226-A8D005C895AB}" sibTransId="{422F24E2-20FE-4DF8-BB2F-7070409A8125}"/>
    <dgm:cxn modelId="{E9CC9078-8F44-4E54-A821-C84D0EA29E59}" type="presOf" srcId="{766C3081-9A9A-4454-9624-E00863D3B10D}" destId="{3682F4C1-5112-4DC6-84BB-E5A302F7F8DE}" srcOrd="0" destOrd="0" presId="urn:microsoft.com/office/officeart/2005/8/layout/default"/>
    <dgm:cxn modelId="{60262EB6-4423-40AF-BEC7-388491F1660C}" type="presOf" srcId="{5CC744B3-93AB-442C-AD66-F1277A0D6CB2}" destId="{FBF00605-F745-468C-B054-517C9A28D241}" srcOrd="0" destOrd="0" presId="urn:microsoft.com/office/officeart/2005/8/layout/default"/>
    <dgm:cxn modelId="{BE0EA43E-2A98-4099-B50A-34517B4F37D7}" srcId="{1830370E-352A-4402-96BF-1020DCD5B148}" destId="{3D8318D4-D328-4F6D-A225-3FA3AF06D069}" srcOrd="4" destOrd="0" parTransId="{8177C3F5-F6DD-4E64-A952-5870464CEAA2}" sibTransId="{26A74DC0-D26F-4E36-B175-4D52506EE2D9}"/>
    <dgm:cxn modelId="{6126859B-0BA6-44CD-BAEB-6AE252623D93}" srcId="{1830370E-352A-4402-96BF-1020DCD5B148}" destId="{BA627858-10E8-430D-B087-260564FD7669}" srcOrd="1" destOrd="0" parTransId="{2090F25E-2395-4F4E-86BD-D25BDF169F4C}" sibTransId="{EB791B87-3051-4FA6-9DEF-B7B025A5C034}"/>
    <dgm:cxn modelId="{1FF6FE9D-1EF0-46A1-80C8-7F6973F89DB6}" type="presOf" srcId="{01EDEBC9-465C-43E8-861E-EEDA86CFF712}" destId="{67361FBB-0914-42F1-A929-8E0FF320ADD8}" srcOrd="0" destOrd="0" presId="urn:microsoft.com/office/officeart/2005/8/layout/default"/>
    <dgm:cxn modelId="{C626A9DC-EE00-4AB8-852A-C916694D9E9E}" srcId="{1830370E-352A-4402-96BF-1020DCD5B148}" destId="{983FCA23-EC12-4A24-B5F2-05221DA91C7B}" srcOrd="3" destOrd="0" parTransId="{D57033A7-CDC2-42FF-A18E-BE67C35C30D0}" sibTransId="{043B3E72-08B4-48D9-A35A-6E6E7BA3DBDE}"/>
    <dgm:cxn modelId="{204A509B-77AB-4D4B-AE74-914FDE5F05F3}" type="presParOf" srcId="{43A85569-7A1A-406D-BC80-22C9001D06CF}" destId="{3682F4C1-5112-4DC6-84BB-E5A302F7F8DE}" srcOrd="0" destOrd="0" presId="urn:microsoft.com/office/officeart/2005/8/layout/default"/>
    <dgm:cxn modelId="{DA9CFA20-7116-41FD-BB78-6190E11920DF}" type="presParOf" srcId="{43A85569-7A1A-406D-BC80-22C9001D06CF}" destId="{3CF6AC02-1889-4D16-B734-73A5A4070F4B}" srcOrd="1" destOrd="0" presId="urn:microsoft.com/office/officeart/2005/8/layout/default"/>
    <dgm:cxn modelId="{71AED10E-A14A-4DA6-B328-F9AE9DF16948}" type="presParOf" srcId="{43A85569-7A1A-406D-BC80-22C9001D06CF}" destId="{93A2FA88-900E-4863-84C5-BF453ED76375}" srcOrd="2" destOrd="0" presId="urn:microsoft.com/office/officeart/2005/8/layout/default"/>
    <dgm:cxn modelId="{67874E67-948B-4B95-8E1B-2DB63728AF08}" type="presParOf" srcId="{43A85569-7A1A-406D-BC80-22C9001D06CF}" destId="{A498827C-5C44-4E3E-830E-E4C8016842BF}" srcOrd="3" destOrd="0" presId="urn:microsoft.com/office/officeart/2005/8/layout/default"/>
    <dgm:cxn modelId="{3024DA2D-634F-410D-BD40-708869367313}" type="presParOf" srcId="{43A85569-7A1A-406D-BC80-22C9001D06CF}" destId="{5B6CAADD-B98A-4507-9069-98A63F770859}" srcOrd="4" destOrd="0" presId="urn:microsoft.com/office/officeart/2005/8/layout/default"/>
    <dgm:cxn modelId="{0F34C93F-98AB-4A77-8140-28C1718F7AA5}" type="presParOf" srcId="{43A85569-7A1A-406D-BC80-22C9001D06CF}" destId="{8654AC0D-780D-47A3-AEC5-A64BB33E90EC}" srcOrd="5" destOrd="0" presId="urn:microsoft.com/office/officeart/2005/8/layout/default"/>
    <dgm:cxn modelId="{DAB45AE5-1F7F-4FE6-B366-E4D74E02567E}" type="presParOf" srcId="{43A85569-7A1A-406D-BC80-22C9001D06CF}" destId="{3C23551E-311D-47E0-82A4-F74B64315D26}" srcOrd="6" destOrd="0" presId="urn:microsoft.com/office/officeart/2005/8/layout/default"/>
    <dgm:cxn modelId="{E23C9F66-48FD-4A51-8B02-6028558CFA3F}" type="presParOf" srcId="{43A85569-7A1A-406D-BC80-22C9001D06CF}" destId="{1A411575-8954-425A-922D-704EE272A338}" srcOrd="7" destOrd="0" presId="urn:microsoft.com/office/officeart/2005/8/layout/default"/>
    <dgm:cxn modelId="{5CD7E155-7FE6-44E5-8629-CD068F78F70F}" type="presParOf" srcId="{43A85569-7A1A-406D-BC80-22C9001D06CF}" destId="{75A739D8-CE2D-48D8-817A-C2A64D80540B}" srcOrd="8" destOrd="0" presId="urn:microsoft.com/office/officeart/2005/8/layout/default"/>
    <dgm:cxn modelId="{7D912B87-0208-4DFB-89BD-BF3801E6993D}" type="presParOf" srcId="{43A85569-7A1A-406D-BC80-22C9001D06CF}" destId="{753DA54B-4DFD-4144-BF79-ED85568440F4}" srcOrd="9" destOrd="0" presId="urn:microsoft.com/office/officeart/2005/8/layout/default"/>
    <dgm:cxn modelId="{DF4BA9F2-193B-4225-ACC0-1810D112A4ED}" type="presParOf" srcId="{43A85569-7A1A-406D-BC80-22C9001D06CF}" destId="{6D881FC2-AE64-4CDD-8F1C-87C7D7F2195A}" srcOrd="10" destOrd="0" presId="urn:microsoft.com/office/officeart/2005/8/layout/default"/>
    <dgm:cxn modelId="{C6964D0B-737C-4650-929D-B8A9227EB465}" type="presParOf" srcId="{43A85569-7A1A-406D-BC80-22C9001D06CF}" destId="{AB064E8B-C59F-4123-86C3-B3343A8088E2}" srcOrd="11" destOrd="0" presId="urn:microsoft.com/office/officeart/2005/8/layout/default"/>
    <dgm:cxn modelId="{02C57F90-C90D-478B-BB9A-3CCFF39722E2}" type="presParOf" srcId="{43A85569-7A1A-406D-BC80-22C9001D06CF}" destId="{FBF00605-F745-468C-B054-517C9A28D241}" srcOrd="12" destOrd="0" presId="urn:microsoft.com/office/officeart/2005/8/layout/default"/>
    <dgm:cxn modelId="{10E5134F-B0B1-45D9-82F2-24DDAD81C312}" type="presParOf" srcId="{43A85569-7A1A-406D-BC80-22C9001D06CF}" destId="{FEA35559-D07F-4297-980A-DC5C7E02D301}" srcOrd="13" destOrd="0" presId="urn:microsoft.com/office/officeart/2005/8/layout/default"/>
    <dgm:cxn modelId="{2AA1AF64-2D61-4E07-A553-FCE023D489F9}" type="presParOf" srcId="{43A85569-7A1A-406D-BC80-22C9001D06CF}" destId="{67361FBB-0914-42F1-A929-8E0FF320AD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F4C1-5112-4DC6-84BB-E5A302F7F8DE}">
      <dsp:nvSpPr>
        <dsp:cNvPr id="0" name=""/>
        <dsp:cNvSpPr/>
      </dsp:nvSpPr>
      <dsp:spPr>
        <a:xfrm>
          <a:off x="884652" y="1153"/>
          <a:ext cx="3021446" cy="18128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ALS Sector Regular" pitchFamily="50" charset="0"/>
              <a:cs typeface="ALS Sector Regular" pitchFamily="50" charset="0"/>
            </a:rPr>
            <a:t>технологічна карта туристичної подорожі</a:t>
          </a:r>
          <a:endParaRPr lang="ru-RU" sz="2400" b="1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884652" y="1153"/>
        <a:ext cx="3021446" cy="1812868"/>
      </dsp:txXfrm>
    </dsp:sp>
    <dsp:sp modelId="{93A2FA88-900E-4863-84C5-BF453ED76375}">
      <dsp:nvSpPr>
        <dsp:cNvPr id="0" name=""/>
        <dsp:cNvSpPr/>
      </dsp:nvSpPr>
      <dsp:spPr>
        <a:xfrm>
          <a:off x="4208244" y="1153"/>
          <a:ext cx="3021446" cy="18128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тип розміщення, категорія та характеристики проживання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208244" y="1153"/>
        <a:ext cx="3021446" cy="1812868"/>
      </dsp:txXfrm>
    </dsp:sp>
    <dsp:sp modelId="{5B6CAADD-B98A-4507-9069-98A63F770859}">
      <dsp:nvSpPr>
        <dsp:cNvPr id="0" name=""/>
        <dsp:cNvSpPr/>
      </dsp:nvSpPr>
      <dsp:spPr>
        <a:xfrm>
          <a:off x="7531835" y="1153"/>
          <a:ext cx="3021446" cy="18128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тип харчування, включений у </a:t>
          </a:r>
          <a:r>
            <a:rPr lang="uk-UA" sz="2400" kern="1200" dirty="0" err="1" smtClean="0">
              <a:latin typeface="ALS Sector Regular" pitchFamily="50" charset="0"/>
              <a:cs typeface="ALS Sector Regular" pitchFamily="50" charset="0"/>
            </a:rPr>
            <a:t>турпакет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531835" y="1153"/>
        <a:ext cx="3021446" cy="1812868"/>
      </dsp:txXfrm>
    </dsp:sp>
    <dsp:sp modelId="{3C23551E-311D-47E0-82A4-F74B64315D26}">
      <dsp:nvSpPr>
        <dsp:cNvPr id="0" name=""/>
        <dsp:cNvSpPr/>
      </dsp:nvSpPr>
      <dsp:spPr>
        <a:xfrm>
          <a:off x="884652" y="2116165"/>
          <a:ext cx="3021446" cy="18128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маршрут подорожі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884652" y="2116165"/>
        <a:ext cx="3021446" cy="1812868"/>
      </dsp:txXfrm>
    </dsp:sp>
    <dsp:sp modelId="{75A739D8-CE2D-48D8-817A-C2A64D80540B}">
      <dsp:nvSpPr>
        <dsp:cNvPr id="0" name=""/>
        <dsp:cNvSpPr/>
      </dsp:nvSpPr>
      <dsp:spPr>
        <a:xfrm>
          <a:off x="4208244" y="2116165"/>
          <a:ext cx="3021446" cy="18128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розмір задатку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4208244" y="2116165"/>
        <a:ext cx="3021446" cy="1812868"/>
      </dsp:txXfrm>
    </dsp:sp>
    <dsp:sp modelId="{6D881FC2-AE64-4CDD-8F1C-87C7D7F2195A}">
      <dsp:nvSpPr>
        <dsp:cNvPr id="0" name=""/>
        <dsp:cNvSpPr/>
      </dsp:nvSpPr>
      <dsp:spPr>
        <a:xfrm>
          <a:off x="7531835" y="2116165"/>
          <a:ext cx="3021446" cy="18128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мінімальний розмір групи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531835" y="2116165"/>
        <a:ext cx="3021446" cy="1812868"/>
      </dsp:txXfrm>
    </dsp:sp>
    <dsp:sp modelId="{FBF00605-F745-468C-B054-517C9A28D241}">
      <dsp:nvSpPr>
        <dsp:cNvPr id="0" name=""/>
        <dsp:cNvSpPr/>
      </dsp:nvSpPr>
      <dsp:spPr>
        <a:xfrm>
          <a:off x="2546448" y="4231178"/>
          <a:ext cx="3021446" cy="18128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інформація про туристичні формальності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546448" y="4231178"/>
        <a:ext cx="3021446" cy="1812868"/>
      </dsp:txXfrm>
    </dsp:sp>
    <dsp:sp modelId="{67361FBB-0914-42F1-A929-8E0FF320ADD8}">
      <dsp:nvSpPr>
        <dsp:cNvPr id="0" name=""/>
        <dsp:cNvSpPr/>
      </dsp:nvSpPr>
      <dsp:spPr>
        <a:xfrm>
          <a:off x="5870039" y="4231178"/>
          <a:ext cx="3021446" cy="18128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Інформація про звичаї країни подорожі, порушувати які не рекомендується</a:t>
          </a:r>
          <a:endParaRPr lang="ru-RU" sz="24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870039" y="4231178"/>
        <a:ext cx="3021446" cy="1812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0781-EA0A-6840-A031-618FEA039853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D9F9-5A30-7E41-993B-CA73F8DD2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0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02AE-5C23-7742-8686-009C6A3B4FEE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320381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Тема 6. Туристична система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04" y="97222"/>
            <a:ext cx="9832440" cy="64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6688"/>
            <a:ext cx="101536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834" y="2436962"/>
            <a:ext cx="4176562" cy="200028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Глобальні</a:t>
            </a:r>
            <a:r>
              <a:rPr lang="ru-RU" sz="3200" dirty="0"/>
              <a:t> </a:t>
            </a:r>
            <a:r>
              <a:rPr lang="ru-RU" sz="3200" dirty="0" err="1"/>
              <a:t>інформаційно-комунікаційні</a:t>
            </a:r>
            <a:r>
              <a:rPr lang="ru-RU" sz="3200" dirty="0"/>
              <a:t> </a:t>
            </a:r>
            <a:r>
              <a:rPr lang="ru-RU" sz="3200" dirty="0" err="1"/>
              <a:t>сервіси</a:t>
            </a:r>
            <a:r>
              <a:rPr lang="ru-RU" sz="3200" dirty="0"/>
              <a:t>, </a:t>
            </a:r>
            <a:r>
              <a:rPr lang="ru-RU" sz="3200" dirty="0" err="1"/>
              <a:t>використовувані</a:t>
            </a:r>
            <a:r>
              <a:rPr lang="ru-RU" sz="3200" dirty="0"/>
              <a:t> НТС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30" y="0"/>
            <a:ext cx="5207351" cy="529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3" b="23895"/>
          <a:stretch/>
        </p:blipFill>
        <p:spPr bwMode="auto">
          <a:xfrm>
            <a:off x="6023561" y="5207789"/>
            <a:ext cx="5218746" cy="149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t="25966" r="26026" b="8771"/>
          <a:stretch/>
        </p:blipFill>
        <p:spPr bwMode="auto">
          <a:xfrm>
            <a:off x="2107933" y="125128"/>
            <a:ext cx="7786838" cy="62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237707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6.2. Поняття туристичної індустрії та характеристика її складових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u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>
            <a:fillRect/>
          </a:stretch>
        </p:blipFill>
        <p:spPr bwMode="auto">
          <a:xfrm>
            <a:off x="2452262" y="1685699"/>
            <a:ext cx="7616877" cy="446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770" y="362260"/>
            <a:ext cx="11437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Зв’язки між </a:t>
            </a:r>
            <a:r>
              <a:rPr lang="uk-UA" sz="4000" b="1" dirty="0" err="1" smtClean="0">
                <a:latin typeface="ALS Sector Regular" pitchFamily="50" charset="0"/>
                <a:cs typeface="ALS Sector Regular" pitchFamily="50" charset="0"/>
              </a:rPr>
              <a:t>туріндустрі</a:t>
            </a:r>
            <a:r>
              <a:rPr lang="uk-UA" sz="4000" b="1" dirty="0" err="1">
                <a:latin typeface="ALS Sector Regular" pitchFamily="50" charset="0"/>
                <a:cs typeface="ALS Sector Regular" pitchFamily="50" charset="0"/>
              </a:rPr>
              <a:t>є</a:t>
            </a:r>
            <a:r>
              <a:rPr lang="uk-UA" sz="4000" b="1" dirty="0" err="1" smtClean="0">
                <a:latin typeface="ALS Sector Regular" pitchFamily="50" charset="0"/>
                <a:cs typeface="ALS Sector Regular" pitchFamily="50" charset="0"/>
              </a:rPr>
              <a:t>ю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, індустрією гостинності та індустрією подорожей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554331"/>
            <a:ext cx="9550400" cy="1325563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rgbClr val="0091D0"/>
                </a:solidFill>
                <a:latin typeface="ALS Sector Regular" pitchFamily="50" charset="0"/>
                <a:cs typeface="ALS Sector Regular" pitchFamily="50" charset="0"/>
              </a:rPr>
              <a:t>Готель 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– </a:t>
            </a:r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  <a:t>підприємство будь-якої організаційно-правової форми та форми власності, що складається з шести і більше номерів та надає готельні послуги з тимчасового проживання з обов'язковим обслуговуванням.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  <a:t/>
            </a:r>
            <a:b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</a:b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/>
            </a:r>
            <a:br>
              <a:rPr lang="uk-UA" sz="2800" dirty="0" smtClean="0">
                <a:latin typeface="ALS Sector Regular" pitchFamily="50" charset="0"/>
                <a:cs typeface="ALS Sector Regular" pitchFamily="50" charset="0"/>
              </a:rPr>
            </a:br>
            <a:r>
              <a:rPr lang="uk-UA" sz="2800" dirty="0">
                <a:solidFill>
                  <a:srgbClr val="0091D0"/>
                </a:solidFill>
                <a:latin typeface="ALS Sector Regular" pitchFamily="50" charset="0"/>
                <a:cs typeface="ALS Sector Regular" pitchFamily="50" charset="0"/>
              </a:rPr>
              <a:t>Аналогічні засоби розміщення</a:t>
            </a: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  <a:t>- це підприємства будь-якої організаційно-правової форми власності, що складаються з номерів і надають обмежені готельні послуги, включно з щоденним заправлянням ліжок, прибиранням кімнат та санвузлів.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LS Sector Regular" pitchFamily="50" charset="0"/>
                <a:cs typeface="ALS Sector Regular" pitchFamily="50" charset="0"/>
              </a:rPr>
            </a:b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Picture 4" descr="https://media.istockphoto.com/vectors/exclamation-mark-in-bubble-speech-vector-icon-concept-os-attention-or-vector-id962564820?b=1&amp;k=6&amp;m=962564820&amp;s=170667a&amp;w=0&amp;h=qHR3HO8Xs-Lx2kKZ4-p0seDfydpFwsuRDx0Ev24_qto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11920" r="11477" b="8963"/>
          <a:stretch/>
        </p:blipFill>
        <p:spPr bwMode="auto">
          <a:xfrm>
            <a:off x="10414716" y="2380309"/>
            <a:ext cx="1777284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В чому різниця між готелем і аналогічним засобом розміщення?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onent of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2192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ose Look at Hospitality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5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Тайм-</a:t>
            </a:r>
            <a:r>
              <a:rPr lang="uk-UA" dirty="0" err="1"/>
              <a:t>шер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/>
              <a:t>   Ідея виникла у Франції в 1965 році на альпійському курорті </a:t>
            </a:r>
          </a:p>
          <a:p>
            <a:pPr>
              <a:buFontTx/>
              <a:buNone/>
            </a:pPr>
            <a:r>
              <a:rPr lang="uk-UA" sz="2800"/>
              <a:t> Тайм шер – розподілений час, спільне володіння  - технологія надання готельних послуг, про якій житло має декілька власників:</a:t>
            </a:r>
          </a:p>
          <a:p>
            <a:pPr>
              <a:buFontTx/>
              <a:buNone/>
            </a:pPr>
            <a:r>
              <a:rPr lang="uk-UA" sz="2800"/>
              <a:t>   - придбання заміських та курортних будиночків “на період”</a:t>
            </a:r>
          </a:p>
          <a:p>
            <a:pPr>
              <a:buFontTx/>
              <a:buNone/>
            </a:pPr>
            <a:r>
              <a:rPr lang="uk-UA" sz="2800"/>
              <a:t>   - придбання готельних номерів ( 52 дні, 50 %, 7% річного прибутку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6080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358881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Тема 6.1. Характеристика поняття туристична система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938" y="1714439"/>
            <a:ext cx="108316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Економіка спільної участі </a:t>
            </a:r>
            <a:r>
              <a:rPr lang="uk-UA" sz="2800" dirty="0"/>
              <a:t>є соціально-економічною системою, заснованою на спільному користуванні людськими та фізичними ресурсами. До цієї системи іноді включають (або розглядають як споріднені із нею) такі поняття, як мережева економіка (</a:t>
            </a:r>
            <a:r>
              <a:rPr lang="uk-UA" sz="2800" dirty="0" err="1"/>
              <a:t>mesh</a:t>
            </a:r>
            <a:r>
              <a:rPr lang="uk-UA" sz="2800" dirty="0"/>
              <a:t> </a:t>
            </a:r>
            <a:r>
              <a:rPr lang="uk-UA" sz="2800" dirty="0" err="1"/>
              <a:t>economy</a:t>
            </a:r>
            <a:r>
              <a:rPr lang="uk-UA" sz="2800" dirty="0"/>
              <a:t>) або спільне споживання (</a:t>
            </a:r>
            <a:r>
              <a:rPr lang="uk-UA" sz="2800" dirty="0" err="1"/>
              <a:t>collaborative</a:t>
            </a:r>
            <a:r>
              <a:rPr lang="uk-UA" sz="2800" dirty="0"/>
              <a:t> </a:t>
            </a:r>
            <a:r>
              <a:rPr lang="uk-UA" sz="2800" dirty="0" err="1"/>
              <a:t>consumption</a:t>
            </a:r>
            <a:r>
              <a:rPr lang="uk-UA" sz="2800" dirty="0"/>
              <a:t>).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76" y="231772"/>
            <a:ext cx="6859133" cy="48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9877" y="5224359"/>
            <a:ext cx="7154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Роль підприємств готельного та ресторанного господарства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 економіці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самооблуговування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5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Міжнародні</a:t>
            </a:r>
            <a:r>
              <a:rPr lang="uk-UA" sz="4000" b="1" i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4000" b="1" dirty="0" err="1">
                <a:latin typeface="ALS Sector Regular" pitchFamily="50" charset="0"/>
                <a:cs typeface="ALS Sector Regular" pitchFamily="50" charset="0"/>
              </a:rPr>
              <a:t>шерингові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4000" b="1" dirty="0" err="1">
                <a:latin typeface="ALS Sector Regular" pitchFamily="50" charset="0"/>
                <a:cs typeface="ALS Sector Regular" pitchFamily="50" charset="0"/>
              </a:rPr>
              <a:t>І</a:t>
            </a:r>
            <a:r>
              <a:rPr lang="uk-UA" sz="4000" b="1" dirty="0" err="1" smtClean="0">
                <a:latin typeface="ALS Sector Regular" pitchFamily="50" charset="0"/>
                <a:cs typeface="ALS Sector Regular" pitchFamily="50" charset="0"/>
              </a:rPr>
              <a:t>нтернет-платформи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, що пов’язані з туризмом</a:t>
            </a:r>
            <a:endParaRPr lang="ru-RU" sz="4000" dirty="0">
              <a:latin typeface="ALS Sector Regular" pitchFamily="50" charset="0"/>
              <a:cs typeface="ALS Sector Regular" pitchFamily="50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7269"/>
              </p:ext>
            </p:extLst>
          </p:nvPr>
        </p:nvGraphicFramePr>
        <p:xfrm>
          <a:off x="391887" y="1531037"/>
          <a:ext cx="11299008" cy="44923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47884"/>
                <a:gridCol w="3846286"/>
                <a:gridCol w="1756229"/>
                <a:gridCol w="1748609"/>
              </a:tblGrid>
              <a:tr h="22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Платформа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Кількість користувачів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Обсяг </a:t>
                      </a:r>
                      <a:r>
                        <a:rPr lang="uk-UA" sz="1400" dirty="0" smtClean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ринку, $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Охоплення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18642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Розміщення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Airbnb (короткострокове проживання, з2008 р.)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100 мільйонів гостей з моменту заснування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30 млрд.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У більш ніж 191 країні 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37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Homeaway (відпустка, оренда житла, з 2005 р.)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Понад 1,2 мільйона бронювань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3,9 млрд.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У 190 країнах світу 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18642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Транспорт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Uber (транспортна платформа на коротких відстанях, з 2009 році)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40 мільйонів щомісячно користувачів 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68 млрд.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У більш ніж 70 країнах 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37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BlaBlaCar (платформа для подорожей на довгі дистанції, з 2006 р.)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35 мільйонів користувачів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1,6 млрд.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У 22 країнах світу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18642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Їжа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VizEat</a:t>
                      </a: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 (платформа для майстер-класів, кулінарних турів, </a:t>
                      </a:r>
                      <a:r>
                        <a:rPr lang="uk-UA" sz="1400" dirty="0" smtClean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з </a:t>
                      </a: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2013 р.)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Більше 120 000 членів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3,8 млн.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У 110 країнах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37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EatWith</a:t>
                      </a: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 (</a:t>
                      </a:r>
                      <a:r>
                        <a:rPr lang="uk-UA" sz="1400" dirty="0" err="1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шерингова</a:t>
                      </a: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 платформи для їжі, </a:t>
                      </a:r>
                      <a:r>
                        <a:rPr lang="uk-UA" sz="1400" dirty="0" smtClean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з </a:t>
                      </a: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2012 р.)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650 хостів, 80 000 місць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дані відсутні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У 50 країнах 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18642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Подорожі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Vayable (індивідуальні тури і подорожі, з 2011 р.)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Дані приховані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дані відсутні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Дані приховані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  <a:tr h="37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ToursByLocals (приватна екскурсійна платформа, з 2008 р.)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1 905 туристів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дані відсутні</a:t>
                      </a:r>
                      <a:endParaRPr lang="ru-RU" sz="140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LS Sector Regular" pitchFamily="50" charset="0"/>
                          <a:cs typeface="ALS Sector Regular" pitchFamily="50" charset="0"/>
                        </a:rPr>
                        <a:t>У 155 країнах</a:t>
                      </a:r>
                      <a:endParaRPr lang="ru-RU" sz="1400" dirty="0">
                        <a:effectLst/>
                        <a:latin typeface="ALS Sector Regular" pitchFamily="50" charset="0"/>
                        <a:cs typeface="ALS Sector Regular" pitchFamily="50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02202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237707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6.3. Туроператори та </a:t>
            </a:r>
            <a:r>
              <a:rPr lang="uk-UA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турагенти</a:t>
            </a:r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як основні гравці туристичного бізнесу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434" y="754046"/>
            <a:ext cx="110530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ALS Sector"/>
              </a:rPr>
              <a:t>Туристичні оператори (далі - туроператори) - юридичні особи, створені згідно із законодавством України, для яких виключною діяльністю є організація та забезпечення створення туристичного продукту, реалізація та надання туристичних послуг, а також посередницька діяльність із надання характерних та супутніх послуг і які в установленому порядку отримали ліцензію на </a:t>
            </a:r>
            <a:r>
              <a:rPr lang="uk-UA" sz="2200" dirty="0" err="1" smtClean="0">
                <a:latin typeface="ALS Sector"/>
              </a:rPr>
              <a:t>туроператорську</a:t>
            </a:r>
            <a:r>
              <a:rPr lang="uk-UA" sz="2200" dirty="0" smtClean="0">
                <a:latin typeface="ALS Sector"/>
              </a:rPr>
              <a:t> діяльність</a:t>
            </a:r>
            <a:endParaRPr lang="uk-UA" sz="2200" dirty="0">
              <a:latin typeface="ALS Secto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434" y="3683872"/>
            <a:ext cx="110530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ALS Sector"/>
              </a:rPr>
              <a:t>Туристичні агенти (далі - </a:t>
            </a:r>
            <a:r>
              <a:rPr lang="uk-UA" sz="2200" dirty="0" err="1" smtClean="0">
                <a:latin typeface="ALS Sector"/>
              </a:rPr>
              <a:t>турагенти</a:t>
            </a:r>
            <a:r>
              <a:rPr lang="uk-UA" sz="2200" dirty="0" smtClean="0">
                <a:latin typeface="ALS Sector"/>
              </a:rPr>
              <a:t>) - юридичні особи, створені згідно із законодавством України, а також фізичні особи - суб'єкти підприємницької діяльності, які здійснюють посередницьку діяльність з реалізації туристичного продукту туроператорів та туристичних послуг інших суб'єктів туристичної діяльності, а також посередницьку діяльність щодо реалізації характерних та супутніх послуг</a:t>
            </a:r>
            <a:endParaRPr lang="uk-UA" sz="2200" dirty="0">
              <a:latin typeface="ALS Sector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1692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2400" dirty="0" err="1"/>
              <a:t>Турагент</a:t>
            </a:r>
            <a:r>
              <a:rPr lang="uk-UA" sz="2400" dirty="0"/>
              <a:t> виконує посередницьку функцію. Для кращого розуміння можна порівняти туристичного </a:t>
            </a:r>
            <a:r>
              <a:rPr lang="uk-UA" sz="2400" dirty="0" err="1"/>
              <a:t>агента</a:t>
            </a:r>
            <a:r>
              <a:rPr lang="uk-UA" sz="2400" dirty="0"/>
              <a:t> з агентом нерухомості, тобто він продає </a:t>
            </a:r>
            <a:r>
              <a:rPr lang="uk-UA" sz="2400" dirty="0" err="1"/>
              <a:t>турпродукт</a:t>
            </a:r>
            <a:r>
              <a:rPr lang="uk-UA" sz="2400" dirty="0"/>
              <a:t> туроператора і отримує за це комісію. Комісія туроператором вже закладена у ціну туру і </a:t>
            </a:r>
            <a:r>
              <a:rPr lang="uk-UA" sz="2400" dirty="0" err="1"/>
              <a:t>турагент</a:t>
            </a:r>
            <a:r>
              <a:rPr lang="uk-UA" sz="2400" dirty="0"/>
              <a:t> може тільки зменшувати її, якщо хоче таким чином отримати переваги порівняно з іншими </a:t>
            </a:r>
            <a:r>
              <a:rPr lang="uk-UA" sz="2400" dirty="0" err="1"/>
              <a:t>турагентами</a:t>
            </a:r>
            <a:r>
              <a:rPr lang="uk-UA" sz="2400" dirty="0"/>
              <a:t>. </a:t>
            </a:r>
            <a:r>
              <a:rPr lang="uk-UA" sz="2400" dirty="0" err="1"/>
              <a:t>Турагент</a:t>
            </a:r>
            <a:r>
              <a:rPr lang="uk-UA" sz="2400" dirty="0"/>
              <a:t> може бути посередником не тільки між туроператором та клієнтом, а також іншими постачальниками туристичних послуг та клієнтами, тобто може виконувати функції авіакаси, виступати у ролі страхового </a:t>
            </a:r>
            <a:r>
              <a:rPr lang="uk-UA" sz="2400" dirty="0" err="1"/>
              <a:t>агента</a:t>
            </a:r>
            <a:r>
              <a:rPr lang="uk-UA" sz="2400" dirty="0"/>
              <a:t> тощо. Під </a:t>
            </a:r>
            <a:r>
              <a:rPr lang="uk-UA" sz="2400" dirty="0" err="1"/>
              <a:t>турагентом</a:t>
            </a:r>
            <a:r>
              <a:rPr lang="uk-UA" sz="2400" dirty="0"/>
              <a:t> розуміється не конкретна особа, а бізнес одиниця, яка може мати організаційно-правову форму фізичної особи-підприємця, приватного підприємства, товариства з обмеженою відповідальністю та інші. Тобто, менеджер з туризму і </a:t>
            </a:r>
            <a:r>
              <a:rPr lang="uk-UA" sz="2400" dirty="0" err="1"/>
              <a:t>турагент</a:t>
            </a:r>
            <a:r>
              <a:rPr lang="uk-UA" sz="2400" dirty="0"/>
              <a:t> не синоніми. </a:t>
            </a:r>
            <a:r>
              <a:rPr lang="uk-UA" sz="2400" dirty="0" err="1"/>
              <a:t>Турагенти</a:t>
            </a:r>
            <a:r>
              <a:rPr lang="uk-UA" sz="2400" dirty="0"/>
              <a:t> можуть бути незалежними, тобто укладати агентські договори з різними туроператорами або можуть бути частиною франчайзингової, зокрема </a:t>
            </a:r>
            <a:r>
              <a:rPr lang="uk-UA" sz="2400" dirty="0" err="1"/>
              <a:t>туроператорської</a:t>
            </a:r>
            <a:r>
              <a:rPr lang="uk-UA" sz="2400" dirty="0"/>
              <a:t>, мережі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5839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88" y="1799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Туроператор може продавати тури інших туроператорів, і в такому випадку він виступає в ролі </a:t>
            </a:r>
            <a:r>
              <a:rPr lang="uk-UA" sz="2800" dirty="0" err="1"/>
              <a:t>турагента</a:t>
            </a:r>
            <a:r>
              <a:rPr lang="uk-UA" sz="2800" dirty="0"/>
              <a:t>. Туроператори поділяються на класичних та комбінованих. Класичні туроператори тільки формують </a:t>
            </a:r>
            <a:r>
              <a:rPr lang="uk-UA" sz="2800" dirty="0" err="1"/>
              <a:t>турпродукт</a:t>
            </a:r>
            <a:r>
              <a:rPr lang="uk-UA" sz="2800" dirty="0"/>
              <a:t>, а функція його доведення до клієнта повністю передана посередникам. Комбіновані туроператори окрім того, що формують </a:t>
            </a:r>
            <a:r>
              <a:rPr lang="uk-UA" sz="2800" dirty="0" err="1"/>
              <a:t>турпродут</a:t>
            </a:r>
            <a:r>
              <a:rPr lang="uk-UA" sz="2800" dirty="0"/>
              <a:t>, можуть самостійно його реалізовувати або залучати </a:t>
            </a:r>
            <a:r>
              <a:rPr lang="uk-UA" sz="2800" dirty="0" err="1"/>
              <a:t>турагентів</a:t>
            </a:r>
            <a:r>
              <a:rPr lang="uk-UA" sz="2800" dirty="0"/>
              <a:t> та інших посередників.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183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61456" y="3193145"/>
            <a:ext cx="2888343" cy="7402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Туроператор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16200000">
            <a:off x="3835629" y="2231346"/>
            <a:ext cx="703942" cy="103799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6941" y="1400404"/>
            <a:ext cx="2902858" cy="76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Ліцензійні умови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16200000">
            <a:off x="-976083" y="3330804"/>
            <a:ext cx="4368798" cy="7692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Постачальник послуг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843313" y="3280229"/>
            <a:ext cx="711200" cy="522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7372" y="4034976"/>
            <a:ext cx="2688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Формує туристичний продукт та встановлює його ціну 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0377" y="1984718"/>
            <a:ext cx="2594309" cy="7402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latin typeface="ALS Sector Regular" pitchFamily="50" charset="0"/>
                <a:cs typeface="ALS Sector Regular" pitchFamily="50" charset="0"/>
              </a:rPr>
              <a:t>Турагент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0378" y="4209144"/>
            <a:ext cx="2594309" cy="7402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Туроператор у якості </a:t>
            </a:r>
            <a:r>
              <a:rPr lang="uk-UA" sz="2000" dirty="0" err="1" smtClean="0">
                <a:latin typeface="ALS Sector Regular" pitchFamily="50" charset="0"/>
                <a:cs typeface="ALS Sector Regular" pitchFamily="50" charset="0"/>
              </a:rPr>
              <a:t>турагента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33228" y="3160372"/>
            <a:ext cx="2347574" cy="7402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Турист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776686" y="2830289"/>
            <a:ext cx="899885" cy="711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76686" y="3541372"/>
            <a:ext cx="1030514" cy="4936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76686" y="3541372"/>
            <a:ext cx="31786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81257" y="2830289"/>
            <a:ext cx="1074057" cy="362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040914" y="3773488"/>
            <a:ext cx="914400" cy="3195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1843313" y="2267747"/>
            <a:ext cx="4136573" cy="214203"/>
          </a:xfrm>
          <a:prstGeom prst="rightArrow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226628" y="1030522"/>
            <a:ext cx="25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Виконує посередницьку функцію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6786" y="1890481"/>
            <a:ext cx="492443" cy="36499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Виробляє та надає послуги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6628" y="4999936"/>
            <a:ext cx="25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Виконує посередницьку функцію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LS Sector Regular" pitchFamily="50" charset="0"/>
                <a:cs typeface="ALS Sector Regular" pitchFamily="50" charset="0"/>
              </a:rPr>
              <a:t>Пряма та репрезентативна </a:t>
            </a:r>
            <a:r>
              <a:rPr lang="ru-RU" sz="4000" b="1" dirty="0" err="1" smtClean="0">
                <a:latin typeface="ALS Sector Regular" pitchFamily="50" charset="0"/>
                <a:cs typeface="ALS Sector Regular" pitchFamily="50" charset="0"/>
              </a:rPr>
              <a:t>форми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115409" y="2075551"/>
            <a:ext cx="2311400" cy="2496457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ініціативні </a:t>
            </a:r>
            <a:r>
              <a:rPr lang="uk-UA" sz="2000" dirty="0">
                <a:latin typeface="ALS Sector Regular" pitchFamily="50" charset="0"/>
                <a:cs typeface="ALS Sector Regular" pitchFamily="50" charset="0"/>
              </a:rPr>
              <a:t>(</a:t>
            </a:r>
            <a:r>
              <a:rPr lang="uk-UA" sz="2000" dirty="0" err="1">
                <a:latin typeface="ALS Sector Regular" pitchFamily="50" charset="0"/>
                <a:cs typeface="ALS Sector Regular" pitchFamily="50" charset="0"/>
              </a:rPr>
              <a:t>outgoing</a:t>
            </a:r>
            <a:r>
              <a:rPr lang="uk-UA" sz="2000" dirty="0">
                <a:latin typeface="ALS Sector Regular" pitchFamily="50" charset="0"/>
                <a:cs typeface="ALS Sector Regular" pitchFamily="50" charset="0"/>
              </a:rPr>
              <a:t>) </a:t>
            </a:r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туроператори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738561" y="3077037"/>
            <a:ext cx="2311400" cy="214811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Туроператори на прийомі (наземні,</a:t>
            </a:r>
            <a:r>
              <a:rPr lang="en-US" sz="20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рецептивні, </a:t>
            </a:r>
            <a:r>
              <a:rPr lang="en-US" sz="2000" dirty="0" smtClean="0">
                <a:latin typeface="ALS Sector Regular" pitchFamily="50" charset="0"/>
                <a:cs typeface="ALS Sector Regular" pitchFamily="50" charset="0"/>
              </a:rPr>
              <a:t>incoming,</a:t>
            </a:r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en-US" sz="2000" dirty="0" smtClean="0">
                <a:latin typeface="ALS Sector Regular" pitchFamily="50" charset="0"/>
                <a:cs typeface="ALS Sector Regular" pitchFamily="50" charset="0"/>
              </a:rPr>
              <a:t>meet-</a:t>
            </a:r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компанії)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231060" y="1509494"/>
            <a:ext cx="2311400" cy="343988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LS Sector Regular" pitchFamily="50" charset="0"/>
                <a:cs typeface="ALS Sector Regular" pitchFamily="50" charset="0"/>
              </a:rPr>
              <a:t>Постачальники туристичних послуг</a:t>
            </a:r>
            <a:endParaRPr lang="ru-RU" sz="20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4688089" y="2540008"/>
            <a:ext cx="4412343" cy="49348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8287654" y="3512466"/>
            <a:ext cx="812800" cy="4064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688111" y="3512466"/>
            <a:ext cx="812800" cy="4064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Знак 6.16. Отель или мотель – ПДД Украи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25330" r="14418" b="36277"/>
          <a:stretch/>
        </p:blipFill>
        <p:spPr bwMode="auto">
          <a:xfrm>
            <a:off x="7700123" y="5261139"/>
            <a:ext cx="1175062" cy="9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колы, Дороги, Тур, Путешествия, Значо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10304" r="9680" b="13440"/>
          <a:stretch/>
        </p:blipFill>
        <p:spPr bwMode="auto">
          <a:xfrm>
            <a:off x="5094511" y="5225151"/>
            <a:ext cx="1223911" cy="11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еф Повар, Характер, Повар, Гурма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7" r="74202" b="4482"/>
          <a:stretch/>
        </p:blipFill>
        <p:spPr bwMode="auto">
          <a:xfrm>
            <a:off x="6508821" y="5157768"/>
            <a:ext cx="952113" cy="12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ᐈ Самолет вектор: картинки и фото самолёты вектор, скачать изображения на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3418" r="5301" b="27820"/>
          <a:stretch/>
        </p:blipFill>
        <p:spPr bwMode="auto">
          <a:xfrm>
            <a:off x="3008620" y="4811194"/>
            <a:ext cx="1612295" cy="8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3" descr="Оформление шенген визы в ЕС | Оформление без предоплаты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3" y="4734091"/>
            <a:ext cx="1423468" cy="9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Особенности страхования в туризм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r="9149"/>
          <a:stretch/>
        </p:blipFill>
        <p:spPr bwMode="auto">
          <a:xfrm>
            <a:off x="431923" y="3381837"/>
            <a:ext cx="1509894" cy="10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2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За місцем діяльності туроператорів поділяють на ініціативних (</a:t>
            </a:r>
            <a:r>
              <a:rPr lang="uk-UA" sz="2000" dirty="0" err="1"/>
              <a:t>outgoing</a:t>
            </a:r>
            <a:r>
              <a:rPr lang="uk-UA" sz="2000" dirty="0"/>
              <a:t>) туроператорів, і наземних туроператорів або туроператорів на прийомі (</a:t>
            </a:r>
            <a:r>
              <a:rPr lang="uk-UA" sz="2000" dirty="0" err="1"/>
              <a:t>incoming</a:t>
            </a:r>
            <a:r>
              <a:rPr lang="uk-UA" sz="2000" dirty="0"/>
              <a:t>, </a:t>
            </a:r>
            <a:r>
              <a:rPr lang="uk-UA" sz="2000" dirty="0" err="1"/>
              <a:t>meet</a:t>
            </a:r>
            <a:r>
              <a:rPr lang="uk-UA" sz="2000" dirty="0"/>
              <a:t>-компанія). Ініціативні туроператори, як видно з назви, є ініціаторами формування пакету туристичних послуг. Більшість з них переважно працює на виїзний туризм. Вони забезпечують транспортне обслуговування, тобто перевезення туристів до дестинації, домовляються про оформлення страхового полісу, а також, у разі необхідності, надають візову підтримку. Наземний туроператор забезпечує туристів послугами безпосередньо в дестинації. Це трансфер, розміщення, харчування та екскурсійне обслуговування та інші. </a:t>
            </a:r>
            <a:r>
              <a:rPr lang="uk-UA" sz="2000" dirty="0" err="1"/>
              <a:t>Income</a:t>
            </a:r>
            <a:r>
              <a:rPr lang="uk-UA" sz="2000" dirty="0"/>
              <a:t> туроператори орієнтовані на прийом іноземних туристів, тобто на співпрацю з ініціативними </a:t>
            </a:r>
            <a:r>
              <a:rPr lang="uk-UA" sz="2000" dirty="0" err="1"/>
              <a:t>туроператорми</a:t>
            </a:r>
            <a:r>
              <a:rPr lang="uk-UA" sz="2000" dirty="0"/>
              <a:t>. В ролі </a:t>
            </a:r>
            <a:r>
              <a:rPr lang="uk-UA" sz="2000" dirty="0" err="1"/>
              <a:t>income</a:t>
            </a:r>
            <a:r>
              <a:rPr lang="uk-UA" sz="2000" dirty="0"/>
              <a:t> туроператорів часто виступають DMC (</a:t>
            </a:r>
            <a:r>
              <a:rPr lang="uk-UA" sz="2000" dirty="0" err="1"/>
              <a:t>destination</a:t>
            </a:r>
            <a:r>
              <a:rPr lang="uk-UA" sz="2000" dirty="0"/>
              <a:t> </a:t>
            </a:r>
            <a:r>
              <a:rPr lang="uk-UA" sz="2000" dirty="0" err="1"/>
              <a:t>management</a:t>
            </a:r>
            <a:r>
              <a:rPr lang="uk-UA" sz="2000" dirty="0"/>
              <a:t> </a:t>
            </a:r>
            <a:r>
              <a:rPr lang="uk-UA" sz="2000" dirty="0" err="1"/>
              <a:t>company</a:t>
            </a:r>
            <a:r>
              <a:rPr lang="uk-UA" sz="2000" dirty="0"/>
              <a:t>) – компанії, які добре знають </a:t>
            </a:r>
            <a:r>
              <a:rPr lang="uk-UA" sz="2000" dirty="0" err="1"/>
              <a:t>дестинацію</a:t>
            </a:r>
            <a:r>
              <a:rPr lang="uk-UA" sz="2000" dirty="0"/>
              <a:t>, її ресурси, мають встановлені відносини з постачальниками послуг, розробляють та організовують екскурсії, заходи, зокрема орієнтовані на бізнес-середовище, забезпечують транспортну логістику, розміщення та харчування клієнтів. Саме </a:t>
            </a:r>
            <a:r>
              <a:rPr lang="uk-UA" sz="2000" dirty="0" err="1"/>
              <a:t>інкамінг</a:t>
            </a:r>
            <a:r>
              <a:rPr lang="uk-UA" sz="2000" dirty="0"/>
              <a:t> є для країни найбільш пріоритетним напрямом, оскільки від його розвитку безпосередньо залежить обсяг валютних надходжень в економіку дестинації, ситуація на ринку робочої сили, рівень розвитку інфраструктури.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01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766" y="974905"/>
            <a:ext cx="10963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Економічна діяльність, пов’язана з туризмом, традиційно визначається з точки зору попиту, споживання товарів і послуг відвідувачами та витрат, які вони несуть.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6691" y="3448598"/>
            <a:ext cx="77579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Міжгалузеві зв’язки в туризмі настільки переплетені, що оцінити внесок кожної галузі і внесок туризму в цілому в економіку країни чи регіону дуже </a:t>
            </a:r>
            <a:r>
              <a:rPr lang="uk-UA" sz="3200" dirty="0" smtClean="0"/>
              <a:t>важко!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9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Ініціативні туроператори можуть працювати безпосередньо з постачальниками послуг в дестинації, але коли мова йде про масовий туризм, то найчастіше звертаються за </a:t>
            </a:r>
            <a:r>
              <a:rPr lang="uk-UA" sz="2400" dirty="0" err="1"/>
              <a:t>income</a:t>
            </a:r>
            <a:r>
              <a:rPr lang="uk-UA" sz="2400" dirty="0"/>
              <a:t> обслуговуванням до </a:t>
            </a:r>
            <a:r>
              <a:rPr lang="uk-UA" sz="2400" dirty="0" err="1"/>
              <a:t>income</a:t>
            </a:r>
            <a:r>
              <a:rPr lang="uk-UA" sz="2400" dirty="0"/>
              <a:t> туроператора. Така форма зветься репрезентативною. Також ініціативні туроператори можуть створювати власні представництва в дестинації, в ролі якого може виступати як приватна особа, так і ціле відділення. Така форма зветься </a:t>
            </a:r>
            <a:r>
              <a:rPr lang="uk-UA" sz="2400" dirty="0" err="1"/>
              <a:t>презентативною</a:t>
            </a:r>
            <a:r>
              <a:rPr lang="uk-UA" sz="2400" dirty="0"/>
              <a:t>. Зрозуміло, що відкривати зарубіжне представництво можна тільки у випадках, коли туроператор щільно співпрацює з цією </a:t>
            </a:r>
            <a:r>
              <a:rPr lang="uk-UA" sz="2400" dirty="0" err="1"/>
              <a:t>дестинацію</a:t>
            </a:r>
            <a:r>
              <a:rPr lang="uk-UA" sz="2400" dirty="0"/>
              <a:t>, забезпечуючи великі потоків туристів. І у зарубіжного представництва завжди менше можливостей для встановлення низьких цін на послуги готелів, ніж у місцевих </a:t>
            </a:r>
            <a:r>
              <a:rPr lang="uk-UA" sz="2400" dirty="0" err="1"/>
              <a:t>meet</a:t>
            </a:r>
            <a:r>
              <a:rPr lang="uk-UA" sz="2400" dirty="0"/>
              <a:t>-компаній, які часто є великими туроператорами з чималою кількістю блок-місць у багатьох готелях дестинації.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6741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84" y="326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Т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ехнологія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взаємодії туроператора з </a:t>
            </a:r>
            <a:r>
              <a:rPr lang="uk-UA" sz="4000" b="1" dirty="0" err="1" smtClean="0">
                <a:latin typeface="ALS Sector Regular" pitchFamily="50" charset="0"/>
                <a:cs typeface="ALS Sector Regular" pitchFamily="50" charset="0"/>
              </a:rPr>
              <a:t>турагентом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39" y="1906073"/>
            <a:ext cx="2897747" cy="1938992"/>
          </a:xfrm>
          <a:prstGeom prst="rect">
            <a:avLst/>
          </a:prstGeom>
          <a:solidFill>
            <a:srgbClr val="FFB1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1. Укладання </a:t>
            </a:r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договору між туроператором і </a:t>
            </a:r>
            <a:r>
              <a:rPr lang="uk-UA" sz="2400" dirty="0" err="1" smtClean="0">
                <a:latin typeface="ALS Sector Regular" pitchFamily="50" charset="0"/>
                <a:cs typeface="ALS Sector Regular" pitchFamily="50" charset="0"/>
              </a:rPr>
              <a:t>турагентом</a:t>
            </a:r>
            <a:endParaRPr lang="uk-UA" sz="2400" dirty="0" smtClean="0">
              <a:latin typeface="ALS Sector Regular" pitchFamily="50" charset="0"/>
              <a:cs typeface="ALS Sector Regular" pitchFamily="50" charset="0"/>
            </a:endParaRPr>
          </a:p>
          <a:p>
            <a:pPr algn="ctr"/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4422" y="1906073"/>
            <a:ext cx="2859111" cy="1938992"/>
          </a:xfrm>
          <a:prstGeom prst="rect">
            <a:avLst/>
          </a:prstGeom>
          <a:solidFill>
            <a:srgbClr val="FFB1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ALS Sector Regular" pitchFamily="50" charset="0"/>
                <a:cs typeface="ALS Sector Regular" pitchFamily="50" charset="0"/>
              </a:rPr>
              <a:t>2</a:t>
            </a:r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. Р</a:t>
            </a:r>
            <a:r>
              <a:rPr lang="ru-RU" sz="2400" dirty="0" err="1" smtClean="0">
                <a:latin typeface="ALS Sector Regular" pitchFamily="50" charset="0"/>
                <a:cs typeface="ALS Sector Regular" pitchFamily="50" charset="0"/>
              </a:rPr>
              <a:t>еєстрація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особистого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кабінету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на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сайті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туроператора</a:t>
            </a:r>
          </a:p>
          <a:p>
            <a:pPr algn="ctr"/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732" y="1906073"/>
            <a:ext cx="2935309" cy="1938992"/>
          </a:xfrm>
          <a:prstGeom prst="rect">
            <a:avLst/>
          </a:prstGeom>
          <a:solidFill>
            <a:srgbClr val="FFB1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3.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 smtClean="0">
                <a:latin typeface="ALS Sector Regular" pitchFamily="50" charset="0"/>
                <a:cs typeface="ALS Sector Regular" pitchFamily="50" charset="0"/>
              </a:rPr>
              <a:t>Замовлення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турагента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на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бронювання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турпродукту</a:t>
            </a:r>
          </a:p>
          <a:p>
            <a:pPr algn="ctr"/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5658" y="4134119"/>
            <a:ext cx="3180545" cy="1938992"/>
          </a:xfrm>
          <a:prstGeom prst="rect">
            <a:avLst/>
          </a:prstGeom>
          <a:solidFill>
            <a:srgbClr val="FFB1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4. П</a:t>
            </a:r>
            <a:r>
              <a:rPr lang="ru-RU" sz="2400" dirty="0" err="1" smtClean="0">
                <a:latin typeface="ALS Sector Regular" pitchFamily="50" charset="0"/>
                <a:cs typeface="ALS Sector Regular" pitchFamily="50" charset="0"/>
              </a:rPr>
              <a:t>ідтвердження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замовлення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туроператором і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виставлення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рахунку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222" y="4134119"/>
            <a:ext cx="3425780" cy="1938992"/>
          </a:xfrm>
          <a:prstGeom prst="rect">
            <a:avLst/>
          </a:prstGeom>
          <a:solidFill>
            <a:srgbClr val="FFB1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5. </a:t>
            </a:r>
            <a:r>
              <a:rPr lang="ru-RU" sz="2400" dirty="0" smtClean="0">
                <a:latin typeface="ALS Sector Regular" pitchFamily="50" charset="0"/>
                <a:cs typeface="ALS Sector Regular" pitchFamily="50" charset="0"/>
              </a:rPr>
              <a:t> Оплата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рахунку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турагентом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і передача туроператору </a:t>
            </a:r>
            <a:r>
              <a:rPr lang="ru-RU" sz="2400" dirty="0" err="1">
                <a:latin typeface="ALS Sector Regular" pitchFamily="50" charset="0"/>
                <a:cs typeface="ALS Sector Regular" pitchFamily="50" charset="0"/>
              </a:rPr>
              <a:t>документів</a:t>
            </a:r>
            <a:r>
              <a:rPr lang="ru-RU" sz="2400" dirty="0">
                <a:latin typeface="ALS Sector Regular" pitchFamily="50" charset="0"/>
                <a:cs typeface="ALS Sector Regular" pitchFamily="50" charset="0"/>
              </a:rPr>
              <a:t> туриста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580327" y="2472744"/>
            <a:ext cx="618186" cy="566670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322442" y="2472744"/>
            <a:ext cx="618186" cy="566670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5236064" y="4820280"/>
            <a:ext cx="618186" cy="566670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659621">
            <a:off x="9712276" y="4685813"/>
            <a:ext cx="618186" cy="566670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65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Туроператори активно взаємодіють з </a:t>
            </a:r>
            <a:r>
              <a:rPr lang="uk-UA" dirty="0" err="1"/>
              <a:t>турагентами</a:t>
            </a:r>
            <a:r>
              <a:rPr lang="uk-UA" dirty="0"/>
              <a:t>, створюючи привабливі для них умови через встановлення підвищеного рівня комісійної винагороди, запровадження системи бонусів, компенсації витрат на участь в </a:t>
            </a:r>
            <a:r>
              <a:rPr lang="uk-UA" dirty="0" err="1"/>
              <a:t>інфотурах</a:t>
            </a:r>
            <a:r>
              <a:rPr lang="uk-UA" dirty="0"/>
              <a:t> та інше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9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85899160"/>
              </p:ext>
            </p:extLst>
          </p:nvPr>
        </p:nvGraphicFramePr>
        <p:xfrm>
          <a:off x="488917" y="812800"/>
          <a:ext cx="11437935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" y="281094"/>
            <a:ext cx="1066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ALS Sector Regular" pitchFamily="50" charset="0"/>
                <a:ea typeface="ALS Sector" charset="0"/>
                <a:cs typeface="ALS Sector Regular" pitchFamily="50" charset="0"/>
              </a:rPr>
              <a:t>Змістовними складовими характеристики </a:t>
            </a:r>
            <a:r>
              <a:rPr lang="uk-UA" sz="4000" b="1" dirty="0" err="1">
                <a:latin typeface="ALS Sector Regular" pitchFamily="50" charset="0"/>
                <a:ea typeface="ALS Sector" charset="0"/>
                <a:cs typeface="ALS Sector Regular" pitchFamily="50" charset="0"/>
              </a:rPr>
              <a:t>турпродукту</a:t>
            </a:r>
            <a:endParaRPr lang="uk-UA" sz="4000" b="1" dirty="0">
              <a:latin typeface="ALS Sector Regular" pitchFamily="50" charset="0"/>
              <a:ea typeface="ALS Sector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3237708"/>
            <a:ext cx="11330943" cy="1372794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6.4. Туристичний ринок</a:t>
            </a:r>
            <a:endParaRPr lang="uk-UA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На </a:t>
            </a:r>
            <a:r>
              <a:rPr lang="ru-RU" sz="3200" dirty="0" err="1"/>
              <a:t>туристичному</a:t>
            </a:r>
            <a:r>
              <a:rPr lang="ru-RU" sz="3200" dirty="0"/>
              <a:t> ринку </a:t>
            </a:r>
            <a:r>
              <a:rPr lang="ru-RU" sz="3200" dirty="0" err="1"/>
              <a:t>відбувається</a:t>
            </a:r>
            <a:r>
              <a:rPr lang="ru-RU" sz="3200" dirty="0"/>
              <a:t> </a:t>
            </a:r>
            <a:r>
              <a:rPr lang="ru-RU" sz="3200" dirty="0" err="1"/>
              <a:t>безупинний</a:t>
            </a:r>
            <a:r>
              <a:rPr lang="ru-RU" sz="3200" dirty="0"/>
              <a:t> </a:t>
            </a:r>
            <a:r>
              <a:rPr lang="ru-RU" sz="3200" dirty="0" err="1"/>
              <a:t>рух</a:t>
            </a:r>
            <a:r>
              <a:rPr lang="ru-RU" sz="3200" dirty="0"/>
              <a:t> </a:t>
            </a:r>
            <a:r>
              <a:rPr lang="ru-RU" sz="3200" dirty="0" err="1"/>
              <a:t>потоків</a:t>
            </a:r>
            <a:r>
              <a:rPr lang="ru-RU" sz="3200" dirty="0"/>
              <a:t> </a:t>
            </a:r>
            <a:r>
              <a:rPr lang="ru-RU" sz="3200" dirty="0" err="1"/>
              <a:t>грошових</a:t>
            </a:r>
            <a:r>
              <a:rPr lang="ru-RU" sz="3200" dirty="0"/>
              <a:t> </a:t>
            </a:r>
            <a:r>
              <a:rPr lang="ru-RU" sz="3200" dirty="0" err="1"/>
              <a:t>засобів</a:t>
            </a:r>
            <a:r>
              <a:rPr lang="ru-RU" sz="3200" dirty="0"/>
              <a:t> і </a:t>
            </a:r>
            <a:r>
              <a:rPr lang="ru-RU" sz="3200" dirty="0" err="1"/>
              <a:t>туристичного</a:t>
            </a:r>
            <a:r>
              <a:rPr lang="ru-RU" sz="3200" dirty="0"/>
              <a:t> продукту,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рухаються</a:t>
            </a:r>
            <a:r>
              <a:rPr lang="ru-RU" sz="3200" dirty="0"/>
              <a:t> </a:t>
            </a:r>
            <a:r>
              <a:rPr lang="ru-RU" sz="3200" dirty="0" err="1"/>
              <a:t>назустріч</a:t>
            </a:r>
            <a:r>
              <a:rPr lang="ru-RU" sz="3200" dirty="0"/>
              <a:t> один одному, </a:t>
            </a:r>
            <a:r>
              <a:rPr lang="ru-RU" sz="3200" dirty="0" err="1"/>
              <a:t>створюючи</a:t>
            </a:r>
            <a:r>
              <a:rPr lang="ru-RU" sz="3200" dirty="0"/>
              <a:t> так званий </a:t>
            </a:r>
            <a:r>
              <a:rPr lang="ru-RU" sz="3200" dirty="0" err="1"/>
              <a:t>туристичний</a:t>
            </a:r>
            <a:r>
              <a:rPr lang="ru-RU" sz="3200" dirty="0"/>
              <a:t> </a:t>
            </a:r>
            <a:r>
              <a:rPr lang="ru-RU" sz="3200" dirty="0" err="1"/>
              <a:t>кругообіг</a:t>
            </a:r>
            <a:r>
              <a:rPr lang="ru-RU" sz="3200" dirty="0"/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954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err="1"/>
              <a:t>Туристичний</a:t>
            </a:r>
            <a:r>
              <a:rPr lang="ru-RU" sz="2800" b="1" i="1" dirty="0"/>
              <a:t> </a:t>
            </a:r>
            <a:r>
              <a:rPr lang="ru-RU" sz="2800" b="1" i="1" dirty="0" err="1"/>
              <a:t>кругообіг</a:t>
            </a:r>
            <a:r>
              <a:rPr lang="ru-RU" sz="2800" b="1" i="1" dirty="0"/>
              <a:t> </a:t>
            </a:r>
            <a:r>
              <a:rPr lang="ru-RU" sz="2800" dirty="0"/>
              <a:t>- </a:t>
            </a:r>
            <a:r>
              <a:rPr lang="ru-RU" sz="2800" dirty="0" err="1"/>
              <a:t>це</a:t>
            </a:r>
            <a:r>
              <a:rPr lang="ru-RU" sz="2800" dirty="0"/>
              <a:t> система </a:t>
            </a:r>
            <a:r>
              <a:rPr lang="ru-RU" sz="2800" dirty="0" err="1"/>
              <a:t>економічних</a:t>
            </a:r>
            <a:r>
              <a:rPr lang="ru-RU" sz="2800" dirty="0"/>
              <a:t> і </a:t>
            </a:r>
            <a:r>
              <a:rPr lang="ru-RU" sz="2800" dirty="0" err="1"/>
              <a:t>юридичних</a:t>
            </a:r>
            <a:r>
              <a:rPr lang="ru-RU" sz="2800" dirty="0"/>
              <a:t> (</a:t>
            </a:r>
            <a:r>
              <a:rPr lang="ru-RU" sz="2800" dirty="0" err="1"/>
              <a:t>цивільно-правових</a:t>
            </a:r>
            <a:r>
              <a:rPr lang="ru-RU" sz="2800" dirty="0"/>
              <a:t>) </a:t>
            </a:r>
            <a:r>
              <a:rPr lang="ru-RU" sz="2800" dirty="0" err="1"/>
              <a:t>відносин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виникають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туристом та </a:t>
            </a:r>
            <a:r>
              <a:rPr lang="ru-RU" sz="2800" dirty="0" err="1"/>
              <a:t>туристичною</a:t>
            </a:r>
            <a:r>
              <a:rPr lang="ru-RU" sz="2800" dirty="0"/>
              <a:t> </a:t>
            </a:r>
            <a:r>
              <a:rPr lang="ru-RU" sz="2800" dirty="0" err="1"/>
              <a:t>фірмою</a:t>
            </a:r>
            <a:r>
              <a:rPr lang="ru-RU" sz="2800" dirty="0"/>
              <a:t>, яка </a:t>
            </a:r>
            <a:r>
              <a:rPr lang="ru-RU" sz="2800" dirty="0" err="1"/>
              <a:t>показує</a:t>
            </a:r>
            <a:r>
              <a:rPr lang="ru-RU" sz="2800" dirty="0"/>
              <a:t> </a:t>
            </a:r>
            <a:r>
              <a:rPr lang="ru-RU" sz="2800" dirty="0" err="1"/>
              <a:t>напрями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</a:t>
            </a:r>
            <a:r>
              <a:rPr lang="ru-RU" sz="2800" dirty="0" err="1"/>
              <a:t>потоків</a:t>
            </a:r>
            <a:r>
              <a:rPr lang="ru-RU" sz="2800" dirty="0"/>
              <a:t> </a:t>
            </a:r>
            <a:r>
              <a:rPr lang="ru-RU" sz="2800" dirty="0" err="1"/>
              <a:t>туристичного</a:t>
            </a:r>
            <a:r>
              <a:rPr lang="ru-RU" sz="2800" dirty="0"/>
              <a:t> продукту, </a:t>
            </a:r>
            <a:r>
              <a:rPr lang="ru-RU" sz="2800" dirty="0" err="1"/>
              <a:t>інвестицій</a:t>
            </a:r>
            <a:r>
              <a:rPr lang="ru-RU" sz="2800" dirty="0"/>
              <a:t> у </a:t>
            </a:r>
            <a:r>
              <a:rPr lang="ru-RU" sz="2800" dirty="0" err="1"/>
              <a:t>розвиток</a:t>
            </a:r>
            <a:r>
              <a:rPr lang="ru-RU" sz="2800" dirty="0"/>
              <a:t> туризму і </a:t>
            </a:r>
            <a:r>
              <a:rPr lang="ru-RU" sz="2800" dirty="0" err="1"/>
              <a:t>грошових</a:t>
            </a:r>
            <a:r>
              <a:rPr lang="ru-RU" sz="2800" dirty="0"/>
              <a:t> </a:t>
            </a:r>
            <a:r>
              <a:rPr lang="ru-RU" sz="2800" dirty="0" err="1"/>
              <a:t>надходжень</a:t>
            </a:r>
            <a:r>
              <a:rPr lang="ru-RU" sz="2800" dirty="0"/>
              <a:t> у бюджет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туристичної</a:t>
            </a:r>
            <a:r>
              <a:rPr lang="ru-RU" sz="2800" dirty="0"/>
              <a:t> </a:t>
            </a:r>
            <a:r>
              <a:rPr lang="ru-RU" sz="2800" dirty="0" err="1" smtClean="0"/>
              <a:t>діяльності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80" y="2621840"/>
            <a:ext cx="43313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</a:t>
            </a:r>
            <a:r>
              <a:rPr lang="ru-RU" b="1" dirty="0" err="1"/>
              <a:t>взаємодії</a:t>
            </a:r>
            <a:r>
              <a:rPr lang="ru-RU" b="1" dirty="0"/>
              <a:t> </a:t>
            </a:r>
            <a:r>
              <a:rPr lang="ru-RU" b="1" dirty="0" err="1"/>
              <a:t>суб’єктів</a:t>
            </a:r>
            <a:r>
              <a:rPr lang="ru-RU" b="1" dirty="0"/>
              <a:t> на ринку </a:t>
            </a:r>
            <a:r>
              <a:rPr lang="ru-RU" b="1" dirty="0" err="1"/>
              <a:t>туристичних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dirty="0"/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94" y="204087"/>
            <a:ext cx="73818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960" y="5159826"/>
            <a:ext cx="8937859" cy="7033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Схема </a:t>
            </a:r>
            <a:r>
              <a:rPr lang="ru-RU" sz="3600" b="1" dirty="0" err="1"/>
              <a:t>функціонування</a:t>
            </a:r>
            <a:r>
              <a:rPr lang="ru-RU" sz="3600" b="1" dirty="0"/>
              <a:t> </a:t>
            </a:r>
            <a:r>
              <a:rPr lang="ru-RU" sz="3600" b="1" dirty="0" err="1"/>
              <a:t>туристичного</a:t>
            </a:r>
            <a:r>
              <a:rPr lang="ru-RU" sz="3600" b="1" dirty="0"/>
              <a:t> ринку</a:t>
            </a:r>
            <a:r>
              <a:rPr lang="ru-RU" sz="3600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7" y="598170"/>
            <a:ext cx="10540615" cy="455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0566"/>
            <a:ext cx="9971787" cy="43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8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Економічна сутність туризму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7624" y="3062504"/>
            <a:ext cx="2220686" cy="20900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LS Sector Regular" pitchFamily="50" charset="0"/>
                <a:cs typeface="ALS Sector Regular" pitchFamily="50" charset="0"/>
              </a:rPr>
              <a:t>ТУРИЗМ</a:t>
            </a:r>
            <a:endParaRPr lang="ru-RU" sz="2400" b="1" dirty="0">
              <a:solidFill>
                <a:schemeClr val="tx1"/>
              </a:solidFill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338310" y="2641590"/>
            <a:ext cx="1944914" cy="5515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882595" y="3193133"/>
            <a:ext cx="1944914" cy="5515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325281" y="3701132"/>
            <a:ext cx="1944914" cy="5515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882595" y="4201876"/>
            <a:ext cx="1944914" cy="5515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338310" y="4876789"/>
            <a:ext cx="1944914" cy="5515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858" y="2496444"/>
            <a:ext cx="3414486" cy="310854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Галузь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Комплекс видів економічної діяльності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Індустрія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Сектор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>
                <a:latin typeface="ALS Sector Regular" pitchFamily="50" charset="0"/>
                <a:cs typeface="ALS Sector Regular" pitchFamily="50" charset="0"/>
              </a:rPr>
              <a:t>С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фера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794182" y="2090056"/>
            <a:ext cx="856343" cy="40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7728868" y="5604987"/>
            <a:ext cx="856343" cy="40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827509" y="6139542"/>
            <a:ext cx="436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Господарська діяльність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7509" y="1613877"/>
            <a:ext cx="436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Розподіл суспільної праці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Основні поняття туристичної системи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265" y="2136339"/>
            <a:ext cx="11059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/>
              <a:t>г</a:t>
            </a:r>
            <a:r>
              <a:rPr lang="uk-UA" sz="2800" b="1" dirty="0" smtClean="0"/>
              <a:t>алузь </a:t>
            </a:r>
            <a:r>
              <a:rPr lang="uk-UA" sz="2800" b="1" dirty="0"/>
              <a:t>туризму</a:t>
            </a:r>
            <a:r>
              <a:rPr lang="uk-UA" sz="2800" dirty="0"/>
              <a:t> (вузька сфера діяльності організаторів подорожей); </a:t>
            </a:r>
            <a:r>
              <a:rPr lang="uk-UA" sz="2800" b="1" dirty="0"/>
              <a:t>і</a:t>
            </a:r>
            <a:r>
              <a:rPr lang="uk-UA" sz="2800" b="1" dirty="0" smtClean="0"/>
              <a:t>ндустрія </a:t>
            </a:r>
            <a:r>
              <a:rPr lang="uk-UA" sz="2800" b="1" dirty="0"/>
              <a:t>туризму</a:t>
            </a:r>
            <a:r>
              <a:rPr lang="uk-UA" sz="2800" dirty="0"/>
              <a:t> (міжгалузевий комплекс, діяльність якого спрямована на забезпечення потреб зростаючого потоку туристів у ринковій системі «споживач–виробник»); </a:t>
            </a:r>
            <a:r>
              <a:rPr lang="uk-UA" sz="2800" b="1" dirty="0"/>
              <a:t>сфера туризму</a:t>
            </a:r>
            <a:r>
              <a:rPr lang="uk-UA" sz="2800" dirty="0"/>
              <a:t> – сукупність державних, громадських, підприємницьких структур різного спрямування, фізичних осіб, діяльність яких певним чином поширюється на забезпечення туристичної діяльності в широкому сенсі цього поняття.	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4078" y="3254065"/>
            <a:ext cx="10515600" cy="132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ALS Sector"/>
                <a:cs typeface="Times New Roman" panose="02020603050405020304" pitchFamily="18" charset="0"/>
              </a:rPr>
              <a:t>Туристична система – </a:t>
            </a:r>
            <a:r>
              <a:rPr lang="uk-UA" sz="2800" dirty="0" smtClean="0">
                <a:latin typeface="ALS Sector"/>
                <a:cs typeface="Times New Roman" panose="02020603050405020304" pitchFamily="18" charset="0"/>
              </a:rPr>
              <a:t>це сукупність взаємозв'язаних підсистем суб'єкта й об'єкта, які взаємодіють між собою та із зовнішнім середовищем. Практичне призначення такої системи визначає діяльність із задоволення попиту на туристичні послуги, результатами якого є здійснення подорожі туристом і задоволення пов'язаних з цим потреб.</a:t>
            </a:r>
            <a:endParaRPr lang="uk-UA" sz="2800" dirty="0">
              <a:latin typeface="ALS Sector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7044" y="405578"/>
            <a:ext cx="8864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Система</a:t>
            </a:r>
            <a:r>
              <a:rPr lang="ru-RU" sz="3200" dirty="0"/>
              <a:t> —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впорядкована</a:t>
            </a:r>
            <a:r>
              <a:rPr lang="ru-RU" sz="3200" dirty="0"/>
              <a:t> </a:t>
            </a:r>
            <a:r>
              <a:rPr lang="ru-RU" sz="3200" dirty="0" err="1"/>
              <a:t>сукупність</a:t>
            </a:r>
            <a:r>
              <a:rPr lang="ru-RU" sz="3200" dirty="0"/>
              <a:t> </a:t>
            </a:r>
            <a:r>
              <a:rPr lang="ru-RU" sz="3200" dirty="0" err="1"/>
              <a:t>елементів</a:t>
            </a:r>
            <a:r>
              <a:rPr lang="ru-RU" sz="3200" dirty="0"/>
              <a:t>,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якими</a:t>
            </a:r>
            <a:r>
              <a:rPr lang="ru-RU" sz="3200" dirty="0"/>
              <a:t> є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бути створено </a:t>
            </a:r>
            <a:r>
              <a:rPr lang="ru-RU" sz="3200" dirty="0" err="1"/>
              <a:t>тісний</a:t>
            </a:r>
            <a:r>
              <a:rPr lang="ru-RU" sz="3200" dirty="0"/>
              <a:t> </a:t>
            </a:r>
            <a:r>
              <a:rPr lang="ru-RU" sz="3200" dirty="0" err="1"/>
              <a:t>взаємозв'язок</a:t>
            </a:r>
            <a:r>
              <a:rPr lang="ru-RU" sz="32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5882"/>
            <a:ext cx="10515600" cy="1325563"/>
          </a:xfrm>
        </p:spPr>
        <p:txBody>
          <a:bodyPr/>
          <a:lstStyle/>
          <a:p>
            <a:pPr algn="ctr"/>
            <a:r>
              <a:rPr lang="uk-UA" i="1" dirty="0"/>
              <a:t>Туристична система </a:t>
            </a:r>
            <a:endParaRPr lang="ru-RU" dirty="0"/>
          </a:p>
        </p:txBody>
      </p:sp>
      <p:pic>
        <p:nvPicPr>
          <p:cNvPr id="1026" name="Picture 2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31" y="738638"/>
            <a:ext cx="8944210" cy="43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198" y="248268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 </a:t>
            </a:r>
            <a:r>
              <a:rPr lang="fr-FR" b="1" dirty="0"/>
              <a:t>V</a:t>
            </a:r>
            <a:r>
              <a:rPr lang="fr-FR" b="1" dirty="0" smtClean="0"/>
              <a:t>isitor </a:t>
            </a:r>
            <a:r>
              <a:rPr lang="fr-FR" b="1" dirty="0"/>
              <a:t>information center</a:t>
            </a:r>
            <a:r>
              <a:rPr lang="fr-FR" dirty="0"/>
              <a:t>, </a:t>
            </a:r>
            <a:r>
              <a:rPr lang="fr-FR" b="1" dirty="0"/>
              <a:t>tourist information center</a:t>
            </a:r>
            <a:r>
              <a:rPr lang="fr-FR" dirty="0"/>
              <a:t>, is a physical location that provides tourist information to </a:t>
            </a:r>
            <a:r>
              <a:rPr lang="fr-FR" dirty="0" smtClean="0"/>
              <a:t>visitors</a:t>
            </a:r>
            <a:r>
              <a:rPr lang="uk-UA" dirty="0" smtClean="0"/>
              <a:t>. </a:t>
            </a:r>
            <a:r>
              <a:rPr lang="en-US" dirty="0"/>
              <a:t>Often, these centers are operated at the airport or other port of entry, by the local government or chamber of commerce. Often a visitor center is called simply an </a:t>
            </a:r>
            <a:r>
              <a:rPr lang="en-US" b="1" dirty="0"/>
              <a:t>information center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200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smtClean="0"/>
              <a:t>Модель </a:t>
            </a:r>
            <a:r>
              <a:rPr lang="uk-UA" sz="3600" i="1" dirty="0"/>
              <a:t>системи туризму (за Ткаченко Т.І.)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t="26807" r="20894" b="15930"/>
          <a:stretch/>
        </p:blipFill>
        <p:spPr bwMode="auto">
          <a:xfrm>
            <a:off x="2194560" y="497132"/>
            <a:ext cx="8104472" cy="469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62de4062-2bf4-4ec1-8038-e758bbf13442"/>
  <p:tag name="SLIDO_EVENT_SECTION_UUID" val="d6f21403-929a-48da-89df-6f433a968522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1440</Words>
  <Application>Microsoft Office PowerPoint</Application>
  <PresentationFormat>Произвольный</PresentationFormat>
  <Paragraphs>115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Тема 6. Туристична система</vt:lpstr>
      <vt:lpstr>Тема 6.1. Характеристика поняття туристична система</vt:lpstr>
      <vt:lpstr>Презентация PowerPoint</vt:lpstr>
      <vt:lpstr>Економічна сутність туризму</vt:lpstr>
      <vt:lpstr>Основні поняття туристичної системи</vt:lpstr>
      <vt:lpstr>Туристична система – це сукупність взаємозв'язаних підсистем суб'єкта й об'єкта, які взаємодіють між собою та із зовнішнім середовищем. Практичне призначення такої системи визначає діяльність із задоволення попиту на туристичні послуги, результатами якого є здійснення подорожі туристом і задоволення пов'язаних з цим потреб.</vt:lpstr>
      <vt:lpstr>Туристична система </vt:lpstr>
      <vt:lpstr> Visitor information center, tourist information center, is a physical location that provides tourist information to visitors. Often, these centers are operated at the airport or other port of entry, by the local government or chamber of commerce. Often a visitor center is called simply an information center.</vt:lpstr>
      <vt:lpstr>Модель системи туризму (за Ткаченко Т.І.)</vt:lpstr>
      <vt:lpstr>Презентация PowerPoint</vt:lpstr>
      <vt:lpstr>Презентация PowerPoint</vt:lpstr>
      <vt:lpstr>Глобальні інформаційно-комунікаційні сервіси, використовувані НТС</vt:lpstr>
      <vt:lpstr>Презентация PowerPoint</vt:lpstr>
      <vt:lpstr>6.2. Поняття туристичної індустрії та характеристика її складових</vt:lpstr>
      <vt:lpstr>Презентация PowerPoint</vt:lpstr>
      <vt:lpstr>Готель – підприємство будь-якої організаційно-правової форми та форми власності, що складається з шести і більше номерів та надає готельні послуги з тимчасового проживання з обов'язковим обслуговуванням.   Аналогічні засоби розміщення - це підприємства будь-якої організаційно-правової форми власності, що складаються з номерів і надають обмежені готельні послуги, включно з щоденним заправлянням ліжок, прибиранням кімнат та санвузлів. </vt:lpstr>
      <vt:lpstr>Презентация PowerPoint</vt:lpstr>
      <vt:lpstr>Презентация PowerPoint</vt:lpstr>
      <vt:lpstr>Тайм-шер</vt:lpstr>
      <vt:lpstr>Презентация PowerPoint</vt:lpstr>
      <vt:lpstr>Презентация PowerPoint</vt:lpstr>
      <vt:lpstr>Міжнародні шерингові Інтернет-платформи, що пов’язані з туризмом</vt:lpstr>
      <vt:lpstr>6.3. Туроператори та турагенти як основні гравці туристичного бізнесу</vt:lpstr>
      <vt:lpstr>Презентация PowerPoint</vt:lpstr>
      <vt:lpstr>Турагент виконує посередницьку функцію. Для кращого розуміння можна порівняти туристичного агента з агентом нерухомості, тобто він продає турпродукт туроператора і отримує за це комісію. Комісія туроператором вже закладена у ціну туру і турагент може тільки зменшувати її, якщо хоче таким чином отримати переваги порівняно з іншими турагентами. Турагент може бути посередником не тільки між туроператором та клієнтом, а також іншими постачальниками туристичних послуг та клієнтами, тобто може виконувати функції авіакаси, виступати у ролі страхового агента тощо. Під турагентом розуміється не конкретна особа, а бізнес одиниця, яка може мати організаційно-правову форму фізичної особи-підприємця, приватного підприємства, товариства з обмеженою відповідальністю та інші. Тобто, менеджер з туризму і турагент не синоніми. Турагенти можуть бути незалежними, тобто укладати агентські договори з різними туроператорами або можуть бути частиною франчайзингової, зокрема туроператорської, мережі</vt:lpstr>
      <vt:lpstr>Туроператор може продавати тури інших туроператорів, і в такому випадку він виступає в ролі турагента. Туроператори поділяються на класичних та комбінованих. Класичні туроператори тільки формують турпродукт, а функція його доведення до клієнта повністю передана посередникам. Комбіновані туроператори окрім того, що формують турпродут, можуть самостійно його реалізовувати або залучати турагентів та інших посередників. </vt:lpstr>
      <vt:lpstr>Презентация PowerPoint</vt:lpstr>
      <vt:lpstr>Пряма та репрезентативна форми</vt:lpstr>
      <vt:lpstr>За місцем діяльності туроператорів поділяють на ініціативних (outgoing) туроператорів, і наземних туроператорів або туроператорів на прийомі (incoming, meet-компанія). Ініціативні туроператори, як видно з назви, є ініціаторами формування пакету туристичних послуг. Більшість з них переважно працює на виїзний туризм. Вони забезпечують транспортне обслуговування, тобто перевезення туристів до дестинації, домовляються про оформлення страхового полісу, а також, у разі необхідності, надають візову підтримку. Наземний туроператор забезпечує туристів послугами безпосередньо в дестинації. Це трансфер, розміщення, харчування та екскурсійне обслуговування та інші. Income туроператори орієнтовані на прийом іноземних туристів, тобто на співпрацю з ініціативними туроператорми. В ролі income туроператорів часто виступають DMC (destination management company) – компанії, які добре знають дестинацію, її ресурси, мають встановлені відносини з постачальниками послуг, розробляють та організовують екскурсії, заходи, зокрема орієнтовані на бізнес-середовище, забезпечують транспортну логістику, розміщення та харчування клієнтів. Саме інкамінг є для країни найбільш пріоритетним напрямом, оскільки від його розвитку безпосередньо залежить обсяг валютних надходжень в економіку дестинації, ситуація на ринку робочої сили, рівень розвитку інфраструктури.</vt:lpstr>
      <vt:lpstr>Ініціативні туроператори можуть працювати безпосередньо з постачальниками послуг в дестинації, але коли мова йде про масовий туризм, то найчастіше звертаються за income обслуговуванням до income туроператора. Така форма зветься репрезентативною. Також ініціативні туроператори можуть створювати власні представництва в дестинації, в ролі якого може виступати як приватна особа, так і ціле відділення. Така форма зветься презентативною. Зрозуміло, що відкривати зарубіжне представництво можна тільки у випадках, коли туроператор щільно співпрацює з цією дестинацію, забезпечуючи великі потоків туристів. І у зарубіжного представництва завжди менше можливостей для встановлення низьких цін на послуги готелів, ніж у місцевих meet-компаній, які часто є великими туроператорами з чималою кількістю блок-місць у багатьох готелях дестинації. </vt:lpstr>
      <vt:lpstr>Технологія взаємодії туроператора з турагентом</vt:lpstr>
      <vt:lpstr>Туроператори активно взаємодіють з турагентами, створюючи привабливі для них умови через встановлення підвищеного рівня комісійної винагороди, запровадження системи бонусів, компенсації витрат на участь в інфотурах та інше.</vt:lpstr>
      <vt:lpstr>Презентация PowerPoint</vt:lpstr>
      <vt:lpstr>6.4. Туристичний ринок</vt:lpstr>
      <vt:lpstr>На туристичному ринку відбувається безупинний рух потоків грошових засобів і туристичного продукту, які рухаються назустріч один одному, створюючи так званий туристичний кругообіг.</vt:lpstr>
      <vt:lpstr>Структура взаємодії суб’єктів на ринку туристичних послуг </vt:lpstr>
      <vt:lpstr>Схема функціонування туристичного ринку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Потужні регіональні  та локальні DMO</dc:title>
  <dc:creator>Ivan Liptuga</dc:creator>
  <cp:lastModifiedBy>Kravtsov Sergiy</cp:lastModifiedBy>
  <cp:revision>423</cp:revision>
  <dcterms:created xsi:type="dcterms:W3CDTF">2020-10-13T05:16:08Z</dcterms:created>
  <dcterms:modified xsi:type="dcterms:W3CDTF">2022-10-22T07:19:34Z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</Properties>
</file>