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713" autoAdjust="0"/>
  </p:normalViewPr>
  <p:slideViewPr>
    <p:cSldViewPr snapToGrid="0">
      <p:cViewPr varScale="1">
        <p:scale>
          <a:sx n="69" d="100"/>
          <a:sy n="69" d="100"/>
        </p:scale>
        <p:origin x="75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1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42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280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22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20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430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140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6456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5667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46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08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3906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6248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4221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2891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2439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7893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7687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189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331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5288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95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019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6033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0267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8196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365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847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67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66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720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656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39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8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496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B714E-102E-4C64-B211-C50CE9E3C2EE}" type="datetimeFigureOut">
              <a:rPr lang="ru-RU" smtClean="0"/>
              <a:t>05.09.2017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F1475-4119-41B0-B884-46A0A9C0D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549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w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wmf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3.x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.wmf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14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wmf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15.x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6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17.xml"/><Relationship Id="rId6" Type="http://schemas.openxmlformats.org/officeDocument/2006/relationships/image" Target="../media/image18.pn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mlDrawing" Target="../drawings/vmlDrawing7.vml"/><Relationship Id="rId1" Type="http://schemas.openxmlformats.org/officeDocument/2006/relationships/themeOverride" Target="../theme/themeOverride18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1.wmf"/><Relationship Id="rId2" Type="http://schemas.openxmlformats.org/officeDocument/2006/relationships/vmlDrawing" Target="../drawings/vmlDrawing8.vml"/><Relationship Id="rId1" Type="http://schemas.openxmlformats.org/officeDocument/2006/relationships/themeOverride" Target="../theme/themeOverride19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3.wmf"/><Relationship Id="rId2" Type="http://schemas.openxmlformats.org/officeDocument/2006/relationships/vmlDrawing" Target="../drawings/vmlDrawing9.vml"/><Relationship Id="rId1" Type="http://schemas.openxmlformats.org/officeDocument/2006/relationships/themeOverride" Target="../theme/themeOverride20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7.wmf"/><Relationship Id="rId2" Type="http://schemas.openxmlformats.org/officeDocument/2006/relationships/vmlDrawing" Target="../drawings/vmlDrawing10.vml"/><Relationship Id="rId1" Type="http://schemas.openxmlformats.org/officeDocument/2006/relationships/themeOverride" Target="../theme/themeOverride21.x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31.pn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2.bin"/><Relationship Id="rId9" Type="http://schemas.openxmlformats.org/officeDocument/2006/relationships/image" Target="../media/image3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8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59544"/>
            <a:ext cx="9004663" cy="336150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z="4600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Лекція 3</a:t>
            </a:r>
            <a:endParaRPr lang="ru-RU" sz="4600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6779" y="4298245"/>
            <a:ext cx="8144134" cy="1117687"/>
          </a:xfrm>
        </p:spPr>
        <p:txBody>
          <a:bodyPr/>
          <a:lstStyle/>
          <a:p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Заголовки)"/>
              </a:rPr>
              <a:t>з курсу «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Нейроінформаційні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мережі керування 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біотехнічними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</a:t>
            </a:r>
            <a:r>
              <a:rPr lang="en-US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єктами</a:t>
            </a:r>
            <a:r>
              <a:rPr lang="uk-UA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Заголовки)"/>
              </a:rPr>
              <a:t>»</a:t>
            </a:r>
            <a:endParaRPr lang="ru-RU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Заголовки)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09166" y="3474720"/>
            <a:ext cx="2952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Автор : </a:t>
            </a:r>
          </a:p>
          <a:p>
            <a:r>
              <a:rPr lang="uk-UA" dirty="0" smtClean="0"/>
              <a:t>доцент, </a:t>
            </a:r>
            <a:r>
              <a:rPr lang="uk-UA" dirty="0" err="1" smtClean="0"/>
              <a:t>к.т.н</a:t>
            </a:r>
            <a:r>
              <a:rPr lang="uk-UA" dirty="0" smtClean="0"/>
              <a:t>. Заєць Н.А.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010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87025"/>
            <a:ext cx="11790947" cy="5235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Приведемо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мовний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опис алгоритму.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1. Вагам мережі присвоюються невеликі початкові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значен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н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2. Вибирається чергова навчальна пара (X,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Y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); вектор X подається на вхід мережі.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3. Обчислюється вихід мережі.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353695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4. Обчислюється різниця між виходом мережі, що вимагається (цільовим,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Y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) і реальним (обчисленим).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35052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5. Вага мережі корегується так, щоб мінімізувати помилку.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35052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 6. Кроки з 2-го по 5-й повторюються для кожної пари навчальної множини до тих пір, поки помилка на всій множині не досягне прийнятної величини.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3175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Кроки 2 і 3 подібні тим, які виконуються у вже навченій мережі.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3175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Обчислення у мережі виконуються пошарово. На кроці 3 кожний з виходів мережі віднімається з відповідної компоненти цільового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з метою отримання помилки. Ця помилка використовується на кроці 5 для корекції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мережі.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R="889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Кроки 2 і 3 можна розглядати як «прохід вперед», оскільки сигнал розповсюджується по мережі від входу до виходу. Кроки 4 і 5 складають «зворотний прохід», оскільки тут обчислюваний сигнал помилки розповсюджується назад по мережі і використовується для підстроювання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3417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7305" y="547145"/>
            <a:ext cx="97375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marR="8890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Математичне представлення алгоритму розглянемо спочатку на прикладі найпростішої нейронної мережі, що містить тільки один нейрон (умовно позначений колом (рис. 5.2).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Вважатимемо, що вихід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output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) мережі о = f(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net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) визначається функцією активації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сигмоїдного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типу.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3">
            <a:lum bright="-12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0233" y="2024473"/>
            <a:ext cx="4155658" cy="159418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752267" y="3655595"/>
            <a:ext cx="7211590" cy="27699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75" marR="8890" indent="-3175" algn="ctr"/>
            <a:r>
              <a:rPr lang="uk-UA" sz="1600" dirty="0">
                <a:latin typeface="+mj-lt"/>
                <a:ea typeface="Times New Roman" panose="02020603050405020304" pitchFamily="18" charset="0"/>
              </a:rPr>
              <a:t>Рис. 5.2. НМ із одного нейрона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  <a:p>
            <a:pPr marL="3175" marR="8890" indent="-3175" algn="ctr"/>
            <a:r>
              <a:rPr lang="uk-UA" sz="1600" dirty="0">
                <a:latin typeface="+mj-lt"/>
                <a:ea typeface="Times New Roman" panose="02020603050405020304" pitchFamily="18" charset="0"/>
              </a:rPr>
              <a:t> 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  <a:p>
            <a:pPr marL="3175" marR="8890" indent="-3175" algn="ctr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Припустимо, що для навчання мережі використовується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б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рка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8890" indent="-3175" algn="ctr"/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x1 = (x11, x21, …, xn1)T,   y1,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8890" indent="-3175" algn="ctr"/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x2 = (x12, x22, …, xn2)T,   y2,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8890" indent="-3175" algn="ctr"/>
            <a:r>
              <a:rPr lang="pt-P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……………………………..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8890" indent="-3175" algn="ctr"/>
            <a:r>
              <a:rPr lang="pt-P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XN = (x1N, x2N, …, xnN)T,   yN.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8890" indent="-3175" algn="ctr"/>
            <a:r>
              <a:rPr lang="pt-P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 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8890" indent="-3175" algn="ctr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де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: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у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k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– значення бажаного (цільового) виходу.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8890" indent="-3175" algn="ctr"/>
            <a:r>
              <a:rPr lang="uk-UA" sz="1600" dirty="0">
                <a:latin typeface="+mj-lt"/>
                <a:ea typeface="Times New Roman" panose="02020603050405020304" pitchFamily="18" charset="0"/>
              </a:rPr>
              <a:t> 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0687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705853" y="929987"/>
            <a:ext cx="904774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Як функція помилки для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k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-го зразка (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k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-го елемента навчальної вибірки) приймемо величину, пропорційну квадрату різниці бажаного виходу і виходу мережі: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05853" y="21175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317193"/>
              </p:ext>
            </p:extLst>
          </p:nvPr>
        </p:nvGraphicFramePr>
        <p:xfrm>
          <a:off x="705853" y="2046278"/>
          <a:ext cx="8916591" cy="994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Уравнение" r:id="rId4" imgW="4864100" imgH="546100" progId="Equation.3">
                  <p:embed/>
                </p:oleObj>
              </mc:Choice>
              <mc:Fallback>
                <p:oleObj name="Уравнение" r:id="rId4" imgW="4864100" imgH="546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53" y="2046278"/>
                        <a:ext cx="8916591" cy="99461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705853" y="3070991"/>
            <a:ext cx="87269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Відповідно, сумарна функція помилки по всіх елементах вибірки:</a:t>
            </a:r>
            <a:endParaRPr lang="ru-RU" dirty="0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1828800" y="112294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81218"/>
              </p:ext>
            </p:extLst>
          </p:nvPr>
        </p:nvGraphicFramePr>
        <p:xfrm>
          <a:off x="3227205" y="3839758"/>
          <a:ext cx="1601470" cy="1087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Уравнение" r:id="rId6" imgW="774364" imgH="520474" progId="Equation.3">
                  <p:embed/>
                </p:oleObj>
              </mc:Choice>
              <mc:Fallback>
                <p:oleObj name="Уравнение" r:id="rId6" imgW="774364" imgH="520474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7205" y="3839758"/>
                        <a:ext cx="1601470" cy="108741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598696" y="4198800"/>
            <a:ext cx="625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(5.2)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482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314" y="864109"/>
            <a:ext cx="95358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marR="335280" indent="216535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Очевидно, як 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k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так і E є функціями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мережі w. Задача навчання мережі зводиться у даному випадку до підбору такого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w, при якому досягається мінімум E. Таку задачу оптимізації вирішуватимемо градієнтним методом, використовуючи співвідношення: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016264"/>
              </p:ext>
            </p:extLst>
          </p:nvPr>
        </p:nvGraphicFramePr>
        <p:xfrm>
          <a:off x="2390274" y="3061079"/>
          <a:ext cx="2358190" cy="446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Уравнение" r:id="rId4" imgW="1257300" imgH="241300" progId="Equation.3">
                  <p:embed/>
                </p:oleObj>
              </mc:Choice>
              <mc:Fallback>
                <p:oleObj name="Уравнение" r:id="rId4" imgW="1257300" imgH="2413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274" y="3061079"/>
                        <a:ext cx="2358190" cy="4466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4237"/>
            <a:ext cx="11384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68905" y="3126091"/>
            <a:ext cx="625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(5.3)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77631" y="3793382"/>
            <a:ext cx="4327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243840" indent="22542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де: « : = » – оператор присвоєння,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560748"/>
              </p:ext>
            </p:extLst>
          </p:nvPr>
        </p:nvGraphicFramePr>
        <p:xfrm>
          <a:off x="2929617" y="4270622"/>
          <a:ext cx="644991" cy="316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Уравнение" r:id="rId6" imgW="482391" imgH="241195" progId="Equation.3">
                  <p:embed/>
                </p:oleObj>
              </mc:Choice>
              <mc:Fallback>
                <p:oleObj name="Уравнение" r:id="rId6" imgW="482391" imgH="24119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9617" y="4270622"/>
                        <a:ext cx="644991" cy="3161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006182" y="424404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872574"/>
              </p:ext>
            </p:extLst>
          </p:nvPr>
        </p:nvGraphicFramePr>
        <p:xfrm>
          <a:off x="3252113" y="4774444"/>
          <a:ext cx="292431" cy="37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5" name="Уравнение" r:id="rId8" imgW="139579" imgH="177646" progId="Equation.3">
                  <p:embed/>
                </p:oleObj>
              </mc:Choice>
              <mc:Fallback>
                <p:oleObj name="Уравнение" r:id="rId8" imgW="139579" imgH="177646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2113" y="4774444"/>
                        <a:ext cx="292431" cy="370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35265" y="4231039"/>
            <a:ext cx="4118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40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–позначення </a:t>
            </a:r>
            <a:r>
              <a:rPr lang="uk-UA" alt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-градієнта,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91636" y="4829130"/>
            <a:ext cx="2699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40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– деяка константа.</a:t>
            </a:r>
          </a:p>
        </p:txBody>
      </p:sp>
    </p:spTree>
    <p:extLst>
      <p:ext uri="{BB962C8B-B14F-4D97-AF65-F5344CB8AC3E}">
        <p14:creationId xmlns:p14="http://schemas.microsoft.com/office/powerpoint/2010/main" val="2589304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7056" y="962367"/>
            <a:ext cx="95136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47345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Представляючи вектор у розгорненому вигляді для похідної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сигмо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ї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дно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ї функції, одержимо: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854075"/>
              </p:ext>
            </p:extLst>
          </p:nvPr>
        </p:nvGraphicFramePr>
        <p:xfrm>
          <a:off x="873453" y="1828799"/>
          <a:ext cx="7626676" cy="896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Уравнение" r:id="rId4" imgW="4622800" imgH="546100" progId="Equation.3">
                  <p:embed/>
                </p:oleObj>
              </mc:Choice>
              <mc:Fallback>
                <p:oleObj name="Уравнение" r:id="rId4" imgW="4622800" imgH="5461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453" y="1828799"/>
                        <a:ext cx="7626676" cy="89633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51493" y="2092298"/>
            <a:ext cx="683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(5.4)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7055" y="2725131"/>
            <a:ext cx="98665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35280" indent="21336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Це дає можливість записати алгоритм корекції (підстроювання)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вагових коефіцієнтів мережі у формі: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325687" y="376588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857701"/>
              </p:ext>
            </p:extLst>
          </p:nvPr>
        </p:nvGraphicFramePr>
        <p:xfrm>
          <a:off x="897310" y="3705310"/>
          <a:ext cx="7717301" cy="614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Уравнение" r:id="rId6" imgW="3467100" imgH="279400" progId="Equation.3">
                  <p:embed/>
                </p:oleObj>
              </mc:Choice>
              <mc:Fallback>
                <p:oleObj name="Уравнение" r:id="rId6" imgW="3467100" imgH="279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7310" y="3705310"/>
                        <a:ext cx="7717301" cy="61484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951493" y="3828064"/>
            <a:ext cx="683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(5.5)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60589" y="4561315"/>
            <a:ext cx="709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0" marR="26035" indent="14605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де: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641600" y="436450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40160"/>
              </p:ext>
            </p:extLst>
          </p:nvPr>
        </p:nvGraphicFramePr>
        <p:xfrm>
          <a:off x="2641600" y="4549167"/>
          <a:ext cx="3528672" cy="50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Уравнение" r:id="rId8" imgW="1930400" imgH="279400" progId="Equation.3">
                  <p:embed/>
                </p:oleObj>
              </mc:Choice>
              <mc:Fallback>
                <p:oleObj name="Уравнение" r:id="rId8" imgW="1930400" imgH="27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4549167"/>
                        <a:ext cx="3528672" cy="50409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8951493" y="4653998"/>
            <a:ext cx="683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(5.6)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25585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0231" y="764385"/>
            <a:ext cx="848627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marR="292735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Одержані математичні вирази повністю визначають алгоритм навчання даної НМ, який може бути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представлен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ний тепер у наступному вигляді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. </a:t>
            </a:r>
          </a:p>
          <a:p>
            <a:pPr marL="3175" marR="292735" indent="213360" algn="just">
              <a:spcAft>
                <a:spcPts val="0"/>
              </a:spcAf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Задаються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деякі </a:t>
            </a:r>
            <a:r>
              <a:rPr lang="hy-AM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ղ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(0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&lt;</a:t>
            </a:r>
            <a:r>
              <a:rPr lang="hy-AM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hy-AM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ղ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&lt;1),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Emax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і деяка мала випадкова вага </a:t>
            </a:r>
            <a:r>
              <a:rPr lang="en-US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</a:t>
            </a:r>
            <a:r>
              <a:rPr lang="en-US" sz="9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</a:t>
            </a:r>
            <a:r>
              <a:rPr lang="en-US" sz="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мережі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175" marR="292735" lvl="0" indent="213360" algn="just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2.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Задаються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=1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і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Е=0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175" marR="292735" lvl="0" indent="213360" algn="just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3.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Вводиться чергова навчальна пара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(x</a:t>
            </a:r>
            <a:r>
              <a:rPr lang="en-US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у</a:t>
            </a:r>
            <a:r>
              <a:rPr lang="en-US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).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175" marR="292735" indent="213360"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Проводяться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позначення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175" marR="292735" indent="213360" algn="just"/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 := x</a:t>
            </a:r>
            <a:r>
              <a:rPr lang="en-US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    у := </a:t>
            </a:r>
            <a:r>
              <a:rPr lang="uk-UA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</a:t>
            </a:r>
            <a:r>
              <a:rPr lang="uk-UA" i="1" baseline="30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175" marR="292735" indent="213360"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обчислюється величина виходу мережі: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175" marR="292735" indent="213360" algn="just">
              <a:spcAft>
                <a:spcPts val="0"/>
              </a:spcAft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51742"/>
              </p:ext>
            </p:extLst>
          </p:nvPr>
        </p:nvGraphicFramePr>
        <p:xfrm>
          <a:off x="1909011" y="3669707"/>
          <a:ext cx="3048000" cy="92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1" name="Уравнение" r:id="rId4" imgW="1790700" imgH="546100" progId="Equation.3">
                  <p:embed/>
                </p:oleObj>
              </mc:Choice>
              <mc:Fallback>
                <p:oleObj name="Уравнение" r:id="rId4" imgW="1790700" imgH="5461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011" y="3669707"/>
                        <a:ext cx="3048000" cy="92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5782452" y="3872830"/>
            <a:ext cx="625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(5.7)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340237" y="4811876"/>
            <a:ext cx="4068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  <a:tabLst>
                <a:tab pos="365760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4.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Обновляється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(корегується) вага: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071001"/>
              </p:ext>
            </p:extLst>
          </p:nvPr>
        </p:nvGraphicFramePr>
        <p:xfrm>
          <a:off x="1120658" y="5296834"/>
          <a:ext cx="4661794" cy="551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Уравнение" r:id="rId6" imgW="1930400" imgH="228600" progId="Equation.3">
                  <p:embed/>
                </p:oleObj>
              </mc:Choice>
              <mc:Fallback>
                <p:oleObj name="Уравнение" r:id="rId6" imgW="193040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658" y="5296834"/>
                        <a:ext cx="4661794" cy="5511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5782452" y="5419846"/>
            <a:ext cx="6254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Aft>
                <a:spcPts val="0"/>
              </a:spcAft>
              <a:tabLst>
                <a:tab pos="365760" algn="l"/>
              </a:tabLst>
            </a:pPr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(5.8)</a:t>
            </a:r>
            <a:endParaRPr lang="ru-RU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444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0057" y="776905"/>
            <a:ext cx="6227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  <a:tabLst>
                <a:tab pos="365760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5.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Корегується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(нарощується) значення функції помилки: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39824"/>
              </p:ext>
            </p:extLst>
          </p:nvPr>
        </p:nvGraphicFramePr>
        <p:xfrm>
          <a:off x="2115953" y="1475466"/>
          <a:ext cx="3020289" cy="933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Уравнение" r:id="rId4" imgW="1447172" imgH="444307" progId="Equation.3">
                  <p:embed/>
                </p:oleObj>
              </mc:Choice>
              <mc:Fallback>
                <p:oleObj name="Уравнение" r:id="rId4" imgW="1447172" imgH="444307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5953" y="1475466"/>
                        <a:ext cx="3020289" cy="9339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419595" y="1780765"/>
            <a:ext cx="6078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(5.9)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50057" y="301933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Aft>
                <a:spcPts val="0"/>
              </a:spcAft>
              <a:tabLst>
                <a:tab pos="365760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6.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Якщо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k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&lt; N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, тоді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k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:=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k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+1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 і перехід до кроку 3, у протилежному випадку – перехід до кроку 7.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50057" y="4357231"/>
            <a:ext cx="894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7.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Завершення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циклу навчання. Якщо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Е&lt;</a:t>
            </a:r>
            <a:r>
              <a:rPr lang="uk-UA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Е</a:t>
            </a:r>
            <a:r>
              <a:rPr lang="uk-UA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max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, то закінчення всієї процедури навчання. Якщо 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Е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 ≥</a:t>
            </a:r>
            <a:r>
              <a:rPr lang="uk-UA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</a:rPr>
              <a:t>E</a:t>
            </a:r>
            <a:r>
              <a:rPr lang="uk-UA" i="1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</a:rPr>
              <a:t>max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</a:rPr>
              <a:t>, тоді починається новий цикл навчання переходом до кроку 2.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34139448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398" y="708522"/>
            <a:ext cx="81425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marR="3175" indent="210185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Розглянемо тепер більш загальний випадок, вважаючи, що двошарова НМ містить декілька (L) прихованих нейронів і один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х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й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(рис. 5.3).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indent="228600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У даному випадку функція помилки залежить від векторів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прихованого шару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пов'язаних з вихідним нейроном. Вихід мережі описується виразом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-725715" y="-152695"/>
            <a:ext cx="2467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049673"/>
              </p:ext>
            </p:extLst>
          </p:nvPr>
        </p:nvGraphicFramePr>
        <p:xfrm>
          <a:off x="1538512" y="3042403"/>
          <a:ext cx="2923417" cy="1144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Уравнение" r:id="rId4" imgW="1358310" imgH="533169" progId="Equation.3">
                  <p:embed/>
                </p:oleObj>
              </mc:Choice>
              <mc:Fallback>
                <p:oleObj name="Уравнение" r:id="rId4" imgW="1358310" imgH="53316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8512" y="3042403"/>
                        <a:ext cx="2923417" cy="11448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205123" y="3614821"/>
            <a:ext cx="10752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(5.10)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4025" y="4429496"/>
            <a:ext cx="6376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де: 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– вектор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вагів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вихідного нейрона,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06858" y="5043792"/>
            <a:ext cx="88262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– вектор виходів нейронів прихованого шару з елементами.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35059" y="5041086"/>
                <a:ext cx="532220" cy="2872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ru-RU" i="1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059" y="5041086"/>
                <a:ext cx="532220" cy="287258"/>
              </a:xfrm>
              <a:prstGeom prst="rect">
                <a:avLst/>
              </a:prstGeom>
              <a:blipFill>
                <a:blip r:embed="rId6"/>
                <a:stretch>
                  <a:fillRect t="-4255" b="-191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217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4">
            <a:lum bright="-18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566" y="412622"/>
            <a:ext cx="6545491" cy="409302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3235777" y="4706104"/>
            <a:ext cx="4371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890" algn="ctr">
              <a:spcAft>
                <a:spcPts val="0"/>
              </a:spcAft>
            </a:pPr>
            <a:r>
              <a:rPr lang="uk-UA" dirty="0">
                <a:ea typeface="Times New Roman" panose="02020603050405020304" pitchFamily="18" charset="0"/>
              </a:rPr>
              <a:t>Рис. 5.2. Двошарова нейронна мережа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736596"/>
              </p:ext>
            </p:extLst>
          </p:nvPr>
        </p:nvGraphicFramePr>
        <p:xfrm>
          <a:off x="4059235" y="5134341"/>
          <a:ext cx="2245312" cy="894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Уравнение" r:id="rId5" imgW="1358310" imgH="545863" progId="Equation.3">
                  <p:embed/>
                </p:oleObj>
              </mc:Choice>
              <mc:Fallback>
                <p:oleObj name="Уравнение" r:id="rId5" imgW="1358310" imgH="545863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235" y="5134341"/>
                        <a:ext cx="2245312" cy="8949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157" y="6149934"/>
            <a:ext cx="9031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marR="243840" indent="225425">
              <a:spcAft>
                <a:spcPts val="0"/>
              </a:spcAft>
            </a:pPr>
            <a:r>
              <a:rPr lang="uk-UA" dirty="0" smtClean="0">
                <a:ea typeface="Times New Roman" panose="02020603050405020304" pitchFamily="18" charset="0"/>
              </a:rPr>
              <a:t>де: </a:t>
            </a:r>
            <a:r>
              <a:rPr lang="uk-UA" i="1" dirty="0" err="1" smtClean="0">
                <a:ea typeface="Times New Roman" panose="02020603050405020304" pitchFamily="18" charset="0"/>
              </a:rPr>
              <a:t>w</a:t>
            </a:r>
            <a:r>
              <a:rPr lang="uk-UA" i="1" baseline="-25000" dirty="0" err="1" smtClean="0">
                <a:ea typeface="Times New Roman" panose="02020603050405020304" pitchFamily="18" charset="0"/>
              </a:rPr>
              <a:t>i</a:t>
            </a:r>
            <a:r>
              <a:rPr lang="uk-UA" dirty="0" smtClean="0">
                <a:ea typeface="Times New Roman" panose="02020603050405020304" pitchFamily="18" charset="0"/>
              </a:rPr>
              <a:t> – вектор </a:t>
            </a:r>
            <a:r>
              <a:rPr lang="uk-UA" dirty="0" err="1" smtClean="0">
                <a:ea typeface="Times New Roman" panose="02020603050405020304" pitchFamily="18" charset="0"/>
              </a:rPr>
              <a:t>вагів</a:t>
            </a:r>
            <a:r>
              <a:rPr lang="uk-UA" dirty="0" smtClean="0">
                <a:ea typeface="Times New Roman" panose="02020603050405020304" pitchFamily="18" charset="0"/>
              </a:rPr>
              <a:t>, пов'язаних з </a:t>
            </a:r>
            <a:r>
              <a:rPr lang="uk-UA" i="1" dirty="0" smtClean="0">
                <a:ea typeface="Times New Roman" panose="02020603050405020304" pitchFamily="18" charset="0"/>
              </a:rPr>
              <a:t>i</a:t>
            </a:r>
            <a:r>
              <a:rPr lang="uk-UA" dirty="0" smtClean="0">
                <a:ea typeface="Times New Roman" panose="02020603050405020304" pitchFamily="18" charset="0"/>
              </a:rPr>
              <a:t>-м прихованим нейроном, </a:t>
            </a:r>
            <a:r>
              <a:rPr lang="uk-UA" i="1" dirty="0" smtClean="0">
                <a:ea typeface="Times New Roman" panose="02020603050405020304" pitchFamily="18" charset="0"/>
              </a:rPr>
              <a:t>i=1,2,…,L.</a:t>
            </a:r>
            <a:endParaRPr lang="ru-RU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67554" y="5486400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ea typeface="Times New Roman" panose="02020603050405020304" pitchFamily="18" charset="0"/>
              </a:rPr>
              <a:t>(5.11)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79442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0171" y="688592"/>
            <a:ext cx="843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035" indent="21653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Правило коректування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у даній НМ також засновано на мінімізації квадратичної функції помилки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град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ієнтним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методом на основі виразів: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775544"/>
              </p:ext>
            </p:extLst>
          </p:nvPr>
        </p:nvGraphicFramePr>
        <p:xfrm>
          <a:off x="2220459" y="2023209"/>
          <a:ext cx="2807952" cy="751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Уравнение" r:id="rId4" imgW="1739900" imgH="469900" progId="Equation.3">
                  <p:embed/>
                </p:oleObj>
              </mc:Choice>
              <mc:Fallback>
                <p:oleObj name="Уравнение" r:id="rId4" imgW="1739900" imgH="469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459" y="2023209"/>
                        <a:ext cx="2807952" cy="7518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28411" y="2023209"/>
            <a:ext cx="1675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	(</a:t>
            </a:r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5.12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767191"/>
              </p:ext>
            </p:extLst>
          </p:nvPr>
        </p:nvGraphicFramePr>
        <p:xfrm>
          <a:off x="2314240" y="3128182"/>
          <a:ext cx="2714171" cy="761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Уравнение" r:id="rId6" imgW="1803400" imgH="508000" progId="Equation.3">
                  <p:embed/>
                </p:oleObj>
              </mc:Choice>
              <mc:Fallback>
                <p:oleObj name="Уравнение" r:id="rId6" imgW="1803400" imgH="508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4240" y="3128182"/>
                        <a:ext cx="2714171" cy="7611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951740" y="3277909"/>
            <a:ext cx="752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(</a:t>
            </a:r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5.13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8366" y="4400847"/>
            <a:ext cx="6158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де: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20459" y="4374129"/>
            <a:ext cx="6774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y-AM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ղ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=</a:t>
            </a:r>
            <a:r>
              <a:rPr lang="uk-UA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const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– коефіцієнт швидкості навчання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(0 &lt; </a:t>
            </a:r>
            <a:r>
              <a:rPr lang="hy-AM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ղ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&lt;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1),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i=1,2,…,L.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0956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 нейронних мереж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Навчити </a:t>
            </a:r>
            <a:r>
              <a:rPr lang="ru-RU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нейро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мережу – значить, повідомити їй, про те чого ми від неї очікуємо. Цей процес дуже схожий на навчання дитини </a:t>
            </a:r>
            <a:r>
              <a:rPr lang="ru-RU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алфав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ту</a:t>
            </a: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. 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Ми повторюватимемо процес пред'явлення букв знову і знову доти, коли всі букви твердо запам'ятають. Такий процес називають «навчання з вчителем» (рис. 5.1).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uk-U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При навчанні мереж ми діємо абсолютно аналогічно.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444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634946"/>
            <a:ext cx="94342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035" indent="216535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Використовуючи правило диференціювання складної функції і вираз для похідної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сигмоїдної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 функції активації, отримаємо: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030514" y="189087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4970000"/>
              </p:ext>
            </p:extLst>
          </p:nvPr>
        </p:nvGraphicFramePr>
        <p:xfrm>
          <a:off x="1030514" y="1844710"/>
          <a:ext cx="7038618" cy="840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3" name="Уравнение" r:id="rId4" imgW="5105400" imgH="609600" progId="Equation.3">
                  <p:embed/>
                </p:oleObj>
              </mc:Choice>
              <mc:Fallback>
                <p:oleObj name="Уравнение" r:id="rId4" imgW="5105400" imgH="609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514" y="1844710"/>
                        <a:ext cx="7038618" cy="8404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74194" y="2034093"/>
            <a:ext cx="7479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26035" algn="r">
              <a:spcAft>
                <a:spcPts val="0"/>
              </a:spcAft>
            </a:pP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(</a:t>
            </a:r>
            <a:r>
              <a:rPr lang="uk-UA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5.14</a:t>
            </a:r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600" y="3063909"/>
            <a:ext cx="2115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255905" indent="22860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звідки слідує: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  <a:ea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48000" y="29533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648291"/>
              </p:ext>
            </p:extLst>
          </p:nvPr>
        </p:nvGraphicFramePr>
        <p:xfrm>
          <a:off x="2958875" y="3092027"/>
          <a:ext cx="5598683" cy="442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Уравнение" r:id="rId6" imgW="3733800" imgH="292100" progId="Equation.3">
                  <p:embed/>
                </p:oleObj>
              </mc:Choice>
              <mc:Fallback>
                <p:oleObj name="Уравнение" r:id="rId6" imgW="3733800" imgH="292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8875" y="3092027"/>
                        <a:ext cx="5598683" cy="4427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987339" y="3094687"/>
            <a:ext cx="7216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(5.15)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09600" y="4172498"/>
            <a:ext cx="3660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768350" indent="228600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або в скалярній формі: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  <a:ea typeface="Times New Roman" panose="02020603050405020304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715657" y="398783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564966"/>
              </p:ext>
            </p:extLst>
          </p:nvPr>
        </p:nvGraphicFramePr>
        <p:xfrm>
          <a:off x="4403205" y="4163416"/>
          <a:ext cx="4369539" cy="581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Уравнение" r:id="rId8" imgW="2222500" imgH="292100" progId="Equation.3">
                  <p:embed/>
                </p:oleObj>
              </mc:Choice>
              <mc:Fallback>
                <p:oleObj name="Уравнение" r:id="rId8" imgW="2222500" imgH="292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3205" y="4163416"/>
                        <a:ext cx="4369539" cy="5813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8974194" y="4203276"/>
            <a:ext cx="7216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  <a:ea typeface="Times New Roman" panose="02020603050405020304" pitchFamily="18" charset="0"/>
              </a:rPr>
              <a:t>(5.16)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743361" y="5568710"/>
            <a:ext cx="9525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28600">
              <a:spcAft>
                <a:spcPts val="0"/>
              </a:spcAft>
            </a:pPr>
            <a:r>
              <a:rPr lang="uk-UA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 (Основной текст)"/>
              </a:rPr>
              <a:t>(5.17)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  <a:ea typeface="Times New Roman" panose="02020603050405020304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 (Основной текст)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412871"/>
              </p:ext>
            </p:extLst>
          </p:nvPr>
        </p:nvGraphicFramePr>
        <p:xfrm>
          <a:off x="4269833" y="5484029"/>
          <a:ext cx="3555411" cy="507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Уравнение" r:id="rId10" imgW="2070100" imgH="292100" progId="Equation.3">
                  <p:embed/>
                </p:oleObj>
              </mc:Choice>
              <mc:Fallback>
                <p:oleObj name="Уравнение" r:id="rId10" imgW="2070100" imgH="292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9833" y="5484029"/>
                        <a:ext cx="3555411" cy="5079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70328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5422" y="689820"/>
            <a:ext cx="4165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1653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Поступаючи аналогічно, знайдемо: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 flipV="1">
            <a:off x="1536600" y="1333163"/>
            <a:ext cx="147375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361097"/>
              </p:ext>
            </p:extLst>
          </p:nvPr>
        </p:nvGraphicFramePr>
        <p:xfrm>
          <a:off x="1536600" y="1291771"/>
          <a:ext cx="555732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8" name="Уравнение" r:id="rId4" imgW="3962400" imgH="508000" progId="Equation.3">
                  <p:embed/>
                </p:oleObj>
              </mc:Choice>
              <mc:Fallback>
                <p:oleObj name="Уравнение" r:id="rId4" imgW="3962400" imgH="508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600" y="1291771"/>
                        <a:ext cx="5557328" cy="708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82572" y="1461117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(5.18)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7134" y="2232415"/>
            <a:ext cx="3076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75" indent="22542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або (в скалярній формі):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 flipV="1">
            <a:off x="1712685" y="2869057"/>
            <a:ext cx="140533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265879"/>
              </p:ext>
            </p:extLst>
          </p:nvPr>
        </p:nvGraphicFramePr>
        <p:xfrm>
          <a:off x="1536600" y="2834366"/>
          <a:ext cx="6609753" cy="510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Уравнение" r:id="rId6" imgW="4064000" imgH="317500" progId="Equation.3">
                  <p:embed/>
                </p:oleObj>
              </mc:Choice>
              <mc:Fallback>
                <p:oleObj name="Уравнение" r:id="rId6" imgW="4064000" imgH="317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600" y="2834366"/>
                        <a:ext cx="6609753" cy="5108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905391" y="2975858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(5.20)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4639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845885" y="609145"/>
                <a:ext cx="8763336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175" indent="225425">
                  <a:spcAft>
                    <a:spcPts val="0"/>
                  </a:spcAft>
                </a:pPr>
                <a:r>
                  <a:rPr lang="uk-UA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Алгоритм навчання може бути тепер представлений у вигляді </a:t>
                </a:r>
                <a:r>
                  <a:rPr lang="ru-RU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с</a:t>
                </a:r>
                <a:r>
                  <a:rPr lang="uk-UA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лідуючих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 кроків:</a:t>
                </a:r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Times New Roman" panose="02020603050405020304" pitchFamily="18" charset="0"/>
                </a:endParaRPr>
              </a:p>
              <a:p>
                <a:pPr marL="342900" indent="-342900">
                  <a:buFont typeface="+mj-lt"/>
                  <a:buAutoNum type="arabicPeriod"/>
                </a:pP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Задаються деякі </a:t>
                </a:r>
                <a:r>
                  <a:rPr lang="el-GR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η</a:t>
                </a:r>
                <a:r>
                  <a:rPr lang="uk-UA" i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(0&lt;</a:t>
                </a:r>
                <a:r>
                  <a:rPr lang="el-GR" i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η</a:t>
                </a:r>
                <a:r>
                  <a:rPr lang="en-US" i="1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&lt;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1),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</a:t>
                </a:r>
                <a:r>
                  <a:rPr lang="uk-UA" i="1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Е</a:t>
                </a:r>
                <a:r>
                  <a:rPr lang="uk-UA" i="1" baseline="-250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max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і деяка мала випадкова </a:t>
                </a:r>
                <a:r>
                  <a:rPr lang="uk-UA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вага</a:t>
                </a:r>
                <a:r>
                  <a:rPr lang="en-US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ru-RU" i="1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uk-UA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мережі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.</a:t>
                </a:r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  <a:p>
                <a:pPr marL="342900" lvl="0" indent="-342900">
                  <a:buFont typeface="+mj-lt"/>
                  <a:buAutoNum type="arabicPeriod"/>
                </a:pP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Задаються </a:t>
                </a:r>
                <a:r>
                  <a:rPr lang="en-US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k =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1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і 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Е=0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.</a:t>
                </a:r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  <a:p>
                <a:pPr marL="342900" lvl="0" indent="-342900">
                  <a:buFont typeface="+mj-lt"/>
                  <a:buAutoNum type="arabicPeriod"/>
                </a:pP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Вводиться чергова навчальна пара (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x</a:t>
                </a:r>
                <a:r>
                  <a:rPr lang="en-US" i="1" baseline="30000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k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, </a:t>
                </a:r>
                <a:r>
                  <a:rPr lang="uk-UA" i="1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у</a:t>
                </a:r>
                <a:r>
                  <a:rPr lang="uk-UA" i="1" baseline="300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k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). Вводяться позначення:</a:t>
                </a:r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  <a:p>
                <a:r>
                  <a:rPr lang="en-US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</a:t>
                </a:r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85" y="609145"/>
                <a:ext cx="8763336" cy="1754326"/>
              </a:xfrm>
              <a:prstGeom prst="rect">
                <a:avLst/>
              </a:prstGeom>
              <a:blipFill>
                <a:blip r:embed="rId3"/>
                <a:stretch>
                  <a:fillRect l="-557" t="-24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3064042" y="20311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+mj-lt"/>
            </a:endParaRPr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380540"/>
              </p:ext>
            </p:extLst>
          </p:nvPr>
        </p:nvGraphicFramePr>
        <p:xfrm>
          <a:off x="3064041" y="2215833"/>
          <a:ext cx="1667951" cy="369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Уравнение" r:id="rId4" imgW="1333500" imgH="292100" progId="Equation.3">
                  <p:embed/>
                </p:oleObj>
              </mc:Choice>
              <mc:Fallback>
                <p:oleObj name="Уравнение" r:id="rId4" imgW="1333500" imgH="292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4041" y="2215833"/>
                        <a:ext cx="1667951" cy="36933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612449" y="2215833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+mj-lt"/>
                <a:ea typeface="Times New Roman" panose="02020603050405020304" pitchFamily="18" charset="0"/>
              </a:rPr>
              <a:t>(5.21)</a:t>
            </a:r>
            <a:endParaRPr lang="ru-RU" sz="1600" dirty="0">
              <a:latin typeface="+mj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50904" y="2763071"/>
            <a:ext cx="4851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75" indent="22542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 обчислюється величина виходу мережі: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3123864" y="319970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+mj-lt"/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731822"/>
              </p:ext>
            </p:extLst>
          </p:nvPr>
        </p:nvGraphicFramePr>
        <p:xfrm>
          <a:off x="3123864" y="3317070"/>
          <a:ext cx="1316795" cy="610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Уравнение" r:id="rId6" imgW="1167893" imgH="545863" progId="Equation.3">
                  <p:embed/>
                </p:oleObj>
              </mc:Choice>
              <mc:Fallback>
                <p:oleObj name="Уравнение" r:id="rId6" imgW="1167893" imgH="545863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3864" y="3317070"/>
                        <a:ext cx="1316795" cy="61022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5694946" y="3569031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(5.22)</a:t>
            </a:r>
            <a:endParaRPr lang="ru-RU" sz="1600" dirty="0">
              <a:latin typeface="+mj-lt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59754" y="397015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175" algn="ctr">
              <a:spcAft>
                <a:spcPts val="0"/>
              </a:spcAft>
            </a:pPr>
            <a:r>
              <a:rPr lang="uk-UA" dirty="0" smtClean="0">
                <a:solidFill>
                  <a:srgbClr val="E7E6E6"/>
                </a:solidFill>
                <a:latin typeface="+mj-lt"/>
                <a:ea typeface="Times New Roman" panose="02020603050405020304" pitchFamily="18" charset="0"/>
              </a:rPr>
              <a:t> </a:t>
            </a:r>
            <a:endParaRPr lang="ru-RU" sz="1600" dirty="0" smtClean="0">
              <a:latin typeface="+mj-lt"/>
              <a:ea typeface="Times New Roman" panose="02020603050405020304" pitchFamily="18" charset="0"/>
            </a:endParaRPr>
          </a:p>
          <a:p>
            <a:pPr marL="3175" indent="225425" algn="just">
              <a:spcAft>
                <a:spcPts val="0"/>
              </a:spcAft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де: </a:t>
            </a:r>
            <a:r>
              <a:rPr lang="uk-UA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W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– вектор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вагів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вихідного нейрона, о</a:t>
            </a:r>
            <a:r>
              <a:rPr lang="en-US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k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– вектор виходів нейронів прихованого шару з елементами: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3237663" y="500365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latin typeface="+mj-lt"/>
            </a:endParaRPr>
          </a:p>
        </p:txBody>
      </p:sp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551425"/>
              </p:ext>
            </p:extLst>
          </p:nvPr>
        </p:nvGraphicFramePr>
        <p:xfrm>
          <a:off x="3237663" y="5003654"/>
          <a:ext cx="1570065" cy="727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Уравнение" r:id="rId8" imgW="1167893" imgH="545863" progId="Equation.3">
                  <p:embed/>
                </p:oleObj>
              </mc:Choice>
              <mc:Fallback>
                <p:oleObj name="Уравнение" r:id="rId8" imgW="1167893" imgH="545863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7663" y="5003654"/>
                        <a:ext cx="1570065" cy="72759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5694946" y="5275117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(5.23)</a:t>
            </a:r>
            <a:endParaRPr lang="ru-R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670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7095" y="486688"/>
            <a:ext cx="95290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36775" indent="-1908175" algn="ctr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 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>
              <a:spcAft>
                <a:spcPts val="0"/>
              </a:spcAft>
            </a:pP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w</a:t>
            </a:r>
            <a:r>
              <a:rPr lang="uk-UA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i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позначає вектор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, пов'язаних з i-м прихованим нейроном, i=1,2,...,L.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365760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4.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Проводиться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коректування терезів вихідного нейрона: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 flipV="1">
            <a:off x="2711115" y="1859499"/>
            <a:ext cx="1812902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323748"/>
              </p:ext>
            </p:extLst>
          </p:nvPr>
        </p:nvGraphicFramePr>
        <p:xfrm>
          <a:off x="2488440" y="1733057"/>
          <a:ext cx="1831486" cy="379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5" name="Уравнение" r:id="rId3" imgW="1053643" imgH="215806" progId="Equation.3">
                  <p:embed/>
                </p:oleObj>
              </mc:Choice>
              <mc:Fallback>
                <p:oleObj name="Уравнение" r:id="rId3" imgW="1053643" imgH="21580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440" y="1733057"/>
                        <a:ext cx="1831486" cy="3794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548281" y="1882358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(5.24)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7411" y="2792421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де: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46946" y="266700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263690"/>
              </p:ext>
            </p:extLst>
          </p:nvPr>
        </p:nvGraphicFramePr>
        <p:xfrm>
          <a:off x="2153989" y="2792421"/>
          <a:ext cx="2737887" cy="413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6" name="Уравнение" r:id="rId5" imgW="1511300" imgH="228600" progId="Equation.3">
                  <p:embed/>
                </p:oleObj>
              </mc:Choice>
              <mc:Fallback>
                <p:oleObj name="Уравнение" r:id="rId5" imgW="15113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3989" y="2792421"/>
                        <a:ext cx="2737887" cy="4132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548280" y="2807734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(5.25)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7095" y="3460646"/>
            <a:ext cx="5606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  <a:tabLst>
                <a:tab pos="365760" algn="l"/>
              </a:tabLst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5. 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Коректується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вага нейронів прихованого шару: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805080" y="402494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904419"/>
              </p:ext>
            </p:extLst>
          </p:nvPr>
        </p:nvGraphicFramePr>
        <p:xfrm>
          <a:off x="1120067" y="4078407"/>
          <a:ext cx="6845069" cy="594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7" name="Уравнение" r:id="rId7" imgW="2743200" imgH="241300" progId="Equation.3">
                  <p:embed/>
                </p:oleObj>
              </mc:Choice>
              <mc:Fallback>
                <p:oleObj name="Уравнение" r:id="rId7" imgW="27432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067" y="4078407"/>
                        <a:ext cx="6845069" cy="5941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070701" y="4891077"/>
            <a:ext cx="6487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6.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Коректується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(нарощується) значення функції помилки: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085277" y="527614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364435"/>
              </p:ext>
            </p:extLst>
          </p:nvPr>
        </p:nvGraphicFramePr>
        <p:xfrm>
          <a:off x="3085277" y="5460810"/>
          <a:ext cx="2801847" cy="860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Уравнение" r:id="rId9" imgW="1459866" imgH="444307" progId="Equation.3">
                  <p:embed/>
                </p:oleObj>
              </mc:Choice>
              <mc:Fallback>
                <p:oleObj name="Уравнение" r:id="rId9" imgW="1459866" imgH="44430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5277" y="5460810"/>
                        <a:ext cx="2801847" cy="860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8457094" y="4190836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(5.26)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438766" y="5626697"/>
            <a:ext cx="805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(5.27)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43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010652" y="1325162"/>
                <a:ext cx="9336506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7"/>
                </a:pPr>
                <a:r>
                  <a:rPr lang="uk-UA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Завершення 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циклу навчання. Якщо 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Е&lt;</a:t>
                </a:r>
                <a:r>
                  <a:rPr lang="uk-UA" i="1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Е</a:t>
                </a:r>
                <a:r>
                  <a:rPr lang="uk-UA" i="1" baseline="-250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max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, то закінчення всієї процедури навчання. Якщо </a:t>
                </a:r>
                <a:r>
                  <a:rPr lang="uk-UA" i="1" dirty="0" err="1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Times New Roman" panose="02020603050405020304" pitchFamily="18" charset="0"/>
                  </a:rPr>
                  <a:t>Е≥</a:t>
                </a:r>
                <a:r>
                  <a:rPr lang="uk-UA" i="1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Е</a:t>
                </a:r>
                <a:r>
                  <a:rPr lang="uk-UA" i="1" baseline="-25000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max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, тоді починається новий цикл навчання з переходом до кроку 2</a:t>
                </a:r>
                <a:r>
                  <a:rPr lang="uk-UA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.</a:t>
                </a:r>
                <a:endParaRPr lang="en-US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  <a:p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Розглянута процедура може бути легко узагальнена на випадок мережі з довільною кількістю шарів і нейронів в кожному шарі.</a:t>
                </a:r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  <a:p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Звернемо увагу, на те що в даній процедурі спочатку відбувається корекція </a:t>
                </a:r>
                <a:r>
                  <a:rPr lang="uk-UA" dirty="0" err="1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вагів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для вихідного нейрона, а потім – для нейронів прихованого шару, тобто від кінця мережі до її початку. Звідси і назва – зворотне розповсюдження помилки. Зважаючи на використання для позначень грецької букви </a:t>
                </a:r>
                <a14:m>
                  <m:oMath xmlns:m="http://schemas.openxmlformats.org/officeDocument/2006/math">
                    <m:r>
                      <a:rPr lang="uk-UA" b="0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 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, цю процедуру навчання називають ще іноді </a:t>
                </a:r>
                <a:r>
                  <a:rPr lang="uk-UA" i="1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узагальненим дельта-правилом</a:t>
                </a:r>
                <a:r>
                  <a:rPr lang="uk-UA" dirty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</a:rPr>
                  <a:t>.</a:t>
                </a:r>
                <a:endParaRPr lang="ru-RU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652" y="1325162"/>
                <a:ext cx="9336506" cy="2862322"/>
              </a:xfrm>
              <a:prstGeom prst="rect">
                <a:avLst/>
              </a:prstGeom>
              <a:blipFill>
                <a:blip r:embed="rId2"/>
                <a:stretch>
                  <a:fillRect l="-588" t="-1489" r="-1241" b="-31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14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7936" y="778639"/>
            <a:ext cx="96573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6535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Дамо висловленому геометричну інтерпретацію.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У алгоритмі 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зворотного розповсюдження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обчислюється вектор градієнта поверхні помилок. Цей вектор вказує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напрямок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найкоротшого спуску по поверхні з даної точки, тому, якщо ми «трохи» просунемося по ньому, помилка зменшиться. Послідовність таких кроків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сповільнююча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по мірі наближення до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дна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) врешті-решт приведе до мінімуму того або іншого типу. Певну складність тут представляє питання про те, яку потрібно брати довжину кроків (що визначається величиною коефіцієнта швидкості навчання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η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).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При великій довжині кроку збіжність буде більш швидкою, але є небезпека перестрибнути через рішення або (якщо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верхня помилок має особливо складну форму) піти у неправильному напрямі.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Класичним прикладом такого явища при навчанні нейронної мережі є ситуація, коли алгоритм дуже повільно просувається по вузькому яру з крутими схилами, стрибаючи з однієї його сторони на іншу. Навпаки, при маленькому кроці, ймовірно, буде схоплений вірний напрям, проте при цьому буде потрібно дуже багато ітерацій.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042354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7516" y="833734"/>
            <a:ext cx="994610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На практиці величина кроку береться пропорційній крутизні схилу (отже алгоритм уповільнює хід поблизу мінімуму) з деякою константою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(</a:t>
            </a: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η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),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яка, як наголошувалося, називається коефіцієнтом швидкості навчання. Правильний вибір швидкості навчання залежить від конкретної задачі і звичайно здійснюється дослідним шляхом; ця константа може також залежати від часу, зменшуючись у міру просування алгоритму.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Звичайно алгоритм видозмінюється так, щоб включати доданок імпульсу (або інерції). Цей член сприяє просуванню у фіксованому напрямі, тому якщо було зроблено декілька кроків в одному і тому ж напрямі, то алгоритм «збільшує швидкість», що (іноді) дозволяє уникнути локального мінімуму, а також швидше проходити плоскі ділянки.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Таким чином, алгоритм діє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ітеративно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, і його кроки прийнято називати епохами. На кожній епосі на вхід мережі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почерзі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подаються всі навчальні спостереження, вихідні значення мережі порівнюються з цільовими значеннями і обчислюється помилка. Значення помилки, а також градієнта поверхні помилки використовується для корегування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, після чого всі дії повторюються. Початкова конфігурація мережі вибирається випадковим чином, і процес навчання припиняється, або коли пройдена певна кількість епох, або коли помилка досягне деякого певного рівня малості, або коли помилка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перипиняє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 зменшуватися (користувач може сам обрати потрібну умову зупинки).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124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3769" y="1128878"/>
            <a:ext cx="98017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175" indent="210185" algn="just">
              <a:spcAft>
                <a:spcPts val="0"/>
              </a:spcAft>
            </a:pP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Класичний метод зворотного розповсюдження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-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відноситься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до алгоритмів з лінійною збіжністю і відомими недоліками його є: невисока швидкість збіжності (велике число необхідних ітерацій для досягнення мінімуму функції помилки), можливість сходитися не до глобального, а до локальних рішень (локальним мінімумам відзначеної функції), можливість паралічу мережі (при якому більшість нейронів функціонує при дуже великих значеннях аргументу функцій активації, тобто на її пологій ділянці; оскільки помилка пропорційна похідній, яка на даних ділянках мала, то процес навчання практично завмирає).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  <a:p>
            <a:pPr marL="3175" marR="8890" indent="213360" algn="just">
              <a:spcAft>
                <a:spcPts val="0"/>
              </a:spcAft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Для усунення цих недоліків були запропоновані численні модифікації алгоритму зворотного розповсюдження, які зв'язані з використанням різних функцій помилки, різних процедур визначення напряму і величини кроку 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т.ін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Times New Roman" panose="02020603050405020304" pitchFamily="18" charset="0"/>
              </a:rPr>
              <a:t>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71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4294967295"/>
          </p:nvPr>
        </p:nvPicPr>
        <p:blipFill>
          <a:blip r:embed="rId3">
            <a:lum bright="-18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619" y="1565638"/>
            <a:ext cx="7307263" cy="39385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94984" y="6013240"/>
            <a:ext cx="42210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600" dirty="0">
                <a:latin typeface="+mj-lt"/>
                <a:ea typeface="Times New Roman" panose="02020603050405020304" pitchFamily="18" charset="0"/>
              </a:rPr>
              <a:t>Рис. 5.1. Ілюстрація процесу навчання НМ</a:t>
            </a:r>
            <a:endParaRPr lang="ru-RU" sz="1600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374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7725" y="833736"/>
            <a:ext cx="936858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9710"/>
            <a:r>
              <a:rPr lang="uk-UA" dirty="0"/>
              <a:t>Алгоритм навчання – це набір формул, який дозволяє по вектору помилки обчислити необхідні поправки для ваг мережі.</a:t>
            </a:r>
            <a:r>
              <a:rPr lang="en-US" dirty="0"/>
              <a:t> </a:t>
            </a:r>
            <a:r>
              <a:rPr lang="uk-UA" dirty="0"/>
              <a:t>Алгоритм навчання – це набір формул, який дозволяє по вектору помилки обчислити необхідні поправки для ваг мережі.</a:t>
            </a:r>
            <a:endParaRPr lang="ru-RU" dirty="0"/>
          </a:p>
          <a:p>
            <a:pPr indent="219710">
              <a:spcAft>
                <a:spcPts val="0"/>
              </a:spcAft>
            </a:pPr>
            <a:r>
              <a:rPr lang="uk-UA" dirty="0"/>
              <a:t>Коли функція помилки досягає нуля або прийнятного малого рівня, вправи зупиняють, а одержану мережу вважають натренованою і готовою до використання на нових даних.</a:t>
            </a:r>
            <a:endParaRPr lang="en-US" dirty="0"/>
          </a:p>
          <a:p>
            <a:pPr indent="219710">
              <a:spcAft>
                <a:spcPts val="0"/>
              </a:spcAft>
            </a:pPr>
            <a:r>
              <a:rPr lang="uk-UA" dirty="0"/>
              <a:t>Вважається, що для повноцінного тренування потрібні хоча б декілька десятків (а краще сотень) </a:t>
            </a:r>
            <a:r>
              <a:rPr lang="uk-UA" dirty="0" smtClean="0"/>
              <a:t>прикладів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1900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7305" y="619309"/>
            <a:ext cx="1009048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Математично процес навчання можна описати таким чином</a:t>
            </a:r>
            <a:r>
              <a:rPr lang="en-US" dirty="0"/>
              <a:t>.</a:t>
            </a:r>
            <a:r>
              <a:rPr lang="uk-UA" dirty="0"/>
              <a:t> </a:t>
            </a:r>
            <a:endParaRPr lang="en-US" dirty="0"/>
          </a:p>
          <a:p>
            <a:r>
              <a:rPr lang="uk-UA" dirty="0"/>
              <a:t>У процесі функціонування нейронна мережа формує вихідний сигнал </a:t>
            </a:r>
            <a:r>
              <a:rPr lang="en-US" dirty="0"/>
              <a:t>Y </a:t>
            </a:r>
            <a:r>
              <a:rPr lang="uk-UA" dirty="0"/>
              <a:t>відповідно до вхідного сигналу X, реалізовуючи деяку функцію </a:t>
            </a:r>
            <a:r>
              <a:rPr lang="en-US" dirty="0"/>
              <a:t>Y</a:t>
            </a:r>
            <a:r>
              <a:rPr lang="uk-UA" dirty="0"/>
              <a:t> = G(X). Якщо архітектура мережі задана, то вид функції G визначається значеннями </a:t>
            </a:r>
            <a:r>
              <a:rPr lang="ru-RU" dirty="0" err="1"/>
              <a:t>синаптич</a:t>
            </a:r>
            <a:r>
              <a:rPr lang="uk-UA" dirty="0"/>
              <a:t>н</a:t>
            </a:r>
            <a:r>
              <a:rPr lang="ru-RU" dirty="0"/>
              <a:t>их </a:t>
            </a:r>
            <a:r>
              <a:rPr lang="ru-RU" dirty="0" err="1"/>
              <a:t>вагів</a:t>
            </a:r>
            <a:r>
              <a:rPr lang="uk-UA" dirty="0"/>
              <a:t> і зсувів мережі.</a:t>
            </a:r>
            <a:endParaRPr lang="ru-RU" dirty="0"/>
          </a:p>
          <a:p>
            <a:r>
              <a:rPr lang="uk-UA" dirty="0"/>
              <a:t>Нехай рішенням деякої задачі є функція </a:t>
            </a:r>
            <a:r>
              <a:rPr lang="en-US" dirty="0"/>
              <a:t>Y</a:t>
            </a:r>
            <a:r>
              <a:rPr lang="uk-UA" dirty="0"/>
              <a:t> =F(X), задана парами вхідних-вихідних даних (X1, У1 ), (X2, У2 ) ,..., (X</a:t>
            </a:r>
            <a:r>
              <a:rPr lang="en-US" dirty="0"/>
              <a:t>N</a:t>
            </a:r>
            <a:r>
              <a:rPr lang="uk-UA" dirty="0"/>
              <a:t>, Y</a:t>
            </a:r>
            <a:r>
              <a:rPr lang="en-US" dirty="0"/>
              <a:t>N</a:t>
            </a:r>
            <a:r>
              <a:rPr lang="uk-UA" dirty="0"/>
              <a:t>), для яких У</a:t>
            </a:r>
            <a:r>
              <a:rPr lang="en-US" dirty="0"/>
              <a:t>k</a:t>
            </a:r>
            <a:r>
              <a:rPr lang="uk-UA" dirty="0"/>
              <a:t> = F(X</a:t>
            </a:r>
            <a:r>
              <a:rPr lang="en-US" dirty="0"/>
              <a:t>k</a:t>
            </a:r>
            <a:r>
              <a:rPr lang="uk-UA" dirty="0"/>
              <a:t>) (</a:t>
            </a:r>
            <a:r>
              <a:rPr lang="en-US" dirty="0"/>
              <a:t>k</a:t>
            </a:r>
            <a:r>
              <a:rPr lang="uk-UA" dirty="0"/>
              <a:t> = 1, 2,..., N).</a:t>
            </a:r>
            <a:endParaRPr lang="ru-RU" dirty="0"/>
          </a:p>
          <a:p>
            <a:r>
              <a:rPr lang="uk-UA" dirty="0"/>
              <a:t>Навчання полягає у </a:t>
            </a:r>
            <a:r>
              <a:rPr lang="uk-UA" dirty="0" err="1"/>
              <a:t>пошуці</a:t>
            </a:r>
            <a:r>
              <a:rPr lang="uk-UA" dirty="0"/>
              <a:t> (синтезі) функції G, близької до F у значенні деякої функції помилки Е (рис. 5.1).</a:t>
            </a:r>
            <a:endParaRPr lang="ru-RU" dirty="0"/>
          </a:p>
          <a:p>
            <a:r>
              <a:rPr lang="uk-UA" dirty="0"/>
              <a:t>Якщо вибрані множини навчальних прикладів – пара (X</a:t>
            </a:r>
            <a:r>
              <a:rPr lang="en-US" dirty="0"/>
              <a:t>k</a:t>
            </a:r>
            <a:r>
              <a:rPr lang="uk-UA" dirty="0"/>
              <a:t>, У</a:t>
            </a:r>
            <a:r>
              <a:rPr lang="en-US" dirty="0"/>
              <a:t>k</a:t>
            </a:r>
            <a:r>
              <a:rPr lang="uk-UA" dirty="0"/>
              <a:t>) (де </a:t>
            </a:r>
            <a:r>
              <a:rPr lang="en-US" dirty="0"/>
              <a:t>k</a:t>
            </a:r>
            <a:r>
              <a:rPr lang="uk-UA" dirty="0"/>
              <a:t>=1,2,..., N) і спосіб обчислення функції помилки Е, то навчання нейронної мережі перетворюється на задачу багатовимірної оптимізації, що має дуже велику розмірність, при цьому, оскільки функція Е може мати довільний вигляд, навчання у загальному випадку – </a:t>
            </a:r>
            <a:r>
              <a:rPr lang="uk-UA" dirty="0" err="1"/>
              <a:t>багатоекстремальна</a:t>
            </a:r>
            <a:r>
              <a:rPr lang="uk-UA" dirty="0"/>
              <a:t> неопукла задача оптимізації.</a:t>
            </a:r>
            <a:endParaRPr lang="ru-RU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598306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0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065" marR="8890" indent="204470" algn="just">
              <a:spcAft>
                <a:spcPts val="0"/>
              </a:spcAft>
            </a:pPr>
            <a:r>
              <a:rPr lang="uk-UA" dirty="0"/>
              <a:t>Для вирішення цієї задачі можуть бути використані наступні (ітераційні) алгоритми:</a:t>
            </a:r>
            <a:endParaRPr lang="ru-RU" dirty="0"/>
          </a:p>
          <a:p>
            <a:pPr marL="342900" marR="18415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304800" algn="l"/>
                <a:tab pos="328930" algn="l"/>
              </a:tabLst>
            </a:pPr>
            <a:r>
              <a:rPr lang="uk-UA" dirty="0"/>
              <a:t> алгоритми локальної оптимізації з обчисленням часткових похідних першого порядку;</a:t>
            </a:r>
            <a:endParaRPr lang="ru-RU" dirty="0"/>
          </a:p>
          <a:p>
            <a:pPr marL="342900" marR="18415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304800" algn="l"/>
                <a:tab pos="328930" algn="l"/>
              </a:tabLst>
            </a:pPr>
            <a:r>
              <a:rPr lang="uk-UA" dirty="0"/>
              <a:t> алгоритми локальної оптимізації з обчисленням часткових похідних першого і другого порядку;</a:t>
            </a:r>
            <a:endParaRPr lang="ru-RU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304800" algn="l"/>
                <a:tab pos="328930" algn="l"/>
              </a:tabLst>
            </a:pPr>
            <a:r>
              <a:rPr lang="uk-UA" dirty="0"/>
              <a:t> стохастичні алгоритми оптимізації;</a:t>
            </a:r>
            <a:endParaRPr lang="ru-RU" dirty="0"/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304800" algn="l"/>
                <a:tab pos="328930" algn="l"/>
              </a:tabLst>
            </a:pPr>
            <a:r>
              <a:rPr lang="uk-UA" dirty="0"/>
              <a:t> алгоритми глобальної оптимізації.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9603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8045" y="1062446"/>
            <a:ext cx="100671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 indent="210185" algn="just"/>
            <a:r>
              <a:rPr lang="uk-UA" dirty="0"/>
              <a:t>До першої групи відносяться: градієнтний алгоритм (метод найшвидшого спуску); методи з одновимірною і двовимірною оптимізацією цільової функції у напрямі антиградієнта; метод зв’язаних градієнтів; методи, що враховують напрям антиградієнта на декількох кроках алгоритму.</a:t>
            </a:r>
            <a:endParaRPr lang="ru-RU" dirty="0"/>
          </a:p>
          <a:p>
            <a:pPr marL="3175" marR="8890" indent="210185" algn="just"/>
            <a:r>
              <a:rPr lang="uk-UA" dirty="0"/>
              <a:t>До другої групи відносяться: метод Ньютона, </a:t>
            </a:r>
            <a:r>
              <a:rPr lang="uk-UA" dirty="0" err="1"/>
              <a:t>квазіньютонівські</a:t>
            </a:r>
            <a:r>
              <a:rPr lang="uk-UA" dirty="0"/>
              <a:t> методи, метод Гауса-Ньютона, метод </a:t>
            </a:r>
            <a:r>
              <a:rPr lang="uk-UA" dirty="0" err="1"/>
              <a:t>Льовенберга-Марквардта</a:t>
            </a:r>
            <a:r>
              <a:rPr lang="uk-UA" dirty="0"/>
              <a:t> і інші.</a:t>
            </a:r>
            <a:endParaRPr lang="ru-RU" dirty="0"/>
          </a:p>
          <a:p>
            <a:pPr marL="3175" marR="8890" indent="213360" algn="just"/>
            <a:r>
              <a:rPr lang="uk-UA" dirty="0"/>
              <a:t>Стохастичними методами є: пошук у випадковому </a:t>
            </a:r>
            <a:r>
              <a:rPr lang="ru-RU" dirty="0"/>
              <a:t>направлен</a:t>
            </a:r>
            <a:r>
              <a:rPr lang="uk-UA" dirty="0"/>
              <a:t>ні, імітація відпалу, метод Монте-Карло (чисельний </a:t>
            </a:r>
            <a:r>
              <a:rPr lang="ru-RU" dirty="0"/>
              <a:t>метод</a:t>
            </a:r>
            <a:r>
              <a:rPr lang="uk-UA" dirty="0"/>
              <a:t> статистичних випробувань).</a:t>
            </a:r>
            <a:endParaRPr lang="ru-RU" dirty="0"/>
          </a:p>
          <a:p>
            <a:pPr marR="6350" indent="216535" algn="just"/>
            <a:r>
              <a:rPr lang="uk-UA" dirty="0"/>
              <a:t>Задачі глобальної оптимізації розв'язуються за допомогою перебору значень змінних, від яких залежить цільова функція (функція помилки Е).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172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зворотного розповсюдження помилки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</a:t>
            </a:r>
            <a:r>
              <a:rPr lang="uk-UA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propagation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131694"/>
            <a:ext cx="1198345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 indent="216535" algn="just">
              <a:spcAft>
                <a:spcPts val="0"/>
              </a:spcAft>
            </a:pPr>
            <a:r>
              <a:rPr lang="uk-UA" dirty="0"/>
              <a:t>Це ітеративний градієнтний алгоритм навчання, який використовується з метою мінімізації середньоквадратичного відхилення поточного виходу і бажаного виходу багатошарових нейронних мереж.</a:t>
            </a:r>
            <a:endParaRPr lang="ru-RU" dirty="0"/>
          </a:p>
          <a:p>
            <a:pPr marR="8890" indent="210185" algn="just">
              <a:spcAft>
                <a:spcPts val="0"/>
              </a:spcAft>
            </a:pPr>
            <a:r>
              <a:rPr lang="uk-UA" dirty="0"/>
              <a:t>Алгоритм зворотного розповсюдження використовується для навчання багатошарових нейронних мереж з послідовними з</a:t>
            </a:r>
            <a:r>
              <a:rPr lang="ru-RU" dirty="0" err="1"/>
              <a:t>в’яз</a:t>
            </a:r>
            <a:r>
              <a:rPr lang="uk-UA" dirty="0"/>
              <a:t>ка</a:t>
            </a:r>
            <a:r>
              <a:rPr lang="ru-RU" dirty="0"/>
              <a:t>ми</a:t>
            </a:r>
            <a:r>
              <a:rPr lang="uk-UA" dirty="0"/>
              <a:t>. Як зазначено вище, нейрони в таких мережах діляться на групи із загальним вхідним сигналом – шари, при цьому на кожний нейрон першого шару подаються всі елементи зовнішнього вхідного сигналу, а всі виходи нейронів </a:t>
            </a:r>
            <a:r>
              <a:rPr lang="ru-RU" dirty="0"/>
              <a:t>того</a:t>
            </a:r>
            <a:r>
              <a:rPr lang="uk-UA" dirty="0"/>
              <a:t> шару подаються на кожний нейрон шару (q+1). Нейрони виконують зважене (з </a:t>
            </a:r>
            <a:r>
              <a:rPr lang="uk-UA" dirty="0" err="1"/>
              <a:t>синаптичними</a:t>
            </a:r>
            <a:r>
              <a:rPr lang="uk-UA" dirty="0"/>
              <a:t> вагами) підсумовування елементів вхідних сигналів; до даної суми додається зсув нейрона. Над отриманим результатом виконується активаційною функцією нелінійне перетворення. Значення функції активації є вихід нейрона.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1497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8342" y="431134"/>
            <a:ext cx="1007581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" indent="210185"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У багатошарових мережах оптимальні вихідні значення нейронів всіх шарів, окрім останнього, як правило, невідомі, і трьох- або більш шаровий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персептрон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вже неможливо навчити, керуючись тільки величинами помилок на виходах НМ. Найбільш прийнятним варіантом навчання в таких умовах виявився градієнтний метод пошуку мінімуму функції помилки з розглядом сигналів помилки від виходів НМ до її входів, в напрямку, зворотному прямому розповсюдженню сигналів у звичайному режимі роботи. Цей алгоритм навчання НМ одержав назву процедури зворотного розповсюдження.</a:t>
            </a:r>
          </a:p>
          <a:p>
            <a:pPr marR="8890" indent="210185" algn="just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У такому алгоритмі функція помилки є сумою квадратів помилки мережі бажаного виходу і реального. При обчисленні елементів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вектора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-градієнта був використаний своєрідний вид похідних функцій активації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сигмо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ї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дального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типу. Алгоритм діє циклічно (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ітеративно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), і його цикли прийнято називати епохами. На кожній епосі на вхід мережі по черзі подаються всі навчальні спостереження, вихідні значення мережі порівнюються з цільовими значеннями і вираховується помилка. Значення помилки, а також градієнта поверхні помилок використовується для корегування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вагів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, після чого всі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д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ії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повторюються. Початкова конфігурація мережі обирається випадковим чином, і процес навчання припиняється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ко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ли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пройдена певна кількість епох, або коли помилка досягне деякого певного рівня малості, або коли помилка перестане зменшуватися (користувач може сам вибрати потрібну умову зупинки).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indent="210185" algn="just">
              <a:spcAft>
                <a:spcPts val="0"/>
              </a:spcAft>
            </a:pPr>
            <a:endParaRPr lang="ru-RU" sz="20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940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1_Берлин">
  <a:themeElements>
    <a:clrScheme name="Берлин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Override1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0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1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2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3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4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5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6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7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8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19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2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20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21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3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4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5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6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7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8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ppt/theme/themeOverride9.xml><?xml version="1.0" encoding="utf-8"?>
<a:themeOverride xmlns:a="http://schemas.openxmlformats.org/drawingml/2006/main">
  <a:clrScheme name="Берлин">
    <a:dk1>
      <a:sysClr val="windowText" lastClr="000000"/>
    </a:dk1>
    <a:lt1>
      <a:sysClr val="window" lastClr="FFFFFF"/>
    </a:lt1>
    <a:dk2>
      <a:srgbClr val="6A9C41"/>
    </a:dk2>
    <a:lt2>
      <a:srgbClr val="E7E6E6"/>
    </a:lt2>
    <a:accent1>
      <a:srgbClr val="A7D535"/>
    </a:accent1>
    <a:accent2>
      <a:srgbClr val="EACA4F"/>
    </a:accent2>
    <a:accent3>
      <a:srgbClr val="FD9850"/>
    </a:accent3>
    <a:accent4>
      <a:srgbClr val="F46442"/>
    </a:accent4>
    <a:accent5>
      <a:srgbClr val="54D289"/>
    </a:accent5>
    <a:accent6>
      <a:srgbClr val="6AD8CB"/>
    </a:accent6>
    <a:hlink>
      <a:srgbClr val="CAFB50"/>
    </a:hlink>
    <a:folHlink>
      <a:srgbClr val="DEFF8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2287</Words>
  <Application>Microsoft Office PowerPoint</Application>
  <PresentationFormat>Широкоэкранный</PresentationFormat>
  <Paragraphs>140</Paragraphs>
  <Slides>27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7" baseType="lpstr">
      <vt:lpstr>Arial</vt:lpstr>
      <vt:lpstr>Cambria Math</vt:lpstr>
      <vt:lpstr>Symbol</vt:lpstr>
      <vt:lpstr>Times New Roman</vt:lpstr>
      <vt:lpstr>Trebuchet MS</vt:lpstr>
      <vt:lpstr>Trebuchet MS (Заголовки)</vt:lpstr>
      <vt:lpstr>Trebuchet MS (Основной текст)</vt:lpstr>
      <vt:lpstr>Берлин</vt:lpstr>
      <vt:lpstr>1_Берлин</vt:lpstr>
      <vt:lpstr>Уравнение</vt:lpstr>
      <vt:lpstr>Лекція 3</vt:lpstr>
      <vt:lpstr>Навчання нейронних мереж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Алгоритм зворотного розповсюдження помилки (back propagation)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Навчання нейронних мереж</dc:title>
  <dc:creator>Марія Самойленко</dc:creator>
  <cp:lastModifiedBy>Tomas</cp:lastModifiedBy>
  <cp:revision>22</cp:revision>
  <dcterms:created xsi:type="dcterms:W3CDTF">2017-04-11T07:51:41Z</dcterms:created>
  <dcterms:modified xsi:type="dcterms:W3CDTF">2017-09-05T07:34:49Z</dcterms:modified>
</cp:coreProperties>
</file>