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itchFamily="2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2c0b7302c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2c0b7302c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c0b7302c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2c0b7302c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2c1221b8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2c1221b8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c1221b85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c1221b85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c1221b85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2c1221b85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2c2c38a02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2c2c38a02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2c2fb1434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2c2fb1434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bfc20938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2bfc20938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2bdeb208e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2bdeb208e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bdeb208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bdeb208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bfc209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2bfc209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bfc209384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bfc209384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bfc20938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bfc20938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bfc209384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bfc209384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2c0c04a2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2c0c04a2d1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2c0b7302c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2c0b7302c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58703" y="9703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/>
              <a:t>Дисципліна: “Програмування”</a:t>
            </a:r>
            <a:endParaRPr dirty="0"/>
          </a:p>
        </p:txBody>
      </p:sp>
      <p:sp>
        <p:nvSpPr>
          <p:cNvPr id="6" name="Google Shape;129;p13">
            <a:extLst>
              <a:ext uri="{FF2B5EF4-FFF2-40B4-BE49-F238E27FC236}">
                <a16:creationId xmlns:a16="http://schemas.microsoft.com/office/drawing/2014/main" id="{63235C2E-3197-4390-A188-24831A6799B0}"/>
              </a:ext>
            </a:extLst>
          </p:cNvPr>
          <p:cNvSpPr txBox="1">
            <a:spLocks noGrp="1"/>
          </p:cNvSpPr>
          <p:nvPr/>
        </p:nvSpPr>
        <p:spPr>
          <a:xfrm>
            <a:off x="1891350" y="3052970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uk-UA" sz="2140" dirty="0" err="1">
                <a:solidFill>
                  <a:srgbClr val="AF7B51"/>
                </a:solidFill>
              </a:rPr>
              <a:t>Загальноуніверситетська</a:t>
            </a:r>
            <a:endParaRPr sz="2140" dirty="0">
              <a:solidFill>
                <a:srgbClr val="AF7B5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endParaRPr sz="124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10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2379525" y="150125"/>
            <a:ext cx="4947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 ініціалізація змінної х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700" y="735125"/>
            <a:ext cx="4076607" cy="394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/>
          <p:nvPr/>
        </p:nvSpPr>
        <p:spPr>
          <a:xfrm>
            <a:off x="3440250" y="100075"/>
            <a:ext cx="226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Директива #if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2813" y="685075"/>
            <a:ext cx="3778375" cy="4153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863" y="669600"/>
            <a:ext cx="7504275" cy="38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3781500" y="100075"/>
            <a:ext cx="15810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</a:rPr>
              <a:t>Приклад:</a:t>
            </a:r>
            <a:endParaRPr sz="2500">
              <a:solidFill>
                <a:srgbClr val="AF7B51"/>
              </a:solidFill>
            </a:endParaRPr>
          </a:p>
        </p:txBody>
      </p:sp>
      <p:pic>
        <p:nvPicPr>
          <p:cNvPr id="207" name="Google Shape;2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4738" y="669475"/>
            <a:ext cx="5514527" cy="41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6"/>
          <p:cNvSpPr txBox="1"/>
          <p:nvPr/>
        </p:nvSpPr>
        <p:spPr>
          <a:xfrm>
            <a:off x="1965300" y="120100"/>
            <a:ext cx="5633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Директиви компілятора або прагми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75" y="847500"/>
            <a:ext cx="8485650" cy="308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2949900" y="100075"/>
            <a:ext cx="324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Основні директиви: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450" y="685075"/>
            <a:ext cx="2645101" cy="4132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638" y="334375"/>
            <a:ext cx="6206726" cy="44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17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8497800" y="354250"/>
            <a:ext cx="250200" cy="250200"/>
          </a:xfrm>
          <a:prstGeom prst="ellipse">
            <a:avLst/>
          </a:prstGeom>
          <a:solidFill>
            <a:srgbClr val="CC0000"/>
          </a:solidFill>
          <a:ln w="9525" cap="flat" cmpd="sng">
            <a:solidFill>
              <a:srgbClr val="233A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988" y="319363"/>
            <a:ext cx="6610024" cy="45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2388900" y="249800"/>
            <a:ext cx="4366200" cy="4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4.3. Директиви препроцесора</a:t>
            </a: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500">
              <a:solidFill>
                <a:srgbClr val="AF7B5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2600">
                <a:solidFill>
                  <a:srgbClr val="AF7B5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600">
              <a:solidFill>
                <a:srgbClr val="AF7B51"/>
              </a:solidFill>
            </a:endParaRPr>
          </a:p>
        </p:txBody>
      </p:sp>
      <p:sp>
        <p:nvSpPr>
          <p:cNvPr id="135" name="Google Shape;135;p14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325" y="650000"/>
            <a:ext cx="6375361" cy="418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38" y="272200"/>
            <a:ext cx="5903726" cy="45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088" y="275850"/>
            <a:ext cx="6053825" cy="45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5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725" y="1538225"/>
            <a:ext cx="7104549" cy="2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/>
        </p:nvSpPr>
        <p:spPr>
          <a:xfrm>
            <a:off x="8567825" y="4437025"/>
            <a:ext cx="24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325" y="259325"/>
            <a:ext cx="6241350" cy="462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7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663" y="294350"/>
            <a:ext cx="7188674" cy="455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8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 txBox="1"/>
          <p:nvPr/>
        </p:nvSpPr>
        <p:spPr>
          <a:xfrm>
            <a:off x="2189400" y="150125"/>
            <a:ext cx="476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Директиви умовної компіляції</a:t>
            </a:r>
            <a:endParaRPr sz="2600">
              <a:solidFill>
                <a:srgbClr val="AF7B51"/>
              </a:solidFill>
            </a:endParaRPr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800" y="620025"/>
            <a:ext cx="5922400" cy="40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/>
        </p:nvSpPr>
        <p:spPr>
          <a:xfrm>
            <a:off x="8477775" y="4437025"/>
            <a:ext cx="39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Calibri"/>
                <a:ea typeface="Calibri"/>
                <a:cs typeface="Calibri"/>
                <a:sym typeface="Calibri"/>
              </a:rPr>
              <a:t>9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100" y="549288"/>
            <a:ext cx="6023799" cy="404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1"/>
          <p:cNvSpPr txBox="1"/>
          <p:nvPr/>
        </p:nvSpPr>
        <p:spPr>
          <a:xfrm>
            <a:off x="208050" y="250200"/>
            <a:ext cx="1645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600">
                <a:solidFill>
                  <a:srgbClr val="AF7B51"/>
                </a:solidFill>
              </a:rPr>
              <a:t>Приклад:</a:t>
            </a:r>
            <a:endParaRPr sz="2600">
              <a:solidFill>
                <a:srgbClr val="AF7B5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Екран (16:9)</PresentationFormat>
  <Paragraphs>32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Nunito</vt:lpstr>
      <vt:lpstr>Calibri</vt:lpstr>
      <vt:lpstr>Shift</vt:lpstr>
      <vt:lpstr>Дисципліна: “Програмування”</vt:lpstr>
      <vt:lpstr>   4.3. Директиви препроцесора 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Дисципліна: “Програмування”</dc:title>
  <dc:creator>Natan</dc:creator>
  <cp:lastModifiedBy>Natan</cp:lastModifiedBy>
  <cp:revision>1</cp:revision>
  <dcterms:modified xsi:type="dcterms:W3CDTF">2023-08-21T03:31:37Z</dcterms:modified>
</cp:coreProperties>
</file>