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322" r:id="rId4"/>
    <p:sldId id="258" r:id="rId5"/>
    <p:sldId id="278" r:id="rId6"/>
    <p:sldId id="273" r:id="rId7"/>
    <p:sldId id="271" r:id="rId8"/>
    <p:sldId id="261" r:id="rId9"/>
    <p:sldId id="270" r:id="rId10"/>
    <p:sldId id="279" r:id="rId11"/>
    <p:sldId id="272" r:id="rId12"/>
    <p:sldId id="265" r:id="rId13"/>
    <p:sldId id="266" r:id="rId14"/>
    <p:sldId id="280" r:id="rId15"/>
    <p:sldId id="267" r:id="rId16"/>
    <p:sldId id="96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140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2DE475D-2B23-470B-AA3C-AB7136334A9E}" type="datetimeFigureOut">
              <a:rPr lang="uk-UA" smtClean="0"/>
              <a:t>27.10.2021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3191444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DE475D-2B23-470B-AA3C-AB7136334A9E}" type="datetimeFigureOut">
              <a:rPr lang="uk-UA" smtClean="0"/>
              <a:t>27.10.2021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344888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DE475D-2B23-470B-AA3C-AB7136334A9E}" type="datetimeFigureOut">
              <a:rPr lang="uk-UA" smtClean="0"/>
              <a:t>27.10.2021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209729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DE475D-2B23-470B-AA3C-AB7136334A9E}" type="datetimeFigureOut">
              <a:rPr lang="uk-UA" smtClean="0"/>
              <a:t>27.10.2021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3944657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2DE475D-2B23-470B-AA3C-AB7136334A9E}" type="datetimeFigureOut">
              <a:rPr lang="uk-UA" smtClean="0"/>
              <a:t>27.10.2021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414169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2DE475D-2B23-470B-AA3C-AB7136334A9E}" type="datetimeFigureOut">
              <a:rPr lang="uk-UA" smtClean="0"/>
              <a:t>27.10.2021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1570940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2DE475D-2B23-470B-AA3C-AB7136334A9E}" type="datetimeFigureOut">
              <a:rPr lang="uk-UA" smtClean="0"/>
              <a:t>27.10.2021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341724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2DE475D-2B23-470B-AA3C-AB7136334A9E}" type="datetimeFigureOut">
              <a:rPr lang="uk-UA" smtClean="0"/>
              <a:t>27.10.2021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2604433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E475D-2B23-470B-AA3C-AB7136334A9E}" type="datetimeFigureOut">
              <a:rPr lang="uk-UA" smtClean="0"/>
              <a:t>27.10.2021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7202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2DE475D-2B23-470B-AA3C-AB7136334A9E}" type="datetimeFigureOut">
              <a:rPr lang="uk-UA" smtClean="0"/>
              <a:t>27.10.2021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483488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2DE475D-2B23-470B-AA3C-AB7136334A9E}" type="datetimeFigureOut">
              <a:rPr lang="uk-UA" smtClean="0"/>
              <a:t>27.10.2021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7CAECAF-610B-4C1A-89CF-957CFDDC0478}" type="slidenum">
              <a:rPr lang="uk-UA" smtClean="0"/>
              <a:t>‹#›</a:t>
            </a:fld>
            <a:endParaRPr lang="uk-UA"/>
          </a:p>
        </p:txBody>
      </p:sp>
    </p:spTree>
    <p:extLst>
      <p:ext uri="{BB962C8B-B14F-4D97-AF65-F5344CB8AC3E}">
        <p14:creationId xmlns:p14="http://schemas.microsoft.com/office/powerpoint/2010/main" val="242158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E475D-2B23-470B-AA3C-AB7136334A9E}" type="datetimeFigureOut">
              <a:rPr lang="uk-UA" smtClean="0"/>
              <a:t>27.10.2021</a:t>
            </a:fld>
            <a:endParaRPr lang="uk-U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AECAF-610B-4C1A-89CF-957CFDDC0478}" type="slidenum">
              <a:rPr lang="uk-UA" smtClean="0"/>
              <a:t>‹#›</a:t>
            </a:fld>
            <a:endParaRPr lang="uk-UA"/>
          </a:p>
        </p:txBody>
      </p:sp>
    </p:spTree>
    <p:extLst>
      <p:ext uri="{BB962C8B-B14F-4D97-AF65-F5344CB8AC3E}">
        <p14:creationId xmlns:p14="http://schemas.microsoft.com/office/powerpoint/2010/main" val="1061457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588653"/>
            <a:ext cx="6858000" cy="2248427"/>
          </a:xfrm>
        </p:spPr>
        <p:txBody>
          <a:bodyPr>
            <a:normAutofit fontScale="90000"/>
          </a:bodyPr>
          <a:lstStyle/>
          <a:p>
            <a:br>
              <a:rPr lang="uk-UA" sz="1500" b="1" dirty="0">
                <a:solidFill>
                  <a:srgbClr val="002060"/>
                </a:solidFill>
                <a:latin typeface="Arial" panose="020B0604020202020204" pitchFamily="34" charset="0"/>
                <a:cs typeface="Arial" panose="020B0604020202020204" pitchFamily="34" charset="0"/>
              </a:rPr>
            </a:br>
            <a:br>
              <a:rPr lang="uk-UA" sz="1500" b="1" dirty="0">
                <a:solidFill>
                  <a:srgbClr val="002060"/>
                </a:solidFill>
                <a:latin typeface="Arial" panose="020B0604020202020204" pitchFamily="34" charset="0"/>
                <a:cs typeface="Arial" panose="020B0604020202020204" pitchFamily="34" charset="0"/>
              </a:rPr>
            </a:br>
            <a:r>
              <a:rPr lang="uk-UA" sz="1500" b="1" dirty="0">
                <a:solidFill>
                  <a:srgbClr val="002060"/>
                </a:solidFill>
                <a:latin typeface="Arial" panose="020B0604020202020204" pitchFamily="34" charset="0"/>
                <a:cs typeface="Arial" panose="020B0604020202020204" pitchFamily="34" charset="0"/>
              </a:rPr>
              <a:t>Економічний факультет</a:t>
            </a:r>
            <a:br>
              <a:rPr lang="ru-RU" sz="2400" b="1" dirty="0">
                <a:latin typeface="Arial" panose="020B0604020202020204" pitchFamily="34" charset="0"/>
                <a:cs typeface="Arial" panose="020B0604020202020204" pitchFamily="34" charset="0"/>
              </a:rPr>
            </a:br>
            <a:br>
              <a:rPr lang="uk-UA" sz="2400" dirty="0">
                <a:latin typeface="Arial" panose="020B0604020202020204" pitchFamily="34" charset="0"/>
                <a:cs typeface="Arial" panose="020B0604020202020204" pitchFamily="34" charset="0"/>
              </a:rPr>
            </a:br>
            <a:r>
              <a:rPr lang="uk-UA" sz="2400" dirty="0">
                <a:latin typeface="Arial" panose="020B0604020202020204" pitchFamily="34" charset="0"/>
                <a:cs typeface="Arial" panose="020B0604020202020204" pitchFamily="34" charset="0"/>
              </a:rPr>
              <a:t>Лекція 8.</a:t>
            </a:r>
            <a:br>
              <a:rPr lang="uk-UA" sz="3600" dirty="0">
                <a:latin typeface="Arial" panose="020B0604020202020204" pitchFamily="34" charset="0"/>
                <a:cs typeface="Arial" panose="020B0604020202020204" pitchFamily="34" charset="0"/>
              </a:rPr>
            </a:br>
            <a:br>
              <a:rPr lang="uk-UA" sz="2400" dirty="0">
                <a:solidFill>
                  <a:srgbClr val="002060"/>
                </a:solidFill>
                <a:latin typeface="Arial" panose="020B0604020202020204" pitchFamily="34" charset="0"/>
                <a:cs typeface="Arial" panose="020B0604020202020204" pitchFamily="34" charset="0"/>
              </a:rPr>
            </a:br>
            <a:r>
              <a:rPr lang="uk-UA"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Сучасні виклики суспільства та аграрна політика в умовах глобалізації економіки</a:t>
            </a:r>
            <a:endParaRPr lang="ru-RU" sz="3600" dirty="0">
              <a:solidFill>
                <a:srgbClr val="002060"/>
              </a:solidFill>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1203690" y="4450925"/>
            <a:ext cx="6858000" cy="1241822"/>
          </a:xfrm>
        </p:spPr>
        <p:txBody>
          <a:bodyPr/>
          <a:lstStyle/>
          <a:p>
            <a:endParaRPr lang="uk-UA" dirty="0"/>
          </a:p>
          <a:p>
            <a:r>
              <a:rPr lang="uk-UA" sz="2100" dirty="0">
                <a:latin typeface="Arial" panose="020B0604020202020204" pitchFamily="34" charset="0"/>
                <a:cs typeface="Arial" panose="020B0604020202020204" pitchFamily="34" charset="0"/>
              </a:rPr>
              <a:t>Лектор – професор Діброва А.Д.</a:t>
            </a:r>
            <a:endParaRPr lang="ru-RU" sz="2100" dirty="0">
              <a:latin typeface="Arial" panose="020B0604020202020204" pitchFamily="34" charset="0"/>
              <a:cs typeface="Arial" panose="020B0604020202020204" pitchFamily="34" charset="0"/>
            </a:endParaRPr>
          </a:p>
        </p:txBody>
      </p:sp>
      <p:sp>
        <p:nvSpPr>
          <p:cNvPr id="4" name="Прямоугольник 3"/>
          <p:cNvSpPr/>
          <p:nvPr/>
        </p:nvSpPr>
        <p:spPr>
          <a:xfrm>
            <a:off x="1000992" y="291707"/>
            <a:ext cx="7500158" cy="1061829"/>
          </a:xfrm>
          <a:prstGeom prst="rect">
            <a:avLst/>
          </a:prstGeom>
        </p:spPr>
        <p:txBody>
          <a:bodyPr wrap="square">
            <a:spAutoFit/>
          </a:bodyPr>
          <a:lstStyle/>
          <a:p>
            <a:pPr algn="ctr"/>
            <a:r>
              <a:rPr lang="uk-UA" sz="2100" b="1" dirty="0">
                <a:solidFill>
                  <a:schemeClr val="accent6">
                    <a:lumMod val="50000"/>
                  </a:schemeClr>
                </a:solidFill>
                <a:latin typeface="Arial" panose="020B0604020202020204" pitchFamily="34" charset="0"/>
                <a:cs typeface="Arial" panose="020B0604020202020204" pitchFamily="34" charset="0"/>
              </a:rPr>
              <a:t>Національний університет біоресурсів і природокористування України</a:t>
            </a:r>
          </a:p>
          <a:p>
            <a:pPr algn="ctr"/>
            <a:endParaRPr lang="ru-RU" sz="2100" b="1" dirty="0">
              <a:solidFill>
                <a:schemeClr val="accent6">
                  <a:lumMod val="50000"/>
                </a:schemeClr>
              </a:solidFill>
              <a:latin typeface="Arial" panose="020B0604020202020204" pitchFamily="34" charset="0"/>
              <a:cs typeface="Arial" panose="020B0604020202020204" pitchFamily="34" charset="0"/>
            </a:endParaRPr>
          </a:p>
        </p:txBody>
      </p:sp>
      <p:pic>
        <p:nvPicPr>
          <p:cNvPr id="5" name="Picture 15" descr="logo - EF"/>
          <p:cNvPicPr>
            <a:picLocks noChangeAspect="1" noChangeArrowheads="1"/>
          </p:cNvPicPr>
          <p:nvPr/>
        </p:nvPicPr>
        <p:blipFill>
          <a:blip r:embed="rId2"/>
          <a:srcRect/>
          <a:stretch>
            <a:fillRect/>
          </a:stretch>
        </p:blipFill>
        <p:spPr bwMode="auto">
          <a:xfrm>
            <a:off x="0" y="81513"/>
            <a:ext cx="561431" cy="572549"/>
          </a:xfrm>
          <a:prstGeom prst="rect">
            <a:avLst/>
          </a:prstGeom>
          <a:noFill/>
          <a:ln w="9525">
            <a:noFill/>
            <a:miter lim="800000"/>
            <a:headEnd/>
            <a:tailEnd/>
          </a:ln>
        </p:spPr>
      </p:pic>
    </p:spTree>
    <p:extLst>
      <p:ext uri="{BB962C8B-B14F-4D97-AF65-F5344CB8AC3E}">
        <p14:creationId xmlns:p14="http://schemas.microsoft.com/office/powerpoint/2010/main" val="759777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r="444" b="21555"/>
          <a:stretch/>
        </p:blipFill>
        <p:spPr>
          <a:xfrm>
            <a:off x="0" y="34696"/>
            <a:ext cx="4736975" cy="3732483"/>
          </a:xfrm>
          <a:prstGeom prst="rect">
            <a:avLst/>
          </a:prstGeom>
        </p:spPr>
      </p:pic>
      <p:sp>
        <p:nvSpPr>
          <p:cNvPr id="4" name="Объект 3"/>
          <p:cNvSpPr>
            <a:spLocks noGrp="1"/>
          </p:cNvSpPr>
          <p:nvPr>
            <p:ph idx="1"/>
          </p:nvPr>
        </p:nvSpPr>
        <p:spPr>
          <a:xfrm>
            <a:off x="42421" y="3853260"/>
            <a:ext cx="9059158" cy="2693045"/>
          </a:xfrm>
          <a:prstGeom prst="rect">
            <a:avLst/>
          </a:prstGeom>
          <a:solidFill>
            <a:schemeClr val="bg1"/>
          </a:solidFill>
          <a:ln>
            <a:solidFill>
              <a:schemeClr val="accent6"/>
            </a:solidFill>
          </a:ln>
        </p:spPr>
        <p:txBody>
          <a:bodyPr wrap="square">
            <a:spAutoFit/>
          </a:bodyPr>
          <a:lstStyle/>
          <a:p>
            <a:pPr marL="0" indent="0">
              <a:buNone/>
            </a:pPr>
            <a:r>
              <a:rPr lang="uk-UA" sz="2000" dirty="0">
                <a:solidFill>
                  <a:srgbClr val="000000"/>
                </a:solidFill>
              </a:rPr>
              <a:t>За даними </a:t>
            </a:r>
            <a:r>
              <a:rPr lang="uk-UA" sz="2000" dirty="0" err="1">
                <a:solidFill>
                  <a:srgbClr val="000000"/>
                </a:solidFill>
              </a:rPr>
              <a:t>Євростату</a:t>
            </a:r>
            <a:r>
              <a:rPr lang="uk-UA" sz="2000" dirty="0">
                <a:solidFill>
                  <a:srgbClr val="000000"/>
                </a:solidFill>
              </a:rPr>
              <a:t>, Україна займає друге місце серед експортерів органічної продукції до ЄС:</a:t>
            </a:r>
          </a:p>
          <a:p>
            <a:pPr marL="0" indent="0">
              <a:buNone/>
            </a:pPr>
            <a:r>
              <a:rPr lang="uk-UA" sz="2000" dirty="0">
                <a:solidFill>
                  <a:srgbClr val="000000"/>
                </a:solidFill>
              </a:rPr>
              <a:t>2019р.: 469 000 </a:t>
            </a:r>
            <a:r>
              <a:rPr lang="uk-UA" sz="2000" dirty="0" err="1">
                <a:solidFill>
                  <a:srgbClr val="000000"/>
                </a:solidFill>
              </a:rPr>
              <a:t>тонн</a:t>
            </a:r>
            <a:r>
              <a:rPr lang="uk-UA" sz="2000" dirty="0">
                <a:solidFill>
                  <a:srgbClr val="000000"/>
                </a:solidFill>
              </a:rPr>
              <a:t> – загальний обсяг експорту, з них 72%  (338 000 </a:t>
            </a:r>
            <a:r>
              <a:rPr lang="uk-UA" sz="2000" dirty="0" err="1">
                <a:solidFill>
                  <a:srgbClr val="000000"/>
                </a:solidFill>
              </a:rPr>
              <a:t>тонн</a:t>
            </a:r>
            <a:r>
              <a:rPr lang="uk-UA" sz="2000" dirty="0">
                <a:solidFill>
                  <a:srgbClr val="000000"/>
                </a:solidFill>
              </a:rPr>
              <a:t> ) ринок ЄС;      </a:t>
            </a:r>
          </a:p>
          <a:p>
            <a:pPr marL="0" indent="0">
              <a:buNone/>
            </a:pPr>
            <a:r>
              <a:rPr lang="uk-UA" sz="2000" dirty="0">
                <a:solidFill>
                  <a:srgbClr val="000000"/>
                </a:solidFill>
              </a:rPr>
              <a:t>189 млн. </a:t>
            </a:r>
            <a:r>
              <a:rPr lang="uk-UA" sz="2000" dirty="0" err="1">
                <a:solidFill>
                  <a:srgbClr val="000000"/>
                </a:solidFill>
              </a:rPr>
              <a:t>дол</a:t>
            </a:r>
            <a:r>
              <a:rPr lang="uk-UA" sz="2000" dirty="0">
                <a:solidFill>
                  <a:srgbClr val="000000"/>
                </a:solidFill>
              </a:rPr>
              <a:t>. – загальний обсяг експорту, з них близько 130 млн </a:t>
            </a:r>
            <a:r>
              <a:rPr lang="uk-UA" sz="2000" dirty="0" err="1">
                <a:solidFill>
                  <a:srgbClr val="000000"/>
                </a:solidFill>
              </a:rPr>
              <a:t>дол</a:t>
            </a:r>
            <a:r>
              <a:rPr lang="uk-UA" sz="2000" dirty="0">
                <a:solidFill>
                  <a:srgbClr val="000000"/>
                </a:solidFill>
              </a:rPr>
              <a:t>. – ринок ЄС</a:t>
            </a:r>
          </a:p>
          <a:p>
            <a:pPr marL="0" indent="0">
              <a:buNone/>
            </a:pPr>
            <a:r>
              <a:rPr lang="uk-UA" sz="2000" dirty="0"/>
              <a:t>Близько 12% органічної продукції Україна експортувала до Швейцарії та трохи більше 10% до США; ще 6% експортувались до інших країн, зокрема, азійських та африканських.</a:t>
            </a:r>
            <a:endParaRPr lang="uk-UA" sz="2000" dirty="0">
              <a:solidFill>
                <a:srgbClr val="000000"/>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974" y="-655"/>
            <a:ext cx="4407025" cy="3592639"/>
          </a:xfrm>
          <a:prstGeom prst="rect">
            <a:avLst/>
          </a:prstGeom>
        </p:spPr>
      </p:pic>
    </p:spTree>
    <p:extLst>
      <p:ext uri="{BB962C8B-B14F-4D97-AF65-F5344CB8AC3E}">
        <p14:creationId xmlns:p14="http://schemas.microsoft.com/office/powerpoint/2010/main" val="1761828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A9ECCF-752F-4165-A521-9483220540FF}"/>
              </a:ext>
            </a:extLst>
          </p:cNvPr>
          <p:cNvSpPr>
            <a:spLocks noGrp="1"/>
          </p:cNvSpPr>
          <p:nvPr>
            <p:ph type="title"/>
          </p:nvPr>
        </p:nvSpPr>
        <p:spPr>
          <a:xfrm>
            <a:off x="628650" y="0"/>
            <a:ext cx="8404514" cy="1011092"/>
          </a:xfrm>
        </p:spPr>
        <p:txBody>
          <a:bodyPr>
            <a:normAutofit fontScale="90000"/>
          </a:bodyPr>
          <a:lstStyle/>
          <a:p>
            <a:pPr algn="ctr"/>
            <a:r>
              <a:rPr lang="uk-UA" sz="36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Р</a:t>
            </a:r>
            <a:r>
              <a:rPr lang="uk-UA" sz="36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изики та загрози для українських експортерів </a:t>
            </a:r>
            <a:r>
              <a:rPr lang="uk-UA" sz="3600" b="1"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агропродукції</a:t>
            </a:r>
            <a:endParaRPr lang="uk-UA" sz="3600" dirty="0"/>
          </a:p>
        </p:txBody>
      </p:sp>
      <p:sp>
        <p:nvSpPr>
          <p:cNvPr id="3" name="Объект 2">
            <a:extLst>
              <a:ext uri="{FF2B5EF4-FFF2-40B4-BE49-F238E27FC236}">
                <a16:creationId xmlns:a16="http://schemas.microsoft.com/office/drawing/2014/main" id="{B688A30C-2DF8-4832-8A95-884174798085}"/>
              </a:ext>
            </a:extLst>
          </p:cNvPr>
          <p:cNvSpPr>
            <a:spLocks noGrp="1"/>
          </p:cNvSpPr>
          <p:nvPr>
            <p:ph idx="1"/>
          </p:nvPr>
        </p:nvSpPr>
        <p:spPr>
          <a:xfrm>
            <a:off x="110836" y="1274618"/>
            <a:ext cx="8922328" cy="4902345"/>
          </a:xfrm>
        </p:spPr>
        <p:txBody>
          <a:bodyPr>
            <a:normAutofit/>
          </a:bodyPr>
          <a:lstStyle/>
          <a:p>
            <a:pPr>
              <a:buFont typeface="Wingdings" panose="05000000000000000000" pitchFamily="2" charset="2"/>
              <a:buChar char="q"/>
            </a:pPr>
            <a:r>
              <a:rPr lang="uk-UA" sz="2400" dirty="0">
                <a:effectLst/>
                <a:latin typeface="Arial" panose="020B0604020202020204" pitchFamily="34" charset="0"/>
                <a:ea typeface="Times New Roman" panose="02020603050405020304" pitchFamily="18" charset="0"/>
                <a:cs typeface="Arial" panose="020B0604020202020204" pitchFamily="34" charset="0"/>
              </a:rPr>
              <a:t>Ключова загроза – обмеження доступу українських товарів на ринки ЄС та нові нетарифні бар’єри у торгівлі</a:t>
            </a:r>
            <a:endParaRPr lang="ru-UA" sz="2400" dirty="0">
              <a:effectLst/>
              <a:latin typeface="Arial" panose="020B0604020202020204" pitchFamily="34" charset="0"/>
              <a:ea typeface="Calibri" panose="020F0502020204030204" pitchFamily="34" charset="0"/>
              <a:cs typeface="Arial" panose="020B0604020202020204" pitchFamily="34" charset="0"/>
            </a:endParaRPr>
          </a:p>
          <a:p>
            <a:pPr algn="just">
              <a:buFont typeface="Wingdings" panose="05000000000000000000" pitchFamily="2" charset="2"/>
              <a:buChar char="q"/>
            </a:pPr>
            <a:r>
              <a:rPr lang="uk-UA" sz="2400" dirty="0">
                <a:effectLst/>
                <a:latin typeface="Arial" panose="020B0604020202020204" pitchFamily="34" charset="0"/>
                <a:ea typeface="Times New Roman" panose="02020603050405020304" pitchFamily="18" charset="0"/>
                <a:cs typeface="Arial" panose="020B0604020202020204" pitchFamily="34" charset="0"/>
              </a:rPr>
              <a:t>Високі вимоги до харчових продуктів та дотримання екологічних стандартів при їх виробництві можуть стати перепоною для подальшого експорту української с/г продукції на ринок ЄС</a:t>
            </a:r>
            <a:endParaRPr lang="ru-UA" sz="2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750"/>
              </a:spcAft>
              <a:buFont typeface="Wingdings" panose="05000000000000000000" pitchFamily="2" charset="2"/>
              <a:buChar char="q"/>
            </a:pPr>
            <a:r>
              <a:rPr lang="uk-UA" sz="2400" dirty="0">
                <a:solidFill>
                  <a:srgbClr val="333333"/>
                </a:solidFill>
                <a:latin typeface="Arial" panose="020B0604020202020204" pitchFamily="34" charset="0"/>
                <a:ea typeface="Times New Roman" panose="02020603050405020304" pitchFamily="18" charset="0"/>
                <a:cs typeface="Arial" panose="020B0604020202020204" pitchFamily="34" charset="0"/>
              </a:rPr>
              <a:t>З</a:t>
            </a:r>
            <a:r>
              <a:rPr lang="uk-UA" sz="2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меншується до 2030 року обсяги використання хімічних пестицидів в агросекторі на 50%. Це відобразиться на імпорті </a:t>
            </a:r>
            <a:r>
              <a:rPr lang="uk-UA" sz="24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агропродукції</a:t>
            </a:r>
            <a:r>
              <a:rPr lang="uk-UA" sz="2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виникає ризик торговельного бар’єра та збільшення вимог до залишкових рівнів хімічних препаратів у продукції рослинництва.</a:t>
            </a:r>
            <a:endParaRPr lang="ru-UA" sz="24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uk-UA" dirty="0"/>
          </a:p>
        </p:txBody>
      </p:sp>
      <p:pic>
        <p:nvPicPr>
          <p:cNvPr id="4" name="Picture 2" descr="European Green Deal Call: €1 billion investment to boost the green and  digital transition | EURAXESS">
            <a:extLst>
              <a:ext uri="{FF2B5EF4-FFF2-40B4-BE49-F238E27FC236}">
                <a16:creationId xmlns:a16="http://schemas.microsoft.com/office/drawing/2014/main" id="{D049A259-DB4A-49CC-B308-D633F5009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1993" cy="68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070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9B5786-3E68-4702-A00B-8F768E7A997A}"/>
              </a:ext>
            </a:extLst>
          </p:cNvPr>
          <p:cNvSpPr>
            <a:spLocks noGrp="1"/>
          </p:cNvSpPr>
          <p:nvPr>
            <p:ph type="title"/>
          </p:nvPr>
        </p:nvSpPr>
        <p:spPr>
          <a:xfrm>
            <a:off x="628650" y="0"/>
            <a:ext cx="8284441" cy="1038801"/>
          </a:xfrm>
        </p:spPr>
        <p:txBody>
          <a:bodyPr>
            <a:noAutofit/>
          </a:bodyPr>
          <a:lstStyle/>
          <a:p>
            <a:pPr algn="ctr"/>
            <a:r>
              <a:rPr lang="uk-UA" sz="36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Р</a:t>
            </a:r>
            <a:r>
              <a:rPr lang="uk-UA" sz="36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изики та загрози для українських експортерів </a:t>
            </a:r>
            <a:r>
              <a:rPr lang="uk-UA" sz="3600" b="1"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агропродукції</a:t>
            </a:r>
            <a:endParaRPr lang="uk-UA" sz="3600" dirty="0">
              <a:solidFill>
                <a:schemeClr val="accent1">
                  <a:lumMod val="50000"/>
                </a:schemeClr>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CF542144-3662-4B28-84D6-F9555E11DC11}"/>
              </a:ext>
            </a:extLst>
          </p:cNvPr>
          <p:cNvSpPr>
            <a:spLocks noGrp="1"/>
          </p:cNvSpPr>
          <p:nvPr>
            <p:ph idx="1"/>
          </p:nvPr>
        </p:nvSpPr>
        <p:spPr>
          <a:xfrm>
            <a:off x="221673" y="1131164"/>
            <a:ext cx="8691417" cy="5592908"/>
          </a:xfrm>
        </p:spPr>
        <p:txBody>
          <a:bodyPr>
            <a:normAutofit fontScale="77500" lnSpcReduction="20000"/>
          </a:bodyPr>
          <a:lstStyle/>
          <a:p>
            <a:pPr algn="just">
              <a:lnSpc>
                <a:spcPct val="107000"/>
              </a:lnSpc>
              <a:spcAft>
                <a:spcPts val="750"/>
              </a:spcAft>
              <a:buFont typeface="Wingdings" panose="05000000000000000000" pitchFamily="2" charset="2"/>
              <a:buChar char="q"/>
            </a:pPr>
            <a:r>
              <a:rPr lang="uk-UA" sz="26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uk-UA" sz="3100" dirty="0">
                <a:solidFill>
                  <a:srgbClr val="333333"/>
                </a:solidFill>
                <a:latin typeface="Arial" panose="020B0604020202020204" pitchFamily="34" charset="0"/>
                <a:ea typeface="Times New Roman" panose="02020603050405020304" pitchFamily="18" charset="0"/>
                <a:cs typeface="Arial" panose="020B0604020202020204" pitchFamily="34" charset="0"/>
              </a:rPr>
              <a:t>Посилення вимог д</a:t>
            </a:r>
            <a:r>
              <a:rPr lang="uk-UA" sz="3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о європейського тваринництва. Агросектор у ЄС відповідальний за 11% парникових викидів, до того ж 50% їх припадає на тваринництво. Ця сфера може потрапити під законодавчі обмеження через необхідність зменшення викидів вуглецю. Зокрема, може йтися про встановлення контролю на ринку ЄС за виробництвом і дистрибуцією кормових добавок на основі сої.</a:t>
            </a:r>
            <a:endParaRPr lang="ru-UA" sz="3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750"/>
              </a:spcAft>
              <a:buFont typeface="Wingdings" panose="05000000000000000000" pitchFamily="2" charset="2"/>
              <a:buChar char="q"/>
            </a:pPr>
            <a:r>
              <a:rPr lang="uk-UA" sz="3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uk-UA" sz="3100" dirty="0">
                <a:solidFill>
                  <a:srgbClr val="333333"/>
                </a:solidFill>
                <a:latin typeface="Arial" panose="020B0604020202020204" pitchFamily="34" charset="0"/>
                <a:ea typeface="Times New Roman" panose="02020603050405020304" pitchFamily="18" charset="0"/>
                <a:cs typeface="Arial" panose="020B0604020202020204" pitchFamily="34" charset="0"/>
              </a:rPr>
              <a:t>П</a:t>
            </a:r>
            <a:r>
              <a:rPr lang="uk-UA" sz="3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роблема посилення резистентності шкідливих мікроорганізмів від неправильного застосування антибіотиків у вирощуванні тварин і виробництві м’ясопродуктів. У рамках цієї концепції ЄС вимагатиме від </a:t>
            </a:r>
            <a:r>
              <a:rPr lang="uk-UA" sz="31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агровиробників</a:t>
            </a:r>
            <a:r>
              <a:rPr lang="uk-UA" sz="3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скорочення застосування антибіотиків у тваринництві на 50% до 2030 року. Відповідно,  передбачається посилення контролю залишкових рівнів антибіотиків у м’ясі тварин.</a:t>
            </a:r>
            <a:endParaRPr lang="ru-UA" sz="3100" dirty="0">
              <a:effectLst/>
              <a:latin typeface="Arial" panose="020B0604020202020204" pitchFamily="34" charset="0"/>
              <a:ea typeface="Calibri" panose="020F0502020204030204" pitchFamily="34" charset="0"/>
              <a:cs typeface="Arial" panose="020B0604020202020204" pitchFamily="34" charset="0"/>
            </a:endParaRPr>
          </a:p>
          <a:p>
            <a:endParaRPr lang="uk-UA" dirty="0"/>
          </a:p>
        </p:txBody>
      </p:sp>
      <p:pic>
        <p:nvPicPr>
          <p:cNvPr id="4" name="Picture 2" descr="European Green Deal Call: €1 billion investment to boost the green and  digital transition | EURAXESS">
            <a:extLst>
              <a:ext uri="{FF2B5EF4-FFF2-40B4-BE49-F238E27FC236}">
                <a16:creationId xmlns:a16="http://schemas.microsoft.com/office/drawing/2014/main" id="{4135119E-C6EC-4ABC-9E29-6013E054D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1993" cy="68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162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D46DB5-62A3-430B-B872-AE65582EA8D1}"/>
              </a:ext>
            </a:extLst>
          </p:cNvPr>
          <p:cNvSpPr>
            <a:spLocks noGrp="1"/>
          </p:cNvSpPr>
          <p:nvPr>
            <p:ph type="title"/>
          </p:nvPr>
        </p:nvSpPr>
        <p:spPr>
          <a:xfrm>
            <a:off x="628650" y="18255"/>
            <a:ext cx="7886700" cy="1145527"/>
          </a:xfrm>
        </p:spPr>
        <p:txBody>
          <a:bodyPr>
            <a:normAutofit fontScale="90000"/>
          </a:bodyPr>
          <a:lstStyle/>
          <a:p>
            <a:pPr algn="ctr"/>
            <a:r>
              <a:rPr lang="uk-UA" sz="3600" b="1" dirty="0">
                <a:solidFill>
                  <a:schemeClr val="accent1">
                    <a:lumMod val="50000"/>
                  </a:schemeClr>
                </a:solidFill>
                <a:latin typeface="Arial" panose="020B0604020202020204" pitchFamily="34" charset="0"/>
                <a:cs typeface="Arial" panose="020B0604020202020204" pitchFamily="34" charset="0"/>
              </a:rPr>
              <a:t>Потенційні ризики та загрози для аграрного сектору економіки України</a:t>
            </a:r>
          </a:p>
        </p:txBody>
      </p:sp>
      <p:sp>
        <p:nvSpPr>
          <p:cNvPr id="3" name="Объект 2">
            <a:extLst>
              <a:ext uri="{FF2B5EF4-FFF2-40B4-BE49-F238E27FC236}">
                <a16:creationId xmlns:a16="http://schemas.microsoft.com/office/drawing/2014/main" id="{B7ECFF87-EA15-450E-B4FA-915C0C783B84}"/>
              </a:ext>
            </a:extLst>
          </p:cNvPr>
          <p:cNvSpPr>
            <a:spLocks noGrp="1"/>
          </p:cNvSpPr>
          <p:nvPr>
            <p:ph idx="1"/>
          </p:nvPr>
        </p:nvSpPr>
        <p:spPr>
          <a:xfrm>
            <a:off x="92365" y="1163782"/>
            <a:ext cx="8894618" cy="5504873"/>
          </a:xfrm>
        </p:spPr>
        <p:txBody>
          <a:bodyPr>
            <a:noAutofit/>
          </a:bodyPr>
          <a:lstStyle/>
          <a:p>
            <a:pPr>
              <a:lnSpc>
                <a:spcPct val="107000"/>
              </a:lnSpc>
              <a:spcAft>
                <a:spcPts val="750"/>
              </a:spcAft>
            </a:pPr>
            <a:r>
              <a:rPr lang="uk-UA" sz="1600" dirty="0">
                <a:effectLst/>
                <a:latin typeface="Arial" panose="020B0604020202020204" pitchFamily="34" charset="0"/>
                <a:ea typeface="Times New Roman" panose="02020603050405020304" pitchFamily="18" charset="0"/>
                <a:cs typeface="Arial" panose="020B0604020202020204" pitchFamily="34" charset="0"/>
              </a:rPr>
              <a:t>Поки, що немає поки чітких часових рамок ухвалення відповідних актів Єврокомісією.</a:t>
            </a:r>
            <a:endParaRPr lang="ru-UA"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750"/>
              </a:spcAft>
            </a:pPr>
            <a:r>
              <a:rPr lang="uk-UA" sz="1600" dirty="0">
                <a:effectLst/>
                <a:latin typeface="Arial" panose="020B0604020202020204" pitchFamily="34" charset="0"/>
                <a:ea typeface="Times New Roman" panose="02020603050405020304" pitchFamily="18" charset="0"/>
                <a:cs typeface="Arial" panose="020B0604020202020204" pitchFamily="34" charset="0"/>
              </a:rPr>
              <a:t>сертифікація вилучення вуглецю. Фермерські господарства, </a:t>
            </a:r>
            <a:r>
              <a:rPr lang="uk-UA" sz="1600" dirty="0" err="1">
                <a:effectLst/>
                <a:latin typeface="Arial" panose="020B0604020202020204" pitchFamily="34" charset="0"/>
                <a:ea typeface="Times New Roman" panose="02020603050405020304" pitchFamily="18" charset="0"/>
                <a:cs typeface="Arial" panose="020B0604020202020204" pitchFamily="34" charset="0"/>
              </a:rPr>
              <a:t>агрокомпанії</a:t>
            </a:r>
            <a:r>
              <a:rPr lang="uk-UA" sz="1600" dirty="0">
                <a:effectLst/>
                <a:latin typeface="Arial" panose="020B0604020202020204" pitchFamily="34" charset="0"/>
                <a:ea typeface="Times New Roman" panose="02020603050405020304" pitchFamily="18" charset="0"/>
                <a:cs typeface="Arial" panose="020B0604020202020204" pitchFamily="34" charset="0"/>
              </a:rPr>
              <a:t> перевірятимуть на те, які техніки застосовуються, щоб обмежити рівень викидів вуглецю. Поки що методологія скорочення викидів не відома. </a:t>
            </a:r>
          </a:p>
          <a:p>
            <a:pPr algn="just">
              <a:lnSpc>
                <a:spcPct val="107000"/>
              </a:lnSpc>
              <a:spcAft>
                <a:spcPts val="750"/>
              </a:spcAft>
            </a:pPr>
            <a:r>
              <a:rPr lang="uk-UA" sz="1600" dirty="0">
                <a:effectLst/>
                <a:latin typeface="Arial" panose="020B0604020202020204" pitchFamily="34" charset="0"/>
                <a:ea typeface="Times New Roman" panose="02020603050405020304" pitchFamily="18" charset="0"/>
                <a:cs typeface="Arial" panose="020B0604020202020204" pitchFamily="34" charset="0"/>
              </a:rPr>
              <a:t>нові вимоги до маркування харчових продуктів, що створить додатковий адміністративний бар’єр. </a:t>
            </a:r>
          </a:p>
          <a:p>
            <a:pPr>
              <a:lnSpc>
                <a:spcPct val="107000"/>
              </a:lnSpc>
              <a:spcAft>
                <a:spcPts val="750"/>
              </a:spcAft>
            </a:pPr>
            <a:r>
              <a:rPr lang="uk-UA" sz="1600" dirty="0">
                <a:effectLst/>
                <a:latin typeface="Arial" panose="020B0604020202020204" pitchFamily="34" charset="0"/>
                <a:ea typeface="Times New Roman" panose="02020603050405020304" pitchFamily="18" charset="0"/>
                <a:cs typeface="Arial" panose="020B0604020202020204" pitchFamily="34" charset="0"/>
              </a:rPr>
              <a:t>запровадження критерію знеліснення, тобто, наскільки той чи інший продукт (наприклад, ріпак, кукурудза або тваринний продукт) виробляли на шкоду площ лісів, руйнування заплав річок, інших екосистем, що важливі для зменшення вуглецевих викидів.</a:t>
            </a:r>
          </a:p>
          <a:p>
            <a:pPr>
              <a:lnSpc>
                <a:spcPct val="107000"/>
              </a:lnSpc>
              <a:spcAft>
                <a:spcPts val="750"/>
              </a:spcAft>
            </a:pPr>
            <a:r>
              <a:rPr lang="uk-UA" sz="1600" dirty="0">
                <a:effectLst/>
                <a:latin typeface="Arial" panose="020B0604020202020204" pitchFamily="34" charset="0"/>
                <a:ea typeface="Times New Roman" panose="02020603050405020304" pitchFamily="18" charset="0"/>
                <a:cs typeface="Arial" panose="020B0604020202020204" pitchFamily="34" charset="0"/>
              </a:rPr>
              <a:t>вимоги зі скорочення викидів СО</a:t>
            </a:r>
            <a:r>
              <a:rPr lang="uk-UA" sz="1600" baseline="-25000" dirty="0">
                <a:effectLst/>
                <a:latin typeface="Arial" panose="020B0604020202020204" pitchFamily="34" charset="0"/>
                <a:ea typeface="Times New Roman" panose="02020603050405020304" pitchFamily="18" charset="0"/>
                <a:cs typeface="Arial" panose="020B0604020202020204" pitchFamily="34" charset="0"/>
              </a:rPr>
              <a:t>2</a:t>
            </a:r>
            <a:r>
              <a:rPr lang="uk-UA" sz="1600" dirty="0">
                <a:effectLst/>
                <a:latin typeface="Arial" panose="020B0604020202020204" pitchFamily="34" charset="0"/>
                <a:ea typeface="Times New Roman" panose="02020603050405020304" pitchFamily="18" charset="0"/>
                <a:cs typeface="Arial" panose="020B0604020202020204" pitchFamily="34" charset="0"/>
              </a:rPr>
              <a:t>  – це не обов'язково про те, що такі викиди є у сільськогосподарському виробництві. Поки що ніхто чітко не розуміє, але є припущення, що цей карбоновий податок, можливо, буде працювати у вигляді якихось прямих додаткових витрат або матиме якусь акумулятивну форму. Наприклад, якщо ви використовуєте електроенергію з викопних видів палива і вона посідає значну частку собівартості продукції, на таку продукцію (теоретично) може поширюватися податок.</a:t>
            </a:r>
            <a:endParaRPr lang="uk-UA" sz="1600" dirty="0">
              <a:latin typeface="Arial" panose="020B0604020202020204" pitchFamily="34" charset="0"/>
              <a:cs typeface="Arial" panose="020B0604020202020204" pitchFamily="34" charset="0"/>
            </a:endParaRPr>
          </a:p>
        </p:txBody>
      </p:sp>
      <p:pic>
        <p:nvPicPr>
          <p:cNvPr id="4" name="Picture 2" descr="European Green Deal Call: €1 billion investment to boost the green and  digital transition | EURAXESS">
            <a:extLst>
              <a:ext uri="{FF2B5EF4-FFF2-40B4-BE49-F238E27FC236}">
                <a16:creationId xmlns:a16="http://schemas.microsoft.com/office/drawing/2014/main" id="{90F18BC0-F1C5-47A7-A63E-A2BA004BB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1993" cy="68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D46DB5-62A3-430B-B872-AE65582EA8D1}"/>
              </a:ext>
            </a:extLst>
          </p:cNvPr>
          <p:cNvSpPr>
            <a:spLocks noGrp="1"/>
          </p:cNvSpPr>
          <p:nvPr>
            <p:ph type="title"/>
          </p:nvPr>
        </p:nvSpPr>
        <p:spPr>
          <a:xfrm>
            <a:off x="628650" y="18255"/>
            <a:ext cx="7886700" cy="1145527"/>
          </a:xfrm>
        </p:spPr>
        <p:txBody>
          <a:bodyPr>
            <a:normAutofit fontScale="90000"/>
          </a:bodyPr>
          <a:lstStyle/>
          <a:p>
            <a:pPr algn="ctr"/>
            <a:r>
              <a:rPr lang="uk-UA" sz="3600" b="1" dirty="0">
                <a:solidFill>
                  <a:schemeClr val="accent1">
                    <a:lumMod val="50000"/>
                  </a:schemeClr>
                </a:solidFill>
                <a:latin typeface="Arial" panose="020B0604020202020204" pitchFamily="34" charset="0"/>
                <a:cs typeface="Arial" panose="020B0604020202020204" pitchFamily="34" charset="0"/>
              </a:rPr>
              <a:t>Потенційні ризики та загрози для аграрного сектору економіки України</a:t>
            </a:r>
          </a:p>
        </p:txBody>
      </p:sp>
      <p:sp>
        <p:nvSpPr>
          <p:cNvPr id="3" name="Объект 2">
            <a:extLst>
              <a:ext uri="{FF2B5EF4-FFF2-40B4-BE49-F238E27FC236}">
                <a16:creationId xmlns:a16="http://schemas.microsoft.com/office/drawing/2014/main" id="{B7ECFF87-EA15-450E-B4FA-915C0C783B84}"/>
              </a:ext>
            </a:extLst>
          </p:cNvPr>
          <p:cNvSpPr>
            <a:spLocks noGrp="1"/>
          </p:cNvSpPr>
          <p:nvPr>
            <p:ph idx="1"/>
          </p:nvPr>
        </p:nvSpPr>
        <p:spPr>
          <a:xfrm>
            <a:off x="92365" y="1163782"/>
            <a:ext cx="8894618" cy="5504873"/>
          </a:xfrm>
        </p:spPr>
        <p:txBody>
          <a:bodyPr>
            <a:noAutofit/>
          </a:bodyPr>
          <a:lstStyle/>
          <a:p>
            <a:r>
              <a:rPr lang="uk-UA" sz="2000" dirty="0">
                <a:effectLst/>
                <a:latin typeface="Arial" panose="020B0604020202020204" pitchFamily="34" charset="0"/>
                <a:ea typeface="Times New Roman" panose="02020603050405020304" pitchFamily="18" charset="0"/>
                <a:cs typeface="Arial" panose="020B0604020202020204" pitchFamily="34" charset="0"/>
              </a:rPr>
              <a:t>Пропозиція запровадити імпортні мита для вирівнювання вуглецевого сліду товарів здатна вплинути на функціонування СОТ і перенести європейський підхід на глобальний рівень, ввівши його у систему правил світової торгівлі. Відповідні політичні консультації можуть розпочатися вже наступного року, відразу після остаточного формування і затвердження Європейського зеленого курсу.</a:t>
            </a:r>
          </a:p>
          <a:p>
            <a:r>
              <a:rPr lang="uk-UA" sz="2000" dirty="0">
                <a:effectLst/>
                <a:latin typeface="Arial" panose="020B0604020202020204" pitchFamily="34" charset="0"/>
                <a:ea typeface="Times New Roman" panose="02020603050405020304" pitchFamily="18" charset="0"/>
                <a:cs typeface="Arial" panose="020B0604020202020204" pitchFamily="34" charset="0"/>
              </a:rPr>
              <a:t>Одним з інструментів цієї нової кліматичної політики розглядається запровадження так званого механізму прикордонного вуглецевого коригування (</a:t>
            </a:r>
            <a:r>
              <a:rPr lang="uk-UA" sz="2000" dirty="0" err="1">
                <a:effectLst/>
                <a:latin typeface="Arial" panose="020B0604020202020204" pitchFamily="34" charset="0"/>
                <a:ea typeface="Times New Roman" panose="02020603050405020304" pitchFamily="18" charset="0"/>
                <a:cs typeface="Arial" panose="020B0604020202020204" pitchFamily="34" charset="0"/>
              </a:rPr>
              <a:t>Carbon</a:t>
            </a:r>
            <a:r>
              <a:rPr lang="uk-UA" sz="2000" dirty="0">
                <a:effectLst/>
                <a:latin typeface="Arial" panose="020B0604020202020204" pitchFamily="34" charset="0"/>
                <a:ea typeface="Times New Roman" panose="02020603050405020304" pitchFamily="18" charset="0"/>
                <a:cs typeface="Arial" panose="020B0604020202020204" pitchFamily="34" charset="0"/>
              </a:rPr>
              <a:t> </a:t>
            </a:r>
            <a:r>
              <a:rPr lang="uk-UA" sz="2000" dirty="0" err="1">
                <a:effectLst/>
                <a:latin typeface="Arial" panose="020B0604020202020204" pitchFamily="34" charset="0"/>
                <a:ea typeface="Times New Roman" panose="02020603050405020304" pitchFamily="18" charset="0"/>
                <a:cs typeface="Arial" panose="020B0604020202020204" pitchFamily="34" charset="0"/>
              </a:rPr>
              <a:t>Border</a:t>
            </a:r>
            <a:r>
              <a:rPr lang="uk-UA" sz="2000" dirty="0">
                <a:effectLst/>
                <a:latin typeface="Arial" panose="020B0604020202020204" pitchFamily="34" charset="0"/>
                <a:ea typeface="Times New Roman" panose="02020603050405020304" pitchFamily="18" charset="0"/>
                <a:cs typeface="Arial" panose="020B0604020202020204" pitchFamily="34" charset="0"/>
              </a:rPr>
              <a:t> </a:t>
            </a:r>
            <a:r>
              <a:rPr lang="uk-UA" sz="2000" dirty="0" err="1">
                <a:effectLst/>
                <a:latin typeface="Arial" panose="020B0604020202020204" pitchFamily="34" charset="0"/>
                <a:ea typeface="Times New Roman" panose="02020603050405020304" pitchFamily="18" charset="0"/>
                <a:cs typeface="Arial" panose="020B0604020202020204" pitchFamily="34" charset="0"/>
              </a:rPr>
              <a:t>Adjustment</a:t>
            </a:r>
            <a:r>
              <a:rPr lang="uk-UA" sz="2000" dirty="0">
                <a:effectLst/>
                <a:latin typeface="Arial" panose="020B0604020202020204" pitchFamily="34" charset="0"/>
                <a:ea typeface="Times New Roman" panose="02020603050405020304" pitchFamily="18" charset="0"/>
                <a:cs typeface="Arial" panose="020B0604020202020204" pitchFamily="34" charset="0"/>
              </a:rPr>
              <a:t> </a:t>
            </a:r>
            <a:r>
              <a:rPr lang="uk-UA" sz="2000" dirty="0" err="1">
                <a:effectLst/>
                <a:latin typeface="Arial" panose="020B0604020202020204" pitchFamily="34" charset="0"/>
                <a:ea typeface="Times New Roman" panose="02020603050405020304" pitchFamily="18" charset="0"/>
                <a:cs typeface="Arial" panose="020B0604020202020204" pitchFamily="34" charset="0"/>
              </a:rPr>
              <a:t>Mechanism</a:t>
            </a:r>
            <a:r>
              <a:rPr lang="uk-UA" sz="2000" dirty="0">
                <a:effectLst/>
                <a:latin typeface="Arial" panose="020B0604020202020204" pitchFamily="34" charset="0"/>
                <a:ea typeface="Times New Roman" panose="02020603050405020304" pitchFamily="18" charset="0"/>
                <a:cs typeface="Arial" panose="020B0604020202020204" pitchFamily="34" charset="0"/>
              </a:rPr>
              <a:t> або </a:t>
            </a:r>
            <a:r>
              <a:rPr lang="uk-UA" sz="2000" dirty="0" err="1">
                <a:effectLst/>
                <a:latin typeface="Arial" panose="020B0604020202020204" pitchFamily="34" charset="0"/>
                <a:ea typeface="Times New Roman" panose="02020603050405020304" pitchFamily="18" charset="0"/>
                <a:cs typeface="Arial" panose="020B0604020202020204" pitchFamily="34" charset="0"/>
              </a:rPr>
              <a:t>СВАМ</a:t>
            </a:r>
            <a:r>
              <a:rPr lang="uk-UA" sz="2000" dirty="0">
                <a:effectLst/>
                <a:latin typeface="Arial" panose="020B0604020202020204" pitchFamily="34" charset="0"/>
                <a:ea typeface="Times New Roman" panose="02020603050405020304" pitchFamily="18" charset="0"/>
                <a:cs typeface="Arial" panose="020B0604020202020204" pitchFamily="34" charset="0"/>
              </a:rPr>
              <a:t>). По суті, це спеціальний податок на викиди вуглецю, який планується застосовувати до продукції, що імпортується у ЄС із країн, які не приділяють належної уваги зменшенню викидів парникових газів.</a:t>
            </a:r>
            <a:endParaRPr lang="ru-UA"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750"/>
              </a:spcAft>
            </a:pPr>
            <a:endParaRPr lang="uk-UA" sz="1600" dirty="0">
              <a:latin typeface="Arial" panose="020B0604020202020204" pitchFamily="34" charset="0"/>
              <a:cs typeface="Arial" panose="020B0604020202020204" pitchFamily="34" charset="0"/>
            </a:endParaRPr>
          </a:p>
        </p:txBody>
      </p:sp>
      <p:pic>
        <p:nvPicPr>
          <p:cNvPr id="4" name="Picture 2" descr="European Green Deal Call: €1 billion investment to boost the green and  digital transition | EURAXESS">
            <a:extLst>
              <a:ext uri="{FF2B5EF4-FFF2-40B4-BE49-F238E27FC236}">
                <a16:creationId xmlns:a16="http://schemas.microsoft.com/office/drawing/2014/main" id="{F6FCA855-EFAE-4124-B2B2-4EC2AD7E0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1993" cy="68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379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880F41-F51A-4DE4-B762-98310B158937}"/>
              </a:ext>
            </a:extLst>
          </p:cNvPr>
          <p:cNvSpPr>
            <a:spLocks noGrp="1"/>
          </p:cNvSpPr>
          <p:nvPr>
            <p:ph type="title"/>
          </p:nvPr>
        </p:nvSpPr>
        <p:spPr>
          <a:xfrm>
            <a:off x="697923" y="124980"/>
            <a:ext cx="7886700" cy="844838"/>
          </a:xfrm>
        </p:spPr>
        <p:txBody>
          <a:bodyPr>
            <a:normAutofit fontScale="90000"/>
          </a:bodyPr>
          <a:lstStyle/>
          <a:p>
            <a:pPr algn="ctr"/>
            <a:r>
              <a:rPr lang="uk-UA" sz="36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Як виробити правила, сприятливі для України</a:t>
            </a:r>
            <a:endParaRPr lang="uk-UA" sz="3600" dirty="0">
              <a:solidFill>
                <a:schemeClr val="accent1">
                  <a:lumMod val="50000"/>
                </a:schemeClr>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2D841A44-53AC-454F-9A5A-C2CAB6CC4DF5}"/>
              </a:ext>
            </a:extLst>
          </p:cNvPr>
          <p:cNvSpPr>
            <a:spLocks noGrp="1"/>
          </p:cNvSpPr>
          <p:nvPr>
            <p:ph idx="1"/>
          </p:nvPr>
        </p:nvSpPr>
        <p:spPr>
          <a:xfrm>
            <a:off x="101600" y="1145310"/>
            <a:ext cx="8931563" cy="5454072"/>
          </a:xfrm>
        </p:spPr>
        <p:txBody>
          <a:bodyPr>
            <a:normAutofit fontScale="47500" lnSpcReduction="20000"/>
          </a:bodyPr>
          <a:lstStyle/>
          <a:p>
            <a:pPr marL="342900" lvl="0" indent="-342900">
              <a:lnSpc>
                <a:spcPct val="107000"/>
              </a:lnSpc>
              <a:spcAft>
                <a:spcPts val="750"/>
              </a:spcAft>
              <a:buClr>
                <a:srgbClr val="333333"/>
              </a:buClr>
              <a:buSzPts val="1200"/>
              <a:buFont typeface="+mj-lt"/>
              <a:buAutoNum type="arabicPeriod"/>
            </a:pPr>
            <a:r>
              <a:rPr lang="uk-UA" sz="3400" dirty="0">
                <a:latin typeface="Arial" panose="020B0604020202020204" pitchFamily="34" charset="0"/>
                <a:ea typeface="Times New Roman" panose="02020603050405020304" pitchFamily="18" charset="0"/>
                <a:cs typeface="Arial" panose="020B0604020202020204" pitchFamily="34" charset="0"/>
              </a:rPr>
              <a:t>Необхідно </a:t>
            </a:r>
            <a:r>
              <a:rPr lang="uk-UA" sz="3400" dirty="0">
                <a:effectLst/>
                <a:latin typeface="Arial" panose="020B0604020202020204" pitchFamily="34" charset="0"/>
                <a:ea typeface="Times New Roman" panose="02020603050405020304" pitchFamily="18" charset="0"/>
                <a:cs typeface="Arial" panose="020B0604020202020204" pitchFamily="34" charset="0"/>
              </a:rPr>
              <a:t>чітко окреслити, якими мають бути ключові критерії залучення України до „Зеленого курсу”. </a:t>
            </a:r>
            <a:endParaRPr lang="ru-UA" sz="3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750"/>
              </a:spcAft>
              <a:buClr>
                <a:srgbClr val="333333"/>
              </a:buClr>
              <a:buSzPts val="1200"/>
              <a:buFont typeface="+mj-lt"/>
              <a:buAutoNum type="arabicPeriod"/>
            </a:pPr>
            <a:r>
              <a:rPr lang="uk-UA" sz="3400" dirty="0">
                <a:effectLst/>
                <a:latin typeface="Arial" panose="020B0604020202020204" pitchFamily="34" charset="0"/>
                <a:ea typeface="Times New Roman" panose="02020603050405020304" pitchFamily="18" charset="0"/>
                <a:cs typeface="Arial" panose="020B0604020202020204" pitchFamily="34" charset="0"/>
              </a:rPr>
              <a:t>Необхідно доводити своїм партнерам, що Україна не є звичайною третьою державою у відносинах із ЄС, у нас існують міцні угоди з ЄС, тому нас не мають стосуватися торговельні бар’єри. Угода про асоціацію з ЄС і діалог з урядами дає нам можливість активно захищати свою позицію.</a:t>
            </a:r>
            <a:endParaRPr lang="ru-UA" sz="34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750"/>
              </a:spcAft>
              <a:buClr>
                <a:srgbClr val="333333"/>
              </a:buClr>
              <a:buSzPts val="1200"/>
              <a:buFont typeface="+mj-lt"/>
              <a:buAutoNum type="arabicPeriod"/>
            </a:pPr>
            <a:r>
              <a:rPr lang="uk-UA" sz="3400" dirty="0">
                <a:latin typeface="Arial" panose="020B0604020202020204" pitchFamily="34" charset="0"/>
                <a:ea typeface="Times New Roman" panose="02020603050405020304" pitchFamily="18" charset="0"/>
                <a:cs typeface="Arial" panose="020B0604020202020204" pitchFamily="34" charset="0"/>
              </a:rPr>
              <a:t>Визначити які конкретно виклики стоять перед різними галузями виробництва, а також – ключові інструменти, які знадобляться для конструктивної реакції на ці виклики і які поки що не прописані. П</a:t>
            </a:r>
            <a:r>
              <a:rPr lang="uk-UA" sz="3400" dirty="0">
                <a:effectLst/>
                <a:latin typeface="Arial" panose="020B0604020202020204" pitchFamily="34" charset="0"/>
                <a:ea typeface="Times New Roman" panose="02020603050405020304" pitchFamily="18" charset="0"/>
                <a:cs typeface="Arial" panose="020B0604020202020204" pitchFamily="34" charset="0"/>
              </a:rPr>
              <a:t>еревірити ключові </a:t>
            </a:r>
            <a:r>
              <a:rPr lang="uk-UA" sz="3400" dirty="0" err="1">
                <a:effectLst/>
                <a:latin typeface="Arial" panose="020B0604020202020204" pitchFamily="34" charset="0"/>
                <a:ea typeface="Times New Roman" panose="02020603050405020304" pitchFamily="18" charset="0"/>
                <a:cs typeface="Arial" panose="020B0604020202020204" pitchFamily="34" charset="0"/>
              </a:rPr>
              <a:t>експортоорієнтовані</a:t>
            </a:r>
            <a:r>
              <a:rPr lang="uk-UA" sz="3400" dirty="0">
                <a:effectLst/>
                <a:latin typeface="Arial" panose="020B0604020202020204" pitchFamily="34" charset="0"/>
                <a:ea typeface="Times New Roman" panose="02020603050405020304" pitchFamily="18" charset="0"/>
                <a:cs typeface="Arial" panose="020B0604020202020204" pitchFamily="34" charset="0"/>
              </a:rPr>
              <a:t> галузі на відповідність новим вимогам і розробити чіткі кроки з модернізації виробничих </a:t>
            </a:r>
            <a:r>
              <a:rPr lang="uk-UA" sz="3400" dirty="0" err="1">
                <a:effectLst/>
                <a:latin typeface="Arial" panose="020B0604020202020204" pitchFamily="34" charset="0"/>
                <a:ea typeface="Times New Roman" panose="02020603050405020304" pitchFamily="18" charset="0"/>
                <a:cs typeface="Arial" panose="020B0604020202020204" pitchFamily="34" charset="0"/>
              </a:rPr>
              <a:t>потужностей</a:t>
            </a:r>
            <a:r>
              <a:rPr lang="uk-UA" sz="3400" dirty="0">
                <a:effectLst/>
                <a:latin typeface="Arial" panose="020B0604020202020204" pitchFamily="34" charset="0"/>
                <a:ea typeface="Times New Roman" panose="02020603050405020304" pitchFamily="18" charset="0"/>
                <a:cs typeface="Arial" panose="020B0604020202020204" pitchFamily="34" charset="0"/>
              </a:rPr>
              <a:t>, щоб зменшити шкідливі викиди.</a:t>
            </a:r>
            <a:endParaRPr lang="ru-UA" sz="34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750"/>
              </a:spcAft>
              <a:buClr>
                <a:srgbClr val="333333"/>
              </a:buClr>
              <a:buSzPts val="1200"/>
              <a:buFont typeface="+mj-lt"/>
              <a:buAutoNum type="arabicPeriod"/>
            </a:pPr>
            <a:r>
              <a:rPr lang="uk-UA" sz="3400" dirty="0">
                <a:latin typeface="Arial" panose="020B0604020202020204" pitchFamily="34" charset="0"/>
                <a:ea typeface="Times New Roman" panose="02020603050405020304" pitchFamily="18" charset="0"/>
                <a:cs typeface="Arial" panose="020B0604020202020204" pitchFamily="34" charset="0"/>
              </a:rPr>
              <a:t>Розробка </a:t>
            </a:r>
            <a:r>
              <a:rPr lang="uk-UA" sz="3400" dirty="0">
                <a:effectLst/>
                <a:latin typeface="Arial" panose="020B0604020202020204" pitchFamily="34" charset="0"/>
                <a:ea typeface="Times New Roman" panose="02020603050405020304" pitchFamily="18" charset="0"/>
                <a:cs typeface="Arial" panose="020B0604020202020204" pitchFamily="34" charset="0"/>
              </a:rPr>
              <a:t>прогнозів ймовірних ризиків для окремих видів агропродовольчої продукції — зернові культури чи олійні, </a:t>
            </a:r>
            <a:r>
              <a:rPr lang="uk-UA" sz="3400" dirty="0" err="1">
                <a:effectLst/>
                <a:latin typeface="Arial" panose="020B0604020202020204" pitchFamily="34" charset="0"/>
                <a:ea typeface="Times New Roman" panose="02020603050405020304" pitchFamily="18" charset="0"/>
                <a:cs typeface="Arial" panose="020B0604020202020204" pitchFamily="34" charset="0"/>
              </a:rPr>
              <a:t>молокопродукція</a:t>
            </a:r>
            <a:r>
              <a:rPr lang="uk-UA" sz="3400" dirty="0">
                <a:effectLst/>
                <a:latin typeface="Arial" panose="020B0604020202020204" pitchFamily="34" charset="0"/>
                <a:ea typeface="Times New Roman" panose="02020603050405020304" pitchFamily="18" charset="0"/>
                <a:cs typeface="Arial" panose="020B0604020202020204" pitchFamily="34" charset="0"/>
              </a:rPr>
              <a:t> чи м’ясо птиці. </a:t>
            </a:r>
          </a:p>
          <a:p>
            <a:pPr marL="342900" lvl="0" indent="-342900">
              <a:lnSpc>
                <a:spcPct val="107000"/>
              </a:lnSpc>
              <a:spcAft>
                <a:spcPts val="750"/>
              </a:spcAft>
              <a:buClr>
                <a:srgbClr val="333333"/>
              </a:buClr>
              <a:buSzPts val="1200"/>
              <a:buFont typeface="+mj-lt"/>
              <a:buAutoNum type="arabicPeriod"/>
            </a:pPr>
            <a:r>
              <a:rPr lang="uk-UA" sz="3400" dirty="0">
                <a:effectLst/>
                <a:latin typeface="Arial" panose="020B0604020202020204" pitchFamily="34" charset="0"/>
                <a:ea typeface="Times New Roman" panose="02020603050405020304" pitchFamily="18" charset="0"/>
                <a:cs typeface="Arial" panose="020B0604020202020204" pitchFamily="34" charset="0"/>
              </a:rPr>
              <a:t>На основі додатків до Угоди про асоціацію з ЄС, які регулюють наші зобов’язання про використання пестицидів або органічне виробництво, слід пропонувати відповідні зміни з тим, щоб наш агросектор міг адаптуватися, слід чітко формулювати перехідні періоди для наших виробників.</a:t>
            </a:r>
            <a:endParaRPr lang="ru-UA" sz="3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750"/>
              </a:spcAft>
              <a:buClr>
                <a:srgbClr val="333333"/>
              </a:buClr>
              <a:buSzPts val="1200"/>
              <a:buFont typeface="+mj-lt"/>
              <a:buAutoNum type="arabicPeriod"/>
            </a:pPr>
            <a:r>
              <a:rPr lang="uk-UA" sz="3400" dirty="0">
                <a:effectLst/>
                <a:latin typeface="Arial" panose="020B0604020202020204" pitchFamily="34" charset="0"/>
                <a:ea typeface="Times New Roman" panose="02020603050405020304" pitchFamily="18" charset="0"/>
                <a:cs typeface="Arial" panose="020B0604020202020204" pitchFamily="34" charset="0"/>
              </a:rPr>
              <a:t>Ми повинні розміняти свою готовність підтримати їх рамкову угоду на додаткові преференції для наших експортерів.</a:t>
            </a:r>
            <a:endParaRPr lang="ru-UA" sz="3400" dirty="0">
              <a:effectLst/>
              <a:latin typeface="Arial" panose="020B0604020202020204" pitchFamily="34" charset="0"/>
              <a:ea typeface="Calibri" panose="020F0502020204030204" pitchFamily="34" charset="0"/>
              <a:cs typeface="Arial" panose="020B0604020202020204" pitchFamily="34" charset="0"/>
            </a:endParaRPr>
          </a:p>
          <a:p>
            <a:endParaRPr lang="uk-UA" dirty="0"/>
          </a:p>
        </p:txBody>
      </p:sp>
      <p:pic>
        <p:nvPicPr>
          <p:cNvPr id="4" name="Picture 2" descr="European Green Deal Call: €1 billion investment to boost the green and  digital transition | EURAXESS">
            <a:extLst>
              <a:ext uri="{FF2B5EF4-FFF2-40B4-BE49-F238E27FC236}">
                <a16:creationId xmlns:a16="http://schemas.microsoft.com/office/drawing/2014/main" id="{2FD5FF05-ED4A-4D73-96B4-44DA98915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1993" cy="68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913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51993" y="2887541"/>
            <a:ext cx="7834312" cy="754808"/>
          </a:xfrm>
        </p:spPr>
        <p:txBody>
          <a:bodyPr/>
          <a:lstStyle/>
          <a:p>
            <a:pPr algn="ctr" eaLnBrk="1" hangingPunct="1"/>
            <a:r>
              <a:rPr lang="uk-UA" altLang="ru-RU" b="1" dirty="0">
                <a:solidFill>
                  <a:schemeClr val="accent1">
                    <a:lumMod val="50000"/>
                  </a:schemeClr>
                </a:solidFill>
                <a:latin typeface="Arial" panose="020B0604020202020204" pitchFamily="34" charset="0"/>
                <a:cs typeface="Arial" panose="020B0604020202020204" pitchFamily="34" charset="0"/>
              </a:rPr>
              <a:t>Дякую за увагу!</a:t>
            </a:r>
          </a:p>
        </p:txBody>
      </p:sp>
      <p:sp>
        <p:nvSpPr>
          <p:cNvPr id="2" name="AutoShape 2" descr="Ð ÐµÐ·ÑÐ»ÑÑÐ°Ñ Ð¿Ð¾ÑÑÐºÑ Ð·Ð¾Ð±ÑÐ°Ð¶ÐµÐ½Ñ Ð·Ð° Ð·Ð°Ð¿Ð¸ÑÐ¾Ð¼ &quot;e-mail&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3" name="Рисунок 2"/>
          <p:cNvPicPr>
            <a:picLocks noChangeAspect="1"/>
          </p:cNvPicPr>
          <p:nvPr/>
        </p:nvPicPr>
        <p:blipFill>
          <a:blip r:embed="rId2"/>
          <a:stretch>
            <a:fillRect/>
          </a:stretch>
        </p:blipFill>
        <p:spPr>
          <a:xfrm>
            <a:off x="971600" y="5136461"/>
            <a:ext cx="1584176" cy="1577135"/>
          </a:xfrm>
          <a:prstGeom prst="rect">
            <a:avLst/>
          </a:prstGeom>
        </p:spPr>
      </p:pic>
      <p:sp>
        <p:nvSpPr>
          <p:cNvPr id="10" name="Rectangle 2"/>
          <p:cNvSpPr txBox="1">
            <a:spLocks noChangeArrowheads="1"/>
          </p:cNvSpPr>
          <p:nvPr/>
        </p:nvSpPr>
        <p:spPr bwMode="auto">
          <a:xfrm>
            <a:off x="3131840" y="5473299"/>
            <a:ext cx="5040560" cy="75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r>
              <a:rPr lang="en-US" altLang="ru-RU" sz="3200" dirty="0">
                <a:solidFill>
                  <a:schemeClr val="tx1"/>
                </a:solidFill>
                <a:latin typeface="Arial" panose="020B0604020202020204" pitchFamily="34" charset="0"/>
                <a:cs typeface="Arial" panose="020B0604020202020204" pitchFamily="34" charset="0"/>
              </a:rPr>
              <a:t>dibrova@nubip.edu.ua</a:t>
            </a:r>
            <a:endParaRPr lang="uk-UA" altLang="ru-RU" dirty="0">
              <a:solidFill>
                <a:schemeClr val="tx1"/>
              </a:solidFill>
              <a:latin typeface="Arial" panose="020B0604020202020204" pitchFamily="34" charset="0"/>
              <a:cs typeface="Arial" panose="020B0604020202020204" pitchFamily="34" charset="0"/>
            </a:endParaRPr>
          </a:p>
        </p:txBody>
      </p:sp>
      <p:pic>
        <p:nvPicPr>
          <p:cNvPr id="8" name="Picture 2" descr="European Green Deal Call: €1 billion investment to boost the green and  digital transition | EURAXESS">
            <a:extLst>
              <a:ext uri="{FF2B5EF4-FFF2-40B4-BE49-F238E27FC236}">
                <a16:creationId xmlns:a16="http://schemas.microsoft.com/office/drawing/2014/main" id="{9D2AB025-C1D5-4A1A-86A9-1FE5BEF51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51993" cy="6834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t>ЗМІСТ</a:t>
            </a:r>
            <a:endParaRPr lang="ru-RU" b="1" dirty="0"/>
          </a:p>
        </p:txBody>
      </p:sp>
      <p:sp>
        <p:nvSpPr>
          <p:cNvPr id="3" name="Объект 2"/>
          <p:cNvSpPr>
            <a:spLocks noGrp="1"/>
          </p:cNvSpPr>
          <p:nvPr>
            <p:ph idx="1"/>
          </p:nvPr>
        </p:nvSpPr>
        <p:spPr>
          <a:xfrm>
            <a:off x="628650" y="1858640"/>
            <a:ext cx="8335302" cy="3631333"/>
          </a:xfrm>
        </p:spPr>
        <p:txBody>
          <a:bodyPr>
            <a:normAutofit/>
          </a:bodyPr>
          <a:lstStyle/>
          <a:p>
            <a:pPr marL="385763" indent="-385763">
              <a:buFont typeface="+mj-lt"/>
              <a:buAutoNum type="arabicPeriod"/>
            </a:pPr>
            <a:r>
              <a:rPr lang="uk-UA" sz="2400" dirty="0">
                <a:effectLst/>
                <a:latin typeface="Arial" panose="020B0604020202020204" pitchFamily="34" charset="0"/>
                <a:ea typeface="Times New Roman" panose="02020603050405020304" pitchFamily="18" charset="0"/>
                <a:cs typeface="Arial" panose="020B0604020202020204" pitchFamily="34" charset="0"/>
              </a:rPr>
              <a:t>Сучасні виклики суспільства та Аграрна політика</a:t>
            </a:r>
          </a:p>
          <a:p>
            <a:pPr marL="385763" indent="-385763">
              <a:buFont typeface="+mj-lt"/>
              <a:buAutoNum type="arabicPeriod"/>
            </a:pPr>
            <a:r>
              <a:rPr lang="uk-UA" sz="2400" dirty="0">
                <a:effectLst/>
                <a:latin typeface="Arial" panose="020B0604020202020204" pitchFamily="34" charset="0"/>
                <a:ea typeface="Times New Roman" panose="02020603050405020304" pitchFamily="18" charset="0"/>
                <a:cs typeface="Arial" panose="020B0604020202020204" pitchFamily="34" charset="0"/>
              </a:rPr>
              <a:t>Фактори впливу на розвиток аграрної політики. </a:t>
            </a:r>
          </a:p>
          <a:p>
            <a:pPr marL="385763" indent="-385763">
              <a:buFont typeface="+mj-lt"/>
              <a:buAutoNum type="arabicPeriod"/>
            </a:pPr>
            <a:r>
              <a:rPr lang="uk-UA" sz="2400" dirty="0">
                <a:effectLst/>
                <a:latin typeface="Arial" panose="020B0604020202020204" pitchFamily="34" charset="0"/>
                <a:ea typeface="Times New Roman" panose="02020603050405020304" pitchFamily="18" charset="0"/>
                <a:cs typeface="Arial" panose="020B0604020202020204" pitchFamily="34" charset="0"/>
              </a:rPr>
              <a:t>Урбанізація міграція і </a:t>
            </a:r>
            <a:r>
              <a:rPr lang="uk-UA" sz="2400" dirty="0" err="1">
                <a:effectLst/>
                <a:latin typeface="Arial" panose="020B0604020202020204" pitchFamily="34" charset="0"/>
                <a:ea typeface="Times New Roman" panose="02020603050405020304" pitchFamily="18" charset="0"/>
                <a:cs typeface="Arial" panose="020B0604020202020204" pitchFamily="34" charset="0"/>
              </a:rPr>
              <a:t>обмеженність</a:t>
            </a:r>
            <a:r>
              <a:rPr lang="uk-UA" sz="2400" dirty="0">
                <a:effectLst/>
                <a:latin typeface="Arial" panose="020B0604020202020204" pitchFamily="34" charset="0"/>
                <a:ea typeface="Times New Roman" panose="02020603050405020304" pitchFamily="18" charset="0"/>
                <a:cs typeface="Arial" panose="020B0604020202020204" pitchFamily="34" charset="0"/>
              </a:rPr>
              <a:t> земельних ресурсів.</a:t>
            </a:r>
          </a:p>
          <a:p>
            <a:pPr marL="385763" indent="-385763">
              <a:buFont typeface="+mj-lt"/>
              <a:buAutoNum type="arabicPeriod"/>
            </a:pPr>
            <a:r>
              <a:rPr lang="uk-UA" sz="2400" dirty="0">
                <a:effectLst/>
                <a:latin typeface="Arial" panose="020B0604020202020204" pitchFamily="34" charset="0"/>
                <a:ea typeface="Times New Roman" panose="02020603050405020304" pitchFamily="18" charset="0"/>
                <a:cs typeface="Arial" panose="020B0604020202020204" pitchFamily="34" charset="0"/>
              </a:rPr>
              <a:t>Кліматичні зміни та економічна ефективність сільськогосподарського виробництва. </a:t>
            </a:r>
          </a:p>
          <a:p>
            <a:pPr marL="385763" indent="-385763">
              <a:buFont typeface="+mj-lt"/>
              <a:buAutoNum type="arabicPeriod"/>
            </a:pPr>
            <a:r>
              <a:rPr lang="uk-UA" sz="2400" b="1" dirty="0">
                <a:latin typeface="Arial" panose="020B0604020202020204" pitchFamily="34" charset="0"/>
                <a:cs typeface="Arial" panose="020B0604020202020204" pitchFamily="34" charset="0"/>
              </a:rPr>
              <a:t>Європейський зелений курс (</a:t>
            </a:r>
            <a:r>
              <a:rPr lang="en-US" sz="2400" b="1" dirty="0">
                <a:latin typeface="Arial" panose="020B0604020202020204" pitchFamily="34" charset="0"/>
                <a:cs typeface="Arial" panose="020B0604020202020204" pitchFamily="34" charset="0"/>
              </a:rPr>
              <a:t>European Green Deal</a:t>
            </a:r>
            <a:r>
              <a:rPr lang="uk-UA" sz="2400" b="1" dirty="0">
                <a:latin typeface="Arial" panose="020B0604020202020204" pitchFamily="34" charset="0"/>
                <a:cs typeface="Arial" panose="020B0604020202020204" pitchFamily="34" charset="0"/>
              </a:rPr>
              <a:t>)</a:t>
            </a:r>
            <a:endParaRPr lang="uk-UA" sz="2400" dirty="0">
              <a:latin typeface="Arial" panose="020B0604020202020204" pitchFamily="34" charset="0"/>
              <a:cs typeface="Arial" panose="020B0604020202020204" pitchFamily="34" charset="0"/>
            </a:endParaRPr>
          </a:p>
          <a:p>
            <a:pPr marL="0" indent="0">
              <a:buNone/>
            </a:pP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8334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942687" y="269081"/>
            <a:ext cx="7886700" cy="588169"/>
          </a:xfrm>
        </p:spPr>
        <p:txBody>
          <a:bodyPr>
            <a:normAutofit fontScale="90000"/>
          </a:bodyPr>
          <a:lstStyle/>
          <a:p>
            <a:pPr algn="ctr" eaLnBrk="1" hangingPunct="1"/>
            <a:r>
              <a:rPr lang="uk-UA" b="1" dirty="0">
                <a:solidFill>
                  <a:srgbClr val="003399"/>
                </a:solidFill>
                <a:latin typeface="Arial" charset="0"/>
                <a:cs typeface="Arial" charset="0"/>
              </a:rPr>
              <a:t>Рекомендована література:</a:t>
            </a:r>
            <a:endParaRPr lang="ru-RU" b="1" dirty="0">
              <a:solidFill>
                <a:srgbClr val="003399"/>
              </a:solidFill>
              <a:latin typeface="Arial" charset="0"/>
              <a:cs typeface="Arial" charset="0"/>
            </a:endParaRPr>
          </a:p>
        </p:txBody>
      </p:sp>
      <p:sp>
        <p:nvSpPr>
          <p:cNvPr id="18434" name="Объект 2"/>
          <p:cNvSpPr>
            <a:spLocks noGrp="1"/>
          </p:cNvSpPr>
          <p:nvPr>
            <p:ph idx="1"/>
          </p:nvPr>
        </p:nvSpPr>
        <p:spPr>
          <a:xfrm>
            <a:off x="210741" y="1034473"/>
            <a:ext cx="8742759" cy="5384800"/>
          </a:xfrm>
        </p:spPr>
        <p:txBody>
          <a:bodyPr/>
          <a:lstStyle/>
          <a:p>
            <a:pPr marL="400050" indent="-400050">
              <a:lnSpc>
                <a:spcPct val="70000"/>
              </a:lnSpc>
              <a:buFont typeface="Arial" charset="0"/>
              <a:buAutoNum type="arabicPeriod"/>
            </a:pPr>
            <a:r>
              <a:rPr lang="uk-UA" sz="1800" dirty="0">
                <a:latin typeface="Arial" panose="020B0604020202020204" pitchFamily="34" charset="0"/>
                <a:cs typeface="Arial" panose="020B0604020202020204" pitchFamily="34" charset="0"/>
              </a:rPr>
              <a:t>Кваша С.М., Діброва А.Д., </a:t>
            </a:r>
            <a:r>
              <a:rPr lang="uk-UA" sz="1800" dirty="0" err="1">
                <a:latin typeface="Arial" panose="020B0604020202020204" pitchFamily="34" charset="0"/>
                <a:cs typeface="Arial" panose="020B0604020202020204" pitchFamily="34" charset="0"/>
              </a:rPr>
              <a:t>Жемойда</a:t>
            </a:r>
            <a:r>
              <a:rPr lang="uk-UA" sz="1800" dirty="0">
                <a:latin typeface="Arial" panose="020B0604020202020204" pitchFamily="34" charset="0"/>
                <a:cs typeface="Arial" panose="020B0604020202020204" pitchFamily="34" charset="0"/>
              </a:rPr>
              <a:t> О.В. Аграрна політика: навчальний посібник. – К.: Вид-во Ліра-К, 2018. – 388 с.</a:t>
            </a:r>
          </a:p>
          <a:p>
            <a:pPr marL="400050" indent="-400050">
              <a:lnSpc>
                <a:spcPct val="70000"/>
              </a:lnSpc>
              <a:buFont typeface="Arial" charset="0"/>
              <a:buAutoNum type="arabicPeriod"/>
            </a:pP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Johan </a:t>
            </a:r>
            <a:r>
              <a:rPr lang="en-US" sz="1800" dirty="0" err="1">
                <a:solidFill>
                  <a:srgbClr val="000000"/>
                </a:solidFill>
                <a:latin typeface="Arial" panose="020B0604020202020204" pitchFamily="34" charset="0"/>
                <a:ea typeface="Calibri" panose="020F0502020204030204" pitchFamily="34" charset="0"/>
                <a:cs typeface="Arial" panose="020B0604020202020204" pitchFamily="34" charset="0"/>
              </a:rPr>
              <a:t>Swinnen</a:t>
            </a: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 The Political Economy of Agricultural and Food Policies (Palgrave Studies in Agricultural Economics and Food Policy). 2018. 276 p.</a:t>
            </a:r>
            <a:endParaRPr lang="ru-UA" sz="1800" dirty="0">
              <a:latin typeface="Arial" panose="020B0604020202020204" pitchFamily="34" charset="0"/>
              <a:ea typeface="Calibri" panose="020F0502020204030204" pitchFamily="34" charset="0"/>
              <a:cs typeface="Arial" panose="020B0604020202020204" pitchFamily="34" charset="0"/>
            </a:endParaRPr>
          </a:p>
          <a:p>
            <a:pPr marL="257175" indent="-257175" algn="just">
              <a:buFont typeface="+mj-lt"/>
              <a:buAutoNum type="arabicPeriod" startAt="3"/>
            </a:pP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John W. W. Mellor. Agricultural Development and Economic Transformation: Promoting Growth with Poverty Reduction (Palgrave Studies in Agricultural Economics and Food Policy). 2017. 280 p.</a:t>
            </a:r>
            <a:endParaRPr lang="ru-UA" sz="180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mj-lt"/>
              <a:buAutoNum type="arabicPeriod" startAt="3"/>
            </a:pPr>
            <a:r>
              <a:rPr lang="en-US" sz="1800" dirty="0">
                <a:latin typeface="Arial" panose="020B0604020202020204" pitchFamily="34" charset="0"/>
                <a:ea typeface="Times New Roman" panose="02020603050405020304" pitchFamily="18" charset="0"/>
                <a:cs typeface="Arial" panose="020B0604020202020204" pitchFamily="34" charset="0"/>
              </a:rPr>
              <a:t>Kym Anderson. Agricultural Trade, Policy Reforms, and Global Food Security (Palgrave Studies in Agricultural Economics and Food Policy),  Publisher: Palgrave Macmillan; 1st ed. 2016 edition. 370 p.</a:t>
            </a:r>
            <a:endParaRPr lang="ru-UA" sz="180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mj-lt"/>
              <a:buAutoNum type="arabicPeriod" startAt="3"/>
            </a:pP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Ronald Kay, William Edwards, Patricia Duffy. Loose Leaf for Farm Management 9th Edition Publisher: McGraw-Hill Education; 9 </a:t>
            </a:r>
            <a:r>
              <a:rPr lang="en-US"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editio</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2019, 496 P.</a:t>
            </a:r>
            <a:endParaRPr lang="ru-UA" sz="180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mj-lt"/>
              <a:buAutoNum type="arabicPeriod" startAt="3"/>
            </a:pPr>
            <a:r>
              <a:rPr lang="en-US" sz="1800" dirty="0">
                <a:latin typeface="Arial" panose="020B0604020202020204" pitchFamily="34" charset="0"/>
                <a:ea typeface="Calibri" panose="020F0502020204030204" pitchFamily="34" charset="0"/>
                <a:cs typeface="Arial" panose="020B0604020202020204" pitchFamily="34" charset="0"/>
              </a:rPr>
              <a:t>Vincent H. Smith, Ed., Joseph W. Glauber, Ed., Barry K. Goodwin, Ed. Agricultural Policy in disarray. </a:t>
            </a:r>
            <a:r>
              <a:rPr lang="en-US" sz="1800" cap="all" dirty="0">
                <a:latin typeface="Arial" panose="020B0604020202020204" pitchFamily="34" charset="0"/>
                <a:ea typeface="Calibri" panose="020F0502020204030204" pitchFamily="34" charset="0"/>
                <a:cs typeface="Arial" panose="020B0604020202020204" pitchFamily="34" charset="0"/>
              </a:rPr>
              <a:t>AMERICAN ENTERPRISE INSTITUTE (AEI)/ 2018. 298 P.</a:t>
            </a:r>
            <a:endParaRPr lang="ru-UA" sz="1800" dirty="0">
              <a:latin typeface="Arial" panose="020B0604020202020204" pitchFamily="34" charset="0"/>
              <a:ea typeface="Calibri" panose="020F0502020204030204" pitchFamily="34" charset="0"/>
              <a:cs typeface="Arial" panose="020B0604020202020204" pitchFamily="34" charset="0"/>
            </a:endParaRPr>
          </a:p>
          <a:p>
            <a:pPr marL="0" indent="0">
              <a:lnSpc>
                <a:spcPct val="70000"/>
              </a:lnSpc>
              <a:buNone/>
            </a:pPr>
            <a:endParaRPr lang="uk-UA" sz="1950" dirty="0">
              <a:latin typeface="Arial" charset="0"/>
              <a:cs typeface="Arial" charset="0"/>
            </a:endParaRPr>
          </a:p>
          <a:p>
            <a:pPr marL="400050" indent="-400050">
              <a:lnSpc>
                <a:spcPct val="70000"/>
              </a:lnSpc>
              <a:buFont typeface="Arial" charset="0"/>
              <a:buAutoNum type="arabicPeriod"/>
            </a:pPr>
            <a:endParaRPr lang="ru-RU" sz="1950" dirty="0">
              <a:latin typeface="Arial" charset="0"/>
            </a:endParaRPr>
          </a:p>
          <a:p>
            <a:pPr marL="400050" indent="-400050">
              <a:lnSpc>
                <a:spcPct val="70000"/>
              </a:lnSpc>
              <a:buNone/>
            </a:pPr>
            <a:endParaRPr lang="uk-UA" sz="1650" dirty="0"/>
          </a:p>
          <a:p>
            <a:pPr marL="400050" indent="-400050">
              <a:lnSpc>
                <a:spcPct val="70000"/>
              </a:lnSpc>
            </a:pPr>
            <a:endParaRPr lang="ru-RU" sz="1650" dirty="0"/>
          </a:p>
          <a:p>
            <a:pPr marL="400050" indent="-400050">
              <a:lnSpc>
                <a:spcPct val="70000"/>
              </a:lnSpc>
              <a:buFont typeface="Arial" charset="0"/>
              <a:buAutoNum type="arabicPeriod"/>
            </a:pPr>
            <a:endParaRPr lang="ru-RU" sz="1650" dirty="0">
              <a:latin typeface="Arial" charset="0"/>
              <a:cs typeface="Arial" charset="0"/>
            </a:endParaRPr>
          </a:p>
        </p:txBody>
      </p:sp>
      <p:pic>
        <p:nvPicPr>
          <p:cNvPr id="18435" name="Picture 15" descr="logo - EF"/>
          <p:cNvPicPr>
            <a:picLocks noChangeAspect="1" noChangeArrowheads="1"/>
          </p:cNvPicPr>
          <p:nvPr/>
        </p:nvPicPr>
        <p:blipFill>
          <a:blip r:embed="rId2"/>
          <a:srcRect/>
          <a:stretch>
            <a:fillRect/>
          </a:stretch>
        </p:blipFill>
        <p:spPr bwMode="auto">
          <a:xfrm>
            <a:off x="0" y="121444"/>
            <a:ext cx="721519" cy="73580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02D085-639B-4B0D-A14C-96DFF0FEB886}"/>
              </a:ext>
            </a:extLst>
          </p:cNvPr>
          <p:cNvSpPr>
            <a:spLocks noGrp="1"/>
          </p:cNvSpPr>
          <p:nvPr>
            <p:ph type="title"/>
          </p:nvPr>
        </p:nvSpPr>
        <p:spPr>
          <a:xfrm>
            <a:off x="41563" y="77161"/>
            <a:ext cx="9060874" cy="523203"/>
          </a:xfrm>
        </p:spPr>
        <p:txBody>
          <a:bodyPr>
            <a:noAutofit/>
          </a:bodyPr>
          <a:lstStyle/>
          <a:p>
            <a:pPr algn="r"/>
            <a:r>
              <a:rPr lang="uk-UA" sz="2400" b="1" dirty="0">
                <a:solidFill>
                  <a:schemeClr val="accent1">
                    <a:lumMod val="50000"/>
                  </a:schemeClr>
                </a:solidFill>
                <a:latin typeface="Arial" panose="020B0604020202020204" pitchFamily="34" charset="0"/>
                <a:cs typeface="Arial" panose="020B0604020202020204" pitchFamily="34" charset="0"/>
              </a:rPr>
              <a:t>Європейський зелений курс (</a:t>
            </a:r>
            <a:r>
              <a:rPr lang="en-US" sz="2400" b="1" dirty="0">
                <a:solidFill>
                  <a:schemeClr val="accent1">
                    <a:lumMod val="50000"/>
                  </a:schemeClr>
                </a:solidFill>
                <a:latin typeface="Arial" panose="020B0604020202020204" pitchFamily="34" charset="0"/>
                <a:cs typeface="Arial" panose="020B0604020202020204" pitchFamily="34" charset="0"/>
              </a:rPr>
              <a:t>European Green Deal</a:t>
            </a:r>
            <a:r>
              <a:rPr lang="uk-UA" sz="2400" b="1" dirty="0">
                <a:solidFill>
                  <a:schemeClr val="accent1">
                    <a:lumMod val="50000"/>
                  </a:schemeClr>
                </a:solidFill>
                <a:latin typeface="Arial" panose="020B0604020202020204" pitchFamily="34" charset="0"/>
                <a:cs typeface="Arial" panose="020B0604020202020204" pitchFamily="34" charset="0"/>
              </a:rPr>
              <a:t>) </a:t>
            </a:r>
            <a:r>
              <a:rPr lang="uk-UA" sz="2400" dirty="0">
                <a:solidFill>
                  <a:schemeClr val="accent1">
                    <a:lumMod val="50000"/>
                  </a:schemeClr>
                </a:solidFill>
                <a:latin typeface="Arial" panose="020B0604020202020204" pitchFamily="34" charset="0"/>
                <a:cs typeface="Arial" panose="020B0604020202020204" pitchFamily="34" charset="0"/>
              </a:rPr>
              <a:t>–</a:t>
            </a:r>
          </a:p>
        </p:txBody>
      </p:sp>
      <p:sp>
        <p:nvSpPr>
          <p:cNvPr id="5" name="Прямоугольник 4">
            <a:extLst>
              <a:ext uri="{FF2B5EF4-FFF2-40B4-BE49-F238E27FC236}">
                <a16:creationId xmlns:a16="http://schemas.microsoft.com/office/drawing/2014/main" id="{87F50787-A511-4D78-9445-48C1A9D277BB}"/>
              </a:ext>
            </a:extLst>
          </p:cNvPr>
          <p:cNvSpPr/>
          <p:nvPr/>
        </p:nvSpPr>
        <p:spPr>
          <a:xfrm>
            <a:off x="41563" y="2012550"/>
            <a:ext cx="9060874" cy="707886"/>
          </a:xfrm>
          <a:prstGeom prst="rect">
            <a:avLst/>
          </a:prstGeom>
          <a:solidFill>
            <a:schemeClr val="accent6">
              <a:lumMod val="40000"/>
              <a:lumOff val="60000"/>
            </a:schemeClr>
          </a:solidFill>
        </p:spPr>
        <p:txBody>
          <a:bodyPr wrap="square">
            <a:spAutoFit/>
          </a:bodyPr>
          <a:lstStyle/>
          <a:p>
            <a:pPr marL="342900" indent="-342900" algn="just">
              <a:buFont typeface="Wingdings" panose="05000000000000000000" pitchFamily="2" charset="2"/>
              <a:buChar char="q"/>
            </a:pPr>
            <a:r>
              <a:rPr lang="uk-UA" sz="2000" b="1" dirty="0">
                <a:latin typeface="Arial" panose="020B0604020202020204" pitchFamily="34" charset="0"/>
                <a:cs typeface="Arial" panose="020B0604020202020204" pitchFamily="34" charset="0"/>
              </a:rPr>
              <a:t>11 грудня 2019 року прийнято Комюніке Європейської Комісії «Європейський зелений курс» (</a:t>
            </a:r>
            <a:r>
              <a:rPr lang="en-US" sz="2000" b="1" dirty="0">
                <a:latin typeface="Arial" panose="020B0604020202020204" pitchFamily="34" charset="0"/>
                <a:cs typeface="Arial" panose="020B0604020202020204" pitchFamily="34" charset="0"/>
              </a:rPr>
              <a:t>European Green Deal</a:t>
            </a:r>
            <a:r>
              <a:rPr lang="uk-UA" sz="2000" b="1" dirty="0">
                <a:latin typeface="Arial" panose="020B0604020202020204" pitchFamily="34" charset="0"/>
                <a:cs typeface="Arial" panose="020B0604020202020204" pitchFamily="34" charset="0"/>
              </a:rPr>
              <a:t>). </a:t>
            </a:r>
          </a:p>
        </p:txBody>
      </p:sp>
      <p:sp>
        <p:nvSpPr>
          <p:cNvPr id="6" name="Прямоугольник 5">
            <a:extLst>
              <a:ext uri="{FF2B5EF4-FFF2-40B4-BE49-F238E27FC236}">
                <a16:creationId xmlns:a16="http://schemas.microsoft.com/office/drawing/2014/main" id="{C0EE7F93-E34C-4515-915A-5CAF128EE9BA}"/>
              </a:ext>
            </a:extLst>
          </p:cNvPr>
          <p:cNvSpPr/>
          <p:nvPr/>
        </p:nvSpPr>
        <p:spPr>
          <a:xfrm>
            <a:off x="41563" y="689095"/>
            <a:ext cx="9060874" cy="1323439"/>
          </a:xfrm>
          <a:prstGeom prst="rect">
            <a:avLst/>
          </a:prstGeom>
          <a:solidFill>
            <a:schemeClr val="accent6">
              <a:lumMod val="40000"/>
              <a:lumOff val="60000"/>
            </a:schemeClr>
          </a:solidFill>
        </p:spPr>
        <p:txBody>
          <a:bodyPr wrap="square">
            <a:spAutoFit/>
          </a:bodyPr>
          <a:lstStyle/>
          <a:p>
            <a:pPr marL="342900" indent="-342900">
              <a:buFont typeface="Wingdings" panose="05000000000000000000" pitchFamily="2" charset="2"/>
              <a:buChar char="q"/>
            </a:pPr>
            <a:r>
              <a:rPr lang="uk-UA" sz="2000" b="1" dirty="0">
                <a:latin typeface="Arial" panose="020B0604020202020204" pitchFamily="34" charset="0"/>
                <a:cs typeface="Arial" panose="020B0604020202020204" pitchFamily="34" charset="0"/>
              </a:rPr>
              <a:t>нова стратегія зростання, яка має на меті перетворити ЄС у чесне та процвітаюче суспільство з сучасною, </a:t>
            </a:r>
            <a:r>
              <a:rPr lang="uk-UA" sz="2000" b="1" dirty="0" err="1">
                <a:latin typeface="Arial" panose="020B0604020202020204" pitchFamily="34" charset="0"/>
                <a:cs typeface="Arial" panose="020B0604020202020204" pitchFamily="34" charset="0"/>
              </a:rPr>
              <a:t>ресурсо</a:t>
            </a:r>
            <a:r>
              <a:rPr lang="uk-UA" sz="2000" b="1" dirty="0">
                <a:latin typeface="Arial" panose="020B0604020202020204" pitchFamily="34" charset="0"/>
                <a:cs typeface="Arial" panose="020B0604020202020204" pitchFamily="34" charset="0"/>
              </a:rPr>
              <a:t>-ефективною та конкурентною економікою.</a:t>
            </a:r>
          </a:p>
          <a:p>
            <a:pPr marL="342900" indent="-342900">
              <a:buFont typeface="Wingdings" panose="05000000000000000000" pitchFamily="2" charset="2"/>
              <a:buChar char="q"/>
            </a:pPr>
            <a:r>
              <a:rPr lang="uk-UA" sz="2000" b="1" dirty="0">
                <a:latin typeface="Arial" panose="020B0604020202020204" pitchFamily="34" charset="0"/>
                <a:cs typeface="Arial" panose="020B0604020202020204" pitchFamily="34" charset="0"/>
              </a:rPr>
              <a:t>Основна мета </a:t>
            </a:r>
            <a:r>
              <a:rPr lang="uk-UA" sz="2000" b="1" dirty="0" err="1">
                <a:latin typeface="Arial" panose="020B0604020202020204" pitchFamily="34" charset="0"/>
                <a:cs typeface="Arial" panose="020B0604020202020204" pitchFamily="34" charset="0"/>
              </a:rPr>
              <a:t>ЄЗК</a:t>
            </a:r>
            <a:r>
              <a:rPr lang="uk-UA" sz="2000" b="1" dirty="0">
                <a:latin typeface="Arial" panose="020B0604020202020204" pitchFamily="34" charset="0"/>
                <a:cs typeface="Arial" panose="020B0604020202020204" pitchFamily="34" charset="0"/>
              </a:rPr>
              <a:t> – кліматично нейтральна Європа до 2050 року.</a:t>
            </a:r>
          </a:p>
        </p:txBody>
      </p:sp>
      <p:sp>
        <p:nvSpPr>
          <p:cNvPr id="7" name="Заголовок 1">
            <a:extLst>
              <a:ext uri="{FF2B5EF4-FFF2-40B4-BE49-F238E27FC236}">
                <a16:creationId xmlns:a16="http://schemas.microsoft.com/office/drawing/2014/main" id="{EE89BFEB-F8F9-4D8D-B968-800AB99752F1}"/>
              </a:ext>
            </a:extLst>
          </p:cNvPr>
          <p:cNvSpPr txBox="1">
            <a:spLocks/>
          </p:cNvSpPr>
          <p:nvPr/>
        </p:nvSpPr>
        <p:spPr>
          <a:xfrm>
            <a:off x="800101" y="2720436"/>
            <a:ext cx="7886700" cy="97414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3600" b="1" dirty="0">
                <a:solidFill>
                  <a:srgbClr val="FF0000"/>
                </a:solidFill>
                <a:latin typeface="Arial" panose="020B0604020202020204" pitchFamily="34" charset="0"/>
                <a:cs typeface="Arial" panose="020B0604020202020204" pitchFamily="34" charset="0"/>
              </a:rPr>
              <a:t>Ключові показники, яких ЄС планує досягти у 2030 р.:</a:t>
            </a:r>
          </a:p>
        </p:txBody>
      </p:sp>
      <p:pic>
        <p:nvPicPr>
          <p:cNvPr id="2050" name="Picture 2" descr="European Green Deal Call: €1 billion investment to boost the green and  digital transition | EURAXESS">
            <a:extLst>
              <a:ext uri="{FF2B5EF4-FFF2-40B4-BE49-F238E27FC236}">
                <a16:creationId xmlns:a16="http://schemas.microsoft.com/office/drawing/2014/main" id="{0228CA5F-FCE5-4A26-A40A-6366BF690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5043" cy="6028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D569996-3520-4239-84DB-21C8613553DF}"/>
              </a:ext>
            </a:extLst>
          </p:cNvPr>
          <p:cNvSpPr txBox="1"/>
          <p:nvPr/>
        </p:nvSpPr>
        <p:spPr>
          <a:xfrm>
            <a:off x="41563" y="3694583"/>
            <a:ext cx="9060874" cy="3046988"/>
          </a:xfrm>
          <a:prstGeom prst="rect">
            <a:avLst/>
          </a:prstGeom>
          <a:noFill/>
        </p:spPr>
        <p:txBody>
          <a:bodyPr wrap="square">
            <a:spAutoFit/>
          </a:bodyPr>
          <a:lstStyle/>
          <a:p>
            <a:pPr marL="285750" indent="-285750">
              <a:buFont typeface="Wingdings" panose="05000000000000000000" pitchFamily="2" charset="2"/>
              <a:buChar char="q"/>
            </a:pPr>
            <a:r>
              <a:rPr lang="uk-UA" sz="2400" b="1" dirty="0">
                <a:latin typeface="Arial" panose="020B0604020202020204" pitchFamily="34" charset="0"/>
                <a:cs typeface="Arial" panose="020B0604020202020204" pitchFamily="34" charset="0"/>
              </a:rPr>
              <a:t>скорочення викидів парникових газів ЄС до 50% (менше на 55% порівняно з 1990 р.)</a:t>
            </a:r>
          </a:p>
          <a:p>
            <a:pPr marL="285750" indent="-285750">
              <a:buFont typeface="Wingdings" panose="05000000000000000000" pitchFamily="2" charset="2"/>
              <a:buChar char="q"/>
            </a:pPr>
            <a:r>
              <a:rPr lang="uk-UA" sz="2400" b="1" dirty="0">
                <a:latin typeface="Arial" panose="020B0604020202020204" pitchFamily="34" charset="0"/>
                <a:cs typeface="Arial" panose="020B0604020202020204" pitchFamily="34" charset="0"/>
              </a:rPr>
              <a:t>30% інвестиційного фонду ЄС піде на боротьбу зі зміною клімату</a:t>
            </a:r>
          </a:p>
          <a:p>
            <a:pPr marL="285750" indent="-285750">
              <a:buFont typeface="Wingdings" panose="05000000000000000000" pitchFamily="2" charset="2"/>
              <a:buChar char="q"/>
            </a:pPr>
            <a:r>
              <a:rPr lang="uk-UA" sz="2400" b="1" dirty="0">
                <a:latin typeface="Arial" panose="020B0604020202020204" pitchFamily="34" charset="0"/>
                <a:cs typeface="Arial" panose="020B0604020202020204" pitchFamily="34" charset="0"/>
              </a:rPr>
              <a:t>1 млн громадських зарядних станцій для електромобілів до 2025 р.</a:t>
            </a:r>
          </a:p>
          <a:p>
            <a:pPr marL="285750" indent="-285750">
              <a:buFont typeface="Wingdings" panose="05000000000000000000" pitchFamily="2" charset="2"/>
              <a:buChar char="q"/>
            </a:pPr>
            <a:r>
              <a:rPr lang="uk-UA" sz="2400" b="1" dirty="0">
                <a:latin typeface="Arial" panose="020B0604020202020204" pitchFamily="34" charset="0"/>
                <a:cs typeface="Arial" panose="020B0604020202020204" pitchFamily="34" charset="0"/>
              </a:rPr>
              <a:t>на 90% зменшення викидів парникових газів від транспортного сектору</a:t>
            </a:r>
          </a:p>
        </p:txBody>
      </p:sp>
    </p:spTree>
    <p:extLst>
      <p:ext uri="{BB962C8B-B14F-4D97-AF65-F5344CB8AC3E}">
        <p14:creationId xmlns:p14="http://schemas.microsoft.com/office/powerpoint/2010/main" val="1189280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7347D5-84AB-4256-AEFE-3D675E6ACADA}"/>
              </a:ext>
            </a:extLst>
          </p:cNvPr>
          <p:cNvSpPr>
            <a:spLocks noGrp="1"/>
          </p:cNvSpPr>
          <p:nvPr>
            <p:ph type="title"/>
          </p:nvPr>
        </p:nvSpPr>
        <p:spPr>
          <a:xfrm>
            <a:off x="640484" y="1"/>
            <a:ext cx="8244897" cy="1071418"/>
          </a:xfrm>
        </p:spPr>
        <p:txBody>
          <a:bodyPr>
            <a:normAutofit fontScale="90000"/>
          </a:bodyPr>
          <a:lstStyle/>
          <a:p>
            <a:pPr algn="ctr"/>
            <a:r>
              <a:rPr lang="uk-UA" sz="4000" b="1" dirty="0">
                <a:solidFill>
                  <a:schemeClr val="accent1">
                    <a:lumMod val="50000"/>
                  </a:schemeClr>
                </a:solidFill>
                <a:latin typeface="Arial" panose="020B0604020202020204" pitchFamily="34" charset="0"/>
                <a:cs typeface="Arial" panose="020B0604020202020204" pitchFamily="34" charset="0"/>
              </a:rPr>
              <a:t>Європейський зелений курс – позитивний вплив на життя людей</a:t>
            </a:r>
            <a:endParaRPr lang="uk-UA" sz="4000" dirty="0"/>
          </a:p>
        </p:txBody>
      </p:sp>
      <p:pic>
        <p:nvPicPr>
          <p:cNvPr id="5" name="Picture 2" descr="European Green Deal Call: €1 billion investment to boost the green and  digital transition | EURAXESS">
            <a:extLst>
              <a:ext uri="{FF2B5EF4-FFF2-40B4-BE49-F238E27FC236}">
                <a16:creationId xmlns:a16="http://schemas.microsoft.com/office/drawing/2014/main" id="{2A2A5EEE-DBB9-4EC7-A9DA-9AD2239CD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5043" cy="602823"/>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BC18783E-5F84-49FE-AA9D-FCD78F80B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437" y="1217997"/>
            <a:ext cx="5620145" cy="5521929"/>
          </a:xfrm>
          <a:prstGeom prst="rect">
            <a:avLst/>
          </a:prstGeom>
        </p:spPr>
      </p:pic>
    </p:spTree>
    <p:extLst>
      <p:ext uri="{BB962C8B-B14F-4D97-AF65-F5344CB8AC3E}">
        <p14:creationId xmlns:p14="http://schemas.microsoft.com/office/powerpoint/2010/main" val="3555086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7347D5-84AB-4256-AEFE-3D675E6ACADA}"/>
              </a:ext>
            </a:extLst>
          </p:cNvPr>
          <p:cNvSpPr>
            <a:spLocks noGrp="1"/>
          </p:cNvSpPr>
          <p:nvPr>
            <p:ph type="title"/>
          </p:nvPr>
        </p:nvSpPr>
        <p:spPr>
          <a:xfrm>
            <a:off x="640485" y="1"/>
            <a:ext cx="7886700" cy="1071418"/>
          </a:xfrm>
        </p:spPr>
        <p:txBody>
          <a:bodyPr>
            <a:normAutofit fontScale="90000"/>
          </a:bodyPr>
          <a:lstStyle/>
          <a:p>
            <a:pPr algn="ctr"/>
            <a:r>
              <a:rPr lang="uk-UA" sz="4000" b="1" dirty="0">
                <a:solidFill>
                  <a:schemeClr val="accent1">
                    <a:lumMod val="50000"/>
                  </a:schemeClr>
                </a:solidFill>
                <a:latin typeface="Arial" panose="020B0604020202020204" pitchFamily="34" charset="0"/>
                <a:cs typeface="Arial" panose="020B0604020202020204" pitchFamily="34" charset="0"/>
              </a:rPr>
              <a:t>Трансформація економіки для стійкого майбутнього</a:t>
            </a:r>
            <a:endParaRPr lang="uk-UA" sz="4000" dirty="0"/>
          </a:p>
        </p:txBody>
      </p:sp>
      <p:pic>
        <p:nvPicPr>
          <p:cNvPr id="4" name="Рисунок 3">
            <a:extLst>
              <a:ext uri="{FF2B5EF4-FFF2-40B4-BE49-F238E27FC236}">
                <a16:creationId xmlns:a16="http://schemas.microsoft.com/office/drawing/2014/main" id="{854B0B82-BEBE-47F3-A29F-0BBDCE1B24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80" y="1163783"/>
            <a:ext cx="9062510" cy="5580060"/>
          </a:xfrm>
          <a:prstGeom prst="rect">
            <a:avLst/>
          </a:prstGeom>
          <a:noFill/>
          <a:ln>
            <a:noFill/>
          </a:ln>
        </p:spPr>
      </p:pic>
      <p:pic>
        <p:nvPicPr>
          <p:cNvPr id="5" name="Picture 2" descr="European Green Deal Call: €1 billion investment to boost the green and  digital transition | EURAXESS">
            <a:extLst>
              <a:ext uri="{FF2B5EF4-FFF2-40B4-BE49-F238E27FC236}">
                <a16:creationId xmlns:a16="http://schemas.microsoft.com/office/drawing/2014/main" id="{2A2A5EEE-DBB9-4EC7-A9DA-9AD2239CD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5043" cy="602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794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7A5F2F-86C1-4A3C-A412-09C7B62CAB3A}"/>
              </a:ext>
            </a:extLst>
          </p:cNvPr>
          <p:cNvSpPr>
            <a:spLocks noGrp="1"/>
          </p:cNvSpPr>
          <p:nvPr>
            <p:ph type="title"/>
          </p:nvPr>
        </p:nvSpPr>
        <p:spPr>
          <a:xfrm>
            <a:off x="859559" y="18255"/>
            <a:ext cx="7886700" cy="1325563"/>
          </a:xfrm>
        </p:spPr>
        <p:txBody>
          <a:bodyPr/>
          <a:lstStyle/>
          <a:p>
            <a:pPr algn="ctr"/>
            <a:r>
              <a:rPr lang="uk-UA" sz="44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Стратегія «Від ферми до виделки»</a:t>
            </a:r>
            <a:endParaRPr lang="uk-UA" dirty="0"/>
          </a:p>
        </p:txBody>
      </p:sp>
      <p:sp>
        <p:nvSpPr>
          <p:cNvPr id="3" name="Объект 2">
            <a:extLst>
              <a:ext uri="{FF2B5EF4-FFF2-40B4-BE49-F238E27FC236}">
                <a16:creationId xmlns:a16="http://schemas.microsoft.com/office/drawing/2014/main" id="{3D208A67-7270-44C4-83D2-D3FA218C16AE}"/>
              </a:ext>
            </a:extLst>
          </p:cNvPr>
          <p:cNvSpPr>
            <a:spLocks noGrp="1"/>
          </p:cNvSpPr>
          <p:nvPr>
            <p:ph idx="1"/>
          </p:nvPr>
        </p:nvSpPr>
        <p:spPr>
          <a:xfrm>
            <a:off x="73892" y="1228435"/>
            <a:ext cx="8885381" cy="5611310"/>
          </a:xfrm>
        </p:spPr>
        <p:txBody>
          <a:bodyPr>
            <a:normAutofit fontScale="47500" lnSpcReduction="20000"/>
          </a:bodyPr>
          <a:lstStyle/>
          <a:p>
            <a:pPr algn="just"/>
            <a:endParaRPr lang="uk-UA" b="0" i="0" dirty="0">
              <a:solidFill>
                <a:srgbClr val="000000"/>
              </a:solidFill>
              <a:effectLst/>
              <a:latin typeface="Roboto" panose="02000000000000000000" pitchFamily="2" charset="0"/>
            </a:endParaRPr>
          </a:p>
          <a:p>
            <a:pPr algn="just">
              <a:buFont typeface="Wingdings" panose="05000000000000000000" pitchFamily="2" charset="2"/>
              <a:buChar char="q"/>
            </a:pPr>
            <a:r>
              <a:rPr lang="uk-UA" sz="4000" dirty="0">
                <a:latin typeface="Arial" panose="020B0604020202020204" pitchFamily="34" charset="0"/>
                <a:cs typeface="Arial" panose="020B0604020202020204" pitchFamily="34" charset="0"/>
              </a:rPr>
              <a:t>перегляд САП ЄС;</a:t>
            </a:r>
          </a:p>
          <a:p>
            <a:pPr algn="just">
              <a:buFont typeface="Wingdings" panose="05000000000000000000" pitchFamily="2" charset="2"/>
              <a:buChar char="q"/>
            </a:pPr>
            <a:r>
              <a:rPr lang="uk-UA" sz="4000" dirty="0">
                <a:latin typeface="Arial" panose="020B0604020202020204" pitchFamily="34" charset="0"/>
                <a:cs typeface="Arial" panose="020B0604020202020204" pitchFamily="34" charset="0"/>
              </a:rPr>
              <a:t>передбачає перегляд застарілої системи дотацій для с.-г. виробництва. До 30% коштів буде спрямовано саме на ці заходи. </a:t>
            </a:r>
            <a:endParaRPr lang="ru-UA" sz="4000" dirty="0">
              <a:latin typeface="Arial" panose="020B0604020202020204" pitchFamily="34" charset="0"/>
              <a:ea typeface="Calibri" panose="020F0502020204030204" pitchFamily="34" charset="0"/>
              <a:cs typeface="Arial" panose="020B0604020202020204" pitchFamily="34" charset="0"/>
            </a:endParaRPr>
          </a:p>
          <a:p>
            <a:pPr algn="just">
              <a:buFont typeface="Wingdings" panose="05000000000000000000" pitchFamily="2" charset="2"/>
              <a:buChar char="q"/>
            </a:pPr>
            <a:r>
              <a:rPr lang="uk-UA" sz="4000" b="1" dirty="0">
                <a:latin typeface="Arial" panose="020B0604020202020204" pitchFamily="34" charset="0"/>
                <a:ea typeface="Times New Roman" panose="02020603050405020304" pitchFamily="18" charset="0"/>
                <a:cs typeface="Arial" panose="020B0604020202020204" pitchFamily="34" charset="0"/>
              </a:rPr>
              <a:t>10%</a:t>
            </a:r>
            <a:r>
              <a:rPr lang="uk-UA" sz="4000" dirty="0">
                <a:latin typeface="Arial" panose="020B0604020202020204" pitchFamily="34" charset="0"/>
                <a:ea typeface="Times New Roman" panose="02020603050405020304" pitchFamily="18" charset="0"/>
                <a:cs typeface="Arial" panose="020B0604020202020204" pitchFamily="34" charset="0"/>
              </a:rPr>
              <a:t> с.-г. угідь ЄС мають бути виведені з сільськогосподарського обробітку</a:t>
            </a:r>
          </a:p>
          <a:p>
            <a:pPr algn="just">
              <a:buFont typeface="Wingdings" panose="05000000000000000000" pitchFamily="2" charset="2"/>
              <a:buChar char="q"/>
            </a:pPr>
            <a:r>
              <a:rPr lang="uk-UA" sz="4000" dirty="0">
                <a:latin typeface="Arial" panose="020B0604020202020204" pitchFamily="34" charset="0"/>
                <a:ea typeface="Times New Roman" panose="02020603050405020304" pitchFamily="18" charset="0"/>
                <a:cs typeface="Arial" panose="020B0604020202020204" pitchFamily="34" charset="0"/>
              </a:rPr>
              <a:t>зниження на </a:t>
            </a:r>
            <a:r>
              <a:rPr lang="uk-UA" sz="4000" b="1" dirty="0">
                <a:latin typeface="Arial" panose="020B0604020202020204" pitchFamily="34" charset="0"/>
                <a:ea typeface="Times New Roman" panose="02020603050405020304" pitchFamily="18" charset="0"/>
                <a:cs typeface="Arial" panose="020B0604020202020204" pitchFamily="34" charset="0"/>
              </a:rPr>
              <a:t>20%</a:t>
            </a:r>
            <a:r>
              <a:rPr lang="uk-UA" sz="4000" dirty="0">
                <a:latin typeface="Arial" panose="020B0604020202020204" pitchFamily="34" charset="0"/>
                <a:ea typeface="Times New Roman" panose="02020603050405020304" pitchFamily="18" charset="0"/>
                <a:cs typeface="Arial" panose="020B0604020202020204" pitchFamily="34" charset="0"/>
              </a:rPr>
              <a:t> використання мінеральних добрив та пестицидів;</a:t>
            </a:r>
          </a:p>
          <a:p>
            <a:pPr algn="just">
              <a:buFont typeface="Wingdings" panose="05000000000000000000" pitchFamily="2" charset="2"/>
              <a:buChar char="q"/>
            </a:pPr>
            <a:r>
              <a:rPr lang="uk-UA" sz="4000" dirty="0">
                <a:latin typeface="Arial" panose="020B0604020202020204" pitchFamily="34" charset="0"/>
                <a:cs typeface="Arial" panose="020B0604020202020204" pitchFamily="34" charset="0"/>
              </a:rPr>
              <a:t>суттєве збільшення частки органічного виробництва (щонайменше до 25%);</a:t>
            </a:r>
          </a:p>
          <a:p>
            <a:pPr algn="just">
              <a:buFont typeface="Wingdings" panose="05000000000000000000" pitchFamily="2" charset="2"/>
              <a:buChar char="q"/>
            </a:pPr>
            <a:r>
              <a:rPr lang="uk-UA" sz="4000" dirty="0">
                <a:latin typeface="Arial" panose="020B0604020202020204" pitchFamily="34" charset="0"/>
                <a:ea typeface="Times New Roman" panose="02020603050405020304" pitchFamily="18" charset="0"/>
                <a:cs typeface="Arial" panose="020B0604020202020204" pitchFamily="34" charset="0"/>
              </a:rPr>
              <a:t>в межах боротьби з резистентністю мікробів зниження на </a:t>
            </a:r>
            <a:r>
              <a:rPr lang="uk-UA" sz="4000" b="1" dirty="0">
                <a:latin typeface="Arial" panose="020B0604020202020204" pitchFamily="34" charset="0"/>
                <a:ea typeface="Times New Roman" panose="02020603050405020304" pitchFamily="18" charset="0"/>
                <a:cs typeface="Arial" panose="020B0604020202020204" pitchFamily="34" charset="0"/>
              </a:rPr>
              <a:t>50%</a:t>
            </a:r>
            <a:r>
              <a:rPr lang="uk-UA" sz="4000" dirty="0">
                <a:latin typeface="Arial" panose="020B0604020202020204" pitchFamily="34" charset="0"/>
                <a:ea typeface="Times New Roman" panose="02020603050405020304" pitchFamily="18" charset="0"/>
                <a:cs typeface="Arial" panose="020B0604020202020204" pitchFamily="34" charset="0"/>
              </a:rPr>
              <a:t> використання антибіотиків та інших засобів боротьби з мікроорганізмами</a:t>
            </a:r>
          </a:p>
          <a:p>
            <a:pPr algn="just">
              <a:buFont typeface="Wingdings" panose="05000000000000000000" pitchFamily="2" charset="2"/>
              <a:buChar char="q"/>
            </a:pPr>
            <a:r>
              <a:rPr lang="uk-UA" sz="4000" dirty="0">
                <a:latin typeface="Arial" panose="020B0604020202020204" pitchFamily="34" charset="0"/>
                <a:ea typeface="Times New Roman" panose="02020603050405020304" pitchFamily="18" charset="0"/>
                <a:cs typeface="Arial" panose="020B0604020202020204" pitchFamily="34" charset="0"/>
              </a:rPr>
              <a:t>заохочення застосування аграріями біологічних </a:t>
            </a:r>
            <a:r>
              <a:rPr lang="uk-UA" sz="4000" dirty="0" err="1">
                <a:latin typeface="Arial" panose="020B0604020202020204" pitchFamily="34" charset="0"/>
                <a:ea typeface="Times New Roman" panose="02020603050405020304" pitchFamily="18" charset="0"/>
                <a:cs typeface="Arial" panose="020B0604020202020204" pitchFamily="34" charset="0"/>
              </a:rPr>
              <a:t>ЗЗР</a:t>
            </a:r>
            <a:endParaRPr lang="uk-UA" sz="4000" dirty="0">
              <a:latin typeface="Arial" panose="020B0604020202020204" pitchFamily="34" charset="0"/>
              <a:ea typeface="Times New Roman" panose="02020603050405020304" pitchFamily="18" charset="0"/>
              <a:cs typeface="Arial" panose="020B0604020202020204" pitchFamily="34" charset="0"/>
            </a:endParaRPr>
          </a:p>
          <a:p>
            <a:pPr algn="just">
              <a:buFont typeface="Wingdings" panose="05000000000000000000" pitchFamily="2" charset="2"/>
              <a:buChar char="q"/>
            </a:pPr>
            <a:r>
              <a:rPr lang="uk-UA" sz="4000" dirty="0">
                <a:solidFill>
                  <a:srgbClr val="000000"/>
                </a:solidFill>
                <a:latin typeface="Arial" panose="020B0604020202020204" pitchFamily="34" charset="0"/>
                <a:cs typeface="Arial" panose="020B0604020202020204" pitchFamily="34" charset="0"/>
              </a:rPr>
              <a:t>п</a:t>
            </a:r>
            <a:r>
              <a:rPr lang="uk-UA" sz="4000" b="0" i="0" dirty="0">
                <a:solidFill>
                  <a:srgbClr val="000000"/>
                </a:solidFill>
                <a:effectLst/>
                <a:latin typeface="Arial" panose="020B0604020202020204" pitchFamily="34" charset="0"/>
                <a:cs typeface="Arial" panose="020B0604020202020204" pitchFamily="34" charset="0"/>
              </a:rPr>
              <a:t>окриття всього ланцюжка створення вартості;</a:t>
            </a:r>
          </a:p>
          <a:p>
            <a:pPr>
              <a:buFont typeface="Wingdings" panose="05000000000000000000" pitchFamily="2" charset="2"/>
              <a:buChar char="q"/>
            </a:pPr>
            <a:r>
              <a:rPr lang="uk-UA" sz="4000" dirty="0">
                <a:effectLst/>
                <a:latin typeface="Arial" panose="020B0604020202020204" pitchFamily="34" charset="0"/>
                <a:ea typeface="Times New Roman" panose="02020603050405020304" pitchFamily="18" charset="0"/>
                <a:cs typeface="Arial" panose="020B0604020202020204" pitchFamily="34" charset="0"/>
              </a:rPr>
              <a:t>Єврокомісія виділяє додатково 1 млрд євро в рамках європейської програми наукових досліджень </a:t>
            </a:r>
            <a:r>
              <a:rPr lang="uk-UA" sz="4000" dirty="0" err="1">
                <a:effectLst/>
                <a:latin typeface="Arial" panose="020B0604020202020204" pitchFamily="34" charset="0"/>
                <a:ea typeface="Times New Roman" panose="02020603050405020304" pitchFamily="18" charset="0"/>
                <a:cs typeface="Arial" panose="020B0604020202020204" pitchFamily="34" charset="0"/>
              </a:rPr>
              <a:t>HORIZON</a:t>
            </a:r>
            <a:r>
              <a:rPr lang="uk-UA" sz="4000" dirty="0">
                <a:effectLst/>
                <a:latin typeface="Arial" panose="020B0604020202020204" pitchFamily="34" charset="0"/>
                <a:ea typeface="Times New Roman" panose="02020603050405020304" pitchFamily="18" charset="0"/>
                <a:cs typeface="Arial" panose="020B0604020202020204" pitchFamily="34" charset="0"/>
              </a:rPr>
              <a:t> 2020 для фінансування досліджень згідно з пріоритетами кліматичного курсу;</a:t>
            </a:r>
          </a:p>
          <a:p>
            <a:pPr algn="just">
              <a:buFont typeface="Wingdings" panose="05000000000000000000" pitchFamily="2" charset="2"/>
              <a:buChar char="q"/>
            </a:pPr>
            <a:r>
              <a:rPr lang="uk-UA" sz="4000" dirty="0">
                <a:solidFill>
                  <a:srgbClr val="000000"/>
                </a:solidFill>
                <a:latin typeface="Arial" panose="020B0604020202020204" pitchFamily="34" charset="0"/>
                <a:cs typeface="Arial" panose="020B0604020202020204" pitchFamily="34" charset="0"/>
              </a:rPr>
              <a:t>забезпечення гідного життя фермерів;</a:t>
            </a:r>
          </a:p>
          <a:p>
            <a:pPr algn="just">
              <a:buFont typeface="Wingdings" panose="05000000000000000000" pitchFamily="2" charset="2"/>
              <a:buChar char="q"/>
            </a:pPr>
            <a:r>
              <a:rPr lang="uk-UA" sz="4000" dirty="0">
                <a:solidFill>
                  <a:srgbClr val="000000"/>
                </a:solidFill>
                <a:latin typeface="Arial" panose="020B0604020202020204" pitchFamily="34" charset="0"/>
                <a:cs typeface="Arial" panose="020B0604020202020204" pitchFamily="34" charset="0"/>
              </a:rPr>
              <a:t> забезпечення європейців поживною, доступною та безпечною їжею;</a:t>
            </a:r>
          </a:p>
          <a:p>
            <a:pPr algn="just">
              <a:buFont typeface="Wingdings" panose="05000000000000000000" pitchFamily="2" charset="2"/>
              <a:buChar char="q"/>
            </a:pPr>
            <a:r>
              <a:rPr lang="uk-UA" sz="4000" dirty="0">
                <a:solidFill>
                  <a:srgbClr val="000000"/>
                </a:solidFill>
                <a:latin typeface="Arial" panose="020B0604020202020204" pitchFamily="34" charset="0"/>
                <a:cs typeface="Arial" panose="020B0604020202020204" pitchFamily="34" charset="0"/>
              </a:rPr>
              <a:t>збереження сільських територій та інвестування у їхнє майбутнє.</a:t>
            </a:r>
          </a:p>
          <a:p>
            <a:pPr algn="just">
              <a:buFont typeface="Wingdings" panose="05000000000000000000" pitchFamily="2" charset="2"/>
              <a:buChar char="q"/>
            </a:pPr>
            <a:endParaRPr lang="uk-UA" dirty="0">
              <a:latin typeface="Arial" panose="020B0604020202020204" pitchFamily="34" charset="0"/>
              <a:cs typeface="Arial" panose="020B0604020202020204" pitchFamily="34" charset="0"/>
            </a:endParaRPr>
          </a:p>
        </p:txBody>
      </p:sp>
      <p:pic>
        <p:nvPicPr>
          <p:cNvPr id="4" name="Picture 2" descr="European Green Deal Call: €1 billion investment to boost the green and  digital transition | EURAXESS">
            <a:extLst>
              <a:ext uri="{FF2B5EF4-FFF2-40B4-BE49-F238E27FC236}">
                <a16:creationId xmlns:a16="http://schemas.microsoft.com/office/drawing/2014/main" id="{C212B2AC-51D4-45D9-9F71-7126703C7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5043" cy="602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035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DAC67B-016A-4AA4-AB28-F8300945D42A}"/>
              </a:ext>
            </a:extLst>
          </p:cNvPr>
          <p:cNvSpPr>
            <a:spLocks noGrp="1"/>
          </p:cNvSpPr>
          <p:nvPr>
            <p:ph type="title"/>
          </p:nvPr>
        </p:nvSpPr>
        <p:spPr>
          <a:xfrm>
            <a:off x="702541" y="116973"/>
            <a:ext cx="8256732" cy="817129"/>
          </a:xfrm>
        </p:spPr>
        <p:txBody>
          <a:bodyPr>
            <a:normAutofit fontScale="90000"/>
          </a:bodyPr>
          <a:lstStyle/>
          <a:p>
            <a:pPr algn="ctr"/>
            <a:r>
              <a:rPr lang="uk-UA" sz="3600" b="1" dirty="0">
                <a:solidFill>
                  <a:schemeClr val="accent1">
                    <a:lumMod val="50000"/>
                  </a:schemeClr>
                </a:solidFill>
                <a:latin typeface="Arial" panose="020B0604020202020204" pitchFamily="34" charset="0"/>
                <a:cs typeface="Arial" panose="020B0604020202020204" pitchFamily="34" charset="0"/>
              </a:rPr>
              <a:t>Україна підтримує амбіції ЄС щодо досягнення кліматичної нейтральності</a:t>
            </a:r>
          </a:p>
        </p:txBody>
      </p:sp>
      <p:sp>
        <p:nvSpPr>
          <p:cNvPr id="3" name="Объект 2">
            <a:extLst>
              <a:ext uri="{FF2B5EF4-FFF2-40B4-BE49-F238E27FC236}">
                <a16:creationId xmlns:a16="http://schemas.microsoft.com/office/drawing/2014/main" id="{2B1C7E60-3F88-4B41-947B-AF3AFB683B92}"/>
              </a:ext>
            </a:extLst>
          </p:cNvPr>
          <p:cNvSpPr>
            <a:spLocks noGrp="1"/>
          </p:cNvSpPr>
          <p:nvPr>
            <p:ph idx="1"/>
          </p:nvPr>
        </p:nvSpPr>
        <p:spPr>
          <a:xfrm>
            <a:off x="157018" y="1265382"/>
            <a:ext cx="8903855" cy="4911581"/>
          </a:xfrm>
        </p:spPr>
        <p:txBody>
          <a:bodyPr>
            <a:normAutofit/>
          </a:bodyPr>
          <a:lstStyle/>
          <a:p>
            <a:pPr algn="just"/>
            <a:r>
              <a:rPr lang="uk-UA" sz="2000" b="1" dirty="0">
                <a:solidFill>
                  <a:schemeClr val="accent1">
                    <a:lumMod val="50000"/>
                  </a:schemeClr>
                </a:solidFill>
                <a:latin typeface="Arial" panose="020B0604020202020204" pitchFamily="34" charset="0"/>
                <a:cs typeface="Arial" panose="020B0604020202020204" pitchFamily="34" charset="0"/>
              </a:rPr>
              <a:t>Концепція “зеленого” енергетичного переходу України до 2050 р.</a:t>
            </a:r>
            <a:r>
              <a:rPr lang="uk-UA" sz="2000" dirty="0">
                <a:latin typeface="Arial" panose="020B0604020202020204" pitchFamily="34" charset="0"/>
                <a:cs typeface="Arial" panose="020B0604020202020204" pitchFamily="34" charset="0"/>
              </a:rPr>
              <a:t> (“</a:t>
            </a:r>
            <a:r>
              <a:rPr lang="uk-UA" sz="2000" dirty="0" err="1">
                <a:latin typeface="Arial" panose="020B0604020202020204" pitchFamily="34" charset="0"/>
                <a:cs typeface="Arial" panose="020B0604020202020204" pitchFamily="34" charset="0"/>
              </a:rPr>
              <a:t>Ukraine</a:t>
            </a:r>
            <a:r>
              <a:rPr lang="uk-UA" sz="2000" dirty="0">
                <a:latin typeface="Arial" panose="020B0604020202020204" pitchFamily="34" charset="0"/>
                <a:cs typeface="Arial" panose="020B0604020202020204" pitchFamily="34" charset="0"/>
              </a:rPr>
              <a:t> </a:t>
            </a:r>
            <a:r>
              <a:rPr lang="uk-UA" sz="2000" dirty="0" err="1">
                <a:latin typeface="Arial" panose="020B0604020202020204" pitchFamily="34" charset="0"/>
                <a:cs typeface="Arial" panose="020B0604020202020204" pitchFamily="34" charset="0"/>
              </a:rPr>
              <a:t>Green</a:t>
            </a:r>
            <a:r>
              <a:rPr lang="uk-UA" sz="2000" dirty="0">
                <a:latin typeface="Arial" panose="020B0604020202020204" pitchFamily="34" charset="0"/>
                <a:cs typeface="Arial" panose="020B0604020202020204" pitchFamily="34" charset="0"/>
              </a:rPr>
              <a:t> </a:t>
            </a:r>
            <a:r>
              <a:rPr lang="uk-UA" sz="2000" dirty="0" err="1">
                <a:latin typeface="Arial" panose="020B0604020202020204" pitchFamily="34" charset="0"/>
                <a:cs typeface="Arial" panose="020B0604020202020204" pitchFamily="34" charset="0"/>
              </a:rPr>
              <a:t>Deal</a:t>
            </a:r>
            <a:r>
              <a:rPr lang="uk-UA" sz="2000" dirty="0">
                <a:latin typeface="Arial" panose="020B0604020202020204" pitchFamily="34" charset="0"/>
                <a:cs typeface="Arial" panose="020B0604020202020204" pitchFamily="34" charset="0"/>
              </a:rPr>
              <a:t>”)</a:t>
            </a:r>
            <a:endParaRPr lang="uk-UA" sz="2000" dirty="0">
              <a:solidFill>
                <a:srgbClr val="212529"/>
              </a:solidFill>
              <a:latin typeface="Arial" panose="020B0604020202020204" pitchFamily="34" charset="0"/>
              <a:ea typeface="Calibri" panose="020F0502020204030204" pitchFamily="34" charset="0"/>
              <a:cs typeface="Arial" panose="020B0604020202020204" pitchFamily="34" charset="0"/>
            </a:endParaRPr>
          </a:p>
          <a:p>
            <a:pPr algn="just"/>
            <a:r>
              <a:rPr lang="uk-UA" sz="2000" dirty="0">
                <a:solidFill>
                  <a:srgbClr val="212529"/>
                </a:solidFill>
                <a:latin typeface="Arial" panose="020B0604020202020204" pitchFamily="34" charset="0"/>
                <a:ea typeface="Calibri" panose="020F0502020204030204" pitchFamily="34" charset="0"/>
                <a:cs typeface="Arial" panose="020B0604020202020204" pitchFamily="34" charset="0"/>
              </a:rPr>
              <a:t>П</a:t>
            </a:r>
            <a:r>
              <a:rPr lang="uk-UA" sz="2000" dirty="0">
                <a:solidFill>
                  <a:srgbClr val="212529"/>
                </a:solidFill>
                <a:effectLst/>
                <a:latin typeface="Arial" panose="020B0604020202020204" pitchFamily="34" charset="0"/>
                <a:ea typeface="Calibri" panose="020F0502020204030204" pitchFamily="34" charset="0"/>
                <a:cs typeface="Arial" panose="020B0604020202020204" pitchFamily="34" charset="0"/>
              </a:rPr>
              <a:t>останова </a:t>
            </a:r>
            <a:r>
              <a:rPr lang="uk-UA" sz="2000" dirty="0">
                <a:effectLst/>
                <a:latin typeface="Arial" panose="020B0604020202020204" pitchFamily="34" charset="0"/>
                <a:ea typeface="Times New Roman" panose="02020603050405020304" pitchFamily="18" charset="0"/>
                <a:cs typeface="Arial" panose="020B0604020202020204" pitchFamily="34" charset="0"/>
              </a:rPr>
              <a:t>Кабінету Міністрів України</a:t>
            </a:r>
            <a:r>
              <a:rPr lang="uk-UA" sz="2000" dirty="0">
                <a:solidFill>
                  <a:srgbClr val="212529"/>
                </a:solidFill>
                <a:effectLst/>
                <a:latin typeface="Arial" panose="020B0604020202020204" pitchFamily="34" charset="0"/>
                <a:ea typeface="Calibri" panose="020F0502020204030204" pitchFamily="34" charset="0"/>
                <a:cs typeface="Arial" panose="020B0604020202020204" pitchFamily="34" charset="0"/>
              </a:rPr>
              <a:t> </a:t>
            </a:r>
            <a:r>
              <a:rPr lang="uk-UA" sz="2000" i="0" dirty="0">
                <a:solidFill>
                  <a:srgbClr val="333333"/>
                </a:solidFill>
                <a:effectLst/>
                <a:latin typeface="Arial" panose="020B0604020202020204" pitchFamily="34" charset="0"/>
                <a:cs typeface="Arial" panose="020B0604020202020204" pitchFamily="34" charset="0"/>
              </a:rPr>
              <a:t>від 24 січня 2020 р. № 33 </a:t>
            </a:r>
            <a:r>
              <a:rPr lang="uk-UA" sz="2000" dirty="0">
                <a:solidFill>
                  <a:srgbClr val="212529"/>
                </a:solidFill>
                <a:effectLst/>
                <a:latin typeface="Arial" panose="020B0604020202020204" pitchFamily="34" charset="0"/>
                <a:ea typeface="Calibri" panose="020F0502020204030204" pitchFamily="34" charset="0"/>
                <a:cs typeface="Arial" panose="020B0604020202020204" pitchFamily="34" charset="0"/>
              </a:rPr>
              <a:t>«</a:t>
            </a:r>
            <a:r>
              <a:rPr lang="uk-UA" sz="2000" b="1" i="0" dirty="0">
                <a:solidFill>
                  <a:schemeClr val="accent1">
                    <a:lumMod val="50000"/>
                  </a:schemeClr>
                </a:solidFill>
                <a:effectLst/>
                <a:latin typeface="Arial" panose="020B0604020202020204" pitchFamily="34" charset="0"/>
                <a:cs typeface="Arial" panose="020B0604020202020204" pitchFamily="34" charset="0"/>
              </a:rPr>
              <a:t>Про утворення міжвідомчої робочої групи з питань координації подолання наслідків зміни клімату в рамках ініціативи Європейської Комісії “Європейський зелений курс</a:t>
            </a:r>
            <a:r>
              <a:rPr lang="uk-UA" sz="2000" i="0" dirty="0">
                <a:solidFill>
                  <a:srgbClr val="333333"/>
                </a:solidFill>
                <a:effectLst/>
                <a:latin typeface="Arial" panose="020B0604020202020204" pitchFamily="34" charset="0"/>
                <a:cs typeface="Arial" panose="020B0604020202020204" pitchFamily="34" charset="0"/>
              </a:rPr>
              <a:t>”»</a:t>
            </a:r>
          </a:p>
          <a:p>
            <a:pPr algn="just"/>
            <a:r>
              <a:rPr lang="uk-UA" sz="2000" dirty="0">
                <a:solidFill>
                  <a:srgbClr val="212529"/>
                </a:solidFill>
                <a:latin typeface="Arial" panose="020B0604020202020204" pitchFamily="34" charset="0"/>
                <a:ea typeface="Calibri" panose="020F0502020204030204" pitchFamily="34" charset="0"/>
                <a:cs typeface="Arial" panose="020B0604020202020204" pitchFamily="34" charset="0"/>
              </a:rPr>
              <a:t>П</a:t>
            </a:r>
            <a:r>
              <a:rPr lang="uk-UA" sz="2000" dirty="0">
                <a:solidFill>
                  <a:srgbClr val="212529"/>
                </a:solidFill>
                <a:effectLst/>
                <a:latin typeface="Arial" panose="020B0604020202020204" pitchFamily="34" charset="0"/>
                <a:ea typeface="Calibri" panose="020F0502020204030204" pitchFamily="34" charset="0"/>
                <a:cs typeface="Arial" panose="020B0604020202020204" pitchFamily="34" charset="0"/>
              </a:rPr>
              <a:t>останова </a:t>
            </a:r>
            <a:r>
              <a:rPr lang="uk-UA" sz="2000" dirty="0">
                <a:effectLst/>
                <a:latin typeface="Arial" panose="020B0604020202020204" pitchFamily="34" charset="0"/>
                <a:ea typeface="Times New Roman" panose="02020603050405020304" pitchFamily="18" charset="0"/>
                <a:cs typeface="Arial" panose="020B0604020202020204" pitchFamily="34" charset="0"/>
              </a:rPr>
              <a:t>Кабінету Міністрів України</a:t>
            </a:r>
            <a:r>
              <a:rPr lang="uk-UA" sz="2000" dirty="0">
                <a:solidFill>
                  <a:srgbClr val="212529"/>
                </a:solidFill>
                <a:effectLst/>
                <a:latin typeface="Arial" panose="020B0604020202020204" pitchFamily="34" charset="0"/>
                <a:ea typeface="Calibri" panose="020F0502020204030204" pitchFamily="34" charset="0"/>
                <a:cs typeface="Arial" panose="020B0604020202020204" pitchFamily="34" charset="0"/>
              </a:rPr>
              <a:t> </a:t>
            </a:r>
            <a:r>
              <a:rPr lang="uk-UA" sz="2000" i="0" dirty="0">
                <a:solidFill>
                  <a:srgbClr val="333333"/>
                </a:solidFill>
                <a:effectLst/>
                <a:latin typeface="Arial" panose="020B0604020202020204" pitchFamily="34" charset="0"/>
                <a:cs typeface="Arial" panose="020B0604020202020204" pitchFamily="34" charset="0"/>
              </a:rPr>
              <a:t>від 24 березня 2021 р. № 265  «</a:t>
            </a:r>
            <a:r>
              <a:rPr lang="uk-UA" sz="2000" b="1" i="0" dirty="0">
                <a:solidFill>
                  <a:schemeClr val="accent1">
                    <a:lumMod val="50000"/>
                  </a:schemeClr>
                </a:solidFill>
                <a:effectLst/>
                <a:latin typeface="Arial" panose="020B0604020202020204" pitchFamily="34" charset="0"/>
                <a:cs typeface="Arial" panose="020B0604020202020204" pitchFamily="34" charset="0"/>
              </a:rPr>
              <a:t>Про утворення робочої групи для узгодження підходу щодо застосування до України механізму коригування вуглецю на кордоні для проведення консультацій з Європейською Комісією</a:t>
            </a:r>
            <a:r>
              <a:rPr lang="uk-UA" sz="2000" i="0" dirty="0">
                <a:solidFill>
                  <a:srgbClr val="333333"/>
                </a:solidFill>
                <a:effectLst/>
                <a:latin typeface="Arial" panose="020B0604020202020204" pitchFamily="34" charset="0"/>
                <a:cs typeface="Arial" panose="020B0604020202020204" pitchFamily="34" charset="0"/>
              </a:rPr>
              <a:t>»</a:t>
            </a:r>
          </a:p>
          <a:p>
            <a:pPr algn="just"/>
            <a:r>
              <a:rPr lang="uk-UA" sz="2000" dirty="0">
                <a:solidFill>
                  <a:srgbClr val="212529"/>
                </a:solidFill>
                <a:latin typeface="Arial" panose="020B0604020202020204" pitchFamily="34" charset="0"/>
                <a:ea typeface="Calibri" panose="020F0502020204030204" pitchFamily="34" charset="0"/>
                <a:cs typeface="Arial" panose="020B0604020202020204" pitchFamily="34" charset="0"/>
              </a:rPr>
              <a:t>П</a:t>
            </a:r>
            <a:r>
              <a:rPr lang="uk-UA" sz="2000" dirty="0">
                <a:solidFill>
                  <a:srgbClr val="212529"/>
                </a:solidFill>
                <a:effectLst/>
                <a:latin typeface="Arial" panose="020B0604020202020204" pitchFamily="34" charset="0"/>
                <a:ea typeface="Calibri" panose="020F0502020204030204" pitchFamily="34" charset="0"/>
                <a:cs typeface="Arial" panose="020B0604020202020204" pitchFamily="34" charset="0"/>
              </a:rPr>
              <a:t>останова </a:t>
            </a:r>
            <a:r>
              <a:rPr lang="uk-UA" sz="2000" dirty="0">
                <a:effectLst/>
                <a:latin typeface="Arial" panose="020B0604020202020204" pitchFamily="34" charset="0"/>
                <a:ea typeface="Times New Roman" panose="02020603050405020304" pitchFamily="18" charset="0"/>
                <a:cs typeface="Arial" panose="020B0604020202020204" pitchFamily="34" charset="0"/>
              </a:rPr>
              <a:t>Кабінету Міністрів України</a:t>
            </a:r>
            <a:r>
              <a:rPr lang="uk-UA" sz="2000" dirty="0">
                <a:solidFill>
                  <a:srgbClr val="212529"/>
                </a:solidFill>
                <a:effectLst/>
                <a:latin typeface="Arial" panose="020B0604020202020204" pitchFamily="34" charset="0"/>
                <a:ea typeface="Calibri" panose="020F0502020204030204" pitchFamily="34" charset="0"/>
                <a:cs typeface="Arial" panose="020B0604020202020204" pitchFamily="34" charset="0"/>
              </a:rPr>
              <a:t> </a:t>
            </a:r>
            <a:r>
              <a:rPr lang="uk-UA" sz="2000" i="0" dirty="0">
                <a:solidFill>
                  <a:srgbClr val="1D1D1B"/>
                </a:solidFill>
                <a:effectLst/>
                <a:latin typeface="Arial" panose="020B0604020202020204" pitchFamily="34" charset="0"/>
                <a:cs typeface="Arial" panose="020B0604020202020204" pitchFamily="34" charset="0"/>
              </a:rPr>
              <a:t>від 03 березня 2021 р. № 179 «</a:t>
            </a:r>
            <a:r>
              <a:rPr lang="uk-UA" sz="2000" b="1" i="0" dirty="0">
                <a:solidFill>
                  <a:schemeClr val="accent1">
                    <a:lumMod val="50000"/>
                  </a:schemeClr>
                </a:solidFill>
                <a:effectLst/>
                <a:latin typeface="Arial" panose="020B0604020202020204" pitchFamily="34" charset="0"/>
                <a:cs typeface="Arial" panose="020B0604020202020204" pitchFamily="34" charset="0"/>
              </a:rPr>
              <a:t>Про затвердження Національної економічної стратегії на період до 2030 року</a:t>
            </a:r>
            <a:r>
              <a:rPr lang="uk-UA" sz="2000" b="1" i="0" dirty="0">
                <a:solidFill>
                  <a:srgbClr val="333333"/>
                </a:solidFill>
                <a:effectLst/>
                <a:latin typeface="Arial" panose="020B0604020202020204" pitchFamily="34" charset="0"/>
                <a:cs typeface="Arial" panose="020B0604020202020204" pitchFamily="34" charset="0"/>
              </a:rPr>
              <a:t>»</a:t>
            </a:r>
          </a:p>
          <a:p>
            <a:pPr marL="0" indent="0" algn="just">
              <a:buNone/>
            </a:pPr>
            <a:endParaRPr lang="uk-UA" sz="2000" i="0" dirty="0">
              <a:solidFill>
                <a:srgbClr val="333333"/>
              </a:solidFill>
              <a:effectLst/>
              <a:latin typeface="Arial" panose="020B0604020202020204" pitchFamily="34" charset="0"/>
              <a:cs typeface="Arial" panose="020B0604020202020204" pitchFamily="34" charset="0"/>
            </a:endParaRPr>
          </a:p>
          <a:p>
            <a:pPr marL="0" indent="0" algn="just">
              <a:buNone/>
            </a:pPr>
            <a:endParaRPr lang="uk-UA" sz="2000" dirty="0">
              <a:latin typeface="Arial" panose="020B0604020202020204" pitchFamily="34" charset="0"/>
              <a:cs typeface="Arial" panose="020B0604020202020204" pitchFamily="34" charset="0"/>
            </a:endParaRPr>
          </a:p>
        </p:txBody>
      </p:sp>
      <p:pic>
        <p:nvPicPr>
          <p:cNvPr id="4" name="Picture 2" descr="European Green Deal Call: €1 billion investment to boost the green and  digital transition | EURAXESS">
            <a:extLst>
              <a:ext uri="{FF2B5EF4-FFF2-40B4-BE49-F238E27FC236}">
                <a16:creationId xmlns:a16="http://schemas.microsoft.com/office/drawing/2014/main" id="{980FBA66-D640-4CAD-8BBC-CEE00EB9C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5043" cy="602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240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B2D0CC-8715-4784-9AA6-2500FD11355F}"/>
              </a:ext>
            </a:extLst>
          </p:cNvPr>
          <p:cNvSpPr>
            <a:spLocks noGrp="1"/>
          </p:cNvSpPr>
          <p:nvPr>
            <p:ph type="title"/>
          </p:nvPr>
        </p:nvSpPr>
        <p:spPr>
          <a:xfrm>
            <a:off x="175490" y="157019"/>
            <a:ext cx="8793020" cy="1441307"/>
          </a:xfrm>
        </p:spPr>
        <p:txBody>
          <a:bodyPr>
            <a:normAutofit fontScale="90000"/>
          </a:bodyPr>
          <a:lstStyle/>
          <a:p>
            <a:pPr algn="ctr"/>
            <a:r>
              <a:rPr lang="uk-UA" sz="3600" b="1" dirty="0">
                <a:latin typeface="Arial" panose="020B0604020202020204" pitchFamily="34" charset="0"/>
                <a:cs typeface="Arial" panose="020B0604020202020204" pitchFamily="34" charset="0"/>
              </a:rPr>
              <a:t>Порівняльна характеристика продуктивності та використання ресурсів в сільському господарстві, 2018 р.</a:t>
            </a:r>
          </a:p>
        </p:txBody>
      </p:sp>
      <p:graphicFrame>
        <p:nvGraphicFramePr>
          <p:cNvPr id="4" name="Таблица 4">
            <a:extLst>
              <a:ext uri="{FF2B5EF4-FFF2-40B4-BE49-F238E27FC236}">
                <a16:creationId xmlns:a16="http://schemas.microsoft.com/office/drawing/2014/main" id="{A6EA9E7F-605E-46FF-935A-5727C2168083}"/>
              </a:ext>
            </a:extLst>
          </p:cNvPr>
          <p:cNvGraphicFramePr>
            <a:graphicFrameLocks noGrp="1"/>
          </p:cNvGraphicFramePr>
          <p:nvPr>
            <p:ph idx="1"/>
            <p:extLst>
              <p:ext uri="{D42A27DB-BD31-4B8C-83A1-F6EECF244321}">
                <p14:modId xmlns:p14="http://schemas.microsoft.com/office/powerpoint/2010/main" val="771042335"/>
              </p:ext>
            </p:extLst>
          </p:nvPr>
        </p:nvGraphicFramePr>
        <p:xfrm>
          <a:off x="92364" y="1825625"/>
          <a:ext cx="8950036" cy="2926080"/>
        </p:xfrm>
        <a:graphic>
          <a:graphicData uri="http://schemas.openxmlformats.org/drawingml/2006/table">
            <a:tbl>
              <a:tblPr firstRow="1" bandRow="1">
                <a:tableStyleId>{5C22544A-7EE6-4342-B048-85BDC9FD1C3A}</a:tableStyleId>
              </a:tblPr>
              <a:tblGrid>
                <a:gridCol w="3509818">
                  <a:extLst>
                    <a:ext uri="{9D8B030D-6E8A-4147-A177-3AD203B41FA5}">
                      <a16:colId xmlns:a16="http://schemas.microsoft.com/office/drawing/2014/main" val="3551448811"/>
                    </a:ext>
                  </a:extLst>
                </a:gridCol>
                <a:gridCol w="1644073">
                  <a:extLst>
                    <a:ext uri="{9D8B030D-6E8A-4147-A177-3AD203B41FA5}">
                      <a16:colId xmlns:a16="http://schemas.microsoft.com/office/drawing/2014/main" val="2262763872"/>
                    </a:ext>
                  </a:extLst>
                </a:gridCol>
                <a:gridCol w="2050472">
                  <a:extLst>
                    <a:ext uri="{9D8B030D-6E8A-4147-A177-3AD203B41FA5}">
                      <a16:colId xmlns:a16="http://schemas.microsoft.com/office/drawing/2014/main" val="1656731663"/>
                    </a:ext>
                  </a:extLst>
                </a:gridCol>
                <a:gridCol w="1745673">
                  <a:extLst>
                    <a:ext uri="{9D8B030D-6E8A-4147-A177-3AD203B41FA5}">
                      <a16:colId xmlns:a16="http://schemas.microsoft.com/office/drawing/2014/main" val="2455445924"/>
                    </a:ext>
                  </a:extLst>
                </a:gridCol>
              </a:tblGrid>
              <a:tr h="370840">
                <a:tc>
                  <a:txBody>
                    <a:bodyPr/>
                    <a:lstStyle/>
                    <a:p>
                      <a:pPr algn="ctr"/>
                      <a:endParaRPr lang="uk-UA" sz="2400" dirty="0">
                        <a:solidFill>
                          <a:schemeClr val="tx1"/>
                        </a:solidFill>
                        <a:latin typeface="Arial" panose="020B0604020202020204" pitchFamily="34" charset="0"/>
                        <a:cs typeface="Arial" panose="020B0604020202020204" pitchFamily="34" charset="0"/>
                      </a:endParaRPr>
                    </a:p>
                  </a:txBody>
                  <a:tcPr>
                    <a:solidFill>
                      <a:schemeClr val="accent2">
                        <a:lumMod val="60000"/>
                        <a:lumOff val="40000"/>
                      </a:schemeClr>
                    </a:solidFill>
                  </a:tcPr>
                </a:tc>
                <a:tc>
                  <a:txBody>
                    <a:bodyPr/>
                    <a:lstStyle/>
                    <a:p>
                      <a:pPr algn="ctr"/>
                      <a:r>
                        <a:rPr lang="uk-UA" sz="2400" dirty="0">
                          <a:solidFill>
                            <a:schemeClr val="tx1"/>
                          </a:solidFill>
                          <a:latin typeface="Arial" panose="020B0604020202020204" pitchFamily="34" charset="0"/>
                          <a:cs typeface="Arial" panose="020B0604020202020204" pitchFamily="34" charset="0"/>
                        </a:rPr>
                        <a:t>Україна</a:t>
                      </a:r>
                    </a:p>
                  </a:txBody>
                  <a:tcPr>
                    <a:solidFill>
                      <a:schemeClr val="accent2">
                        <a:lumMod val="60000"/>
                        <a:lumOff val="40000"/>
                      </a:schemeClr>
                    </a:solidFill>
                  </a:tcPr>
                </a:tc>
                <a:tc>
                  <a:txBody>
                    <a:bodyPr/>
                    <a:lstStyle/>
                    <a:p>
                      <a:pPr algn="ctr"/>
                      <a:r>
                        <a:rPr lang="uk-UA" sz="2400" dirty="0">
                          <a:solidFill>
                            <a:schemeClr val="tx1"/>
                          </a:solidFill>
                          <a:latin typeface="Arial" panose="020B0604020202020204" pitchFamily="34" charset="0"/>
                          <a:cs typeface="Arial" panose="020B0604020202020204" pitchFamily="34" charset="0"/>
                        </a:rPr>
                        <a:t>США</a:t>
                      </a:r>
                    </a:p>
                  </a:txBody>
                  <a:tcPr>
                    <a:solidFill>
                      <a:schemeClr val="accent2">
                        <a:lumMod val="60000"/>
                        <a:lumOff val="40000"/>
                      </a:schemeClr>
                    </a:solidFill>
                  </a:tcPr>
                </a:tc>
                <a:tc>
                  <a:txBody>
                    <a:bodyPr/>
                    <a:lstStyle/>
                    <a:p>
                      <a:pPr algn="ctr"/>
                      <a:r>
                        <a:rPr lang="uk-UA" sz="2400" dirty="0">
                          <a:solidFill>
                            <a:schemeClr val="tx1"/>
                          </a:solidFill>
                          <a:latin typeface="Arial" panose="020B0604020202020204" pitchFamily="34" charset="0"/>
                          <a:cs typeface="Arial" panose="020B0604020202020204" pitchFamily="34" charset="0"/>
                        </a:rPr>
                        <a:t>ЄС</a:t>
                      </a:r>
                    </a:p>
                  </a:txBody>
                  <a:tcPr>
                    <a:solidFill>
                      <a:schemeClr val="accent2">
                        <a:lumMod val="60000"/>
                        <a:lumOff val="40000"/>
                      </a:schemeClr>
                    </a:solidFill>
                  </a:tcPr>
                </a:tc>
                <a:extLst>
                  <a:ext uri="{0D108BD9-81ED-4DB2-BD59-A6C34878D82A}">
                    <a16:rowId xmlns:a16="http://schemas.microsoft.com/office/drawing/2014/main" val="1647180833"/>
                  </a:ext>
                </a:extLst>
              </a:tr>
              <a:tr h="370840">
                <a:tc>
                  <a:txBody>
                    <a:bodyPr/>
                    <a:lstStyle/>
                    <a:p>
                      <a:r>
                        <a:rPr lang="uk-UA" sz="2400" dirty="0">
                          <a:solidFill>
                            <a:schemeClr val="tx1"/>
                          </a:solidFill>
                          <a:latin typeface="Arial" panose="020B0604020202020204" pitchFamily="34" charset="0"/>
                          <a:cs typeface="Arial" panose="020B0604020202020204" pitchFamily="34" charset="0"/>
                        </a:rPr>
                        <a:t>Урожайність кукурудзи, т/га</a:t>
                      </a:r>
                    </a:p>
                  </a:txBody>
                  <a:tcPr/>
                </a:tc>
                <a:tc>
                  <a:txBody>
                    <a:bodyPr/>
                    <a:lstStyle/>
                    <a:p>
                      <a:pPr algn="ctr"/>
                      <a:r>
                        <a:rPr lang="uk-UA" sz="2400" dirty="0">
                          <a:solidFill>
                            <a:schemeClr val="tx1"/>
                          </a:solidFill>
                          <a:latin typeface="Arial" panose="020B0604020202020204" pitchFamily="34" charset="0"/>
                          <a:cs typeface="Arial" panose="020B0604020202020204" pitchFamily="34" charset="0"/>
                        </a:rPr>
                        <a:t>7,8</a:t>
                      </a:r>
                    </a:p>
                  </a:txBody>
                  <a:tcPr/>
                </a:tc>
                <a:tc>
                  <a:txBody>
                    <a:bodyPr/>
                    <a:lstStyle/>
                    <a:p>
                      <a:pPr algn="ctr"/>
                      <a:r>
                        <a:rPr lang="uk-UA" sz="2400" dirty="0">
                          <a:solidFill>
                            <a:schemeClr val="tx1"/>
                          </a:solidFill>
                          <a:latin typeface="Arial" panose="020B0604020202020204" pitchFamily="34" charset="0"/>
                          <a:cs typeface="Arial" panose="020B0604020202020204" pitchFamily="34" charset="0"/>
                        </a:rPr>
                        <a:t>11,8</a:t>
                      </a:r>
                    </a:p>
                  </a:txBody>
                  <a:tcPr/>
                </a:tc>
                <a:tc>
                  <a:txBody>
                    <a:bodyPr/>
                    <a:lstStyle/>
                    <a:p>
                      <a:pPr algn="ctr"/>
                      <a:r>
                        <a:rPr lang="uk-UA" sz="2400" dirty="0">
                          <a:solidFill>
                            <a:schemeClr val="tx1"/>
                          </a:solidFill>
                          <a:latin typeface="Arial" panose="020B0604020202020204" pitchFamily="34" charset="0"/>
                          <a:cs typeface="Arial" panose="020B0604020202020204" pitchFamily="34" charset="0"/>
                        </a:rPr>
                        <a:t>8,4</a:t>
                      </a:r>
                    </a:p>
                  </a:txBody>
                  <a:tcPr/>
                </a:tc>
                <a:extLst>
                  <a:ext uri="{0D108BD9-81ED-4DB2-BD59-A6C34878D82A}">
                    <a16:rowId xmlns:a16="http://schemas.microsoft.com/office/drawing/2014/main" val="3624657503"/>
                  </a:ext>
                </a:extLst>
              </a:tr>
              <a:tr h="370840">
                <a:tc>
                  <a:txBody>
                    <a:bodyPr/>
                    <a:lstStyle/>
                    <a:p>
                      <a:r>
                        <a:rPr lang="uk-UA" sz="2400" dirty="0">
                          <a:solidFill>
                            <a:schemeClr val="tx1"/>
                          </a:solidFill>
                          <a:latin typeface="Arial" panose="020B0604020202020204" pitchFamily="34" charset="0"/>
                          <a:cs typeface="Arial" panose="020B0604020202020204" pitchFamily="34" charset="0"/>
                        </a:rPr>
                        <a:t>Внесення мінеральних (азотних) добрив, кг/га</a:t>
                      </a:r>
                    </a:p>
                  </a:txBody>
                  <a:tcPr/>
                </a:tc>
                <a:tc>
                  <a:txBody>
                    <a:bodyPr/>
                    <a:lstStyle/>
                    <a:p>
                      <a:pPr algn="ctr"/>
                      <a:r>
                        <a:rPr lang="uk-UA" sz="2400" dirty="0">
                          <a:solidFill>
                            <a:schemeClr val="tx1"/>
                          </a:solidFill>
                          <a:latin typeface="Arial" panose="020B0604020202020204" pitchFamily="34" charset="0"/>
                          <a:cs typeface="Arial" panose="020B0604020202020204" pitchFamily="34" charset="0"/>
                        </a:rPr>
                        <a:t>42</a:t>
                      </a:r>
                    </a:p>
                  </a:txBody>
                  <a:tcPr/>
                </a:tc>
                <a:tc>
                  <a:txBody>
                    <a:bodyPr/>
                    <a:lstStyle/>
                    <a:p>
                      <a:pPr algn="ctr"/>
                      <a:r>
                        <a:rPr lang="uk-UA" sz="2400" dirty="0">
                          <a:solidFill>
                            <a:schemeClr val="tx1"/>
                          </a:solidFill>
                          <a:latin typeface="Arial" panose="020B0604020202020204" pitchFamily="34" charset="0"/>
                          <a:cs typeface="Arial" panose="020B0604020202020204" pitchFamily="34" charset="0"/>
                        </a:rPr>
                        <a:t>73</a:t>
                      </a:r>
                    </a:p>
                  </a:txBody>
                  <a:tcPr/>
                </a:tc>
                <a:tc>
                  <a:txBody>
                    <a:bodyPr/>
                    <a:lstStyle/>
                    <a:p>
                      <a:pPr algn="ctr"/>
                      <a:r>
                        <a:rPr lang="uk-UA" sz="2400" dirty="0">
                          <a:solidFill>
                            <a:schemeClr val="tx1"/>
                          </a:solidFill>
                          <a:latin typeface="Arial" panose="020B0604020202020204" pitchFamily="34" charset="0"/>
                          <a:cs typeface="Arial" panose="020B0604020202020204" pitchFamily="34" charset="0"/>
                        </a:rPr>
                        <a:t>90</a:t>
                      </a:r>
                    </a:p>
                  </a:txBody>
                  <a:tcPr/>
                </a:tc>
                <a:extLst>
                  <a:ext uri="{0D108BD9-81ED-4DB2-BD59-A6C34878D82A}">
                    <a16:rowId xmlns:a16="http://schemas.microsoft.com/office/drawing/2014/main" val="3799582055"/>
                  </a:ext>
                </a:extLst>
              </a:tr>
              <a:tr h="370840">
                <a:tc>
                  <a:txBody>
                    <a:bodyPr/>
                    <a:lstStyle/>
                    <a:p>
                      <a:r>
                        <a:rPr lang="uk-UA" sz="2400" dirty="0">
                          <a:solidFill>
                            <a:schemeClr val="tx1"/>
                          </a:solidFill>
                          <a:latin typeface="Arial" panose="020B0604020202020204" pitchFamily="34" charset="0"/>
                          <a:cs typeface="Arial" panose="020B0604020202020204" pitchFamily="34" charset="0"/>
                        </a:rPr>
                        <a:t>Внесення пестицидів, кг/га</a:t>
                      </a:r>
                    </a:p>
                  </a:txBody>
                  <a:tcPr/>
                </a:tc>
                <a:tc>
                  <a:txBody>
                    <a:bodyPr/>
                    <a:lstStyle/>
                    <a:p>
                      <a:pPr algn="ctr"/>
                      <a:r>
                        <a:rPr lang="uk-UA" sz="2400" dirty="0">
                          <a:solidFill>
                            <a:schemeClr val="tx1"/>
                          </a:solidFill>
                          <a:latin typeface="Arial" panose="020B0604020202020204" pitchFamily="34" charset="0"/>
                          <a:cs typeface="Arial" panose="020B0604020202020204" pitchFamily="34" charset="0"/>
                        </a:rPr>
                        <a:t>0,75</a:t>
                      </a:r>
                    </a:p>
                  </a:txBody>
                  <a:tcPr/>
                </a:tc>
                <a:tc>
                  <a:txBody>
                    <a:bodyPr/>
                    <a:lstStyle/>
                    <a:p>
                      <a:pPr algn="ctr"/>
                      <a:r>
                        <a:rPr lang="uk-UA" sz="2400" dirty="0">
                          <a:solidFill>
                            <a:schemeClr val="tx1"/>
                          </a:solidFill>
                          <a:latin typeface="Arial" panose="020B0604020202020204" pitchFamily="34" charset="0"/>
                          <a:cs typeface="Arial" panose="020B0604020202020204" pitchFamily="34" charset="0"/>
                        </a:rPr>
                        <a:t>2,5</a:t>
                      </a:r>
                    </a:p>
                  </a:txBody>
                  <a:tcPr/>
                </a:tc>
                <a:tc>
                  <a:txBody>
                    <a:bodyPr/>
                    <a:lstStyle/>
                    <a:p>
                      <a:pPr algn="ctr"/>
                      <a:r>
                        <a:rPr lang="uk-UA" sz="2400" dirty="0">
                          <a:solidFill>
                            <a:schemeClr val="tx1"/>
                          </a:solidFill>
                          <a:latin typeface="Arial" panose="020B0604020202020204" pitchFamily="34" charset="0"/>
                          <a:cs typeface="Arial" panose="020B0604020202020204" pitchFamily="34" charset="0"/>
                        </a:rPr>
                        <a:t>3,1</a:t>
                      </a:r>
                    </a:p>
                  </a:txBody>
                  <a:tcPr/>
                </a:tc>
                <a:extLst>
                  <a:ext uri="{0D108BD9-81ED-4DB2-BD59-A6C34878D82A}">
                    <a16:rowId xmlns:a16="http://schemas.microsoft.com/office/drawing/2014/main" val="608894411"/>
                  </a:ext>
                </a:extLst>
              </a:tr>
            </a:tbl>
          </a:graphicData>
        </a:graphic>
      </p:graphicFrame>
      <p:pic>
        <p:nvPicPr>
          <p:cNvPr id="5" name="Picture 2" descr="European Green Deal Call: €1 billion investment to boost the green and  digital transition | EURAXESS">
            <a:extLst>
              <a:ext uri="{FF2B5EF4-FFF2-40B4-BE49-F238E27FC236}">
                <a16:creationId xmlns:a16="http://schemas.microsoft.com/office/drawing/2014/main" id="{CB588051-1D1E-427A-AA6E-86A35B2FB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1993" cy="68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429097"/>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466</TotalTime>
  <Words>1520</Words>
  <Application>Microsoft Office PowerPoint</Application>
  <PresentationFormat>Экран (4:3)</PresentationFormat>
  <Paragraphs>95</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Calibri</vt:lpstr>
      <vt:lpstr>Calibri Light</vt:lpstr>
      <vt:lpstr>Roboto</vt:lpstr>
      <vt:lpstr>Wingdings</vt:lpstr>
      <vt:lpstr>Тема Office</vt:lpstr>
      <vt:lpstr>  Економічний факультет  Лекція 8.  Сучасні виклики суспільства та аграрна політика в умовах глобалізації економіки</vt:lpstr>
      <vt:lpstr>ЗМІСТ</vt:lpstr>
      <vt:lpstr>Рекомендована література:</vt:lpstr>
      <vt:lpstr>Європейський зелений курс (European Green Deal) –</vt:lpstr>
      <vt:lpstr>Європейський зелений курс – позитивний вплив на життя людей</vt:lpstr>
      <vt:lpstr>Трансформація економіки для стійкого майбутнього</vt:lpstr>
      <vt:lpstr>Стратегія «Від ферми до виделки»</vt:lpstr>
      <vt:lpstr>Україна підтримує амбіції ЄС щодо досягнення кліматичної нейтральності</vt:lpstr>
      <vt:lpstr>Порівняльна характеристика продуктивності та використання ресурсів в сільському господарстві, 2018 р.</vt:lpstr>
      <vt:lpstr>Презентация PowerPoint</vt:lpstr>
      <vt:lpstr>Ризики та загрози для українських експортерів агропродукції</vt:lpstr>
      <vt:lpstr>Ризики та загрози для українських експортерів агропродукції</vt:lpstr>
      <vt:lpstr>Потенційні ризики та загрози для аграрного сектору економіки України</vt:lpstr>
      <vt:lpstr>Потенційні ризики та загрози для аграрного сектору економіки України</vt:lpstr>
      <vt:lpstr>Як виробити правила, сприятливі для України</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Європейський зелений курс: потенційні можливості та виклики для розвитку аграрного сектору економіки України</dc:title>
  <dc:creator>bogdan32d pro dibrova</dc:creator>
  <cp:lastModifiedBy>bogdan32d pro dibrova</cp:lastModifiedBy>
  <cp:revision>80</cp:revision>
  <dcterms:created xsi:type="dcterms:W3CDTF">2021-10-02T15:33:41Z</dcterms:created>
  <dcterms:modified xsi:type="dcterms:W3CDTF">2021-10-27T09:04:33Z</dcterms:modified>
</cp:coreProperties>
</file>