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73" r:id="rId3"/>
    <p:sldId id="256" r:id="rId4"/>
    <p:sldId id="257" r:id="rId5"/>
    <p:sldId id="258" r:id="rId6"/>
    <p:sldId id="259" r:id="rId7"/>
    <p:sldId id="260" r:id="rId8"/>
    <p:sldId id="261" r:id="rId9"/>
    <p:sldId id="262" r:id="rId10"/>
    <p:sldId id="263" r:id="rId11"/>
    <p:sldId id="264" r:id="rId12"/>
    <p:sldId id="265" r:id="rId13"/>
    <p:sldId id="269" r:id="rId14"/>
    <p:sldId id="266" r:id="rId15"/>
    <p:sldId id="267" r:id="rId16"/>
    <p:sldId id="268" r:id="rId17"/>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3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87238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04144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63321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p:cNvSpPr/>
          <p:nvPr/>
        </p:nvSpPr>
        <p:spPr>
          <a:xfrm>
            <a:off x="4112220" y="3405603"/>
            <a:ext cx="8503920" cy="694373"/>
          </a:xfrm>
          <a:prstGeom prst="rect">
            <a:avLst/>
          </a:prstGeom>
          <a:noFill/>
          <a:ln/>
        </p:spPr>
        <p:txBody>
          <a:bodyPr wrap="none" rtlCol="0" anchor="t"/>
          <a:lstStyle/>
          <a:p>
            <a:pPr marL="0" indent="0" algn="l">
              <a:lnSpc>
                <a:spcPts val="5468"/>
              </a:lnSpc>
              <a:buNone/>
            </a:pPr>
            <a:r>
              <a:rPr lang="en-US" sz="4374" b="1" dirty="0" err="1">
                <a:solidFill>
                  <a:srgbClr val="000000"/>
                </a:solidFill>
                <a:latin typeface="Times New Roman" panose="02020603050405020304" pitchFamily="18" charset="0"/>
                <a:ea typeface="p22-mackinac-pro" pitchFamily="34" charset="-122"/>
                <a:cs typeface="Times New Roman" panose="02020603050405020304" pitchFamily="18" charset="0"/>
              </a:rPr>
              <a:t>Виконання</a:t>
            </a:r>
            <a:r>
              <a:rPr lang="en-US" sz="4374" b="1" dirty="0">
                <a:solidFill>
                  <a:srgbClr val="000000"/>
                </a:solidFill>
                <a:latin typeface="Times New Roman" panose="02020603050405020304" pitchFamily="18" charset="0"/>
                <a:ea typeface="p22-mackinac-pro" pitchFamily="34" charset="-122"/>
                <a:cs typeface="Times New Roman" panose="02020603050405020304" pitchFamily="18" charset="0"/>
              </a:rPr>
              <a:t> арматурних робіт</a:t>
            </a:r>
            <a:endParaRPr lang="en-US" sz="4374" dirty="0">
              <a:latin typeface="Times New Roman" panose="02020603050405020304" pitchFamily="18" charset="0"/>
              <a:cs typeface="Times New Roman" panose="02020603050405020304" pitchFamily="18" charset="0"/>
            </a:endParaRPr>
          </a:p>
        </p:txBody>
      </p:sp>
      <p:sp>
        <p:nvSpPr>
          <p:cNvPr id="6" name="Text 2"/>
          <p:cNvSpPr/>
          <p:nvPr/>
        </p:nvSpPr>
        <p:spPr>
          <a:xfrm>
            <a:off x="5890847" y="6662380"/>
            <a:ext cx="6875584" cy="986928"/>
          </a:xfrm>
          <a:prstGeom prst="rect">
            <a:avLst/>
          </a:prstGeom>
          <a:noFill/>
          <a:ln/>
        </p:spPr>
        <p:txBody>
          <a:bodyPr wrap="none" rtlCol="0" anchor="t"/>
          <a:lstStyle/>
          <a:p>
            <a:pPr marL="0" indent="0">
              <a:lnSpc>
                <a:spcPts val="2799"/>
              </a:lnSpc>
              <a:buNone/>
            </a:pPr>
            <a:r>
              <a:rPr lang="uk-UA" sz="3200" dirty="0">
                <a:latin typeface="Times New Roman" panose="02020603050405020304" pitchFamily="18" charset="0"/>
                <a:cs typeface="Times New Roman" panose="02020603050405020304" pitchFamily="18" charset="0"/>
              </a:rPr>
              <a:t>Лектор : </a:t>
            </a:r>
            <a:r>
              <a:rPr lang="uk-UA" sz="3200" dirty="0" err="1">
                <a:latin typeface="Times New Roman" panose="02020603050405020304" pitchFamily="18" charset="0"/>
                <a:cs typeface="Times New Roman" panose="02020603050405020304" pitchFamily="18" charset="0"/>
              </a:rPr>
              <a:t>Бакуліна</a:t>
            </a:r>
            <a:r>
              <a:rPr lang="uk-UA" sz="3200" dirty="0">
                <a:latin typeface="Times New Roman" panose="02020603050405020304" pitchFamily="18" charset="0"/>
                <a:cs typeface="Times New Roman" panose="02020603050405020304" pitchFamily="18" charset="0"/>
              </a:rPr>
              <a:t> Валентина Михайлівна </a:t>
            </a:r>
            <a:endParaRPr lang="en-US" sz="3200" dirty="0">
              <a:latin typeface="Times New Roman" panose="02020603050405020304" pitchFamily="18" charset="0"/>
              <a:cs typeface="Times New Roman" panose="02020603050405020304" pitchFamily="18" charset="0"/>
            </a:endParaRPr>
          </a:p>
        </p:txBody>
      </p:sp>
      <p:sp>
        <p:nvSpPr>
          <p:cNvPr id="9" name="Text 1"/>
          <p:cNvSpPr/>
          <p:nvPr/>
        </p:nvSpPr>
        <p:spPr>
          <a:xfrm>
            <a:off x="1951892" y="2289631"/>
            <a:ext cx="11588927" cy="694373"/>
          </a:xfrm>
          <a:prstGeom prst="rect">
            <a:avLst/>
          </a:prstGeom>
          <a:noFill/>
          <a:ln/>
        </p:spPr>
        <p:txBody>
          <a:bodyPr wrap="none" rtlCol="0" anchor="t"/>
          <a:lstStyle/>
          <a:p>
            <a:pPr marL="0" indent="0" algn="l">
              <a:lnSpc>
                <a:spcPts val="5468"/>
              </a:lnSpc>
              <a:buNone/>
            </a:pPr>
            <a:r>
              <a:rPr lang="uk-UA" sz="4374" b="1" dirty="0">
                <a:solidFill>
                  <a:srgbClr val="000000"/>
                </a:solidFill>
                <a:latin typeface="Times New Roman" panose="02020603050405020304" pitchFamily="18" charset="0"/>
                <a:ea typeface="p22-mackinac-pro" pitchFamily="34" charset="-122"/>
                <a:cs typeface="Times New Roman" panose="02020603050405020304" pitchFamily="18" charset="0"/>
              </a:rPr>
              <a:t>9. Лекція на тему:</a:t>
            </a:r>
            <a:endParaRPr lang="en-US" sz="4374"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90C2BE-E83F-47DC-A989-EB454F5DFD69}"/>
              </a:ext>
            </a:extLst>
          </p:cNvPr>
          <p:cNvSpPr txBox="1"/>
          <p:nvPr/>
        </p:nvSpPr>
        <p:spPr>
          <a:xfrm>
            <a:off x="2218592" y="1439062"/>
            <a:ext cx="9068077" cy="830997"/>
          </a:xfrm>
          <a:prstGeom prst="rect">
            <a:avLst/>
          </a:prstGeom>
          <a:noFill/>
        </p:spPr>
        <p:txBody>
          <a:bodyPr wrap="square">
            <a:spAutoFit/>
          </a:bodyPr>
          <a:lstStyle/>
          <a:p>
            <a:pPr algn="ctr"/>
            <a:r>
              <a:rPr lang="uk-UA" sz="2400" i="1" cap="all" spc="-100" dirty="0">
                <a:latin typeface="ISOCPEUR" panose="020B0604020202020204" pitchFamily="34" charset="0"/>
                <a:ea typeface="Times New Roman" panose="02020603050405020304" pitchFamily="18" charset="0"/>
                <a:cs typeface="Times New Roman" panose="02020603050405020304" pitchFamily="18" charset="0"/>
              </a:rPr>
              <a:t>НАЦІОНАЛЬНИЙ УНІВЕРСИТЕТ БІОРЕСУРСІВ І ПРИРОДОКОРИСТУВАННЯ</a:t>
            </a:r>
          </a:p>
          <a:p>
            <a:pPr algn="ctr"/>
            <a:r>
              <a:rPr lang="uk-UA" sz="2400" i="1" cap="all" spc="-100" dirty="0">
                <a:latin typeface="ISOCPEUR" panose="020B0604020202020204" pitchFamily="34" charset="0"/>
                <a:ea typeface="Times New Roman" panose="02020603050405020304" pitchFamily="18" charset="0"/>
                <a:cs typeface="Times New Roman" panose="02020603050405020304" pitchFamily="18" charset="0"/>
              </a:rPr>
              <a:t>УКРАЇНИ</a:t>
            </a:r>
            <a:endParaRPr lang="uk-UA" sz="2400" dirty="0"/>
          </a:p>
        </p:txBody>
      </p:sp>
    </p:spTree>
    <p:extLst>
      <p:ext uri="{BB962C8B-B14F-4D97-AF65-F5344CB8AC3E}">
        <p14:creationId xmlns:p14="http://schemas.microsoft.com/office/powerpoint/2010/main" val="225514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7" name="Image 0" descr="preencoded.png">
            <a:extLst>
              <a:ext uri="{FF2B5EF4-FFF2-40B4-BE49-F238E27FC236}">
                <a16:creationId xmlns:a16="http://schemas.microsoft.com/office/drawing/2014/main" id="{7A444346-8900-4D56-9FB0-5010D4D3EF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615462" y="602575"/>
            <a:ext cx="10075984" cy="2984659"/>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Армування просторовими каркасами і армоблоками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виконують при зведенні колон, підколонників, східчастих фундаментів, балок, прогонів, інших елементів, армокаркаси яких установлені без з’єднання, мають стійке положення та незначну кількість стиків робочої арматури. Перед монтажем вивіряють і виправляють, згідно з проектом, арматурні випуски і наносять розбивні осі. Армоелементи встановлюють кранами, вивіряють і тимчасово закріплюють розтяжками або підкосами. Після цього вивільняють стропи, підганяють та </a:t>
            </a:r>
            <a:r>
              <a:rPr lang="en-US" sz="1225" dirty="0">
                <a:solidFill>
                  <a:srgbClr val="272525"/>
                </a:solidFill>
                <a:latin typeface="Times New Roman" panose="02020603050405020304" pitchFamily="18" charset="0"/>
                <a:ea typeface="Eudoxus Sans" pitchFamily="34" charset="-122"/>
                <a:cs typeface="Times New Roman" panose="02020603050405020304" pitchFamily="18" charset="0"/>
              </a:rPr>
              <a:t>з’єднують випуски з робочою арматурою каркаса.</a:t>
            </a:r>
            <a:endParaRPr lang="en-US" sz="1225" dirty="0">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7664" y="602575"/>
            <a:ext cx="2298502" cy="2419469"/>
          </a:xfrm>
          <a:prstGeom prst="rect">
            <a:avLst/>
          </a:prstGeom>
        </p:spPr>
      </p:pic>
      <p:sp>
        <p:nvSpPr>
          <p:cNvPr id="6" name="Text 2"/>
          <p:cNvSpPr/>
          <p:nvPr/>
        </p:nvSpPr>
        <p:spPr>
          <a:xfrm>
            <a:off x="615462" y="3747491"/>
            <a:ext cx="10075984" cy="3356694"/>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Забезпечення захисного шару бетон</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у – відстань між зовнішніми поверхнями арматури і бетону, що захищає арматуру від корозійних дій зовнішнього середовища, виконують установленням бетонних, пластмасових або металевих фіксаторів, які прив’язують, надягають на арматурні стержні або підставляють під них . Під час роботи бетонних конструкцій у сухих умовах для забезпечення захисного шару застосовують також спеціальні упори або подовжені поперечні елементи армоконструкцій, які, торкаючись опалубки, фіксують положення арматури  Захисний шар у плитах і стінках до 10 см товщиною має бути не менше ніж 10 мм, в тих самих конструкціях, але товщих – не менше ніж 15 мм, у балках і колонах при діаметрі поздовжньої арматури 20–32 мм – не менше ніж 25 мм, при більшому діаметрі – не менше ніж 30 мм.</a:t>
            </a:r>
            <a:endParaRPr lang="en-US" sz="2400" dirty="0">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4622" y="4767898"/>
            <a:ext cx="2339221" cy="14385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49D9B1F7-561D-4784-A976-606F21B43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4450080" y="427673"/>
            <a:ext cx="573024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Приймання змонтованої арматури</a:t>
            </a:r>
            <a:endParaRPr lang="en-US" sz="2449" dirty="0">
              <a:latin typeface="Times New Roman" panose="02020603050405020304" pitchFamily="18" charset="0"/>
              <a:cs typeface="Times New Roman" panose="02020603050405020304" pitchFamily="18" charset="0"/>
            </a:endParaRPr>
          </a:p>
        </p:txBody>
      </p:sp>
      <p:sp>
        <p:nvSpPr>
          <p:cNvPr id="5" name="Text 2"/>
          <p:cNvSpPr/>
          <p:nvPr/>
        </p:nvSpPr>
        <p:spPr>
          <a:xfrm>
            <a:off x="738554" y="1166336"/>
            <a:ext cx="7895491" cy="1741051"/>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Приймання змонтованої арматури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оформляють актом на приховані роботи. При цьому перевіряють відповідність проектним розмірам, наявність і місцеположення закладних деталей, фіксаторів, міцність стиків і армоконструкцій, яка має бути незмінною при бетонуванні.</a:t>
            </a:r>
            <a:endParaRPr lang="en-US" sz="24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a:blip r:embed="rId4"/>
          <a:stretch>
            <a:fillRect/>
          </a:stretch>
        </p:blipFill>
        <p:spPr>
          <a:xfrm>
            <a:off x="9196754" y="1103410"/>
            <a:ext cx="3551506" cy="2451039"/>
          </a:xfrm>
          <a:prstGeom prst="rect">
            <a:avLst/>
          </a:prstGeom>
        </p:spPr>
      </p:pic>
      <p:sp>
        <p:nvSpPr>
          <p:cNvPr id="7" name="Text 3"/>
          <p:cNvSpPr/>
          <p:nvPr/>
        </p:nvSpPr>
        <p:spPr>
          <a:xfrm>
            <a:off x="4587240" y="3441382"/>
            <a:ext cx="545592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З’єднання арматурних елементів</a:t>
            </a:r>
            <a:endParaRPr lang="en-US" sz="2449" dirty="0">
              <a:latin typeface="Times New Roman" panose="02020603050405020304" pitchFamily="18" charset="0"/>
              <a:cs typeface="Times New Roman" panose="02020603050405020304" pitchFamily="18" charset="0"/>
            </a:endParaRPr>
          </a:p>
        </p:txBody>
      </p:sp>
      <p:sp>
        <p:nvSpPr>
          <p:cNvPr id="8" name="Text 4"/>
          <p:cNvSpPr/>
          <p:nvPr/>
        </p:nvSpPr>
        <p:spPr>
          <a:xfrm>
            <a:off x="861646" y="4063484"/>
            <a:ext cx="12977446" cy="746165"/>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стержні, сітки, каркаси, інші елементи при встановленні у конструкцію з’єднують між собою дуговим або контактним електрозварюванням, напуском, на муфтах, металевими та пластмасовими фіксаторами або в’язанням дротом.</a:t>
            </a:r>
            <a:endParaRPr lang="en-US" sz="2400" dirty="0">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4353" y="4955699"/>
            <a:ext cx="3325773" cy="2333030"/>
          </a:xfrm>
          <a:prstGeom prst="rect">
            <a:avLst/>
          </a:prstGeom>
        </p:spPr>
      </p:pic>
      <p:pic>
        <p:nvPicPr>
          <p:cNvPr id="11" name="Image 4"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9839" y="5140110"/>
            <a:ext cx="3756541" cy="23330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8D6C2CB0-29C0-4003-B208-F191C9794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5044440" y="427673"/>
            <a:ext cx="454152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Дугове електрозварювання</a:t>
            </a:r>
            <a:endParaRPr lang="en-US" sz="2449" dirty="0">
              <a:latin typeface="Times New Roman" panose="02020603050405020304" pitchFamily="18" charset="0"/>
              <a:cs typeface="Times New Roman" panose="02020603050405020304" pitchFamily="18" charset="0"/>
            </a:endParaRPr>
          </a:p>
        </p:txBody>
      </p:sp>
      <p:sp>
        <p:nvSpPr>
          <p:cNvPr id="5" name="Text 2"/>
          <p:cNvSpPr/>
          <p:nvPr/>
        </p:nvSpPr>
        <p:spPr>
          <a:xfrm>
            <a:off x="685800" y="1166336"/>
            <a:ext cx="10462846" cy="1989773"/>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Дугове електрозварювання стержнів поділяють на ручне шовне, ванне, ванношовне, електрошлакове . Елементи з’єднуються при плавленні металів електрода та стикової зони з’єднувальних елементів під дією електричної дуги, що виникає між ними. Застосовують зварювальні апарати змінного або генератори постійного струму. Останні забезпечують якісніше зварювання, але є складнішим і дорожчим, порівняно з трансформаторами змінного струму.</a:t>
            </a:r>
            <a:endParaRPr lang="en-US" sz="24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1783" y="3331012"/>
            <a:ext cx="2844179" cy="1571506"/>
          </a:xfrm>
          <a:prstGeom prst="rect">
            <a:avLst/>
          </a:prstGeom>
        </p:spPr>
      </p:pic>
      <p:sp>
        <p:nvSpPr>
          <p:cNvPr id="7" name="Text 3"/>
          <p:cNvSpPr/>
          <p:nvPr/>
        </p:nvSpPr>
        <p:spPr>
          <a:xfrm>
            <a:off x="685800" y="5077420"/>
            <a:ext cx="10330934" cy="746165"/>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Дугове шовне зварювання виконують протяжними швами з напуском стержнів або з двобічними круглими накладками та багатошаровими швами з гнутими підкладками або без них</a:t>
            </a:r>
            <a:endParaRPr lang="en-US" sz="2400" dirty="0">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5213" y="5998488"/>
            <a:ext cx="3635693" cy="1312307"/>
          </a:xfrm>
          <a:prstGeom prst="rect">
            <a:avLst/>
          </a:prstGeom>
        </p:spPr>
      </p:pic>
      <p:sp>
        <p:nvSpPr>
          <p:cNvPr id="9" name="Text 4"/>
          <p:cNvSpPr/>
          <p:nvPr/>
        </p:nvSpPr>
        <p:spPr>
          <a:xfrm>
            <a:off x="9531906" y="1131332"/>
            <a:ext cx="1484828"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
        <p:nvSpPr>
          <p:cNvPr id="10" name="Text 5"/>
          <p:cNvSpPr/>
          <p:nvPr/>
        </p:nvSpPr>
        <p:spPr>
          <a:xfrm>
            <a:off x="9531906" y="1519952"/>
            <a:ext cx="1484828"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
        <p:nvSpPr>
          <p:cNvPr id="16" name="Text 9"/>
          <p:cNvSpPr/>
          <p:nvPr/>
        </p:nvSpPr>
        <p:spPr>
          <a:xfrm>
            <a:off x="7512487" y="12277844"/>
            <a:ext cx="3504367"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0" descr="preencoded.png">
            <a:extLst>
              <a:ext uri="{FF2B5EF4-FFF2-40B4-BE49-F238E27FC236}">
                <a16:creationId xmlns:a16="http://schemas.microsoft.com/office/drawing/2014/main" id="{17896CB5-2D9D-45C4-9C6B-47705A2EE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4"/>
          <p:cNvSpPr/>
          <p:nvPr/>
        </p:nvSpPr>
        <p:spPr>
          <a:xfrm>
            <a:off x="9531906" y="1131332"/>
            <a:ext cx="1484828"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
        <p:nvSpPr>
          <p:cNvPr id="10" name="Text 5"/>
          <p:cNvSpPr/>
          <p:nvPr/>
        </p:nvSpPr>
        <p:spPr>
          <a:xfrm>
            <a:off x="9531906" y="1519952"/>
            <a:ext cx="1484828"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
        <p:nvSpPr>
          <p:cNvPr id="12" name="Text 6"/>
          <p:cNvSpPr/>
          <p:nvPr/>
        </p:nvSpPr>
        <p:spPr>
          <a:xfrm>
            <a:off x="4472940" y="191276"/>
            <a:ext cx="5684520" cy="388858"/>
          </a:xfrm>
          <a:prstGeom prst="rect">
            <a:avLst/>
          </a:prstGeom>
          <a:noFill/>
          <a:ln/>
        </p:spPr>
        <p:txBody>
          <a:bodyPr wrap="none" rtlCol="0" anchor="t"/>
          <a:lstStyle/>
          <a:p>
            <a:pPr marL="0" indent="0" algn="ctr">
              <a:lnSpc>
                <a:spcPts val="3062"/>
              </a:lnSpc>
              <a:buNone/>
            </a:pPr>
            <a:r>
              <a:rPr lang="uk-UA" sz="2449" b="1" dirty="0">
                <a:solidFill>
                  <a:srgbClr val="000000"/>
                </a:solidFill>
                <a:latin typeface="Times New Roman" panose="02020603050405020304" pitchFamily="18" charset="0"/>
                <a:ea typeface="p22-mackinac-pro" pitchFamily="34" charset="-122"/>
                <a:cs typeface="Times New Roman" panose="02020603050405020304" pitchFamily="18" charset="0"/>
              </a:rPr>
              <a:t>З’єднання к</a:t>
            </a:r>
            <a:r>
              <a:rPr lang="en-US" sz="2449" b="1" dirty="0" err="1">
                <a:solidFill>
                  <a:srgbClr val="000000"/>
                </a:solidFill>
                <a:latin typeface="Times New Roman" panose="02020603050405020304" pitchFamily="18" charset="0"/>
                <a:ea typeface="p22-mackinac-pro" pitchFamily="34" charset="-122"/>
                <a:cs typeface="Times New Roman" panose="02020603050405020304" pitchFamily="18" charset="0"/>
              </a:rPr>
              <a:t>онтактним</a:t>
            </a: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 електрозварюванням</a:t>
            </a:r>
            <a:endParaRPr lang="en-US" sz="2449" dirty="0">
              <a:latin typeface="Times New Roman" panose="02020603050405020304" pitchFamily="18" charset="0"/>
              <a:cs typeface="Times New Roman" panose="02020603050405020304" pitchFamily="18" charset="0"/>
            </a:endParaRPr>
          </a:p>
        </p:txBody>
      </p:sp>
      <p:sp>
        <p:nvSpPr>
          <p:cNvPr id="13" name="Text 7"/>
          <p:cNvSpPr/>
          <p:nvPr/>
        </p:nvSpPr>
        <p:spPr>
          <a:xfrm>
            <a:off x="509953" y="832396"/>
            <a:ext cx="13733585" cy="815253"/>
          </a:xfrm>
          <a:prstGeom prst="rect">
            <a:avLst/>
          </a:prstGeom>
          <a:noFill/>
          <a:ln/>
        </p:spPr>
        <p:txBody>
          <a:bodyPr wrap="square" rtlCol="0" anchor="t"/>
          <a:lstStyle/>
          <a:p>
            <a:pPr marL="0" indent="0" algn="l">
              <a:lnSpc>
                <a:spcPts val="1960"/>
              </a:lnSpc>
              <a:buNone/>
            </a:pPr>
            <a:r>
              <a:rPr lang="en-US" sz="2000" b="1" dirty="0">
                <a:solidFill>
                  <a:srgbClr val="272525"/>
                </a:solidFill>
                <a:latin typeface="Times New Roman" panose="02020603050405020304" pitchFamily="18" charset="0"/>
                <a:ea typeface="Eudoxus Sans" pitchFamily="34" charset="-122"/>
                <a:cs typeface="Times New Roman" panose="02020603050405020304" pitchFamily="18" charset="0"/>
              </a:rPr>
              <a:t>Контактним електрозварюванням</a:t>
            </a: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 на будівельному майданчику з’єднують стержневу арматуру діаметром до 25–32 мм. Для контактного зварювання сіток горизонтальних поверхонь застосовують мобільні стикові машини з підвісними зварювальними кліщами на гідравлічному маніпуляторі або ручні зварювальні кліщі з коаксіальними електродотримачами, які підвішені на пружинному балансирі</a:t>
            </a:r>
            <a:endParaRPr lang="en-US" sz="2000" dirty="0">
              <a:latin typeface="Times New Roman" panose="02020603050405020304" pitchFamily="18" charset="0"/>
              <a:cs typeface="Times New Roman" panose="02020603050405020304" pitchFamily="18" charset="0"/>
            </a:endParaRPr>
          </a:p>
        </p:txBody>
      </p:sp>
      <p:pic>
        <p:nvPicPr>
          <p:cNvPr id="14" name="Image 4"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7817" y="2155953"/>
            <a:ext cx="3504367" cy="2472214"/>
          </a:xfrm>
          <a:prstGeom prst="rect">
            <a:avLst/>
          </a:prstGeom>
        </p:spPr>
      </p:pic>
      <p:sp>
        <p:nvSpPr>
          <p:cNvPr id="15" name="Text 8"/>
          <p:cNvSpPr/>
          <p:nvPr/>
        </p:nvSpPr>
        <p:spPr>
          <a:xfrm>
            <a:off x="7702153" y="2155953"/>
            <a:ext cx="6277616" cy="2238494"/>
          </a:xfrm>
          <a:prstGeom prst="rect">
            <a:avLst/>
          </a:prstGeom>
          <a:noFill/>
          <a:ln/>
        </p:spPr>
        <p:txBody>
          <a:bodyPr wrap="square" rtlCol="0" anchor="t"/>
          <a:lstStyle/>
          <a:p>
            <a:pPr marL="0" indent="0">
              <a:lnSpc>
                <a:spcPts val="1960"/>
              </a:lnSpc>
              <a:buNone/>
            </a:pP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Зварювальні стикові машини: а – зварювальні кліщі з коаксіальними електродотримачами; б – мобільна стикова машина МСМ-1; в – те саме, МСМ-2; 1 – кліщі; 2 – пружинний балансир; 3 – консоль; 4 – шафа керування; 5 – стріла; 6 – гідроциліндр; 7 – самохідне шасі; 8 – станція охолодження; 9 – насосна станціяЗварювальні стикові машини: а – зварювальні</a:t>
            </a:r>
            <a:endParaRPr lang="en-US" sz="2000" dirty="0">
              <a:latin typeface="Times New Roman" panose="02020603050405020304" pitchFamily="18" charset="0"/>
              <a:cs typeface="Times New Roman" panose="02020603050405020304" pitchFamily="18" charset="0"/>
            </a:endParaRPr>
          </a:p>
        </p:txBody>
      </p:sp>
      <p:sp>
        <p:nvSpPr>
          <p:cNvPr id="16" name="Text 9"/>
          <p:cNvSpPr/>
          <p:nvPr/>
        </p:nvSpPr>
        <p:spPr>
          <a:xfrm>
            <a:off x="7512487" y="12277844"/>
            <a:ext cx="3504367"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
        <p:nvSpPr>
          <p:cNvPr id="17" name="Text 6"/>
          <p:cNvSpPr/>
          <p:nvPr/>
        </p:nvSpPr>
        <p:spPr>
          <a:xfrm>
            <a:off x="5612130" y="4708116"/>
            <a:ext cx="340614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З’єднання в’язанням</a:t>
            </a:r>
            <a:endParaRPr lang="en-US" sz="2449" dirty="0">
              <a:latin typeface="Times New Roman" panose="02020603050405020304" pitchFamily="18" charset="0"/>
              <a:cs typeface="Times New Roman" panose="02020603050405020304" pitchFamily="18" charset="0"/>
            </a:endParaRPr>
          </a:p>
        </p:txBody>
      </p:sp>
      <p:sp>
        <p:nvSpPr>
          <p:cNvPr id="18" name="Text 7"/>
          <p:cNvSpPr/>
          <p:nvPr/>
        </p:nvSpPr>
        <p:spPr>
          <a:xfrm>
            <a:off x="509953" y="5120368"/>
            <a:ext cx="8460318" cy="1866424"/>
          </a:xfrm>
          <a:prstGeom prst="rect">
            <a:avLst/>
          </a:prstGeom>
          <a:noFill/>
          <a:ln/>
        </p:spPr>
        <p:txBody>
          <a:bodyPr wrap="square" rtlCol="0" anchor="t"/>
          <a:lstStyle/>
          <a:p>
            <a:pPr marL="0" indent="0">
              <a:lnSpc>
                <a:spcPts val="1960"/>
              </a:lnSpc>
              <a:buNone/>
            </a:pPr>
            <a:r>
              <a:rPr lang="en-US" sz="2000" b="1" dirty="0">
                <a:solidFill>
                  <a:srgbClr val="272525"/>
                </a:solidFill>
                <a:latin typeface="Times New Roman" panose="02020603050405020304" pitchFamily="18" charset="0"/>
                <a:ea typeface="Eudoxus Sans" pitchFamily="34" charset="-122"/>
                <a:cs typeface="Times New Roman" panose="02020603050405020304" pitchFamily="18" charset="0"/>
              </a:rPr>
              <a:t>З’єднання в’язанням</a:t>
            </a: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 відпаленим сталевим дротом діаметром 1–1,5 мм  виконують при незначних обсягах робіт, відсутності фіксаторів, неможливості застосування електрозварювання. Поздовжні стержні з’єднують унапусток перев’язуванням стику у трьох місцях – посередині і на кінцях. При стикуванні стержнів гладкого профілю у розтягненій зоні вони повинні мати зігнуті гаки на кінцях.</a:t>
            </a:r>
            <a:endParaRPr lang="en-US" sz="2000" dirty="0">
              <a:latin typeface="Times New Roman" panose="02020603050405020304" pitchFamily="18" charset="0"/>
              <a:cs typeface="Times New Roman" panose="02020603050405020304" pitchFamily="18" charset="0"/>
            </a:endParaRPr>
          </a:p>
        </p:txBody>
      </p:sp>
      <p:pic>
        <p:nvPicPr>
          <p:cNvPr id="20" name="Image 5"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4289" y="5096974"/>
            <a:ext cx="2786782" cy="2087424"/>
          </a:xfrm>
          <a:prstGeom prst="rect">
            <a:avLst/>
          </a:prstGeom>
        </p:spPr>
      </p:pic>
    </p:spTree>
    <p:extLst>
      <p:ext uri="{BB962C8B-B14F-4D97-AF65-F5344CB8AC3E}">
        <p14:creationId xmlns:p14="http://schemas.microsoft.com/office/powerpoint/2010/main" val="101116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C4AB4820-225A-4F21-93AD-4723B1D89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4660463" y="90249"/>
            <a:ext cx="493014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З’єднання стержнів унапусток</a:t>
            </a:r>
            <a:endParaRPr lang="en-US" sz="2449" dirty="0">
              <a:latin typeface="Times New Roman" panose="02020603050405020304" pitchFamily="18" charset="0"/>
              <a:cs typeface="Times New Roman" panose="02020603050405020304" pitchFamily="18" charset="0"/>
            </a:endParaRPr>
          </a:p>
        </p:txBody>
      </p:sp>
      <p:sp>
        <p:nvSpPr>
          <p:cNvPr id="5" name="Text 2"/>
          <p:cNvSpPr/>
          <p:nvPr/>
        </p:nvSpPr>
        <p:spPr>
          <a:xfrm>
            <a:off x="580292" y="577452"/>
            <a:ext cx="8053754" cy="1741051"/>
          </a:xfrm>
          <a:prstGeom prst="rect">
            <a:avLst/>
          </a:prstGeom>
          <a:noFill/>
          <a:ln/>
        </p:spPr>
        <p:txBody>
          <a:bodyPr wrap="square" rtlCol="0" anchor="t"/>
          <a:lstStyle/>
          <a:p>
            <a:pPr marL="0" indent="0">
              <a:lnSpc>
                <a:spcPts val="1960"/>
              </a:lnSpc>
              <a:buNone/>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З’єднання стержнів унапусток</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без зварювання  застосовують при армуванні конструкцій сітками або плоскими каркасами з однобічним розміщенням робочих стержнів арматури і діаметрі стержнів не більшим ніж 32 мм. Величина напуску залежить від класів арматури і бетону та характеру дії елементів</a:t>
            </a:r>
            <a:endParaRPr lang="en-US" sz="24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3914" y="1796057"/>
            <a:ext cx="4967526" cy="1467803"/>
          </a:xfrm>
          <a:prstGeom prst="rect">
            <a:avLst/>
          </a:prstGeom>
        </p:spPr>
      </p:pic>
      <p:sp>
        <p:nvSpPr>
          <p:cNvPr id="8" name="Text 3"/>
          <p:cNvSpPr/>
          <p:nvPr/>
        </p:nvSpPr>
        <p:spPr>
          <a:xfrm>
            <a:off x="4629150" y="4094797"/>
            <a:ext cx="537210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З’єднання стержнів фіксаторами</a:t>
            </a:r>
            <a:endParaRPr lang="en-US" sz="2449" dirty="0">
              <a:latin typeface="Times New Roman" panose="02020603050405020304" pitchFamily="18" charset="0"/>
              <a:cs typeface="Times New Roman" panose="02020603050405020304" pitchFamily="18" charset="0"/>
            </a:endParaRPr>
          </a:p>
        </p:txBody>
      </p:sp>
      <p:sp>
        <p:nvSpPr>
          <p:cNvPr id="9" name="Text 4"/>
          <p:cNvSpPr/>
          <p:nvPr/>
        </p:nvSpPr>
        <p:spPr>
          <a:xfrm>
            <a:off x="635656" y="4687252"/>
            <a:ext cx="9365594" cy="1243608"/>
          </a:xfrm>
          <a:prstGeom prst="rect">
            <a:avLst/>
          </a:prstGeom>
          <a:noFill/>
          <a:ln/>
        </p:spPr>
        <p:txBody>
          <a:bodyPr wrap="square" rtlCol="0" anchor="t"/>
          <a:lstStyle/>
          <a:p>
            <a:pPr marL="0" indent="0">
              <a:lnSpc>
                <a:spcPts val="1960"/>
              </a:lnSpc>
              <a:buNone/>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З’єднання стержнів фіксаторами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застосовують при збиранні арматурних елементів у опалубці, кондукторах або шаблонах. Фіксаторами скріплюють стержні у вузлах схрещення.</a:t>
            </a:r>
            <a:endParaRPr lang="en-US" sz="2400" dirty="0">
              <a:latin typeface="Times New Roman" panose="02020603050405020304" pitchFamily="18" charset="0"/>
              <a:cs typeface="Times New Roman" panose="02020603050405020304" pitchFamily="18" charset="0"/>
            </a:endParaRPr>
          </a:p>
        </p:txBody>
      </p:sp>
      <p:sp>
        <p:nvSpPr>
          <p:cNvPr id="10" name="Text 5"/>
          <p:cNvSpPr/>
          <p:nvPr/>
        </p:nvSpPr>
        <p:spPr>
          <a:xfrm>
            <a:off x="635657" y="5770840"/>
            <a:ext cx="9792020" cy="2487216"/>
          </a:xfrm>
          <a:prstGeom prst="rect">
            <a:avLst/>
          </a:prstGeom>
          <a:noFill/>
          <a:ln/>
        </p:spPr>
        <p:txBody>
          <a:bodyPr wrap="square" rtlCol="0" anchor="t"/>
          <a:lstStyle/>
          <a:p>
            <a:pPr marL="0" indent="0">
              <a:lnSpc>
                <a:spcPts val="1960"/>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Застосовують різні типи пружинних металевих фіксаторів. Ефективними є пластмасові фіксатори, які одночасно можна використовувати і для забезпечення потрібної товщини захисного шару бетону між арматурою і опалубкою. Застосування фіксаторів для з’єднання арматури забезпечує гарантовану якість з’єднань і знижує трудомісткість робіт порівняно з ручним в’язанням у 2,5–3 рази.</a:t>
            </a:r>
            <a:endParaRPr lang="en-US" sz="2400" dirty="0">
              <a:latin typeface="Times New Roman" panose="02020603050405020304" pitchFamily="18" charset="0"/>
              <a:cs typeface="Times New Roman" panose="02020603050405020304" pitchFamily="18" charset="0"/>
            </a:endParaRPr>
          </a:p>
        </p:txBody>
      </p:sp>
      <p:pic>
        <p:nvPicPr>
          <p:cNvPr id="11" name="Image 3" descr="preencoded.png"/>
          <p:cNvPicPr>
            <a:picLocks noChangeAspect="1"/>
          </p:cNvPicPr>
          <p:nvPr/>
        </p:nvPicPr>
        <p:blipFill rotWithShape="1">
          <a:blip r:embed="rId5" cstate="email">
            <a:extLst>
              <a:ext uri="{28A0092B-C50C-407E-A947-70E740481C1C}">
                <a14:useLocalDpi xmlns:a14="http://schemas.microsoft.com/office/drawing/2010/main"/>
              </a:ext>
            </a:extLst>
          </a:blip>
          <a:srcRect r="-3788"/>
          <a:stretch/>
        </p:blipFill>
        <p:spPr>
          <a:xfrm>
            <a:off x="10651332" y="4717876"/>
            <a:ext cx="2652713" cy="2984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9" name="Image 0" descr="preencoded.png">
            <a:extLst>
              <a:ext uri="{FF2B5EF4-FFF2-40B4-BE49-F238E27FC236}">
                <a16:creationId xmlns:a16="http://schemas.microsoft.com/office/drawing/2014/main" id="{FAF35B75-A160-4049-8051-C87371373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3362801" y="458272"/>
            <a:ext cx="7170420" cy="519946"/>
          </a:xfrm>
          <a:prstGeom prst="rect">
            <a:avLst/>
          </a:prstGeom>
          <a:noFill/>
          <a:ln/>
        </p:spPr>
        <p:txBody>
          <a:bodyPr wrap="none" rtlCol="0" anchor="t"/>
          <a:lstStyle/>
          <a:p>
            <a:pPr marL="0" indent="0">
              <a:lnSpc>
                <a:spcPts val="4095"/>
              </a:lnSpc>
              <a:buNone/>
            </a:pPr>
            <a:r>
              <a:rPr lang="en-US" sz="3276" b="1" dirty="0">
                <a:solidFill>
                  <a:srgbClr val="000000"/>
                </a:solidFill>
                <a:latin typeface="Times New Roman" panose="02020603050405020304" pitchFamily="18" charset="0"/>
                <a:ea typeface="p22-mackinac-pro" pitchFamily="34" charset="-122"/>
                <a:cs typeface="Times New Roman" panose="02020603050405020304" pitchFamily="18" charset="0"/>
              </a:rPr>
              <a:t>Монтаж напружуваної арматури</a:t>
            </a:r>
            <a:endParaRPr lang="en-US" sz="3276" dirty="0">
              <a:latin typeface="Times New Roman" panose="02020603050405020304" pitchFamily="18" charset="0"/>
              <a:cs typeface="Times New Roman" panose="02020603050405020304" pitchFamily="18" charset="0"/>
            </a:endParaRPr>
          </a:p>
        </p:txBody>
      </p:sp>
      <p:sp>
        <p:nvSpPr>
          <p:cNvPr id="5" name="Text 2"/>
          <p:cNvSpPr/>
          <p:nvPr/>
        </p:nvSpPr>
        <p:spPr>
          <a:xfrm>
            <a:off x="826476" y="1227773"/>
            <a:ext cx="13118123" cy="1064895"/>
          </a:xfrm>
          <a:prstGeom prst="rect">
            <a:avLst/>
          </a:prstGeom>
          <a:noFill/>
          <a:ln/>
        </p:spPr>
        <p:txBody>
          <a:bodyPr wrap="square" rtlCol="0" anchor="t"/>
          <a:lstStyle/>
          <a:p>
            <a:pPr marL="0" indent="0">
              <a:lnSpc>
                <a:spcPts val="2097"/>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Напружувану арматуру встановлюють у попередньо влаштовані у монолітних конструкціях канали після набуття бетоном потрібної міцності, до бетонування або після набуття бетоном проектної міцності. Натягування арматури виконують механічним і електротермічним методами або самонапруженням.</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826476" y="2479834"/>
            <a:ext cx="12959862" cy="2129790"/>
          </a:xfrm>
          <a:prstGeom prst="rect">
            <a:avLst/>
          </a:prstGeom>
          <a:noFill/>
          <a:ln/>
        </p:spPr>
        <p:txBody>
          <a:bodyPr wrap="square" rtlCol="0" anchor="t"/>
          <a:lstStyle/>
          <a:p>
            <a:pPr marL="0" indent="0">
              <a:lnSpc>
                <a:spcPts val="2097"/>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Канали для напружуваної арматури влаштовують установленням до бетонування у конструкції каналоутворювачів із сталевих трубок, гумових рукавів з дротовим осердям, які через 2–4 години після бетонування виймають з конструкції, або сталевих тонкостінних гофрованих трубок, які залишаються в бетоні. Після набуття бетоном потрібної міцності у канали заводять напружувану арматуру із стержнів, канатів або пучків  Один кінець арматури закріплюють у торці каналу, а інший запресовують в анкер і муфтою з’єднують з гідравлічним домкратом одинарної або подвійної дії. Якщо довжина арматури більша ніж 10 м, її натягують одночасно з обох кінців двома домкратами.</a:t>
            </a:r>
            <a:endParaRPr lang="en-US" sz="24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1667" y="4796790"/>
            <a:ext cx="5106948" cy="1456134"/>
          </a:xfrm>
          <a:prstGeom prst="rect">
            <a:avLst/>
          </a:prstGeom>
        </p:spPr>
      </p:pic>
      <p:sp>
        <p:nvSpPr>
          <p:cNvPr id="8" name="Text 4"/>
          <p:cNvSpPr/>
          <p:nvPr/>
        </p:nvSpPr>
        <p:spPr>
          <a:xfrm>
            <a:off x="826476" y="6440091"/>
            <a:ext cx="12959862" cy="1331119"/>
          </a:xfrm>
          <a:prstGeom prst="rect">
            <a:avLst/>
          </a:prstGeom>
          <a:noFill/>
          <a:ln/>
        </p:spPr>
        <p:txBody>
          <a:bodyPr wrap="square" rtlCol="0" anchor="t"/>
          <a:lstStyle/>
          <a:p>
            <a:pPr marL="0" indent="0">
              <a:lnSpc>
                <a:spcPts val="2097"/>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Арматуру натягують плавно, збільшуючи зусилля натягу на 3–5 кН і доводячи його до значення, що перевищує розрахункове на 10 відсотків. Витримавши в такому стані 8–10 хв, його зменшують до розрахункового і закріплюють другий кінець напружуваної арматури. Для запобігання перепаду напруження вздовж арматури інколи застосовують пульсуюче натягування – кілька разів короткочасно послідовно збільшують, а потім зменшують зусилля натягу.</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4" name="Text 1"/>
          <p:cNvSpPr/>
          <p:nvPr/>
        </p:nvSpPr>
        <p:spPr>
          <a:xfrm>
            <a:off x="439615" y="567571"/>
            <a:ext cx="7151929" cy="1989773"/>
          </a:xfrm>
          <a:prstGeom prst="rect">
            <a:avLst/>
          </a:prstGeom>
          <a:noFill/>
          <a:ln/>
        </p:spPr>
        <p:txBody>
          <a:bodyPr wrap="square" rtlCol="0" anchor="t"/>
          <a:lstStyle/>
          <a:p>
            <a:pPr marL="0" indent="0">
              <a:lnSpc>
                <a:spcPts val="1960"/>
              </a:lnSpc>
              <a:buNone/>
            </a:pP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Відразу після натягування канали заповнюють цементно-піщаним розчином марки не менше 300. Нагнітають розчин розчино-насосом або пневмонагнітачем з одного кінця каналу безперервно, починаючи з тиску 0,1 МПа і підвищуючи його до 0,4 МПа. Нагнітання зупиняють, коли розчин починає витікати з іншого кінця каналу.</a:t>
            </a:r>
            <a:endParaRPr lang="en-US" sz="2000" dirty="0">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497" y="602575"/>
            <a:ext cx="2609493" cy="2052518"/>
          </a:xfrm>
          <a:prstGeom prst="rect">
            <a:avLst/>
          </a:prstGeom>
        </p:spPr>
      </p:pic>
      <p:sp>
        <p:nvSpPr>
          <p:cNvPr id="6" name="Text 2"/>
          <p:cNvSpPr/>
          <p:nvPr/>
        </p:nvSpPr>
        <p:spPr>
          <a:xfrm>
            <a:off x="580292" y="3004899"/>
            <a:ext cx="10428941" cy="994886"/>
          </a:xfrm>
          <a:prstGeom prst="rect">
            <a:avLst/>
          </a:prstGeom>
          <a:noFill/>
          <a:ln/>
        </p:spPr>
        <p:txBody>
          <a:bodyPr wrap="square" rtlCol="0" anchor="t"/>
          <a:lstStyle/>
          <a:p>
            <a:pPr marL="0" indent="0">
              <a:lnSpc>
                <a:spcPts val="1960"/>
              </a:lnSpc>
              <a:buNone/>
            </a:pP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напружувані елементи, що вкладають у конструкції до бетонування, попередньо покривають антикорозійною речовиною, а потім </a:t>
            </a:r>
            <a:r>
              <a:rPr lang="en-US" sz="1225" dirty="0">
                <a:solidFill>
                  <a:srgbClr val="272525"/>
                </a:solidFill>
                <a:latin typeface="Times New Roman" panose="02020603050405020304" pitchFamily="18" charset="0"/>
                <a:ea typeface="Eudoxus Sans" pitchFamily="34" charset="-122"/>
                <a:cs typeface="Times New Roman" panose="02020603050405020304" pitchFamily="18" charset="0"/>
              </a:rPr>
              <a:t>фторопластом (тефлоном), який має майже нульовий коефіцієнт тертя. У процесі натягування канати або стержні відносно легко ковзають у тілі бетону.</a:t>
            </a:r>
            <a:endParaRPr lang="en-US" sz="1225" dirty="0">
              <a:latin typeface="Times New Roman" panose="02020603050405020304" pitchFamily="18" charset="0"/>
              <a:cs typeface="Times New Roman" panose="02020603050405020304" pitchFamily="18" charset="0"/>
            </a:endParaRPr>
          </a:p>
        </p:txBody>
      </p:sp>
      <p:sp>
        <p:nvSpPr>
          <p:cNvPr id="7" name="Text 3"/>
          <p:cNvSpPr/>
          <p:nvPr/>
        </p:nvSpPr>
        <p:spPr>
          <a:xfrm>
            <a:off x="580292" y="4314587"/>
            <a:ext cx="9126415" cy="994886"/>
          </a:xfrm>
          <a:prstGeom prst="rect">
            <a:avLst/>
          </a:prstGeom>
          <a:noFill/>
          <a:ln/>
        </p:spPr>
        <p:txBody>
          <a:bodyPr wrap="square" rtlCol="0" anchor="t"/>
          <a:lstStyle/>
          <a:p>
            <a:pPr marL="0" indent="0">
              <a:lnSpc>
                <a:spcPts val="1960"/>
              </a:lnSpc>
              <a:buNone/>
            </a:pP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Самонатягування арматури здійснюється при бетонуванні конструкцій стержнями періодичного профілю із застосуванням розширних бетонів.</a:t>
            </a:r>
            <a:endParaRPr lang="en-US" sz="2000" dirty="0">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4460" y="4144625"/>
            <a:ext cx="2661404" cy="1334810"/>
          </a:xfrm>
          <a:prstGeom prst="rect">
            <a:avLst/>
          </a:prstGeom>
        </p:spPr>
      </p:pic>
      <p:sp>
        <p:nvSpPr>
          <p:cNvPr id="9" name="Text 4"/>
          <p:cNvSpPr/>
          <p:nvPr/>
        </p:nvSpPr>
        <p:spPr>
          <a:xfrm>
            <a:off x="580293" y="6009798"/>
            <a:ext cx="9337430" cy="1446080"/>
          </a:xfrm>
          <a:prstGeom prst="rect">
            <a:avLst/>
          </a:prstGeom>
          <a:noFill/>
          <a:ln/>
        </p:spPr>
        <p:txBody>
          <a:bodyPr wrap="square" rtlCol="0" anchor="t"/>
          <a:lstStyle/>
          <a:p>
            <a:pPr marL="0" indent="0">
              <a:lnSpc>
                <a:spcPts val="1960"/>
              </a:lnSpc>
              <a:buNone/>
            </a:pPr>
            <a:r>
              <a:rPr lang="en-US" sz="2000" dirty="0">
                <a:solidFill>
                  <a:srgbClr val="272525"/>
                </a:solidFill>
                <a:latin typeface="Times New Roman" panose="02020603050405020304" pitchFamily="18" charset="0"/>
                <a:ea typeface="Eudoxus Sans" pitchFamily="34" charset="-122"/>
                <a:cs typeface="Times New Roman" panose="02020603050405020304" pitchFamily="18" charset="0"/>
              </a:rPr>
              <a:t>Для попереднього натягування арматури резервуарів, силосів, інших циліндричних споруд застосовують спеціальні накручувальні машини, які обтягують арматурним дротом стінки споруд зовні, після набуття бетоном проектної міцності. Для захисту арматури після її накручування поверхню торкретують або штукатурять високоміцним цементним розчином.</a:t>
            </a:r>
            <a:endParaRPr lang="en-US" sz="20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5616" y="5659992"/>
            <a:ext cx="2261830" cy="2338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496550"/>
            <a:ext cx="9144000" cy="1371600"/>
          </a:xfrm>
        </p:spPr>
        <p:txBody>
          <a:bodyPr/>
          <a:lstStyle/>
          <a:p>
            <a:r>
              <a:rPr lang="uk-UA" dirty="0"/>
              <a:t>Зміст</a:t>
            </a:r>
            <a:endParaRPr lang="ru-RU" dirty="0"/>
          </a:p>
        </p:txBody>
      </p:sp>
      <p:sp>
        <p:nvSpPr>
          <p:cNvPr id="3" name="Объект 2"/>
          <p:cNvSpPr>
            <a:spLocks noGrp="1"/>
          </p:cNvSpPr>
          <p:nvPr>
            <p:ph idx="1"/>
          </p:nvPr>
        </p:nvSpPr>
        <p:spPr>
          <a:xfrm>
            <a:off x="2389853" y="1868150"/>
            <a:ext cx="9144000" cy="5760720"/>
          </a:xfrm>
        </p:spPr>
        <p:txBody>
          <a:bodyPr/>
          <a:lstStyle/>
          <a:p>
            <a:pPr marL="137160" indent="0">
              <a:lnSpc>
                <a:spcPct val="150000"/>
              </a:lnSpc>
              <a:buNone/>
            </a:pPr>
            <a:r>
              <a:rPr lang="uk-UA" dirty="0">
                <a:latin typeface="+mj-lt"/>
              </a:rPr>
              <a:t>1. Види арматури</a:t>
            </a:r>
          </a:p>
          <a:p>
            <a:pPr marL="137160" indent="0">
              <a:buNone/>
            </a:pPr>
            <a:r>
              <a:rPr lang="uk-UA" dirty="0">
                <a:latin typeface="+mj-lt"/>
              </a:rPr>
              <a:t>2. Арматурні роботи</a:t>
            </a:r>
          </a:p>
          <a:p>
            <a:pPr marL="137160" indent="0">
              <a:lnSpc>
                <a:spcPct val="150000"/>
              </a:lnSpc>
              <a:buNone/>
            </a:pPr>
            <a:r>
              <a:rPr lang="uk-UA" dirty="0">
                <a:latin typeface="+mj-lt"/>
              </a:rPr>
              <a:t>3. Заготовлення арматури</a:t>
            </a:r>
          </a:p>
          <a:p>
            <a:pPr marL="137160" indent="0">
              <a:lnSpc>
                <a:spcPct val="150000"/>
              </a:lnSpc>
              <a:buNone/>
            </a:pPr>
            <a:r>
              <a:rPr lang="uk-UA" dirty="0">
                <a:latin typeface="+mj-lt"/>
              </a:rPr>
              <a:t>4. Виготовлення конструктивних арматурних </a:t>
            </a:r>
            <a:r>
              <a:rPr lang="uk-UA" dirty="0" err="1">
                <a:latin typeface="+mj-lt"/>
              </a:rPr>
              <a:t>алементів</a:t>
            </a:r>
            <a:endParaRPr lang="uk-UA" dirty="0">
              <a:latin typeface="+mj-lt"/>
            </a:endParaRPr>
          </a:p>
          <a:p>
            <a:pPr marL="137160" indent="0">
              <a:lnSpc>
                <a:spcPct val="150000"/>
              </a:lnSpc>
              <a:buNone/>
            </a:pPr>
            <a:r>
              <a:rPr lang="uk-UA" dirty="0">
                <a:latin typeface="+mj-lt"/>
              </a:rPr>
              <a:t>5. Заготовлення напруженої арматури</a:t>
            </a:r>
          </a:p>
        </p:txBody>
      </p:sp>
    </p:spTree>
    <p:extLst>
      <p:ext uri="{BB962C8B-B14F-4D97-AF65-F5344CB8AC3E}">
        <p14:creationId xmlns:p14="http://schemas.microsoft.com/office/powerpoint/2010/main" val="72167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pic>
        <p:nvPicPr>
          <p:cNvPr id="4" name="Image 1" descr="preencode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828800"/>
            <a:ext cx="3657600" cy="5131398"/>
          </a:xfrm>
          <a:prstGeom prst="rect">
            <a:avLst/>
          </a:prstGeom>
        </p:spPr>
      </p:pic>
      <p:sp>
        <p:nvSpPr>
          <p:cNvPr id="5" name="Text 1"/>
          <p:cNvSpPr/>
          <p:nvPr/>
        </p:nvSpPr>
        <p:spPr>
          <a:xfrm>
            <a:off x="4490799" y="2765227"/>
            <a:ext cx="8503920" cy="694373"/>
          </a:xfrm>
          <a:prstGeom prst="rect">
            <a:avLst/>
          </a:prstGeom>
          <a:noFill/>
          <a:ln/>
        </p:spPr>
        <p:txBody>
          <a:bodyPr wrap="none" rtlCol="0" anchor="t"/>
          <a:lstStyle/>
          <a:p>
            <a:pPr marL="0" indent="0" algn="l">
              <a:lnSpc>
                <a:spcPts val="5468"/>
              </a:lnSpc>
              <a:buNone/>
            </a:pPr>
            <a:r>
              <a:rPr lang="en-US" sz="4374" b="1" dirty="0">
                <a:solidFill>
                  <a:srgbClr val="000000"/>
                </a:solidFill>
                <a:latin typeface="Times New Roman" panose="02020603050405020304" pitchFamily="18" charset="0"/>
                <a:ea typeface="p22-mackinac-pro" pitchFamily="34" charset="-122"/>
                <a:cs typeface="Times New Roman" panose="02020603050405020304" pitchFamily="18" charset="0"/>
              </a:rPr>
              <a:t>Виконання арматурних робіт</a:t>
            </a:r>
            <a:endParaRPr lang="en-US" sz="4374" dirty="0">
              <a:latin typeface="Times New Roman" panose="02020603050405020304" pitchFamily="18" charset="0"/>
              <a:cs typeface="Times New Roman" panose="02020603050405020304" pitchFamily="18" charset="0"/>
            </a:endParaRPr>
          </a:p>
        </p:txBody>
      </p:sp>
      <p:sp>
        <p:nvSpPr>
          <p:cNvPr id="6" name="Text 2"/>
          <p:cNvSpPr/>
          <p:nvPr/>
        </p:nvSpPr>
        <p:spPr>
          <a:xfrm>
            <a:off x="4490799" y="3792855"/>
            <a:ext cx="9306401" cy="355402"/>
          </a:xfrm>
          <a:prstGeom prst="rect">
            <a:avLst/>
          </a:prstGeom>
          <a:noFill/>
          <a:ln/>
        </p:spPr>
        <p:txBody>
          <a:bodyPr wrap="none" rtlCol="0" anchor="t"/>
          <a:lstStyle/>
          <a:p>
            <a:pPr marL="0" indent="0">
              <a:lnSpc>
                <a:spcPts val="2799"/>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роботи - важлива складова будь-якого будівельного проекту.</a:t>
            </a:r>
            <a:endParaRPr lang="en-US" sz="2400" dirty="0">
              <a:latin typeface="Times New Roman" panose="02020603050405020304" pitchFamily="18" charset="0"/>
              <a:cs typeface="Times New Roman" panose="02020603050405020304" pitchFamily="18" charset="0"/>
            </a:endParaRPr>
          </a:p>
        </p:txBody>
      </p:sp>
      <p:sp>
        <p:nvSpPr>
          <p:cNvPr id="7" name="Text 3"/>
          <p:cNvSpPr/>
          <p:nvPr/>
        </p:nvSpPr>
        <p:spPr>
          <a:xfrm>
            <a:off x="4490799" y="4398169"/>
            <a:ext cx="9306401" cy="2424662"/>
          </a:xfrm>
          <a:prstGeom prst="rect">
            <a:avLst/>
          </a:prstGeom>
          <a:noFill/>
          <a:ln/>
        </p:spPr>
        <p:txBody>
          <a:bodyPr wrap="square" rtlCol="0" anchor="t"/>
          <a:lstStyle/>
          <a:p>
            <a:pPr marL="0" indent="0">
              <a:lnSpc>
                <a:spcPts val="2799"/>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Арматура – це сталеві круглі стержні, прокатні профілі, дріт, вироби з них  або неметалеві вироби – склопластиковий дріт, пасма, інші матеріали, які розміщують у бетоні для підвищення несівної здатності бетонних конструкцій.</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pic>
        <p:nvPicPr>
          <p:cNvPr id="4" name="Image 1" descr="preencode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727004"/>
            <a:ext cx="3657600" cy="3856215"/>
          </a:xfrm>
          <a:prstGeom prst="rect">
            <a:avLst/>
          </a:prstGeom>
        </p:spPr>
      </p:pic>
      <p:sp>
        <p:nvSpPr>
          <p:cNvPr id="5" name="Text 1"/>
          <p:cNvSpPr/>
          <p:nvPr/>
        </p:nvSpPr>
        <p:spPr>
          <a:xfrm>
            <a:off x="4624753" y="844063"/>
            <a:ext cx="6411625" cy="808892"/>
          </a:xfrm>
          <a:prstGeom prst="rect">
            <a:avLst/>
          </a:prstGeom>
          <a:noFill/>
          <a:ln/>
        </p:spPr>
        <p:txBody>
          <a:bodyPr wrap="none" rtlCol="0" anchor="t"/>
          <a:lstStyle/>
          <a:p>
            <a:pPr marL="0" indent="0">
              <a:lnSpc>
                <a:spcPts val="4374"/>
              </a:lnSpc>
              <a:buNone/>
            </a:pPr>
            <a:r>
              <a:rPr lang="en-US" sz="3499" b="1" dirty="0">
                <a:solidFill>
                  <a:srgbClr val="000000"/>
                </a:solidFill>
                <a:latin typeface="Times New Roman" panose="02020603050405020304" pitchFamily="18" charset="0"/>
                <a:ea typeface="p22-mackinac-pro" pitchFamily="34" charset="-122"/>
                <a:cs typeface="Times New Roman" panose="02020603050405020304" pitchFamily="18" charset="0"/>
              </a:rPr>
              <a:t>Класи арматурних стержнів</a:t>
            </a:r>
            <a:endParaRPr lang="en-US" sz="3499" dirty="0">
              <a:latin typeface="Times New Roman" panose="02020603050405020304" pitchFamily="18" charset="0"/>
              <a:cs typeface="Times New Roman" panose="02020603050405020304" pitchFamily="18" charset="0"/>
            </a:endParaRPr>
          </a:p>
        </p:txBody>
      </p:sp>
      <p:sp>
        <p:nvSpPr>
          <p:cNvPr id="6" name="Text 2"/>
          <p:cNvSpPr/>
          <p:nvPr/>
        </p:nvSpPr>
        <p:spPr>
          <a:xfrm>
            <a:off x="4490799" y="1727004"/>
            <a:ext cx="9594478" cy="2132408"/>
          </a:xfrm>
          <a:prstGeom prst="rect">
            <a:avLst/>
          </a:prstGeom>
          <a:noFill/>
          <a:ln/>
        </p:spPr>
        <p:txBody>
          <a:bodyPr wrap="square" rtlCol="0" anchor="t"/>
          <a:lstStyle/>
          <a:p>
            <a:pPr marL="0" indent="0">
              <a:lnSpc>
                <a:spcPts val="2799"/>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стержні та дріт поділяють за </a:t>
            </a:r>
            <a:r>
              <a:rPr lang="en-US" sz="2400" dirty="0" err="1">
                <a:solidFill>
                  <a:srgbClr val="272525"/>
                </a:solidFill>
                <a:latin typeface="Times New Roman" panose="02020603050405020304" pitchFamily="18" charset="0"/>
                <a:ea typeface="Eudoxus Sans" pitchFamily="34" charset="-122"/>
                <a:cs typeface="Times New Roman" panose="02020603050405020304" pitchFamily="18" charset="0"/>
              </a:rPr>
              <a:t>класами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a:t>
            </a:r>
            <a:endParaRPr lang="uk-UA" sz="2400" dirty="0">
              <a:solidFill>
                <a:srgbClr val="272525"/>
              </a:solidFill>
              <a:latin typeface="Times New Roman" panose="02020603050405020304" pitchFamily="18" charset="0"/>
              <a:ea typeface="Eudoxus Sans" pitchFamily="34" charset="-122"/>
              <a:cs typeface="Times New Roman" panose="02020603050405020304" pitchFamily="18" charset="0"/>
            </a:endParaRPr>
          </a:p>
          <a:p>
            <a:pPr marL="0" indent="0">
              <a:lnSpc>
                <a:spcPts val="2799"/>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А–І (А240), А–II (А300), А–ІІІ (А400), А–ІV (А600), А–V (А800), А–VІ (А1000) (стержні), </a:t>
            </a:r>
            <a:endParaRPr lang="uk-UA" sz="2400" dirty="0">
              <a:solidFill>
                <a:srgbClr val="272525"/>
              </a:solidFill>
              <a:latin typeface="Times New Roman" panose="02020603050405020304" pitchFamily="18" charset="0"/>
              <a:ea typeface="Eudoxus Sans" pitchFamily="34" charset="-122"/>
              <a:cs typeface="Times New Roman" panose="02020603050405020304" pitchFamily="18" charset="0"/>
            </a:endParaRPr>
          </a:p>
          <a:p>
            <a:pPr marL="0" indent="0">
              <a:lnSpc>
                <a:spcPts val="2799"/>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В–І, В–ІІ (дріт) та за марками залежно від їх хімічного складу – наприклад, арматура класу А–II марок Вст5, 18Г2С або 10ГТ.</a:t>
            </a:r>
            <a:endParaRPr lang="en-US" sz="2400" dirty="0">
              <a:latin typeface="Times New Roman" panose="02020603050405020304" pitchFamily="18" charset="0"/>
              <a:cs typeface="Times New Roman" panose="02020603050405020304" pitchFamily="18" charset="0"/>
            </a:endParaRPr>
          </a:p>
        </p:txBody>
      </p:sp>
      <p:sp>
        <p:nvSpPr>
          <p:cNvPr id="7" name="Text 3"/>
          <p:cNvSpPr/>
          <p:nvPr/>
        </p:nvSpPr>
        <p:spPr>
          <a:xfrm>
            <a:off x="4490799" y="4109323"/>
            <a:ext cx="9306401" cy="2132409"/>
          </a:xfrm>
          <a:prstGeom prst="rect">
            <a:avLst/>
          </a:prstGeom>
          <a:noFill/>
          <a:ln/>
        </p:spPr>
        <p:txBody>
          <a:bodyPr wrap="square" rtlCol="0" anchor="t"/>
          <a:lstStyle/>
          <a:p>
            <a:pPr marL="0" indent="0">
              <a:lnSpc>
                <a:spcPts val="2799"/>
              </a:lnSpc>
              <a:buNone/>
            </a:pPr>
            <a:r>
              <a:rPr lang="en-US" sz="1750" dirty="0">
                <a:solidFill>
                  <a:srgbClr val="272525"/>
                </a:solidFill>
                <a:latin typeface="Times New Roman" panose="02020603050405020304" pitchFamily="18" charset="0"/>
                <a:ea typeface="Eudoxus Sans" pitchFamily="34" charset="-122"/>
                <a:cs typeface="Times New Roman" panose="02020603050405020304" pitchFamily="18" charset="0"/>
              </a:rPr>
              <a:t>.</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Стержневу арматуру виготовляють гладкою – класу А–І – та періодичного профілю – А–II–А–ІV (рис. 1, й). Стержнева арматура періодичного профілю класів А–III–А–VII має однаковий рисунок виступів. Щоб їх розрізняли, раніше кінці стержнів фарбували незмивними фарбами різних кольорів. На сучасному етапі промисловість випускає марковану арматуру періодичного профілю. Марки наносяться під час прокатування з кроком не більш як 1 м.</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4964311" y="561142"/>
            <a:ext cx="4701540" cy="510183"/>
          </a:xfrm>
          <a:prstGeom prst="rect">
            <a:avLst/>
          </a:prstGeom>
          <a:noFill/>
          <a:ln/>
        </p:spPr>
        <p:txBody>
          <a:bodyPr wrap="none" rtlCol="0" anchor="t"/>
          <a:lstStyle/>
          <a:p>
            <a:pPr marL="0" indent="0" algn="ctr">
              <a:lnSpc>
                <a:spcPts val="4017"/>
              </a:lnSpc>
              <a:buNone/>
            </a:pPr>
            <a:r>
              <a:rPr lang="en-US" sz="3214" b="1" dirty="0">
                <a:solidFill>
                  <a:srgbClr val="000000"/>
                </a:solidFill>
                <a:latin typeface="Times New Roman" panose="02020603050405020304" pitchFamily="18" charset="0"/>
                <a:ea typeface="p22-mackinac-pro" pitchFamily="34" charset="-122"/>
                <a:cs typeface="Times New Roman" panose="02020603050405020304" pitchFamily="18" charset="0"/>
              </a:rPr>
              <a:t>Клас арматурної сталі</a:t>
            </a:r>
            <a:endParaRPr lang="en-US" sz="3214" dirty="0">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351" y="1071325"/>
            <a:ext cx="3188375" cy="1912977"/>
          </a:xfrm>
          <a:prstGeom prst="rect">
            <a:avLst/>
          </a:prstGeom>
        </p:spPr>
      </p:pic>
      <p:sp>
        <p:nvSpPr>
          <p:cNvPr id="6" name="Text 2"/>
          <p:cNvSpPr/>
          <p:nvPr/>
        </p:nvSpPr>
        <p:spPr>
          <a:xfrm>
            <a:off x="967155" y="3213855"/>
            <a:ext cx="12836768" cy="1060966"/>
          </a:xfrm>
          <a:prstGeom prst="rect">
            <a:avLst/>
          </a:prstGeom>
          <a:noFill/>
          <a:ln/>
        </p:spPr>
        <p:txBody>
          <a:bodyPr wrap="square" rtlCol="0" anchor="t"/>
          <a:lstStyle/>
          <a:p>
            <a:pPr marL="0" indent="0">
              <a:lnSpc>
                <a:spcPts val="2571"/>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Клас арматурної сталі визначають кількістю поперечних ребер між двома опуклими позначками, включаючи одну з них.</a:t>
            </a:r>
            <a:endParaRPr lang="en-US" sz="2400" dirty="0">
              <a:latin typeface="Times New Roman" panose="02020603050405020304" pitchFamily="18" charset="0"/>
              <a:cs typeface="Times New Roman" panose="02020603050405020304" pitchFamily="18" charset="0"/>
            </a:endParaRPr>
          </a:p>
        </p:txBody>
      </p:sp>
      <p:sp>
        <p:nvSpPr>
          <p:cNvPr id="7" name="Text 3"/>
          <p:cNvSpPr/>
          <p:nvPr/>
        </p:nvSpPr>
        <p:spPr>
          <a:xfrm>
            <a:off x="967155" y="3938954"/>
            <a:ext cx="12836768" cy="1544827"/>
          </a:xfrm>
          <a:prstGeom prst="rect">
            <a:avLst/>
          </a:prstGeom>
          <a:noFill/>
          <a:ln/>
        </p:spPr>
        <p:txBody>
          <a:bodyPr wrap="square" rtlCol="0" anchor="t"/>
          <a:lstStyle/>
          <a:p>
            <a:pPr marL="0" indent="0">
              <a:lnSpc>
                <a:spcPts val="2571"/>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Арматуру класів А–І–А–III та В–І застосовують для ненапружуваних залізобетонних конструкцій, класу А–V (А800), А–VI (А1000) та термічно зміцнену класів А–V (А–785), А,–VI (А–175) – для влаштування попередньо напруженої арматури конструкцій.</a:t>
            </a:r>
            <a:endParaRPr lang="en-US" sz="2400" dirty="0">
              <a:latin typeface="Times New Roman" panose="02020603050405020304" pitchFamily="18" charset="0"/>
              <a:cs typeface="Times New Roman" panose="02020603050405020304" pitchFamily="18" charset="0"/>
            </a:endParaRPr>
          </a:p>
        </p:txBody>
      </p:sp>
      <p:sp>
        <p:nvSpPr>
          <p:cNvPr id="8" name="Text 4"/>
          <p:cNvSpPr/>
          <p:nvPr/>
        </p:nvSpPr>
        <p:spPr>
          <a:xfrm>
            <a:off x="967155" y="5126832"/>
            <a:ext cx="12836768" cy="2545317"/>
          </a:xfrm>
          <a:prstGeom prst="rect">
            <a:avLst/>
          </a:prstGeom>
          <a:noFill/>
          <a:ln/>
        </p:spPr>
        <p:txBody>
          <a:bodyPr wrap="square" rtlCol="0" anchor="t"/>
          <a:lstStyle/>
          <a:p>
            <a:pPr marL="0" indent="0">
              <a:lnSpc>
                <a:spcPts val="2571"/>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Напружену арматуру виготовляють з високоміцного дроту класів В–ІІ, Вр–ІІ (рифлений, періодичного профілю), канатів К–7 і К–10.Арматуру класів А–І та А–ІІ діаметром до 14 мм, дріт і канати постачають із заводів метизного виробництва у бухтах, класів А–І та А–ІІ діаметром більше ніж 10 мм та інших класів – у прутиках 6–12 м довжиною, за індивідуальним замовленням – до 24 м, уніфіковані сітки з дроту класу В–І або стержнів класу А–ІІІ 1,5–3 м шириною до 9 м довжиною у плоских пакетах </a:t>
            </a:r>
            <a:r>
              <a:rPr lang="en-US" sz="2400" dirty="0" err="1">
                <a:solidFill>
                  <a:srgbClr val="272525"/>
                </a:solidFill>
                <a:latin typeface="Times New Roman" panose="02020603050405020304" pitchFamily="18" charset="0"/>
                <a:ea typeface="Eudoxus Sans" pitchFamily="34" charset="-122"/>
                <a:cs typeface="Times New Roman" panose="02020603050405020304" pitchFamily="18" charset="0"/>
              </a:rPr>
              <a:t>або</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Eudoxus Sans" pitchFamily="34" charset="-122"/>
                <a:cs typeface="Times New Roman" panose="02020603050405020304" pitchFamily="18" charset="0"/>
              </a:rPr>
              <a:t>рулонах</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5711190" y="465296"/>
            <a:ext cx="3208020" cy="423029"/>
          </a:xfrm>
          <a:prstGeom prst="rect">
            <a:avLst/>
          </a:prstGeom>
          <a:noFill/>
          <a:ln/>
        </p:spPr>
        <p:txBody>
          <a:bodyPr wrap="none" rtlCol="0" anchor="t"/>
          <a:lstStyle/>
          <a:p>
            <a:pPr marL="0" indent="0" algn="ctr">
              <a:lnSpc>
                <a:spcPts val="3331"/>
              </a:lnSpc>
              <a:buNone/>
            </a:pPr>
            <a:r>
              <a:rPr lang="en-US" sz="2665" b="1" dirty="0">
                <a:solidFill>
                  <a:srgbClr val="000000"/>
                </a:solidFill>
                <a:latin typeface="Times New Roman" panose="02020603050405020304" pitchFamily="18" charset="0"/>
                <a:ea typeface="p22-mackinac-pro" pitchFamily="34" charset="-122"/>
                <a:cs typeface="Times New Roman" panose="02020603050405020304" pitchFamily="18" charset="0"/>
              </a:rPr>
              <a:t>Арматурні роботи</a:t>
            </a:r>
            <a:endParaRPr lang="en-US" sz="2665" dirty="0">
              <a:latin typeface="Times New Roman" panose="02020603050405020304" pitchFamily="18" charset="0"/>
              <a:cs typeface="Times New Roman" panose="02020603050405020304" pitchFamily="18" charset="0"/>
            </a:endParaRPr>
          </a:p>
        </p:txBody>
      </p:sp>
      <p:sp>
        <p:nvSpPr>
          <p:cNvPr id="5" name="Text 2"/>
          <p:cNvSpPr/>
          <p:nvPr/>
        </p:nvSpPr>
        <p:spPr>
          <a:xfrm>
            <a:off x="756138" y="1226701"/>
            <a:ext cx="13047785" cy="811887"/>
          </a:xfrm>
          <a:prstGeom prst="rect">
            <a:avLst/>
          </a:prstGeom>
          <a:noFill/>
          <a:ln/>
        </p:spPr>
        <p:txBody>
          <a:bodyPr wrap="square" rtlCol="0" anchor="t"/>
          <a:lstStyle/>
          <a:p>
            <a:pPr marL="0" indent="0">
              <a:lnSpc>
                <a:spcPts val="2132"/>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роботи включають заготовлення арматури з арматурної сталі, складання арматурних сіток і каркасів зварюванням або зв’язуванням, та установлення арматури у проектне положення.</a:t>
            </a:r>
            <a:endParaRPr lang="en-US" sz="24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rotWithShape="1">
          <a:blip r:embed="rId4" cstate="email">
            <a:extLst>
              <a:ext uri="{28A0092B-C50C-407E-A947-70E740481C1C}">
                <a14:useLocalDpi xmlns:a14="http://schemas.microsoft.com/office/drawing/2010/main"/>
              </a:ext>
            </a:extLst>
          </a:blip>
          <a:srcRect r="8036"/>
          <a:stretch/>
        </p:blipFill>
        <p:spPr>
          <a:xfrm>
            <a:off x="4290179" y="2228969"/>
            <a:ext cx="5563826" cy="4262438"/>
          </a:xfrm>
          <a:prstGeom prst="rect">
            <a:avLst/>
          </a:prstGeom>
        </p:spPr>
      </p:pic>
      <p:sp>
        <p:nvSpPr>
          <p:cNvPr id="7" name="Text 3"/>
          <p:cNvSpPr/>
          <p:nvPr/>
        </p:nvSpPr>
        <p:spPr>
          <a:xfrm>
            <a:off x="756137" y="6681788"/>
            <a:ext cx="13047785" cy="1082516"/>
          </a:xfrm>
          <a:prstGeom prst="rect">
            <a:avLst/>
          </a:prstGeom>
          <a:noFill/>
          <a:ln/>
        </p:spPr>
        <p:txBody>
          <a:bodyPr wrap="square" rtlCol="0" anchor="t"/>
          <a:lstStyle/>
          <a:p>
            <a:pPr marL="0" indent="0">
              <a:lnSpc>
                <a:spcPts val="2132"/>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У сучасному будівництві ненапружувані конструкції армують збільшеними монтажними елементами – зварними сітками, плоскими і просторовими каркасами  Тільки в окремих випадках складні конструкції армують безпосередньо у проектному положенні з окремих стержнів зі з’єднанням їх у закінчений арматурний елемент зварюванням або зв’язуванням.</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5341620" y="427673"/>
            <a:ext cx="3947160" cy="388858"/>
          </a:xfrm>
          <a:prstGeom prst="rect">
            <a:avLst/>
          </a:prstGeom>
          <a:noFill/>
          <a:ln/>
        </p:spPr>
        <p:txBody>
          <a:bodyPr wrap="none" rtlCol="0" anchor="t"/>
          <a:lstStyle/>
          <a:p>
            <a:pPr marL="0" indent="0" algn="ctr">
              <a:lnSpc>
                <a:spcPts val="3062"/>
              </a:lnSpc>
              <a:buNone/>
            </a:pPr>
            <a:r>
              <a:rPr lang="en-US" sz="2800" b="1" dirty="0">
                <a:solidFill>
                  <a:srgbClr val="000000"/>
                </a:solidFill>
                <a:latin typeface="Times New Roman" panose="02020603050405020304" pitchFamily="18" charset="0"/>
                <a:ea typeface="p22-mackinac-pro" pitchFamily="34" charset="-122"/>
                <a:cs typeface="Times New Roman" panose="02020603050405020304" pitchFamily="18" charset="0"/>
              </a:rPr>
              <a:t>Заготовлення арматури</a:t>
            </a:r>
            <a:endParaRPr lang="en-US" sz="2800" dirty="0">
              <a:latin typeface="Times New Roman" panose="02020603050405020304" pitchFamily="18" charset="0"/>
              <a:cs typeface="Times New Roman" panose="02020603050405020304" pitchFamily="18" charset="0"/>
            </a:endParaRPr>
          </a:p>
        </p:txBody>
      </p:sp>
      <p:sp>
        <p:nvSpPr>
          <p:cNvPr id="5" name="Text 2"/>
          <p:cNvSpPr/>
          <p:nvPr/>
        </p:nvSpPr>
        <p:spPr>
          <a:xfrm>
            <a:off x="931986" y="1127522"/>
            <a:ext cx="11816860" cy="1079659"/>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Конструктивні елементи арматури виготовляють переважно централізовано на підприємствах будівельної індустрії і постачають на будівельні майданчики. Розміри конструктивних елементів визначають проектом, ураховуючи умови транспортування.</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1107832" y="2223493"/>
            <a:ext cx="12660922" cy="847129"/>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Заготовлення ненапружуваної арматури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складається з технологічних операцій, які поділяються на дві основні групи – операції виготовлення окремих мірних стержнів і операції їх з’єднання в арматурні елементи.</a:t>
            </a:r>
            <a:endParaRPr lang="en-US" sz="2400" dirty="0">
              <a:latin typeface="Times New Roman" panose="02020603050405020304" pitchFamily="18" charset="0"/>
              <a:cs typeface="Times New Roman" panose="02020603050405020304" pitchFamily="18" charset="0"/>
            </a:endParaRPr>
          </a:p>
        </p:txBody>
      </p:sp>
      <p:sp>
        <p:nvSpPr>
          <p:cNvPr id="7" name="Text 4"/>
          <p:cNvSpPr/>
          <p:nvPr/>
        </p:nvSpPr>
        <p:spPr>
          <a:xfrm>
            <a:off x="3621167" y="2996803"/>
            <a:ext cx="3581995" cy="248722"/>
          </a:xfrm>
          <a:prstGeom prst="rect">
            <a:avLst/>
          </a:prstGeom>
          <a:noFill/>
          <a:ln/>
        </p:spPr>
        <p:txBody>
          <a:bodyPr wrap="none" rtlCol="0" anchor="t"/>
          <a:lstStyle/>
          <a:p>
            <a:pPr marL="0" indent="0">
              <a:lnSpc>
                <a:spcPts val="1960"/>
              </a:lnSpc>
              <a:buNone/>
            </a:pPr>
            <a:endParaRPr lang="en-US" sz="1400" dirty="0">
              <a:latin typeface="Times New Roman" panose="02020603050405020304" pitchFamily="18" charset="0"/>
              <a:cs typeface="Times New Roman" panose="02020603050405020304" pitchFamily="18" charset="0"/>
            </a:endParaRPr>
          </a:p>
        </p:txBody>
      </p:sp>
      <p:sp>
        <p:nvSpPr>
          <p:cNvPr id="8" name="Text 5"/>
          <p:cNvSpPr/>
          <p:nvPr/>
        </p:nvSpPr>
        <p:spPr>
          <a:xfrm>
            <a:off x="1107832" y="3420428"/>
            <a:ext cx="8827476" cy="994886"/>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Заготовлення арматурних стержнів</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включає операції правлення, обчищання, різання, вигинання і зварювання стиків арматури.</a:t>
            </a:r>
            <a:endParaRPr lang="en-US" sz="2400" dirty="0">
              <a:latin typeface="Times New Roman" panose="02020603050405020304" pitchFamily="18" charset="0"/>
              <a:cs typeface="Times New Roman" panose="02020603050405020304" pitchFamily="18" charset="0"/>
            </a:endParaRPr>
          </a:p>
        </p:txBody>
      </p:sp>
      <p:pic>
        <p:nvPicPr>
          <p:cNvPr id="9"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5338" y="3021166"/>
            <a:ext cx="2609493" cy="1648420"/>
          </a:xfrm>
          <a:prstGeom prst="rect">
            <a:avLst/>
          </a:prstGeom>
        </p:spPr>
      </p:pic>
      <p:sp>
        <p:nvSpPr>
          <p:cNvPr id="10" name="Text 6"/>
          <p:cNvSpPr/>
          <p:nvPr/>
        </p:nvSpPr>
        <p:spPr>
          <a:xfrm>
            <a:off x="1301262" y="5204936"/>
            <a:ext cx="8634046" cy="1733193"/>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Арматурну сталь у прутиках виправляють на верстатах для вигинання арматури, які мають робочий диск, що обертається, зі змінними центральним і згинальними пальцями .   Якщо діаметр стержнів до 24 мм, їх виправляють вручну на спеціальних правильних плитах.</a:t>
            </a:r>
            <a:endParaRPr lang="en-US" sz="2400" dirty="0">
              <a:latin typeface="Times New Roman" panose="02020603050405020304" pitchFamily="18" charset="0"/>
              <a:cs typeface="Times New Roman" panose="02020603050405020304" pitchFamily="18" charset="0"/>
            </a:endParaRPr>
          </a:p>
        </p:txBody>
      </p:sp>
      <p:pic>
        <p:nvPicPr>
          <p:cNvPr id="11" name="Image 2" descr="preencoded.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62739" y="5053255"/>
            <a:ext cx="2186107" cy="1884874"/>
          </a:xfrm>
          <a:prstGeom prst="rect">
            <a:avLst/>
          </a:prstGeom>
        </p:spPr>
      </p:pic>
      <p:sp>
        <p:nvSpPr>
          <p:cNvPr id="12" name="Text 7"/>
          <p:cNvSpPr/>
          <p:nvPr/>
        </p:nvSpPr>
        <p:spPr>
          <a:xfrm>
            <a:off x="3621167" y="7801570"/>
            <a:ext cx="7388066" cy="248722"/>
          </a:xfrm>
          <a:prstGeom prst="rect">
            <a:avLst/>
          </a:prstGeom>
          <a:noFill/>
          <a:ln/>
        </p:spPr>
        <p:txBody>
          <a:bodyPr wrap="none" rtlCol="0" anchor="t"/>
          <a:lstStyle/>
          <a:p>
            <a:pPr marL="0" indent="0">
              <a:lnSpc>
                <a:spcPts val="1960"/>
              </a:lnSpc>
              <a:buNone/>
            </a:pP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1740878" y="290631"/>
            <a:ext cx="10794022" cy="960775"/>
          </a:xfrm>
          <a:prstGeom prst="rect">
            <a:avLst/>
          </a:prstGeom>
          <a:noFill/>
          <a:ln/>
        </p:spPr>
        <p:txBody>
          <a:bodyPr wrap="square" rtlCol="0" anchor="t"/>
          <a:lstStyle/>
          <a:p>
            <a:pPr marL="0" indent="0">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Виготовлення конструктивних арматурних елементів на підприємствах включає виготовлення сіток, плоских і просторових арматурних каркасів.</a:t>
            </a:r>
            <a:endParaRPr lang="en-US" sz="2449" dirty="0">
              <a:latin typeface="Times New Roman" panose="02020603050405020304" pitchFamily="18" charset="0"/>
              <a:cs typeface="Times New Roman" panose="02020603050405020304" pitchFamily="18" charset="0"/>
            </a:endParaRPr>
          </a:p>
        </p:txBody>
      </p:sp>
      <p:sp>
        <p:nvSpPr>
          <p:cNvPr id="5" name="Shape 2"/>
          <p:cNvSpPr/>
          <p:nvPr/>
        </p:nvSpPr>
        <p:spPr>
          <a:xfrm>
            <a:off x="3630811" y="1761828"/>
            <a:ext cx="7388066" cy="8258770"/>
          </a:xfrm>
          <a:prstGeom prst="roundRect">
            <a:avLst>
              <a:gd name="adj" fmla="val 947"/>
            </a:avLst>
          </a:prstGeom>
          <a:noFill/>
          <a:ln w="9644">
            <a:solidFill>
              <a:srgbClr val="000000">
                <a:alpha val="8000"/>
              </a:srgbClr>
            </a:solidFill>
            <a:prstDash val="solid"/>
          </a:ln>
        </p:spPr>
      </p:sp>
      <p:sp>
        <p:nvSpPr>
          <p:cNvPr id="6" name="Shape 3"/>
          <p:cNvSpPr/>
          <p:nvPr/>
        </p:nvSpPr>
        <p:spPr>
          <a:xfrm>
            <a:off x="3630811" y="1251406"/>
            <a:ext cx="7368778" cy="2085380"/>
          </a:xfrm>
          <a:prstGeom prst="rect">
            <a:avLst/>
          </a:prstGeom>
          <a:solidFill>
            <a:srgbClr val="FFFFFF">
              <a:alpha val="4000"/>
            </a:srgbClr>
          </a:solidFill>
          <a:ln/>
        </p:spPr>
      </p:sp>
      <p:sp>
        <p:nvSpPr>
          <p:cNvPr id="7" name="Text 4"/>
          <p:cNvSpPr/>
          <p:nvPr/>
        </p:nvSpPr>
        <p:spPr>
          <a:xfrm>
            <a:off x="756138" y="1709021"/>
            <a:ext cx="10295005" cy="1275788"/>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Арматурні сітки виготовляють із застосуванням точкових контактнозварювальних машин що поділяються на одноточкові, підвісні та багатоточкові. При цьому вузли перетинання стержнів закріплюють у контактах зварювальної машини і пропускають крізь них струм. У місці контакту метал розплавляється, після чого стержні стискують.</a:t>
            </a:r>
            <a:endParaRPr lang="en-US" sz="2400" dirty="0">
              <a:latin typeface="Times New Roman" panose="02020603050405020304" pitchFamily="18" charset="0"/>
              <a:cs typeface="Times New Roman" panose="02020603050405020304" pitchFamily="18" charset="0"/>
            </a:endParaRPr>
          </a:p>
        </p:txBody>
      </p:sp>
      <p:pic>
        <p:nvPicPr>
          <p:cNvPr id="8"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30837" y="1149897"/>
            <a:ext cx="1719382" cy="1719382"/>
          </a:xfrm>
          <a:prstGeom prst="rect">
            <a:avLst/>
          </a:prstGeom>
        </p:spPr>
      </p:pic>
      <p:sp>
        <p:nvSpPr>
          <p:cNvPr id="10" name="Text 6"/>
          <p:cNvSpPr/>
          <p:nvPr/>
        </p:nvSpPr>
        <p:spPr>
          <a:xfrm>
            <a:off x="756138" y="3507909"/>
            <a:ext cx="10087955" cy="2268518"/>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Просторові каркаси виготовляють на устаткуванні, основними агрегатами якого є контактно-зварювальні підвісні машини та обладнання для фіксації арматури каркаса у заданих розмірах, подавання стержнів і сіток, переміщування каркаса або на спеціальних верстатах із застосуванням технології формування поздовжнім вигинанням арматурної сітки.  Застосування гнутих елементів забезпечує високу надійність і точність конструктивних арматурних виробів, прискорює та полегшує процеси укрупнення і монтажу.</a:t>
            </a:r>
            <a:endParaRPr lang="en-US" sz="2400" dirty="0">
              <a:latin typeface="Times New Roman" panose="02020603050405020304" pitchFamily="18" charset="0"/>
              <a:cs typeface="Times New Roman" panose="02020603050405020304" pitchFamily="18" charset="0"/>
            </a:endParaRPr>
          </a:p>
        </p:txBody>
      </p:sp>
      <p:sp>
        <p:nvSpPr>
          <p:cNvPr id="11" name="Text 7"/>
          <p:cNvSpPr/>
          <p:nvPr/>
        </p:nvSpPr>
        <p:spPr>
          <a:xfrm>
            <a:off x="896815" y="6262194"/>
            <a:ext cx="10087955" cy="994886"/>
          </a:xfrm>
          <a:prstGeom prst="rect">
            <a:avLst/>
          </a:prstGeom>
          <a:noFill/>
          <a:ln/>
        </p:spPr>
        <p:txBody>
          <a:bodyPr wrap="square" rtlCol="0" anchor="t"/>
          <a:lstStyle/>
          <a:p>
            <a:pPr marL="342900" indent="-342900" algn="l">
              <a:lnSpc>
                <a:spcPts val="1960"/>
              </a:lnSpc>
              <a:buSzPct val="100000"/>
              <a:buChar char="•"/>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Заготовлення напружуваної арматури включає виготовлення відрізків із стержневої сталі, високоміцного дроту, канатів або пучків з дроту та влаштування на їх кінцях анкерних елементів.</a:t>
            </a:r>
            <a:endParaRPr lang="en-US" sz="2400" dirty="0">
              <a:latin typeface="Times New Roman" panose="02020603050405020304" pitchFamily="18" charset="0"/>
              <a:cs typeface="Times New Roman" panose="02020603050405020304" pitchFamily="18" charset="0"/>
            </a:endParaRPr>
          </a:p>
        </p:txBody>
      </p:sp>
      <p:pic>
        <p:nvPicPr>
          <p:cNvPr id="12"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30521" y="4920177"/>
            <a:ext cx="2603064" cy="1712500"/>
          </a:xfrm>
          <a:prstGeom prst="rect">
            <a:avLst/>
          </a:prstGeom>
        </p:spPr>
      </p:pic>
      <p:sp>
        <p:nvSpPr>
          <p:cNvPr id="13" name="Text 8"/>
          <p:cNvSpPr/>
          <p:nvPr/>
        </p:nvSpPr>
        <p:spPr>
          <a:xfrm>
            <a:off x="8480346" y="4489966"/>
            <a:ext cx="2363748"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10" name="Image 0" descr="preencoded.png">
            <a:extLst>
              <a:ext uri="{FF2B5EF4-FFF2-40B4-BE49-F238E27FC236}">
                <a16:creationId xmlns:a16="http://schemas.microsoft.com/office/drawing/2014/main" id="{615833A1-DFBB-4026-87F9-9AFEEA94A5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4" name="Text 1"/>
          <p:cNvSpPr/>
          <p:nvPr/>
        </p:nvSpPr>
        <p:spPr>
          <a:xfrm>
            <a:off x="4434840" y="427673"/>
            <a:ext cx="5760720" cy="388858"/>
          </a:xfrm>
          <a:prstGeom prst="rect">
            <a:avLst/>
          </a:prstGeom>
          <a:noFill/>
          <a:ln/>
        </p:spPr>
        <p:txBody>
          <a:bodyPr wrap="none" rtlCol="0" anchor="t"/>
          <a:lstStyle/>
          <a:p>
            <a:pPr marL="0" indent="0" algn="ctr">
              <a:lnSpc>
                <a:spcPts val="3062"/>
              </a:lnSpc>
              <a:buNone/>
            </a:pPr>
            <a:r>
              <a:rPr lang="en-US" sz="2449" b="1" dirty="0">
                <a:solidFill>
                  <a:srgbClr val="000000"/>
                </a:solidFill>
                <a:latin typeface="Times New Roman" panose="02020603050405020304" pitchFamily="18" charset="0"/>
                <a:ea typeface="p22-mackinac-pro" pitchFamily="34" charset="-122"/>
                <a:cs typeface="Times New Roman" panose="02020603050405020304" pitchFamily="18" charset="0"/>
              </a:rPr>
              <a:t>Монтаж ненапружуваної арматури</a:t>
            </a:r>
            <a:endParaRPr lang="en-US" sz="2449" dirty="0">
              <a:latin typeface="Times New Roman" panose="02020603050405020304" pitchFamily="18" charset="0"/>
              <a:cs typeface="Times New Roman" panose="02020603050405020304" pitchFamily="18" charset="0"/>
            </a:endParaRPr>
          </a:p>
        </p:txBody>
      </p:sp>
      <p:sp>
        <p:nvSpPr>
          <p:cNvPr id="5" name="Text 2"/>
          <p:cNvSpPr/>
          <p:nvPr/>
        </p:nvSpPr>
        <p:spPr>
          <a:xfrm>
            <a:off x="738554" y="991433"/>
            <a:ext cx="10761784" cy="746165"/>
          </a:xfrm>
          <a:prstGeom prst="rect">
            <a:avLst/>
          </a:prstGeom>
          <a:noFill/>
          <a:ln/>
        </p:spPr>
        <p:txBody>
          <a:bodyPr wrap="square" rtlCol="0" anchor="t"/>
          <a:lstStyle/>
          <a:p>
            <a:pPr marL="0" indent="0">
              <a:lnSpc>
                <a:spcPts val="1960"/>
              </a:lnSpc>
              <a:buNone/>
            </a:pP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До складу арматурних робіт на будівельному майданчику належать розвантаження, приймання та складування арматурних виробів і товарної арматурної сталі; виготовлення нестандартних арматурних виробів, укрупнення сіток і каркасів в арматурний блок.</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931985" y="2087404"/>
            <a:ext cx="9573273" cy="1741051"/>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Армування конструкцій окремими стержнями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виконують ураховуючи просторове положення арматури. Монтаж починають з установлення стержнів робочої арматури. Армування плит, днищ та інших подібних конструкцій починають з розмітки крейдою положення стержнів, потім їх розкладають і з’єднують між собою. Готову сітку піднімають на підкладки або фіксатори захисного шару. Якщо армування подвійне, то другу сітку збирають аналогічно.</a:t>
            </a:r>
            <a:endParaRPr lang="en-US" sz="24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12045084" y="339910"/>
            <a:ext cx="1846761" cy="3221368"/>
          </a:xfrm>
          <a:prstGeom prst="rect">
            <a:avLst/>
          </a:prstGeom>
        </p:spPr>
      </p:pic>
      <p:sp>
        <p:nvSpPr>
          <p:cNvPr id="8" name="Text 4"/>
          <p:cNvSpPr/>
          <p:nvPr/>
        </p:nvSpPr>
        <p:spPr>
          <a:xfrm>
            <a:off x="931985" y="4435793"/>
            <a:ext cx="9573273" cy="2316699"/>
          </a:xfrm>
          <a:prstGeom prst="rect">
            <a:avLst/>
          </a:prstGeom>
          <a:noFill/>
          <a:ln/>
        </p:spPr>
        <p:txBody>
          <a:bodyPr wrap="square" rtlCol="0" anchor="t"/>
          <a:lstStyle/>
          <a:p>
            <a:pPr marL="342900" indent="-342900" algn="l">
              <a:lnSpc>
                <a:spcPts val="1960"/>
              </a:lnSpc>
              <a:buSzPct val="100000"/>
              <a:buChar char="•"/>
            </a:pPr>
            <a:r>
              <a:rPr lang="en-US" sz="2400" b="1" dirty="0">
                <a:solidFill>
                  <a:srgbClr val="272525"/>
                </a:solidFill>
                <a:latin typeface="Times New Roman" panose="02020603050405020304" pitchFamily="18" charset="0"/>
                <a:ea typeface="Eudoxus Sans" pitchFamily="34" charset="-122"/>
                <a:cs typeface="Times New Roman" panose="02020603050405020304" pitchFamily="18" charset="0"/>
              </a:rPr>
              <a:t>Армування сітками та плоскими каркасами</a:t>
            </a:r>
            <a:r>
              <a:rPr lang="en-US" sz="2400" dirty="0">
                <a:solidFill>
                  <a:srgbClr val="272525"/>
                </a:solidFill>
                <a:latin typeface="Times New Roman" panose="02020603050405020304" pitchFamily="18" charset="0"/>
                <a:ea typeface="Eudoxus Sans" pitchFamily="34" charset="-122"/>
                <a:cs typeface="Times New Roman" panose="02020603050405020304" pitchFamily="18" charset="0"/>
              </a:rPr>
              <a:t> застосовують для плитних горизонтальних конструкцій, плит перекриття і покриття, днищ, дорожніх, інших подібних конструкцій, вертикальних стін каналів, тунелів, підвалів, балок. Армування плитних конструкцій буває однорядним і дворядним. При однорядному армуванні у нижній зоні плити сітку вкладають за допомогою крана на підготовлену основу або в опалубку і, дещо піднімаючи її, в окремих місцях установлюють під неї фіксатори нижнього захисного шару.</a:t>
            </a:r>
            <a:endParaRPr lang="en-US" sz="2400" dirty="0">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a:stretch>
            <a:fillRect/>
          </a:stretch>
        </p:blipFill>
        <p:spPr>
          <a:xfrm>
            <a:off x="11180417" y="4096049"/>
            <a:ext cx="2911507" cy="1438988"/>
          </a:xfrm>
          <a:prstGeom prst="rect">
            <a:avLst/>
          </a:prstGeom>
        </p:spPr>
      </p:pic>
      <p:sp>
        <p:nvSpPr>
          <p:cNvPr id="11" name="Text 5"/>
          <p:cNvSpPr/>
          <p:nvPr/>
        </p:nvSpPr>
        <p:spPr>
          <a:xfrm>
            <a:off x="3621167" y="7798594"/>
            <a:ext cx="7388066" cy="248722"/>
          </a:xfrm>
          <a:prstGeom prst="rect">
            <a:avLst/>
          </a:prstGeom>
          <a:noFill/>
          <a:ln/>
        </p:spPr>
        <p:txBody>
          <a:bodyPr wrap="none" rtlCol="0" anchor="t"/>
          <a:lstStyle/>
          <a:p>
            <a:pPr marL="0" indent="0">
              <a:lnSpc>
                <a:spcPts val="1960"/>
              </a:lnSpc>
              <a:buNone/>
            </a:pPr>
            <a:endParaRPr lang="en-US" sz="1225"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1987</Words>
  <Application>Microsoft Office PowerPoint</Application>
  <PresentationFormat>Довільний</PresentationFormat>
  <Paragraphs>81</Paragraphs>
  <Slides>16</Slides>
  <Notes>15</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Calibri Light</vt:lpstr>
      <vt:lpstr>ISOCPEUR</vt:lpstr>
      <vt:lpstr>Times New Roman</vt:lpstr>
      <vt:lpstr>Office Theme</vt:lpstr>
      <vt:lpstr>Презентація PowerPoint</vt:lpstr>
      <vt:lpstr>Зміст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Макс Майстренко</cp:lastModifiedBy>
  <cp:revision>34</cp:revision>
  <dcterms:created xsi:type="dcterms:W3CDTF">2023-11-12T23:30:17Z</dcterms:created>
  <dcterms:modified xsi:type="dcterms:W3CDTF">2024-01-02T21:04:00Z</dcterms:modified>
</cp:coreProperties>
</file>