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70" r:id="rId7"/>
    <p:sldId id="267" r:id="rId8"/>
    <p:sldId id="268" r:id="rId9"/>
    <p:sldId id="269" r:id="rId10"/>
    <p:sldId id="264" r:id="rId11"/>
    <p:sldId id="26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41"/>
  </p:normalViewPr>
  <p:slideViewPr>
    <p:cSldViewPr snapToGrid="0" snapToObjects="1">
      <p:cViewPr varScale="1">
        <p:scale>
          <a:sx n="88" d="100"/>
          <a:sy n="88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26952-0ACE-445B-8D8C-8B4F44940461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E446AC9-9A50-47F6-86A9-1F43DC1F0F7A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березня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2024 року 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Standard &amp; Poor’s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знизило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рейтинг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валюті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«ССС» до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«СС» з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негативним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прогнозом.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кредитний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рейтинг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валюті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(«ССС+/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C»)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короткостроковий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рейтинг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валюті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(«С»)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залишилися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022FC-F87B-49CB-AB01-535CF36946CC}" type="parTrans" cxnId="{5E9B4D99-6B6E-4645-8892-5FEEB25C31D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47A44-1A56-4798-AB56-11FB23C4F678}" type="sibTrans" cxnId="{5E9B4D99-6B6E-4645-8892-5FEEB25C31D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35E5C-7AFA-4F69-A052-518FC5B7DF4C}">
      <dgm:prSet/>
      <dgm:spPr/>
      <dgm:t>
        <a:bodyPr/>
        <a:lstStyle/>
        <a:p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23 січня 2024 року </a:t>
          </a:r>
          <a:r>
            <a:rPr lang="en-GB" b="0" i="0">
              <a:latin typeface="Times New Roman" panose="02020603050405020304" pitchFamily="18" charset="0"/>
              <a:cs typeface="Times New Roman" panose="02020603050405020304" pitchFamily="18" charset="0"/>
            </a:rPr>
            <a:t>Rating and Investment Information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підтвердило довгостроковий суверенний рейтинг Україні в іноземній валюті на рівні «ССС» з прогнозом можливого зниження.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FF455-3848-46AC-A2CE-587C5058060E}" type="parTrans" cxnId="{AECA977B-368D-4E1F-887E-8328AC3046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9B2B9-7C03-46A8-98DF-D2AFA25C5546}" type="sibTrans" cxnId="{AECA977B-368D-4E1F-887E-8328AC3046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D889E-3324-4B5E-B898-DA538E46109A}">
      <dgm:prSet/>
      <dgm:spPr/>
      <dgm:t>
        <a:bodyPr/>
        <a:lstStyle/>
        <a:p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8 грудня 2023 року </a:t>
          </a:r>
          <a:r>
            <a:rPr lang="en-GB" b="0" i="0">
              <a:latin typeface="Times New Roman" panose="02020603050405020304" pitchFamily="18" charset="0"/>
              <a:cs typeface="Times New Roman" panose="02020603050405020304" pitchFamily="18" charset="0"/>
            </a:rPr>
            <a:t>Fitch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підтвердило довгостроковий суверенний рейтинг Україні в іноземній та національній валютах на рівні «СС/ССС-» та короткостроковий суверенний рейтинг України в іноземній та національній валютах на рівні «С/</a:t>
          </a:r>
          <a:r>
            <a:rPr lang="en-GB" b="0" i="0">
              <a:latin typeface="Times New Roman" panose="02020603050405020304" pitchFamily="18" charset="0"/>
              <a:cs typeface="Times New Roman" panose="02020603050405020304" pitchFamily="18" charset="0"/>
            </a:rPr>
            <a:t>C».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546B5-CB11-4C15-88B5-6C010D7BFCF9}" type="parTrans" cxnId="{FC4106F2-2E77-49EF-9749-BE20D3939F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1271F-61F4-4B85-9F08-E69D29BFD7E3}" type="sibTrans" cxnId="{FC4106F2-2E77-49EF-9749-BE20D3939F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5083C-06A8-2942-ADB6-1A5B91F78D78}" type="pres">
      <dgm:prSet presAssocID="{D5526952-0ACE-445B-8D8C-8B4F44940461}" presName="vert0" presStyleCnt="0">
        <dgm:presLayoutVars>
          <dgm:dir/>
          <dgm:animOne val="branch"/>
          <dgm:animLvl val="lvl"/>
        </dgm:presLayoutVars>
      </dgm:prSet>
      <dgm:spPr/>
    </dgm:pt>
    <dgm:pt modelId="{3DE66437-530E-B74D-9453-B02BB5C91C4D}" type="pres">
      <dgm:prSet presAssocID="{CE446AC9-9A50-47F6-86A9-1F43DC1F0F7A}" presName="thickLine" presStyleLbl="alignNode1" presStyleIdx="0" presStyleCnt="3"/>
      <dgm:spPr/>
    </dgm:pt>
    <dgm:pt modelId="{A31E4091-99A4-8945-AF11-A1ACBED62616}" type="pres">
      <dgm:prSet presAssocID="{CE446AC9-9A50-47F6-86A9-1F43DC1F0F7A}" presName="horz1" presStyleCnt="0"/>
      <dgm:spPr/>
    </dgm:pt>
    <dgm:pt modelId="{5C0F9E01-630E-5845-B31A-C628578A0E35}" type="pres">
      <dgm:prSet presAssocID="{CE446AC9-9A50-47F6-86A9-1F43DC1F0F7A}" presName="tx1" presStyleLbl="revTx" presStyleIdx="0" presStyleCnt="3"/>
      <dgm:spPr/>
    </dgm:pt>
    <dgm:pt modelId="{CD2CD953-16F8-4744-9EEC-CC0FB3837539}" type="pres">
      <dgm:prSet presAssocID="{CE446AC9-9A50-47F6-86A9-1F43DC1F0F7A}" presName="vert1" presStyleCnt="0"/>
      <dgm:spPr/>
    </dgm:pt>
    <dgm:pt modelId="{2C7908A4-D282-BD4E-9A74-A6C85A304271}" type="pres">
      <dgm:prSet presAssocID="{61A35E5C-7AFA-4F69-A052-518FC5B7DF4C}" presName="thickLine" presStyleLbl="alignNode1" presStyleIdx="1" presStyleCnt="3"/>
      <dgm:spPr/>
    </dgm:pt>
    <dgm:pt modelId="{CE42475A-C0B7-7846-8126-F138272D4731}" type="pres">
      <dgm:prSet presAssocID="{61A35E5C-7AFA-4F69-A052-518FC5B7DF4C}" presName="horz1" presStyleCnt="0"/>
      <dgm:spPr/>
    </dgm:pt>
    <dgm:pt modelId="{A18FE5BA-32D2-7843-8F78-79DFC1E7EA5D}" type="pres">
      <dgm:prSet presAssocID="{61A35E5C-7AFA-4F69-A052-518FC5B7DF4C}" presName="tx1" presStyleLbl="revTx" presStyleIdx="1" presStyleCnt="3"/>
      <dgm:spPr/>
    </dgm:pt>
    <dgm:pt modelId="{849038A4-5D04-2C49-9890-9D4788A1D172}" type="pres">
      <dgm:prSet presAssocID="{61A35E5C-7AFA-4F69-A052-518FC5B7DF4C}" presName="vert1" presStyleCnt="0"/>
      <dgm:spPr/>
    </dgm:pt>
    <dgm:pt modelId="{25F49CBD-2772-9F42-8EA8-39DDC26E7792}" type="pres">
      <dgm:prSet presAssocID="{F74D889E-3324-4B5E-B898-DA538E46109A}" presName="thickLine" presStyleLbl="alignNode1" presStyleIdx="2" presStyleCnt="3"/>
      <dgm:spPr/>
    </dgm:pt>
    <dgm:pt modelId="{DB87FB59-E6E4-DD4A-B17A-6754D7B82D91}" type="pres">
      <dgm:prSet presAssocID="{F74D889E-3324-4B5E-B898-DA538E46109A}" presName="horz1" presStyleCnt="0"/>
      <dgm:spPr/>
    </dgm:pt>
    <dgm:pt modelId="{0E4499E9-7586-E745-8525-D3ABDEF0D2C9}" type="pres">
      <dgm:prSet presAssocID="{F74D889E-3324-4B5E-B898-DA538E46109A}" presName="tx1" presStyleLbl="revTx" presStyleIdx="2" presStyleCnt="3"/>
      <dgm:spPr/>
    </dgm:pt>
    <dgm:pt modelId="{29ECB552-E00B-9845-9F38-7AA9662ED758}" type="pres">
      <dgm:prSet presAssocID="{F74D889E-3324-4B5E-B898-DA538E46109A}" presName="vert1" presStyleCnt="0"/>
      <dgm:spPr/>
    </dgm:pt>
  </dgm:ptLst>
  <dgm:cxnLst>
    <dgm:cxn modelId="{A89A5D51-7CDF-FA42-AC32-92D26633F0B6}" type="presOf" srcId="{CE446AC9-9A50-47F6-86A9-1F43DC1F0F7A}" destId="{5C0F9E01-630E-5845-B31A-C628578A0E35}" srcOrd="0" destOrd="0" presId="urn:microsoft.com/office/officeart/2008/layout/LinedList"/>
    <dgm:cxn modelId="{6ECCA475-1B16-AE4F-B04F-A19EBD63F633}" type="presOf" srcId="{61A35E5C-7AFA-4F69-A052-518FC5B7DF4C}" destId="{A18FE5BA-32D2-7843-8F78-79DFC1E7EA5D}" srcOrd="0" destOrd="0" presId="urn:microsoft.com/office/officeart/2008/layout/LinedList"/>
    <dgm:cxn modelId="{AECA977B-368D-4E1F-887E-8328AC3046F6}" srcId="{D5526952-0ACE-445B-8D8C-8B4F44940461}" destId="{61A35E5C-7AFA-4F69-A052-518FC5B7DF4C}" srcOrd="1" destOrd="0" parTransId="{A8FFF455-3848-46AC-A2CE-587C5058060E}" sibTransId="{1BF9B2B9-7C03-46A8-98DF-D2AFA25C5546}"/>
    <dgm:cxn modelId="{5E9B4D99-6B6E-4645-8892-5FEEB25C31DD}" srcId="{D5526952-0ACE-445B-8D8C-8B4F44940461}" destId="{CE446AC9-9A50-47F6-86A9-1F43DC1F0F7A}" srcOrd="0" destOrd="0" parTransId="{C24022FC-F87B-49CB-AB01-535CF36946CC}" sibTransId="{B7047A44-1A56-4798-AB56-11FB23C4F678}"/>
    <dgm:cxn modelId="{326D99C0-68B4-3649-BD7F-784F465F8BDD}" type="presOf" srcId="{F74D889E-3324-4B5E-B898-DA538E46109A}" destId="{0E4499E9-7586-E745-8525-D3ABDEF0D2C9}" srcOrd="0" destOrd="0" presId="urn:microsoft.com/office/officeart/2008/layout/LinedList"/>
    <dgm:cxn modelId="{14F56DEC-C06E-F141-B8C6-015801D2F6CA}" type="presOf" srcId="{D5526952-0ACE-445B-8D8C-8B4F44940461}" destId="{D855083C-06A8-2942-ADB6-1A5B91F78D78}" srcOrd="0" destOrd="0" presId="urn:microsoft.com/office/officeart/2008/layout/LinedList"/>
    <dgm:cxn modelId="{FC4106F2-2E77-49EF-9749-BE20D3939FC7}" srcId="{D5526952-0ACE-445B-8D8C-8B4F44940461}" destId="{F74D889E-3324-4B5E-B898-DA538E46109A}" srcOrd="2" destOrd="0" parTransId="{CEF546B5-CB11-4C15-88B5-6C010D7BFCF9}" sibTransId="{1251271F-61F4-4B85-9F08-E69D29BFD7E3}"/>
    <dgm:cxn modelId="{5D76BBC1-A686-A040-BF1F-C4C43269E0B8}" type="presParOf" srcId="{D855083C-06A8-2942-ADB6-1A5B91F78D78}" destId="{3DE66437-530E-B74D-9453-B02BB5C91C4D}" srcOrd="0" destOrd="0" presId="urn:microsoft.com/office/officeart/2008/layout/LinedList"/>
    <dgm:cxn modelId="{1661E61A-7DCE-2244-9203-A8094F74C072}" type="presParOf" srcId="{D855083C-06A8-2942-ADB6-1A5B91F78D78}" destId="{A31E4091-99A4-8945-AF11-A1ACBED62616}" srcOrd="1" destOrd="0" presId="urn:microsoft.com/office/officeart/2008/layout/LinedList"/>
    <dgm:cxn modelId="{ABD49EB4-14B9-8C48-8A21-0DA6E855A43A}" type="presParOf" srcId="{A31E4091-99A4-8945-AF11-A1ACBED62616}" destId="{5C0F9E01-630E-5845-B31A-C628578A0E35}" srcOrd="0" destOrd="0" presId="urn:microsoft.com/office/officeart/2008/layout/LinedList"/>
    <dgm:cxn modelId="{13D44E17-637B-224B-A058-6E2044127766}" type="presParOf" srcId="{A31E4091-99A4-8945-AF11-A1ACBED62616}" destId="{CD2CD953-16F8-4744-9EEC-CC0FB3837539}" srcOrd="1" destOrd="0" presId="urn:microsoft.com/office/officeart/2008/layout/LinedList"/>
    <dgm:cxn modelId="{ADBEA234-47E8-374B-8960-618468E95FD6}" type="presParOf" srcId="{D855083C-06A8-2942-ADB6-1A5B91F78D78}" destId="{2C7908A4-D282-BD4E-9A74-A6C85A304271}" srcOrd="2" destOrd="0" presId="urn:microsoft.com/office/officeart/2008/layout/LinedList"/>
    <dgm:cxn modelId="{90996D35-1197-7F4B-A457-EE82C0DDA572}" type="presParOf" srcId="{D855083C-06A8-2942-ADB6-1A5B91F78D78}" destId="{CE42475A-C0B7-7846-8126-F138272D4731}" srcOrd="3" destOrd="0" presId="urn:microsoft.com/office/officeart/2008/layout/LinedList"/>
    <dgm:cxn modelId="{444875A8-7F6A-B747-A1DD-B582181A1495}" type="presParOf" srcId="{CE42475A-C0B7-7846-8126-F138272D4731}" destId="{A18FE5BA-32D2-7843-8F78-79DFC1E7EA5D}" srcOrd="0" destOrd="0" presId="urn:microsoft.com/office/officeart/2008/layout/LinedList"/>
    <dgm:cxn modelId="{B1159C48-8B8D-6742-A6E6-EB167D56B807}" type="presParOf" srcId="{CE42475A-C0B7-7846-8126-F138272D4731}" destId="{849038A4-5D04-2C49-9890-9D4788A1D172}" srcOrd="1" destOrd="0" presId="urn:microsoft.com/office/officeart/2008/layout/LinedList"/>
    <dgm:cxn modelId="{EFC54708-EFD3-E64B-900C-3BF0322639A9}" type="presParOf" srcId="{D855083C-06A8-2942-ADB6-1A5B91F78D78}" destId="{25F49CBD-2772-9F42-8EA8-39DDC26E7792}" srcOrd="4" destOrd="0" presId="urn:microsoft.com/office/officeart/2008/layout/LinedList"/>
    <dgm:cxn modelId="{5FCECC90-F288-9347-BC46-4A441F9263D0}" type="presParOf" srcId="{D855083C-06A8-2942-ADB6-1A5B91F78D78}" destId="{DB87FB59-E6E4-DD4A-B17A-6754D7B82D91}" srcOrd="5" destOrd="0" presId="urn:microsoft.com/office/officeart/2008/layout/LinedList"/>
    <dgm:cxn modelId="{97BEF91E-A053-4141-A2BF-F1111DC8CE87}" type="presParOf" srcId="{DB87FB59-E6E4-DD4A-B17A-6754D7B82D91}" destId="{0E4499E9-7586-E745-8525-D3ABDEF0D2C9}" srcOrd="0" destOrd="0" presId="urn:microsoft.com/office/officeart/2008/layout/LinedList"/>
    <dgm:cxn modelId="{E54504AB-F4E5-4443-8E2B-5375D97C381A}" type="presParOf" srcId="{DB87FB59-E6E4-DD4A-B17A-6754D7B82D91}" destId="{29ECB552-E00B-9845-9F38-7AA9662ED7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66437-530E-B74D-9453-B02BB5C91C4D}">
      <dsp:nvSpPr>
        <dsp:cNvPr id="0" name=""/>
        <dsp:cNvSpPr/>
      </dsp:nvSpPr>
      <dsp:spPr>
        <a:xfrm>
          <a:off x="0" y="257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F9E01-630E-5845-B31A-C628578A0E35}">
      <dsp:nvSpPr>
        <dsp:cNvPr id="0" name=""/>
        <dsp:cNvSpPr/>
      </dsp:nvSpPr>
      <dsp:spPr>
        <a:xfrm>
          <a:off x="0" y="2570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березня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2024 року </a:t>
          </a:r>
          <a:r>
            <a:rPr lang="en-GB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Standard &amp; Poor’s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знизило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довгостроковий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суверенний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рейтинг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Україні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валюті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«ССС» до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«СС» з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негативним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прогнозом.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Суверенний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кредитний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рейтинг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валюті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(«ССС+/</a:t>
          </a:r>
          <a:r>
            <a:rPr lang="en-GB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C») 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короткостроковий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суверенний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рейтинг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іноземній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валюті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(«С»)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залишилися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70"/>
        <a:ext cx="6832212" cy="1753212"/>
      </dsp:txXfrm>
    </dsp:sp>
    <dsp:sp modelId="{2C7908A4-D282-BD4E-9A74-A6C85A304271}">
      <dsp:nvSpPr>
        <dsp:cNvPr id="0" name=""/>
        <dsp:cNvSpPr/>
      </dsp:nvSpPr>
      <dsp:spPr>
        <a:xfrm>
          <a:off x="0" y="1755783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FE5BA-32D2-7843-8F78-79DFC1E7EA5D}">
      <dsp:nvSpPr>
        <dsp:cNvPr id="0" name=""/>
        <dsp:cNvSpPr/>
      </dsp:nvSpPr>
      <dsp:spPr>
        <a:xfrm>
          <a:off x="0" y="1755783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23 січня 2024 року </a:t>
          </a:r>
          <a:r>
            <a:rPr lang="en-GB" sz="20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Rating and Investment Information </a:t>
          </a:r>
          <a:r>
            <a:rPr lang="ru-RU" sz="20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підтвердило довгостроковий суверенний рейтинг Україні в іноземній валюті на рівні «ССС» з прогнозом можливого зниження.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55783"/>
        <a:ext cx="6832212" cy="1753212"/>
      </dsp:txXfrm>
    </dsp:sp>
    <dsp:sp modelId="{25F49CBD-2772-9F42-8EA8-39DDC26E7792}">
      <dsp:nvSpPr>
        <dsp:cNvPr id="0" name=""/>
        <dsp:cNvSpPr/>
      </dsp:nvSpPr>
      <dsp:spPr>
        <a:xfrm>
          <a:off x="0" y="3508995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499E9-7586-E745-8525-D3ABDEF0D2C9}">
      <dsp:nvSpPr>
        <dsp:cNvPr id="0" name=""/>
        <dsp:cNvSpPr/>
      </dsp:nvSpPr>
      <dsp:spPr>
        <a:xfrm>
          <a:off x="0" y="3508995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8 грудня 2023 року </a:t>
          </a:r>
          <a:r>
            <a:rPr lang="en-GB" sz="20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Fitch </a:t>
          </a:r>
          <a:r>
            <a:rPr lang="ru-RU" sz="20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підтвердило довгостроковий суверенний рейтинг Україні в іноземній та національній валютах на рівні «СС/ССС-» та короткостроковий суверенний рейтинг України в іноземній та національній валютах на рівні «С/</a:t>
          </a:r>
          <a:r>
            <a:rPr lang="en-GB" sz="20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C».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08995"/>
        <a:ext cx="6832212" cy="175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2423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876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44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6244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84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7371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5649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621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236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2133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9214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049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480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338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4054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711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279E-7BAD-7842-BBEC-50A5FA66A279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F2DE40-A4AA-9641-8AFD-A9A3E4D7C3A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05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apathways-adbi.org/2018/08/green-finance-for-sustainable-investmen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payzone.com/2020/10/technology-can-harness-stockholder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theoretical-features-fdi-foreign-direct-investment-influence-economic-growth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4147F-EC58-254D-9386-154C8588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 fontScale="90000"/>
          </a:bodyPr>
          <a:lstStyle/>
          <a:p>
            <a:r>
              <a:rPr lang="uk-UA" sz="400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uk-UA" sz="40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Інвестиційне середовище: інструменти інвестування  як перша складова інвестиційного середовища</a:t>
            </a:r>
            <a:endParaRPr lang="en-UA" sz="40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DDD4A-A6AC-884D-9637-508B375A1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endParaRPr lang="en-UA" sz="1600">
              <a:solidFill>
                <a:srgbClr val="FEFFFF"/>
              </a:solidFill>
            </a:endParaRPr>
          </a:p>
        </p:txBody>
      </p:sp>
      <p:pic>
        <p:nvPicPr>
          <p:cNvPr id="1026" name="Picture 2" descr="Thumbnail Image investment environment Ukraine">
            <a:extLst>
              <a:ext uri="{FF2B5EF4-FFF2-40B4-BE49-F238E27FC236}">
                <a16:creationId xmlns:a16="http://schemas.microsoft.com/office/drawing/2014/main" id="{C48530C4-28DD-0A68-B413-A2BCBD9C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011" y="967417"/>
            <a:ext cx="4930468" cy="4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9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5FE59C-7B52-AED1-A313-44513607C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66653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65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C55736-BCDD-074E-B200-5355B7CC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574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115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98E67-5293-4841-8ECA-11F6F0319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6" r="16755" b="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38CF-C16F-F14D-B722-5DB08DC7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785" y="1960458"/>
            <a:ext cx="6174678" cy="4352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дерегуляція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7B8165-350D-5D51-9072-9C6C3EC8E7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BC1D4-5ABD-0EB6-5A4B-E8B483CF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39" y="643467"/>
            <a:ext cx="9904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393515-D5BE-B14D-15BA-ACCB3DF5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39" y="643467"/>
            <a:ext cx="9904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4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5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6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107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9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fographic">
            <a:extLst>
              <a:ext uri="{FF2B5EF4-FFF2-40B4-BE49-F238E27FC236}">
                <a16:creationId xmlns:a16="http://schemas.microsoft.com/office/drawing/2014/main" id="{20B0163A-4A67-9AFE-3C94-9B7AC71D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0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67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68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69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0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1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2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3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4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5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6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7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78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2080" name="Group 2079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81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2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3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4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5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6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7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8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89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90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91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92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2096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2098" name="Rectangle 2097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Rectangle 2099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fographic">
            <a:extLst>
              <a:ext uri="{FF2B5EF4-FFF2-40B4-BE49-F238E27FC236}">
                <a16:creationId xmlns:a16="http://schemas.microsoft.com/office/drawing/2014/main" id="{1486ACD6-6A45-658C-49D9-57E1DF49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6799E-7CC2-ED4D-BB76-AA20360C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90500"/>
            <a:ext cx="3650279" cy="16145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A759-3AC4-574A-ABEC-A6F0B5E6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581235"/>
            <a:ext cx="3650278" cy="3759253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дестимулятивного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дестимуляторів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tree growing on coins&#10;&#10;AI-generated content may be incorrect.">
            <a:extLst>
              <a:ext uri="{FF2B5EF4-FFF2-40B4-BE49-F238E27FC236}">
                <a16:creationId xmlns:a16="http://schemas.microsoft.com/office/drawing/2014/main" id="{EA8863E1-3890-A37F-2E17-4F404051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44" r="804" b="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9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98196-65B0-4C87-9B4E-E7342D2C1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46" r="3004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9A06-560D-914C-B4F5-891779DD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1100138"/>
            <a:ext cx="5066419" cy="481108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справедлива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країни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21540-4C40-B346-A9EE-CBBC6CC6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2179295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Найчастіше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країні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A1E6-DCDB-4E4F-ACD2-DD7A6803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938" y="178129"/>
            <a:ext cx="7283673" cy="6341423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спад,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стагнація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 характеристика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експорту-імпорту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валютного курсу;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інфляційних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інвестиційноі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8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26FD3-3ACC-C607-EDD0-F1871B722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person's hand&#10;&#10;AI-generated content may be incorrect.">
            <a:extLst>
              <a:ext uri="{FF2B5EF4-FFF2-40B4-BE49-F238E27FC236}">
                <a16:creationId xmlns:a16="http://schemas.microsoft.com/office/drawing/2014/main" id="{06825C61-7341-7A29-727C-02CC5A54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874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EA299-15F7-7476-3154-8ECF1403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Найчастіше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інвестиційне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країні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5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15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1E3C-CAE9-B944-70D0-A5B22856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Соціально-психологічні: </a:t>
            </a:r>
          </a:p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зрілість суспільства — ступінь його національної згуртованості та наявність консенсусу з основних питань економічного та соціального розвитку країни;</a:t>
            </a:r>
          </a:p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національний менталітет; </a:t>
            </a:r>
          </a:p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тощо .</a:t>
            </a:r>
          </a:p>
          <a:p>
            <a:endParaRPr lang="en-UA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2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several wooden blocks&#10;&#10;AI-generated content may be incorrect.">
            <a:extLst>
              <a:ext uri="{FF2B5EF4-FFF2-40B4-BE49-F238E27FC236}">
                <a16:creationId xmlns:a16="http://schemas.microsoft.com/office/drawing/2014/main" id="{F6ACCC4D-0F9D-4427-1D83-85602DC5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96" r="21863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14076-C1D3-ABB1-D71A-823DDD06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endParaRPr lang="en-UA" sz="320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26E21-BB8C-5BDE-AD4C-4F9A2091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7"/>
            <a:ext cx="4346471" cy="4840333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(ПІІ) в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$3,98 млрд за 11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2024 року,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14%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аналогічного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року.</a:t>
            </a:r>
          </a:p>
          <a:p>
            <a:pPr fontAlgn="base">
              <a:lnSpc>
                <a:spcPct val="90000"/>
              </a:lnSpc>
            </a:pP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$3,64 млрд за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(-19%).</a:t>
            </a:r>
          </a:p>
          <a:p>
            <a:pPr fontAlgn="base">
              <a:lnSpc>
                <a:spcPct val="90000"/>
              </a:lnSpc>
            </a:pP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ПІІ – 64% –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реінвестований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весь 2023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реінвестований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75% ПІІ.</a:t>
            </a:r>
          </a:p>
          <a:p>
            <a:pPr>
              <a:lnSpc>
                <a:spcPct val="90000"/>
              </a:lnSpc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ru-RU" sz="1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</a:t>
            </a:r>
            <a:r>
              <a:rPr lang="ru-RU" sz="14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парламентського</a:t>
            </a:r>
            <a:r>
              <a:rPr lang="ru-RU" sz="1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1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1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Данило </a:t>
            </a:r>
            <a:r>
              <a:rPr lang="ru-RU" sz="14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Гетманцев</a:t>
            </a:r>
            <a:r>
              <a:rPr lang="ru-RU" sz="1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6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90379-38CB-BE4E-F625-6D0BBDA7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оквартальний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10 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pic>
        <p:nvPicPr>
          <p:cNvPr id="5" name="Content Placeholder 4" descr="A graph with blue bars and numbers&#10;&#10;AI-generated content may be incorrect.">
            <a:extLst>
              <a:ext uri="{FF2B5EF4-FFF2-40B4-BE49-F238E27FC236}">
                <a16:creationId xmlns:a16="http://schemas.microsoft.com/office/drawing/2014/main" id="{FA016294-E1CD-50FA-D56A-9A5135DC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34963"/>
            <a:ext cx="6167953" cy="3854971"/>
          </a:xfrm>
          <a:prstGeom prst="rect">
            <a:avLst/>
          </a:prstGeom>
        </p:spPr>
      </p:pic>
      <p:sp>
        <p:nvSpPr>
          <p:cNvPr id="57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8846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4A55889-61F2-380F-C1F5-F063B6F8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9"/>
            <a:ext cx="10905066" cy="53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9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49933B57-F06E-859D-2D93-9C1FEDA5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46" y="643467"/>
            <a:ext cx="44847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0598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590</Words>
  <Application>Microsoft Macintosh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Wisp</vt:lpstr>
      <vt:lpstr>Тема 2. Інвестиційне середовище: інструменти інвестування  як перша складова інвестиційного середовища</vt:lpstr>
      <vt:lpstr>Інвестиційне середовище – це сукупність політичних, правових, економічних і соціальних умов, які забезпечують і сприяють інвестиційній діяльності вітчизняних та іноземних інвесторів. </vt:lpstr>
      <vt:lpstr>PowerPoint Presentation</vt:lpstr>
      <vt:lpstr>Найчастіше комплекс чинників, що визначають інвестиційне середовище у країні, що приймає, поділяють на такі групи:  </vt:lpstr>
      <vt:lpstr>Найчастіше комплекс чинників, що визначають інвестиційне середовище у країні, що приймає, поділяють на такі групи:  </vt:lpstr>
      <vt:lpstr>PowerPoint Presentation</vt:lpstr>
      <vt:lpstr>Щоквартальний графік надходження прямих іноземних інвестицій в економіку України за останні 10 років:</vt:lpstr>
      <vt:lpstr>PowerPoint Presentation</vt:lpstr>
      <vt:lpstr>PowerPoint Presentation</vt:lpstr>
      <vt:lpstr>PowerPoint Presentation</vt:lpstr>
      <vt:lpstr>Серед ключових потреб інвестиційного середовища України варто відзначити такі: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Інвестиційне середовище</dc:title>
  <dc:creator>Marina Delini</dc:creator>
  <cp:lastModifiedBy>Maryna Dielini</cp:lastModifiedBy>
  <cp:revision>34</cp:revision>
  <dcterms:created xsi:type="dcterms:W3CDTF">2020-09-07T19:42:59Z</dcterms:created>
  <dcterms:modified xsi:type="dcterms:W3CDTF">2025-03-08T03:52:09Z</dcterms:modified>
</cp:coreProperties>
</file>