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261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4408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317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5905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8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44722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5081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0093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0297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5935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3900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6848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8338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882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1016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855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15B2-69F2-4F98-87C3-E8EA201BBBE9}" type="datetimeFigureOut">
              <a:rPr lang="ru-UA" smtClean="0"/>
              <a:t>02.09.2023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95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575E0-7FE5-4B59-BB0C-C284007BC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28262"/>
            <a:ext cx="8915399" cy="1984309"/>
          </a:xfrm>
        </p:spPr>
        <p:txBody>
          <a:bodyPr/>
          <a:lstStyle/>
          <a:p>
            <a:pPr algn="ctr"/>
            <a:r>
              <a:rPr lang="en-US" dirty="0"/>
              <a:t>Academic English for postgraduate research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821A0D-59C3-4515-AD8F-54139523F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29000"/>
            <a:ext cx="8915399" cy="2642118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 smtClean="0"/>
              <a:t>Aim, </a:t>
            </a:r>
            <a:r>
              <a:rPr lang="en-US" sz="2400" i="1" dirty="0"/>
              <a:t>objectives, curriculum, structure of the discipline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r"/>
            <a:r>
              <a:rPr lang="en-US" sz="1600" dirty="0"/>
              <a:t>PhD in Pedagogy,</a:t>
            </a:r>
          </a:p>
          <a:p>
            <a:pPr algn="r"/>
            <a:r>
              <a:rPr lang="en-US" sz="1600" dirty="0"/>
              <a:t>Associate Professor of English Philology Department</a:t>
            </a:r>
          </a:p>
          <a:p>
            <a:pPr algn="r"/>
            <a:r>
              <a:rPr lang="en-US" sz="1600" b="1" dirty="0" err="1">
                <a:solidFill>
                  <a:srgbClr val="002060"/>
                </a:solidFill>
              </a:rPr>
              <a:t>Svitlana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Kachmarchyk</a:t>
            </a:r>
            <a:endParaRPr lang="en-US" sz="1600" b="1" dirty="0">
              <a:solidFill>
                <a:srgbClr val="002060"/>
              </a:solidFill>
            </a:endParaRPr>
          </a:p>
          <a:p>
            <a:pPr algn="ctr"/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75957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FF47F-9461-4848-A136-AD8AFB75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3" y="261257"/>
            <a:ext cx="10340830" cy="795647"/>
          </a:xfrm>
        </p:spPr>
        <p:txBody>
          <a:bodyPr/>
          <a:lstStyle/>
          <a:p>
            <a:pPr algn="ctr"/>
            <a:r>
              <a:rPr lang="uk-UA" dirty="0"/>
              <a:t>Структура курсу</a:t>
            </a:r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23E66F5-59BC-4248-AA4E-984F637279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666327"/>
              </p:ext>
            </p:extLst>
          </p:nvPr>
        </p:nvGraphicFramePr>
        <p:xfrm>
          <a:off x="1484416" y="1211283"/>
          <a:ext cx="10020195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5049">
                  <a:extLst>
                    <a:ext uri="{9D8B030D-6E8A-4147-A177-3AD203B41FA5}">
                      <a16:colId xmlns:a16="http://schemas.microsoft.com/office/drawing/2014/main" val="3165945186"/>
                    </a:ext>
                  </a:extLst>
                </a:gridCol>
                <a:gridCol w="2913357">
                  <a:extLst>
                    <a:ext uri="{9D8B030D-6E8A-4147-A177-3AD203B41FA5}">
                      <a16:colId xmlns:a16="http://schemas.microsoft.com/office/drawing/2014/main" val="2500449522"/>
                    </a:ext>
                  </a:extLst>
                </a:gridCol>
                <a:gridCol w="3163218">
                  <a:extLst>
                    <a:ext uri="{9D8B030D-6E8A-4147-A177-3AD203B41FA5}">
                      <a16:colId xmlns:a16="http://schemas.microsoft.com/office/drawing/2014/main" val="3369461957"/>
                    </a:ext>
                  </a:extLst>
                </a:gridCol>
                <a:gridCol w="1438571">
                  <a:extLst>
                    <a:ext uri="{9D8B030D-6E8A-4147-A177-3AD203B41FA5}">
                      <a16:colId xmlns:a16="http://schemas.microsoft.com/office/drawing/2014/main" val="2892329592"/>
                    </a:ext>
                  </a:extLst>
                </a:gridCol>
              </a:tblGrid>
              <a:tr h="618004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Етапи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Види занять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Форми контролю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Кількість годин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47133"/>
                  </a:ext>
                </a:extLst>
              </a:tr>
              <a:tr h="24720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 </a:t>
                      </a:r>
                      <a:r>
                        <a:rPr lang="uk-UA" dirty="0"/>
                        <a:t>етап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Лекції з питань організації навчального процесу, особливостей </a:t>
                      </a:r>
                      <a:r>
                        <a:rPr lang="uk-UA" dirty="0" smtClean="0"/>
                        <a:t>наукового </a:t>
                      </a:r>
                      <a:r>
                        <a:rPr lang="uk-UA" dirty="0"/>
                        <a:t>стилю, основ перекладу </a:t>
                      </a:r>
                      <a:r>
                        <a:rPr lang="uk-UA" dirty="0" smtClean="0"/>
                        <a:t>наукової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dirty="0" smtClean="0"/>
                        <a:t>літератури</a:t>
                      </a:r>
                      <a:r>
                        <a:rPr lang="uk-UA" dirty="0"/>
                        <a:t>, реферування та анотування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Усне опитування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114520"/>
                  </a:ext>
                </a:extLst>
              </a:tr>
              <a:tr h="114772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</a:t>
                      </a:r>
                      <a:r>
                        <a:rPr lang="uk-UA" dirty="0"/>
                        <a:t> етап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Практичні заняття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Тестування, перевірка домашнього читання та завдань на самостійне опрацювання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45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37636"/>
                  </a:ext>
                </a:extLst>
              </a:tr>
              <a:tr h="114772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III </a:t>
                      </a:r>
                      <a:r>
                        <a:rPr lang="uk-UA" dirty="0"/>
                        <a:t>етап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Самостійна робота, індивідуальна робота, передекзаменаційні консультації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Захист матеріалів, іспит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120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530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08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6F606-41A9-4F79-A58B-8CBFA7EE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Навчально-методичні матеріали з курсу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7A1B31-774D-4C92-882F-956C9EC6A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128865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Навчальними текстами для читання мають бути оригінальні монографії та періодична література з галузі наукових інтересів аспіранта.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Матеріали для читання іноземною мовою аспіранти підбирають самостійно з урахуванням рекомендацій наукових керівників.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Рекомендована література іноземною мовою повинна мати безпосереднє відношення до дисертаційної роботи. </a:t>
            </a:r>
            <a:endParaRPr lang="ru-UA" dirty="0"/>
          </a:p>
          <a:p>
            <a:pPr algn="just"/>
            <a:r>
              <a:rPr lang="uk-UA" dirty="0"/>
              <a:t>Загальний обсяг опрацьованої літератури за курс має складати не менше </a:t>
            </a:r>
            <a:r>
              <a:rPr lang="uk-UA" dirty="0" smtClean="0"/>
              <a:t>200 </a:t>
            </a:r>
            <a:r>
              <a:rPr lang="uk-UA" dirty="0"/>
              <a:t>сторінок.</a:t>
            </a: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8914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FE443-3324-49A0-B804-A98651BD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До складання іспиту допускаються аспіранти, що мають: </a:t>
            </a:r>
            <a:r>
              <a:rPr lang="ru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6E6010-EC2F-44D2-90B0-BC1740C4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15841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5000"/>
              </a:lnSpc>
            </a:pPr>
            <a:r>
              <a:rPr lang="uk-UA" dirty="0"/>
              <a:t>відповідний рівень підготовки; </a:t>
            </a:r>
          </a:p>
          <a:p>
            <a:pPr algn="just">
              <a:lnSpc>
                <a:spcPct val="125000"/>
              </a:lnSpc>
            </a:pPr>
            <a:r>
              <a:rPr lang="uk-UA" dirty="0"/>
              <a:t>підготували матеріали з підготовки до складання іспиту з англійської мови, а саме: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uk-UA" b="1" dirty="0"/>
              <a:t>1) </a:t>
            </a:r>
            <a:r>
              <a:rPr lang="uk-UA" dirty="0"/>
              <a:t>реферат з проблеми наукового дослідження (реферат складається з україномовного огляду наукових робіт, прочитаних іноземною мовою); 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uk-UA" b="1" dirty="0"/>
              <a:t>2) </a:t>
            </a:r>
            <a:r>
              <a:rPr lang="uk-UA" dirty="0" smtClean="0"/>
              <a:t>словника 150 </a:t>
            </a:r>
            <a:r>
              <a:rPr lang="uk-UA" dirty="0"/>
              <a:t>термінів даної галузі науки;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uk-UA" b="1" dirty="0"/>
              <a:t>3) </a:t>
            </a:r>
            <a:r>
              <a:rPr lang="uk-UA" dirty="0"/>
              <a:t>повідомлення (анотація) про наукове дослідження, викладеного іноземною мовою у обсязі до 4 машинописних сторінок). 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2845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DC41CE-3365-4305-8E9D-BEFB013C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Dissertation Subject Information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07D336-703B-4382-A41E-2D40FD674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94410"/>
            <a:ext cx="8915400" cy="5070764"/>
          </a:xfrm>
        </p:spPr>
        <p:txBody>
          <a:bodyPr>
            <a:normAutofit/>
          </a:bodyPr>
          <a:lstStyle/>
          <a:p>
            <a:r>
              <a:rPr lang="en-US" b="1" dirty="0"/>
              <a:t>INTRODUCTION</a:t>
            </a:r>
          </a:p>
          <a:p>
            <a:r>
              <a:rPr lang="en-US" b="1" dirty="0"/>
              <a:t>Relevance</a:t>
            </a:r>
          </a:p>
          <a:p>
            <a:r>
              <a:rPr lang="en-US" b="1" dirty="0"/>
              <a:t>Analysis of recent research and publications</a:t>
            </a:r>
          </a:p>
          <a:p>
            <a:r>
              <a:rPr lang="en-US" b="1" dirty="0"/>
              <a:t>The subject </a:t>
            </a:r>
            <a:r>
              <a:rPr lang="en-US" dirty="0"/>
              <a:t>matter of the work is…</a:t>
            </a:r>
          </a:p>
          <a:p>
            <a:r>
              <a:rPr lang="en-US" b="1" dirty="0"/>
              <a:t>The objective </a:t>
            </a:r>
            <a:r>
              <a:rPr lang="en-US" dirty="0"/>
              <a:t>of the paper is to establish…</a:t>
            </a:r>
          </a:p>
          <a:p>
            <a:r>
              <a:rPr lang="en-US" b="1" dirty="0"/>
              <a:t>The purpose </a:t>
            </a:r>
            <a:r>
              <a:rPr lang="en-US" dirty="0"/>
              <a:t>is to reveal…</a:t>
            </a:r>
          </a:p>
          <a:p>
            <a:r>
              <a:rPr lang="en-US" b="1" dirty="0"/>
              <a:t>The methods of investigation are the following </a:t>
            </a:r>
            <a:r>
              <a:rPr lang="en-US" dirty="0"/>
              <a:t>(the studying and critical analysis of the literature, the methods of deduction and synthesis)</a:t>
            </a:r>
          </a:p>
          <a:p>
            <a:r>
              <a:rPr lang="en-US" dirty="0"/>
              <a:t>The aim is reached by fulfilling the </a:t>
            </a:r>
            <a:r>
              <a:rPr lang="en-US" b="1" dirty="0"/>
              <a:t>following tasks </a:t>
            </a:r>
            <a:r>
              <a:rPr lang="en-US" dirty="0"/>
              <a:t>of the paper:</a:t>
            </a:r>
          </a:p>
          <a:p>
            <a:r>
              <a:rPr lang="en-US" b="1" dirty="0"/>
              <a:t>The novelty </a:t>
            </a:r>
            <a:r>
              <a:rPr lang="en-US" dirty="0"/>
              <a:t>of the paper lies in the attempt to generalize and systematize…</a:t>
            </a:r>
          </a:p>
          <a:p>
            <a:r>
              <a:rPr lang="en-US" b="1" dirty="0"/>
              <a:t>Theoretical value </a:t>
            </a:r>
            <a:r>
              <a:rPr lang="en-US" dirty="0"/>
              <a:t>of the paper entails…</a:t>
            </a:r>
          </a:p>
          <a:p>
            <a:r>
              <a:rPr lang="en-US" b="1" dirty="0"/>
              <a:t>Practically</a:t>
            </a:r>
            <a:r>
              <a:rPr lang="en-US" dirty="0"/>
              <a:t>, the results of the research may be applied to the study of…</a:t>
            </a:r>
          </a:p>
          <a:p>
            <a:r>
              <a:rPr lang="en-US" b="1" dirty="0"/>
              <a:t>The expected results</a:t>
            </a: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63017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BB51B-CDB8-4633-8644-AE7EBED1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Glossary of terminological terms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/>
            </a:r>
            <a:br>
              <a:rPr lang="en-US" dirty="0"/>
            </a:br>
            <a:r>
              <a:rPr lang="ru-RU" dirty="0"/>
              <a:t>А</a:t>
            </a:r>
            <a:r>
              <a:rPr lang="en-US" dirty="0"/>
              <a:t>a</a:t>
            </a:r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2AB0A97-F560-403A-8987-7DEAE4C30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392045"/>
              </p:ext>
            </p:extLst>
          </p:nvPr>
        </p:nvGraphicFramePr>
        <p:xfrm>
          <a:off x="2589213" y="2133600"/>
          <a:ext cx="8915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249">
                  <a:extLst>
                    <a:ext uri="{9D8B030D-6E8A-4147-A177-3AD203B41FA5}">
                      <a16:colId xmlns:a16="http://schemas.microsoft.com/office/drawing/2014/main" val="4100963694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153340433"/>
                    </a:ext>
                  </a:extLst>
                </a:gridCol>
                <a:gridCol w="2956956">
                  <a:extLst>
                    <a:ext uri="{9D8B030D-6E8A-4147-A177-3AD203B41FA5}">
                      <a16:colId xmlns:a16="http://schemas.microsoft.com/office/drawing/2014/main" val="1487867341"/>
                    </a:ext>
                  </a:extLst>
                </a:gridCol>
                <a:gridCol w="2871252">
                  <a:extLst>
                    <a:ext uri="{9D8B030D-6E8A-4147-A177-3AD203B41FA5}">
                      <a16:colId xmlns:a16="http://schemas.microsoft.com/office/drawing/2014/main" val="810561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Терм</a:t>
                      </a:r>
                      <a:r>
                        <a:rPr lang="uk-UA"/>
                        <a:t>ін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Транскрипція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Переклад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1.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assimilation</a:t>
                      </a:r>
                    </a:p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[</a:t>
                      </a:r>
                      <a:r>
                        <a:rPr lang="en-GB" b="0" dirty="0" err="1"/>
                        <a:t>əsɪmɪˈleɪʃən</a:t>
                      </a:r>
                      <a:r>
                        <a:rPr lang="en-GB" b="0" dirty="0"/>
                        <a:t>]</a:t>
                      </a:r>
                      <a:endParaRPr lang="ru-U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асиміляція, засвоєння, поглинання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5240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3440920-873A-4453-BD70-8AF8106D7D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720799"/>
              </p:ext>
            </p:extLst>
          </p:nvPr>
        </p:nvGraphicFramePr>
        <p:xfrm>
          <a:off x="2589213" y="4281055"/>
          <a:ext cx="8915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249">
                  <a:extLst>
                    <a:ext uri="{9D8B030D-6E8A-4147-A177-3AD203B41FA5}">
                      <a16:colId xmlns:a16="http://schemas.microsoft.com/office/drawing/2014/main" val="4100963694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153340433"/>
                    </a:ext>
                  </a:extLst>
                </a:gridCol>
                <a:gridCol w="2956956">
                  <a:extLst>
                    <a:ext uri="{9D8B030D-6E8A-4147-A177-3AD203B41FA5}">
                      <a16:colId xmlns:a16="http://schemas.microsoft.com/office/drawing/2014/main" val="1487867341"/>
                    </a:ext>
                  </a:extLst>
                </a:gridCol>
                <a:gridCol w="2871252">
                  <a:extLst>
                    <a:ext uri="{9D8B030D-6E8A-4147-A177-3AD203B41FA5}">
                      <a16:colId xmlns:a16="http://schemas.microsoft.com/office/drawing/2014/main" val="810561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Терм</a:t>
                      </a:r>
                      <a:r>
                        <a:rPr lang="uk-UA"/>
                        <a:t>ін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Транскрипція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Переклад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uk-UA" dirty="0"/>
                        <a:t>.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backbone</a:t>
                      </a:r>
                    </a:p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[ˈ</a:t>
                      </a:r>
                      <a:r>
                        <a:rPr lang="en-GB" dirty="0" err="1"/>
                        <a:t>bækbəʊn</a:t>
                      </a:r>
                      <a:r>
                        <a:rPr lang="en-GB" dirty="0"/>
                        <a:t>]</a:t>
                      </a:r>
                      <a:endParaRPr lang="ru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хребет, </a:t>
                      </a:r>
                      <a:r>
                        <a:rPr lang="uk-UA" dirty="0"/>
                        <a:t>основа, опора</a:t>
                      </a:r>
                      <a:endParaRPr lang="ru-RU" dirty="0"/>
                    </a:p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524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434054-09D4-4BCE-B3C0-A631B6469A38}"/>
              </a:ext>
            </a:extLst>
          </p:cNvPr>
          <p:cNvSpPr txBox="1"/>
          <p:nvPr/>
        </p:nvSpPr>
        <p:spPr>
          <a:xfrm>
            <a:off x="6733309" y="3621975"/>
            <a:ext cx="771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Bb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66568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2368" y="2133600"/>
            <a:ext cx="9322244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ДЯКУЮ ЗА УВАГУ ТА АКТИВНУ УЧАСТЬ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67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0EA12-F93E-43E0-AFDF-C7DCA35E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8263"/>
          </a:xfrm>
        </p:spPr>
        <p:txBody>
          <a:bodyPr/>
          <a:lstStyle/>
          <a:p>
            <a:pPr algn="ctr"/>
            <a:r>
              <a:rPr lang="uk-UA" dirty="0"/>
              <a:t>Передмова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1DEF9-95A6-4F92-8944-0A5288B40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2373"/>
            <a:ext cx="8915400" cy="3664021"/>
          </a:xfrm>
        </p:spPr>
        <p:txBody>
          <a:bodyPr/>
          <a:lstStyle/>
          <a:p>
            <a:pPr algn="just">
              <a:lnSpc>
                <a:spcPct val="125000"/>
              </a:lnSpc>
            </a:pPr>
            <a:r>
              <a:rPr lang="uk-UA" dirty="0"/>
              <a:t>Знання</a:t>
            </a:r>
            <a:r>
              <a:rPr lang="ru-RU" dirty="0"/>
              <a:t> англ</a:t>
            </a:r>
            <a:r>
              <a:rPr lang="uk-UA" dirty="0" err="1"/>
              <a:t>ійської</a:t>
            </a:r>
            <a:r>
              <a:rPr lang="ru-UA" dirty="0"/>
              <a:t> </a:t>
            </a:r>
            <a:r>
              <a:rPr lang="uk-UA" dirty="0" smtClean="0"/>
              <a:t>мови</a:t>
            </a:r>
            <a:r>
              <a:rPr lang="ru-UA" dirty="0" smtClean="0"/>
              <a:t> </a:t>
            </a:r>
            <a:r>
              <a:rPr lang="uk-UA" dirty="0" smtClean="0"/>
              <a:t>аспірантами</a:t>
            </a:r>
            <a:r>
              <a:rPr lang="ru-UA" dirty="0" smtClean="0"/>
              <a:t> </a:t>
            </a:r>
            <a:r>
              <a:rPr lang="uk-UA" dirty="0"/>
              <a:t>НУБіП</a:t>
            </a:r>
            <a:r>
              <a:rPr lang="ru-UA" dirty="0"/>
              <a:t> </a:t>
            </a:r>
            <a:r>
              <a:rPr lang="uk-UA" dirty="0"/>
              <a:t>України</a:t>
            </a:r>
            <a:r>
              <a:rPr lang="ru-UA" dirty="0"/>
              <a:t> – </a:t>
            </a:r>
            <a:r>
              <a:rPr lang="uk-UA" dirty="0"/>
              <a:t>вимога</a:t>
            </a:r>
            <a:r>
              <a:rPr lang="ru-UA" dirty="0"/>
              <a:t> часу, </a:t>
            </a:r>
            <a:r>
              <a:rPr lang="uk-UA" dirty="0"/>
              <a:t>показник</a:t>
            </a:r>
            <a:r>
              <a:rPr lang="ru-UA" dirty="0"/>
              <a:t> </a:t>
            </a:r>
            <a:r>
              <a:rPr lang="uk-UA" dirty="0"/>
              <a:t>їх</a:t>
            </a:r>
            <a:r>
              <a:rPr lang="ru-UA" dirty="0"/>
              <a:t> культурного </a:t>
            </a:r>
            <a:r>
              <a:rPr lang="uk-UA" dirty="0"/>
              <a:t>рівня</a:t>
            </a:r>
            <a:r>
              <a:rPr lang="ru-UA" dirty="0"/>
              <a:t>, </a:t>
            </a:r>
            <a:r>
              <a:rPr lang="uk-UA" dirty="0"/>
              <a:t>професійної</a:t>
            </a:r>
            <a:r>
              <a:rPr lang="ru-UA" dirty="0"/>
              <a:t> </a:t>
            </a:r>
            <a:r>
              <a:rPr lang="uk-UA" dirty="0"/>
              <a:t>компетентності</a:t>
            </a:r>
            <a:r>
              <a:rPr lang="ru-UA" dirty="0"/>
              <a:t>, </a:t>
            </a:r>
            <a:r>
              <a:rPr lang="uk-UA" dirty="0"/>
              <a:t>можливість</a:t>
            </a:r>
            <a:r>
              <a:rPr lang="ru-UA" dirty="0"/>
              <a:t> </a:t>
            </a:r>
            <a:r>
              <a:rPr lang="uk-UA" dirty="0"/>
              <a:t>участі</a:t>
            </a:r>
            <a:r>
              <a:rPr lang="ru-UA" dirty="0"/>
              <a:t> у </a:t>
            </a:r>
            <a:r>
              <a:rPr lang="uk-UA" dirty="0"/>
              <a:t>міжнародних</a:t>
            </a:r>
            <a:r>
              <a:rPr lang="ru-UA" dirty="0"/>
              <a:t> </a:t>
            </a:r>
            <a:r>
              <a:rPr lang="uk-UA" dirty="0"/>
              <a:t>наукових</a:t>
            </a:r>
            <a:r>
              <a:rPr lang="ru-UA" dirty="0"/>
              <a:t> </a:t>
            </a:r>
            <a:r>
              <a:rPr lang="uk-UA" dirty="0"/>
              <a:t>семінарах</a:t>
            </a:r>
            <a:r>
              <a:rPr lang="ru-UA" dirty="0"/>
              <a:t>, </a:t>
            </a:r>
            <a:r>
              <a:rPr lang="uk-UA" dirty="0"/>
              <a:t>конференціях</a:t>
            </a:r>
            <a:r>
              <a:rPr lang="ru-UA" dirty="0"/>
              <a:t> та </a:t>
            </a:r>
            <a:r>
              <a:rPr lang="uk-UA" dirty="0"/>
              <a:t>симпозіумах</a:t>
            </a:r>
            <a:r>
              <a:rPr lang="ru-UA" dirty="0"/>
              <a:t>.</a:t>
            </a:r>
            <a:endParaRPr lang="uk-UA" dirty="0"/>
          </a:p>
          <a:p>
            <a:pPr algn="just">
              <a:lnSpc>
                <a:spcPct val="125000"/>
              </a:lnSpc>
            </a:pPr>
            <a:r>
              <a:rPr lang="uk-UA" dirty="0"/>
              <a:t>Високий рівень іншомовної підготовки аспірантів як майбутніх науковців підвищуватиме їх конкурентоздатність та сприятиме їхній мобільності на світовому ринку праці.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1259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69DB6-C543-46DC-AEC6-8AB0C109D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Мета навчальної 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03A6-B8D0-40BB-9209-DDEA57E7E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845" y="4652865"/>
            <a:ext cx="8783216" cy="1511559"/>
          </a:xfrm>
        </p:spPr>
        <p:txBody>
          <a:bodyPr/>
          <a:lstStyle/>
          <a:p>
            <a:pPr marL="0" indent="0" algn="just">
              <a:lnSpc>
                <a:spcPct val="125000"/>
              </a:lnSpc>
              <a:buNone/>
            </a:pPr>
            <a:r>
              <a:rPr lang="uk-UA" dirty="0"/>
              <a:t>полягає у вдосконаленні й подальшому розвиткові знань, навичок і вмінь з англійської мови, набутих в обсязі вузівської програми та їх активізації для проведення науково-дослідної діяльності аспірантів</a:t>
            </a:r>
            <a:endParaRPr lang="ru-UA" dirty="0"/>
          </a:p>
          <a:p>
            <a:pPr marL="0" indent="0" algn="just">
              <a:lnSpc>
                <a:spcPct val="125000"/>
              </a:lnSpc>
              <a:buNone/>
            </a:pPr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B6CCC37-1AFC-4A59-AD46-F2667A47072F}"/>
              </a:ext>
            </a:extLst>
          </p:cNvPr>
          <p:cNvSpPr txBox="1">
            <a:spLocks/>
          </p:cNvSpPr>
          <p:nvPr/>
        </p:nvSpPr>
        <p:spPr>
          <a:xfrm>
            <a:off x="2387204" y="3788228"/>
            <a:ext cx="8911687" cy="1020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dirty="0"/>
              <a:t>Завдання курсу</a:t>
            </a:r>
            <a:endParaRPr lang="ru-UA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C4ACFC18-B884-4590-B76C-80AB1DD6609A}"/>
              </a:ext>
            </a:extLst>
          </p:cNvPr>
          <p:cNvSpPr txBox="1">
            <a:spLocks/>
          </p:cNvSpPr>
          <p:nvPr/>
        </p:nvSpPr>
        <p:spPr>
          <a:xfrm>
            <a:off x="2741612" y="1682621"/>
            <a:ext cx="8915400" cy="2307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5000"/>
              </a:lnSpc>
            </a:pPr>
            <a:r>
              <a:rPr lang="uk-UA" dirty="0"/>
              <a:t>досягти необхідного рівня володіння англійською мовою; </a:t>
            </a:r>
          </a:p>
          <a:p>
            <a:pPr algn="just">
              <a:lnSpc>
                <a:spcPct val="125000"/>
              </a:lnSpc>
            </a:pPr>
            <a:r>
              <a:rPr lang="uk-UA" dirty="0"/>
              <a:t>знання фахової термінології, граматики, стилістики наукового</a:t>
            </a:r>
            <a:br>
              <a:rPr lang="uk-UA" dirty="0"/>
            </a:br>
            <a:r>
              <a:rPr lang="uk-UA" dirty="0"/>
              <a:t>письма, основ теорії перекладу; </a:t>
            </a:r>
          </a:p>
          <a:p>
            <a:pPr algn="just">
              <a:lnSpc>
                <a:spcPct val="125000"/>
              </a:lnSpc>
            </a:pPr>
            <a:r>
              <a:rPr lang="uk-UA" dirty="0"/>
              <a:t>володіння навичками наукової усної та писемної</a:t>
            </a:r>
            <a:br>
              <a:rPr lang="uk-UA" dirty="0"/>
            </a:br>
            <a:r>
              <a:rPr lang="uk-UA" dirty="0"/>
              <a:t>комунікації англійською мовою.</a:t>
            </a:r>
          </a:p>
          <a:p>
            <a:pPr marL="0" indent="0" algn="just">
              <a:lnSpc>
                <a:spcPct val="125000"/>
              </a:lnSpc>
              <a:buFont typeface="Wingdings 3" charset="2"/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186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4BE1A-FEEC-4F12-8D83-4AB2548C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Аспірант повинен знати: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B0368E-835E-4A10-80D1-59018754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75184"/>
            <a:ext cx="8915400" cy="54366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35000"/>
              </a:lnSpc>
            </a:pPr>
            <a:r>
              <a:rPr lang="uk-UA" dirty="0"/>
              <a:t>особливості комунікації англійською мовою у науково-дослідній діяльності;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особливості наукового стилю англійської мови;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лексичні особливості академічного тексту;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особливості семантико-синтаксичної організації академічного тексту;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структуру основних наукових жанрів та основні </a:t>
            </a:r>
            <a:r>
              <a:rPr lang="uk-UA" dirty="0" err="1"/>
              <a:t>мовні</a:t>
            </a:r>
            <a:r>
              <a:rPr lang="uk-UA" dirty="0"/>
              <a:t> конструкції англійської мови для них;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функції аналізу наукової літератури;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форми і види перекладу;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форми редагування перекладу;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основні лексичні та синтаксичні конструкції для тексту статті;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вимоги до написання статті;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етапи підготовки доповіді;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етапи проведення наукової дискусії;</a:t>
            </a:r>
          </a:p>
          <a:p>
            <a:pPr algn="just">
              <a:lnSpc>
                <a:spcPct val="135000"/>
              </a:lnSpc>
            </a:pPr>
            <a:r>
              <a:rPr lang="uk-UA" dirty="0"/>
              <a:t>вимоги до написання реферату.</a:t>
            </a:r>
          </a:p>
          <a:p>
            <a:endParaRPr lang="uk-UA" dirty="0"/>
          </a:p>
          <a:p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1226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C184C-A25F-432C-A5BC-3C005546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1939"/>
          </a:xfrm>
        </p:spPr>
        <p:txBody>
          <a:bodyPr/>
          <a:lstStyle/>
          <a:p>
            <a:pPr algn="ctr"/>
            <a:r>
              <a:rPr lang="uk-UA" dirty="0"/>
              <a:t>Вміти: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37F17F-D72B-480C-81E8-25B2B0F2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7399" y="1492899"/>
            <a:ext cx="8915400" cy="36389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</a:pPr>
            <a:r>
              <a:rPr lang="uk-UA" sz="1600" dirty="0"/>
              <a:t>робити пошук наукової інформації у іншомовних джерелах;</a:t>
            </a:r>
          </a:p>
          <a:p>
            <a:pPr algn="just">
              <a:lnSpc>
                <a:spcPct val="125000"/>
              </a:lnSpc>
            </a:pPr>
            <a:r>
              <a:rPr lang="uk-UA" sz="1600" dirty="0"/>
              <a:t>оперувати оригінальною англомовною науковою літературою та періодикою з фаху; формувати уміння і навички академічного письма як різновиду наукового спілкування;</a:t>
            </a:r>
          </a:p>
          <a:p>
            <a:pPr algn="just">
              <a:lnSpc>
                <a:spcPct val="125000"/>
              </a:lnSpc>
            </a:pPr>
            <a:r>
              <a:rPr lang="uk-UA" sz="1600" dirty="0"/>
              <a:t>оволодіти засобами англійської мови для написання статей, анотацій, рецензій тощо;</a:t>
            </a:r>
          </a:p>
          <a:p>
            <a:pPr algn="just">
              <a:lnSpc>
                <a:spcPct val="125000"/>
              </a:lnSpc>
            </a:pPr>
            <a:r>
              <a:rPr lang="uk-UA" sz="1600" dirty="0"/>
              <a:t>представляти результати власних наукових досліджень іноземною мовою;</a:t>
            </a:r>
          </a:p>
          <a:p>
            <a:pPr algn="just">
              <a:lnSpc>
                <a:spcPct val="125000"/>
              </a:lnSpc>
            </a:pPr>
            <a:r>
              <a:rPr lang="uk-UA" sz="1600" dirty="0"/>
              <a:t>отримувати інформацію з різних джерел для укладання галузевих глосаріїв;</a:t>
            </a:r>
          </a:p>
          <a:p>
            <a:pPr>
              <a:lnSpc>
                <a:spcPct val="125000"/>
              </a:lnSpc>
            </a:pPr>
            <a:r>
              <a:rPr lang="uk-UA" sz="1600" dirty="0"/>
              <a:t>обговорювати наукові проблеми англійською мовою.</a:t>
            </a:r>
            <a:r>
              <a:rPr lang="uk-UA" sz="1500" dirty="0"/>
              <a:t/>
            </a:r>
            <a:br>
              <a:rPr lang="uk-UA" sz="1500" dirty="0"/>
            </a:br>
            <a:endParaRPr lang="ru-UA" sz="1500" dirty="0"/>
          </a:p>
        </p:txBody>
      </p:sp>
    </p:spTree>
    <p:extLst>
      <p:ext uri="{BB962C8B-B14F-4D97-AF65-F5344CB8AC3E}">
        <p14:creationId xmlns:p14="http://schemas.microsoft.com/office/powerpoint/2010/main" val="63575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917AA-6465-455C-B8F6-FD63C0C2D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466"/>
          </a:xfrm>
        </p:spPr>
        <p:txBody>
          <a:bodyPr/>
          <a:lstStyle/>
          <a:p>
            <a:pPr algn="ctr"/>
            <a:r>
              <a:rPr lang="uk-UA" dirty="0"/>
              <a:t>Зміст навчальної 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28E4EB-AFB9-4E4F-AB57-414454C3F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23054"/>
            <a:ext cx="8915400" cy="3900196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5000"/>
              </a:lnSpc>
            </a:pPr>
            <a:r>
              <a:rPr lang="uk-UA" b="1" dirty="0"/>
              <a:t>Модуль 1. Академічний текст англійської мови: лексико-стилістичні особливості, семантико-синтаксична організація</a:t>
            </a:r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Фахова термінологія академічного тексту. Теоретичні основи укладання галузевих глосаріїв</a:t>
            </a:r>
            <a:r>
              <a:rPr lang="en-US" dirty="0"/>
              <a:t>.</a:t>
            </a:r>
            <a:endParaRPr lang="uk-UA" dirty="0"/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Основні жанри академічного письма: резюме (</a:t>
            </a:r>
            <a:r>
              <a:rPr lang="en-US" dirty="0"/>
              <a:t>summary</a:t>
            </a:r>
            <a:r>
              <a:rPr lang="uk-UA" dirty="0"/>
              <a:t>)</a:t>
            </a:r>
            <a:r>
              <a:rPr lang="en-US" dirty="0"/>
              <a:t>.</a:t>
            </a:r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Написання тез (</a:t>
            </a:r>
            <a:r>
              <a:rPr lang="en-US" dirty="0"/>
              <a:t>conference abstract</a:t>
            </a:r>
            <a:r>
              <a:rPr lang="uk-UA" dirty="0"/>
              <a:t>)</a:t>
            </a:r>
            <a:r>
              <a:rPr lang="en-US" dirty="0"/>
              <a:t>.</a:t>
            </a:r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uk-UA" dirty="0"/>
              <a:t>літератури </a:t>
            </a:r>
            <a:r>
              <a:rPr lang="en-US" dirty="0"/>
              <a:t>(review).</a:t>
            </a:r>
            <a:endParaRPr lang="uk-UA" dirty="0"/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Етапи створення та редагування академічного тексту-перекладу</a:t>
            </a:r>
            <a:r>
              <a:rPr lang="en-US" dirty="0"/>
              <a:t>.</a:t>
            </a:r>
            <a:endParaRPr lang="uk-UA" dirty="0"/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Робота над статтею (</a:t>
            </a:r>
            <a:r>
              <a:rPr lang="en-US" dirty="0"/>
              <a:t>article</a:t>
            </a:r>
            <a:r>
              <a:rPr lang="uk-UA" dirty="0"/>
              <a:t>)</a:t>
            </a:r>
            <a:r>
              <a:rPr lang="en-US" dirty="0"/>
              <a:t>.</a:t>
            </a:r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Написання наукової статті та анотації до неї (</a:t>
            </a:r>
            <a:r>
              <a:rPr lang="en-US" dirty="0"/>
              <a:t>abstract</a:t>
            </a:r>
            <a:r>
              <a:rPr lang="uk-UA" dirty="0"/>
              <a:t>)</a:t>
            </a:r>
            <a:r>
              <a:rPr lang="en-US" dirty="0"/>
              <a:t>.</a:t>
            </a:r>
            <a:endParaRPr lang="uk-UA" dirty="0"/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0223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49C24-A8ED-4914-9D26-97C805A64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2094"/>
          </a:xfrm>
        </p:spPr>
        <p:txBody>
          <a:bodyPr/>
          <a:lstStyle/>
          <a:p>
            <a:pPr algn="ctr"/>
            <a:r>
              <a:rPr lang="uk-UA" dirty="0"/>
              <a:t>Зміст навчальної 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4B0F0B-9EFC-46AC-9C4A-5764D935D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2586135"/>
          </a:xfrm>
        </p:spPr>
        <p:txBody>
          <a:bodyPr/>
          <a:lstStyle/>
          <a:p>
            <a:pPr algn="ctr"/>
            <a:r>
              <a:rPr lang="ru-RU" b="1" dirty="0"/>
              <a:t>Модуль 2. </a:t>
            </a:r>
            <a:r>
              <a:rPr lang="uk-UA" b="1" dirty="0"/>
              <a:t>Академічна</a:t>
            </a:r>
            <a:r>
              <a:rPr lang="ru-RU" b="1" dirty="0"/>
              <a:t> культура </a:t>
            </a:r>
            <a:r>
              <a:rPr lang="uk-UA" b="1" dirty="0"/>
              <a:t>усної</a:t>
            </a:r>
            <a:r>
              <a:rPr lang="ru-RU" b="1" dirty="0"/>
              <a:t> </a:t>
            </a:r>
            <a:r>
              <a:rPr lang="uk-UA" b="1" dirty="0"/>
              <a:t>наукової</a:t>
            </a:r>
            <a:r>
              <a:rPr lang="ru-RU" b="1" dirty="0"/>
              <a:t> </a:t>
            </a:r>
            <a:r>
              <a:rPr lang="uk-UA" b="1" dirty="0"/>
              <a:t>комунікації</a:t>
            </a:r>
            <a:r>
              <a:rPr lang="ru-RU" b="1" dirty="0"/>
              <a:t> англ</a:t>
            </a:r>
            <a:r>
              <a:rPr lang="uk-UA" b="1" dirty="0" err="1"/>
              <a:t>ійською</a:t>
            </a:r>
            <a:r>
              <a:rPr lang="ru-RU" b="1" dirty="0"/>
              <a:t> </a:t>
            </a:r>
            <a:r>
              <a:rPr lang="uk-UA" b="1" dirty="0"/>
              <a:t>мовою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Підготовка наукової доповіді на науково-практичну конференцію.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Виступ з науковою доповіддю (за темою дослідження аспіранта).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Участь у науковій дискусії фахового спрямування.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Укладання конференційних матеріалів англійською мовою: заявки, авторської довідки, супровідного листа.</a:t>
            </a:r>
          </a:p>
        </p:txBody>
      </p:sp>
    </p:spTree>
    <p:extLst>
      <p:ext uri="{BB962C8B-B14F-4D97-AF65-F5344CB8AC3E}">
        <p14:creationId xmlns:p14="http://schemas.microsoft.com/office/powerpoint/2010/main" val="3708030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574D4-C5E6-4352-A886-525227E3F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6110"/>
          </a:xfrm>
        </p:spPr>
        <p:txBody>
          <a:bodyPr/>
          <a:lstStyle/>
          <a:p>
            <a:pPr algn="ctr"/>
            <a:r>
              <a:rPr lang="uk-UA" dirty="0"/>
              <a:t>Зміст навчальної 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EE6AC4-DBC6-4A59-ABC4-BF350EA0E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16360"/>
            <a:ext cx="8915400" cy="3066660"/>
          </a:xfrm>
        </p:spPr>
        <p:txBody>
          <a:bodyPr/>
          <a:lstStyle/>
          <a:p>
            <a:pPr algn="ctr"/>
            <a:r>
              <a:rPr lang="uk-UA" b="1" dirty="0"/>
              <a:t>Модуль 3. Підготовка, редагування і написання реферату. Захист реферату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Опрацювання матеріалу дослідження, джерел інформації.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Написання вступу до реферату.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Виклад матеріалу в 1 – 2 частинах реферату.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Написання висновків до реферату.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Аналіз лексикографічних видань.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/>
              <a:t>Захист реферату.</a:t>
            </a:r>
          </a:p>
        </p:txBody>
      </p:sp>
    </p:spTree>
    <p:extLst>
      <p:ext uri="{BB962C8B-B14F-4D97-AF65-F5344CB8AC3E}">
        <p14:creationId xmlns:p14="http://schemas.microsoft.com/office/powerpoint/2010/main" val="183269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8B5B3-06D8-4779-BA08-53F468DB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Організація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/>
              <a:t>навчального процесу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6FA4F-58CD-404E-9535-4C021D93F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8728"/>
            <a:ext cx="8915400" cy="491516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5000"/>
              </a:lnSpc>
              <a:buNone/>
            </a:pPr>
            <a:r>
              <a:rPr lang="uk-UA" dirty="0"/>
              <a:t>1) </a:t>
            </a:r>
            <a:r>
              <a:rPr lang="uk-UA" b="1" dirty="0">
                <a:solidFill>
                  <a:srgbClr val="C00000"/>
                </a:solidFill>
              </a:rPr>
              <a:t>7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>
                <a:solidFill>
                  <a:srgbClr val="C00000"/>
                </a:solidFill>
              </a:rPr>
              <a:t>лекцій</a:t>
            </a:r>
            <a:r>
              <a:rPr lang="uk-UA" dirty="0"/>
              <a:t>, в яких будуть розкриті наступні питання: </a:t>
            </a:r>
            <a:endParaRPr lang="ru-UA" dirty="0"/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мета, завдання, структура курсу, вимоги до іспиту; </a:t>
            </a:r>
            <a:endParaRPr lang="ru-UA" dirty="0"/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лексико-стилістичні особливості </a:t>
            </a:r>
            <a:r>
              <a:rPr lang="uk-UA" dirty="0" smtClean="0"/>
              <a:t>наукової </a:t>
            </a:r>
            <a:r>
              <a:rPr lang="uk-UA" dirty="0"/>
              <a:t>літератури; </a:t>
            </a:r>
            <a:endParaRPr lang="ru-UA" dirty="0"/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 smtClean="0"/>
              <a:t>читання, переклад і редагування наукових текстів;</a:t>
            </a:r>
          </a:p>
          <a:p>
            <a:pPr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/>
              <a:t>основи усного та писемного реферування та анотування</a:t>
            </a:r>
            <a:r>
              <a:rPr lang="uk-UA" dirty="0" smtClean="0"/>
              <a:t>;</a:t>
            </a:r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 smtClean="0"/>
              <a:t>граматичні трансформації</a:t>
            </a:r>
            <a:r>
              <a:rPr lang="uk-UA" dirty="0"/>
              <a:t>: сутність поняття, точність перекладу та передачі конструкцій різного типу</a:t>
            </a:r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 smtClean="0"/>
              <a:t>термінотворення</a:t>
            </a:r>
            <a:r>
              <a:rPr lang="uk-UA" dirty="0"/>
              <a:t>; </a:t>
            </a:r>
            <a:endParaRPr lang="ru-UA" dirty="0"/>
          </a:p>
          <a:p>
            <a:pPr lvl="0" algn="just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uk-UA" dirty="0" smtClean="0"/>
              <a:t>особливості </a:t>
            </a:r>
            <a:r>
              <a:rPr lang="uk-UA" dirty="0"/>
              <a:t>користування словниками і довідковою літературою тощо.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uk-UA" dirty="0"/>
              <a:t>2) </a:t>
            </a:r>
            <a:r>
              <a:rPr lang="uk-UA" b="1" dirty="0" smtClean="0">
                <a:solidFill>
                  <a:srgbClr val="C00000"/>
                </a:solidFill>
              </a:rPr>
              <a:t>22 </a:t>
            </a:r>
            <a:r>
              <a:rPr lang="uk-UA" b="1" dirty="0">
                <a:solidFill>
                  <a:srgbClr val="C00000"/>
                </a:solidFill>
              </a:rPr>
              <a:t>практичних </a:t>
            </a:r>
            <a:r>
              <a:rPr lang="uk-UA" b="1" dirty="0" smtClean="0">
                <a:solidFill>
                  <a:srgbClr val="C00000"/>
                </a:solidFill>
              </a:rPr>
              <a:t>заняття</a:t>
            </a:r>
            <a:r>
              <a:rPr lang="uk-UA" dirty="0" smtClean="0"/>
              <a:t>, </a:t>
            </a:r>
            <a:r>
              <a:rPr lang="uk-UA" dirty="0"/>
              <a:t>в ході яких буде опрацьовано </a:t>
            </a:r>
            <a:r>
              <a:rPr lang="uk-UA" dirty="0" err="1"/>
              <a:t>мовні</a:t>
            </a:r>
            <a:r>
              <a:rPr lang="uk-UA" dirty="0"/>
              <a:t> (лексичні і граматичні) і мовленнєві комунікативно спрямовані вправи (трансформаційні, на техніку перекладу, підстановку, доповнення, скорочення і розширення речення; питально-відповідні вправи; вправи на розкриття змісту тексту тощо). 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uk-UA" dirty="0"/>
              <a:t>3) </a:t>
            </a:r>
            <a:r>
              <a:rPr lang="uk-UA" b="1" dirty="0">
                <a:solidFill>
                  <a:srgbClr val="C00000"/>
                </a:solidFill>
              </a:rPr>
              <a:t>самостійна робота</a:t>
            </a:r>
            <a:endParaRPr lang="ru-UA" b="1" dirty="0">
              <a:solidFill>
                <a:srgbClr val="C00000"/>
              </a:solidFill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851824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491</TotalTime>
  <Words>929</Words>
  <Application>Microsoft Office PowerPoint</Application>
  <PresentationFormat>Широкоэкранный</PresentationFormat>
  <Paragraphs>132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Academic English for postgraduate research</vt:lpstr>
      <vt:lpstr>Передмова</vt:lpstr>
      <vt:lpstr>Мета навчальної дисципліни</vt:lpstr>
      <vt:lpstr>Аспірант повинен знати:</vt:lpstr>
      <vt:lpstr>Вміти:</vt:lpstr>
      <vt:lpstr>Зміст навчальної дисципліни</vt:lpstr>
      <vt:lpstr>Зміст навчальної дисципліни</vt:lpstr>
      <vt:lpstr>Зміст навчальної дисципліни</vt:lpstr>
      <vt:lpstr>Організація навчального процесу </vt:lpstr>
      <vt:lpstr>Структура курсу</vt:lpstr>
      <vt:lpstr>Навчально-методичні матеріали з курсу </vt:lpstr>
      <vt:lpstr>До складання іспиту допускаються аспіранти, що мають:  </vt:lpstr>
      <vt:lpstr>Dissertation Subject Information</vt:lpstr>
      <vt:lpstr>Glossary of terminological terms  Аa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English for postgraduate research</dc:title>
  <dc:creator>Svetlanka</dc:creator>
  <cp:lastModifiedBy>Svetlanka</cp:lastModifiedBy>
  <cp:revision>26</cp:revision>
  <cp:lastPrinted>2022-09-09T16:27:21Z</cp:lastPrinted>
  <dcterms:created xsi:type="dcterms:W3CDTF">2022-09-03T09:17:16Z</dcterms:created>
  <dcterms:modified xsi:type="dcterms:W3CDTF">2023-09-02T09:52:06Z</dcterms:modified>
</cp:coreProperties>
</file>