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Lst>
  <p:notesMasterIdLst>
    <p:notesMasterId r:id="rId31"/>
  </p:notesMasterIdLst>
  <p:sldIdLst>
    <p:sldId id="256" r:id="rId2"/>
    <p:sldId id="257" r:id="rId3"/>
    <p:sldId id="258" r:id="rId4"/>
    <p:sldId id="288" r:id="rId5"/>
    <p:sldId id="289" r:id="rId6"/>
    <p:sldId id="290" r:id="rId7"/>
    <p:sldId id="291" r:id="rId8"/>
    <p:sldId id="292" r:id="rId9"/>
    <p:sldId id="293" r:id="rId10"/>
    <p:sldId id="294" r:id="rId11"/>
    <p:sldId id="295" r:id="rId12"/>
    <p:sldId id="296" r:id="rId13"/>
    <p:sldId id="297" r:id="rId14"/>
    <p:sldId id="298" r:id="rId15"/>
    <p:sldId id="299" r:id="rId16"/>
    <p:sldId id="300" r:id="rId17"/>
    <p:sldId id="301" r:id="rId18"/>
    <p:sldId id="302" r:id="rId19"/>
    <p:sldId id="303" r:id="rId20"/>
    <p:sldId id="304" r:id="rId21"/>
    <p:sldId id="305" r:id="rId22"/>
    <p:sldId id="306" r:id="rId23"/>
    <p:sldId id="307" r:id="rId24"/>
    <p:sldId id="308" r:id="rId25"/>
    <p:sldId id="309" r:id="rId26"/>
    <p:sldId id="310" r:id="rId27"/>
    <p:sldId id="259" r:id="rId28"/>
    <p:sldId id="279" r:id="rId29"/>
    <p:sldId id="284"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2"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0688" autoAdjust="0"/>
  </p:normalViewPr>
  <p:slideViewPr>
    <p:cSldViewPr snapToGrid="0">
      <p:cViewPr varScale="1">
        <p:scale>
          <a:sx n="57" d="100"/>
          <a:sy n="57" d="100"/>
        </p:scale>
        <p:origin x="94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uk-UA"/>
        </a:p>
      </dgm:t>
    </dgm:pt>
    <dgm:pt modelId="{485D5F31-B39C-4DC4-82D6-10FFA6E2245A}">
      <dgm:prSet phldrT="[Текст]" custT="1"/>
      <dgm:spPr/>
      <dgm:t>
        <a:bodyPr/>
        <a:lstStyle/>
        <a:p>
          <a:r>
            <a:rPr lang="uk-UA" sz="3600" dirty="0"/>
            <a:t>Конституція України</a:t>
          </a:r>
        </a:p>
      </dgm:t>
    </dgm:pt>
    <dgm:pt modelId="{48E097FA-0B01-4B89-B8A9-6C9AFFC973A7}" type="parTrans" cxnId="{A36E5A79-CFF0-42AF-A685-38847B8CA942}">
      <dgm:prSet/>
      <dgm:spPr/>
      <dgm:t>
        <a:bodyPr/>
        <a:lstStyle/>
        <a:p>
          <a:endParaRPr lang="uk-UA" sz="1000"/>
        </a:p>
      </dgm:t>
    </dgm:pt>
    <dgm:pt modelId="{BD51CBC5-31A5-46C1-9301-E84C146FB8EA}" type="sibTrans" cxnId="{A36E5A79-CFF0-42AF-A685-38847B8CA942}">
      <dgm:prSet/>
      <dgm:spPr/>
      <dgm:t>
        <a:bodyPr/>
        <a:lstStyle/>
        <a:p>
          <a:endParaRPr lang="uk-UA" sz="1000"/>
        </a:p>
      </dgm:t>
    </dgm:pt>
    <dgm:pt modelId="{96C891B1-D9FD-4F4E-AA5C-9051109152EF}">
      <dgm:prSet phldrT="[Текст]" custT="1"/>
      <dgm:spPr/>
      <dgm:t>
        <a:bodyPr/>
        <a:lstStyle/>
        <a:p>
          <a:r>
            <a:rPr lang="uk-UA" sz="2800" noProof="0" dirty="0"/>
            <a:t>Стаття 7. В Україні визнається і гарантується місцеве самоврядування</a:t>
          </a:r>
          <a:r>
            <a:rPr lang="ru-RU" sz="2800" dirty="0"/>
            <a:t>.</a:t>
          </a:r>
          <a:endParaRPr lang="uk-UA" sz="2800" dirty="0"/>
        </a:p>
      </dgm:t>
    </dgm:pt>
    <dgm:pt modelId="{C900AAB3-C08C-4C6D-9E80-CBD0CECC4458}" type="parTrans" cxnId="{7B6D0AB2-1A41-41C5-9454-F99424E424C3}">
      <dgm:prSet/>
      <dgm:spPr/>
      <dgm:t>
        <a:bodyPr/>
        <a:lstStyle/>
        <a:p>
          <a:endParaRPr lang="uk-UA" sz="1000"/>
        </a:p>
      </dgm:t>
    </dgm:pt>
    <dgm:pt modelId="{34A2595D-0460-4CAA-9412-DF52446BE173}" type="sibTrans" cxnId="{7B6D0AB2-1A41-41C5-9454-F99424E424C3}">
      <dgm:prSet/>
      <dgm:spPr/>
      <dgm:t>
        <a:bodyPr/>
        <a:lstStyle/>
        <a:p>
          <a:endParaRPr lang="uk-UA" sz="1000"/>
        </a:p>
      </dgm:t>
    </dgm:pt>
    <dgm:pt modelId="{5798D6FF-9985-47B7-900E-547E220433BE}">
      <dgm:prSet phldrT="[Текст]" custT="1"/>
      <dgm:spPr/>
      <dgm:t>
        <a:bodyPr/>
        <a:lstStyle/>
        <a:p>
          <a:endParaRPr lang="uk-UA" sz="2800" dirty="0"/>
        </a:p>
      </dgm:t>
    </dgm:pt>
    <dgm:pt modelId="{C0281E03-916E-4B45-B09A-0E4146B1198D}" type="parTrans" cxnId="{C88A662C-988D-4A55-BAB2-E7A1C07BF448}">
      <dgm:prSet/>
      <dgm:spPr/>
      <dgm:t>
        <a:bodyPr/>
        <a:lstStyle/>
        <a:p>
          <a:endParaRPr lang="uk-UA" sz="1000"/>
        </a:p>
      </dgm:t>
    </dgm:pt>
    <dgm:pt modelId="{C19C66DF-1DED-453E-B9E7-BCB6CDA4B7D1}" type="sibTrans" cxnId="{C88A662C-988D-4A55-BAB2-E7A1C07BF448}">
      <dgm:prSet/>
      <dgm:spPr/>
      <dgm:t>
        <a:bodyPr/>
        <a:lstStyle/>
        <a:p>
          <a:endParaRPr lang="uk-UA" sz="1000"/>
        </a:p>
      </dgm:t>
    </dgm:pt>
    <dgm:pt modelId="{3057B479-DFBF-4AFB-8F12-D6E4F6A2C820}">
      <dgm:prSet phldrT="[Текст]" custT="1"/>
      <dgm:spPr/>
      <dgm:t>
        <a:bodyPr/>
        <a:lstStyle/>
        <a:p>
          <a:r>
            <a:rPr lang="uk-UA" sz="2800" dirty="0"/>
            <a:t>Стаття 13. Земля, її надра, атмосферне повітря, водні та інші природні ресурси, які знаходяться в межах території України, природні ресурси її континентального шельфу, виключної (морської) економічної зони є об'єктами права власності Українського народу. Від імені Українського народу права власника здійснюють органи державної влади та </a:t>
          </a:r>
          <a:r>
            <a:rPr lang="uk-UA" sz="2800" u="sng" dirty="0"/>
            <a:t>органи місцевого самоврядування </a:t>
          </a:r>
          <a:r>
            <a:rPr lang="uk-UA" sz="2800" dirty="0"/>
            <a:t>в межах, визначених цією Конституцією.</a:t>
          </a:r>
        </a:p>
      </dgm:t>
    </dgm:pt>
    <dgm:pt modelId="{CC445349-56C9-4520-B43F-A54B2ACC595D}" type="parTrans" cxnId="{C29EE402-EE34-48E9-92AA-34C0B6BD4459}">
      <dgm:prSet/>
      <dgm:spPr/>
      <dgm:t>
        <a:bodyPr/>
        <a:lstStyle/>
        <a:p>
          <a:endParaRPr lang="uk-UA" sz="1600"/>
        </a:p>
      </dgm:t>
    </dgm:pt>
    <dgm:pt modelId="{94B0AD79-6F1A-468C-809E-913838CDBEBD}" type="sibTrans" cxnId="{C29EE402-EE34-48E9-92AA-34C0B6BD4459}">
      <dgm:prSet/>
      <dgm:spPr/>
      <dgm:t>
        <a:bodyPr/>
        <a:lstStyle/>
        <a:p>
          <a:endParaRPr lang="uk-UA" sz="1600"/>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1">
        <dgm:presLayoutVars>
          <dgm:chMax val="0"/>
          <dgm:bulletEnabled val="1"/>
        </dgm:presLayoutVars>
      </dgm:prSet>
      <dgm:spPr/>
    </dgm:pt>
    <dgm:pt modelId="{1E2B8747-8E71-4A3A-B5D9-68CF3441E5D7}" type="pres">
      <dgm:prSet presAssocID="{485D5F31-B39C-4DC4-82D6-10FFA6E2245A}" presName="childText" presStyleLbl="revTx" presStyleIdx="0" presStyleCnt="1">
        <dgm:presLayoutVars>
          <dgm:bulletEnabled val="1"/>
        </dgm:presLayoutVars>
      </dgm:prSet>
      <dgm:spPr/>
    </dgm:pt>
  </dgm:ptLst>
  <dgm:cxnLst>
    <dgm:cxn modelId="{C29EE402-EE34-48E9-92AA-34C0B6BD4459}" srcId="{485D5F31-B39C-4DC4-82D6-10FFA6E2245A}" destId="{3057B479-DFBF-4AFB-8F12-D6E4F6A2C820}" srcOrd="1" destOrd="0" parTransId="{CC445349-56C9-4520-B43F-A54B2ACC595D}" sibTransId="{94B0AD79-6F1A-468C-809E-913838CDBEBD}"/>
    <dgm:cxn modelId="{7666EB26-1A67-4DC8-84D9-F8E7899E7687}" type="presOf" srcId="{4B19D9E1-C543-427B-B763-329D49809BC2}" destId="{DD9A0267-F7D7-4683-BE4B-EAA2B03D81C5}" srcOrd="0" destOrd="0" presId="urn:microsoft.com/office/officeart/2005/8/layout/vList2"/>
    <dgm:cxn modelId="{C88A662C-988D-4A55-BAB2-E7A1C07BF448}" srcId="{485D5F31-B39C-4DC4-82D6-10FFA6E2245A}" destId="{5798D6FF-9985-47B7-900E-547E220433BE}" srcOrd="2" destOrd="0" parTransId="{C0281E03-916E-4B45-B09A-0E4146B1198D}" sibTransId="{C19C66DF-1DED-453E-B9E7-BCB6CDA4B7D1}"/>
    <dgm:cxn modelId="{6194A544-B57F-4544-BA70-0DED88010B52}" type="presOf" srcId="{485D5F31-B39C-4DC4-82D6-10FFA6E2245A}" destId="{1F9FAA29-C554-4E3F-A5D6-2D9FF5D47E6A}"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590F9788-A820-4296-AA77-9397694B66BA}" type="presOf" srcId="{5798D6FF-9985-47B7-900E-547E220433BE}" destId="{1E2B8747-8E71-4A3A-B5D9-68CF3441E5D7}" srcOrd="0" destOrd="2" presId="urn:microsoft.com/office/officeart/2005/8/layout/vList2"/>
    <dgm:cxn modelId="{7B6D0AB2-1A41-41C5-9454-F99424E424C3}" srcId="{485D5F31-B39C-4DC4-82D6-10FFA6E2245A}" destId="{96C891B1-D9FD-4F4E-AA5C-9051109152EF}" srcOrd="0" destOrd="0" parTransId="{C900AAB3-C08C-4C6D-9E80-CBD0CECC4458}" sibTransId="{34A2595D-0460-4CAA-9412-DF52446BE173}"/>
    <dgm:cxn modelId="{038506B7-5FE1-4E7B-9AD0-E76C0B01972C}" type="presOf" srcId="{3057B479-DFBF-4AFB-8F12-D6E4F6A2C820}" destId="{1E2B8747-8E71-4A3A-B5D9-68CF3441E5D7}" srcOrd="0" destOrd="1" presId="urn:microsoft.com/office/officeart/2005/8/layout/vList2"/>
    <dgm:cxn modelId="{14C942CC-0FF5-4673-B180-418140467E96}" type="presOf" srcId="{96C891B1-D9FD-4F4E-AA5C-9051109152EF}" destId="{1E2B8747-8E71-4A3A-B5D9-68CF3441E5D7}" srcOrd="0" destOrd="0" presId="urn:microsoft.com/office/officeart/2005/8/layout/vList2"/>
    <dgm:cxn modelId="{009E8288-9BB1-4FD0-A14D-1F0F2A5FA4DE}" type="presParOf" srcId="{DD9A0267-F7D7-4683-BE4B-EAA2B03D81C5}" destId="{1F9FAA29-C554-4E3F-A5D6-2D9FF5D47E6A}" srcOrd="0" destOrd="0" presId="urn:microsoft.com/office/officeart/2005/8/layout/vList2"/>
    <dgm:cxn modelId="{81CB9A14-0753-417B-B707-19B33A093D35}" type="presParOf" srcId="{DD9A0267-F7D7-4683-BE4B-EAA2B03D81C5}" destId="{1E2B8747-8E71-4A3A-B5D9-68CF3441E5D7}" srcOrd="1" destOrd="0" presId="urn:microsoft.com/office/officeart/2005/8/layout/vList2"/>
  </dgm:cxnLst>
  <dgm:bg>
    <a:solidFill>
      <a:schemeClr val="accent4">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uk-UA"/>
        </a:p>
      </dgm:t>
    </dgm:pt>
    <dgm:pt modelId="{485D5F31-B39C-4DC4-82D6-10FFA6E2245A}">
      <dgm:prSet phldrT="[Текст]" custT="1"/>
      <dgm:spPr/>
      <dgm:t>
        <a:bodyPr/>
        <a:lstStyle/>
        <a:p>
          <a:r>
            <a:rPr lang="uk-UA" sz="2800" dirty="0"/>
            <a:t>Закон України «</a:t>
          </a:r>
          <a:r>
            <a:rPr lang="uk-UA" sz="2800" noProof="0" dirty="0"/>
            <a:t>Про державний контроль за використанням та охороною земель</a:t>
          </a:r>
          <a:r>
            <a:rPr lang="ru-RU" sz="2800" dirty="0"/>
            <a:t>»</a:t>
          </a:r>
        </a:p>
      </dgm:t>
    </dgm:pt>
    <dgm:pt modelId="{48E097FA-0B01-4B89-B8A9-6C9AFFC973A7}" type="parTrans" cxnId="{A36E5A79-CFF0-42AF-A685-38847B8CA942}">
      <dgm:prSet/>
      <dgm:spPr/>
      <dgm:t>
        <a:bodyPr/>
        <a:lstStyle/>
        <a:p>
          <a:endParaRPr lang="uk-UA" sz="1100"/>
        </a:p>
      </dgm:t>
    </dgm:pt>
    <dgm:pt modelId="{BD51CBC5-31A5-46C1-9301-E84C146FB8EA}" type="sibTrans" cxnId="{A36E5A79-CFF0-42AF-A685-38847B8CA942}">
      <dgm:prSet/>
      <dgm:spPr/>
      <dgm:t>
        <a:bodyPr/>
        <a:lstStyle/>
        <a:p>
          <a:endParaRPr lang="uk-UA" sz="1100"/>
        </a:p>
      </dgm:t>
    </dgm:pt>
    <dgm:pt modelId="{96C891B1-D9FD-4F4E-AA5C-9051109152EF}">
      <dgm:prSet phldrT="[Текст]" custT="1"/>
      <dgm:spPr>
        <a:solidFill>
          <a:schemeClr val="accent4">
            <a:lumMod val="60000"/>
            <a:lumOff val="40000"/>
            <a:alpha val="50000"/>
          </a:schemeClr>
        </a:solidFill>
      </dgm:spPr>
      <dgm:t>
        <a:bodyPr/>
        <a:lstStyle/>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2800" b="1" kern="1200" noProof="0" dirty="0">
              <a:solidFill>
                <a:schemeClr val="tx1"/>
              </a:solidFill>
            </a:rPr>
            <a:t>Стаття 6</a:t>
          </a:r>
          <a:r>
            <a:rPr lang="uk-UA" sz="2800" b="1" kern="1200" baseline="30000" noProof="0" dirty="0">
              <a:solidFill>
                <a:schemeClr val="tx1"/>
              </a:solidFill>
            </a:rPr>
            <a:t>1</a:t>
          </a:r>
          <a:r>
            <a:rPr lang="uk-UA" sz="2800" b="1" kern="1200" noProof="0" dirty="0">
              <a:solidFill>
                <a:schemeClr val="tx1"/>
              </a:solidFill>
            </a:rPr>
            <a:t>. Повноваження виконавчих органів сільських, селищних, міських рад із здійснення державного контролю за використанням та охороною земель</a:t>
          </a:r>
        </a:p>
      </dgm:t>
    </dgm:pt>
    <dgm:pt modelId="{C900AAB3-C08C-4C6D-9E80-CBD0CECC4458}" type="parTrans" cxnId="{7B6D0AB2-1A41-41C5-9454-F99424E424C3}">
      <dgm:prSet/>
      <dgm:spPr/>
      <dgm:t>
        <a:bodyPr/>
        <a:lstStyle/>
        <a:p>
          <a:endParaRPr lang="uk-UA" sz="1100"/>
        </a:p>
      </dgm:t>
    </dgm:pt>
    <dgm:pt modelId="{34A2595D-0460-4CAA-9412-DF52446BE173}" type="sibTrans" cxnId="{7B6D0AB2-1A41-41C5-9454-F99424E424C3}">
      <dgm:prSet/>
      <dgm:spPr/>
      <dgm:t>
        <a:bodyPr/>
        <a:lstStyle/>
        <a:p>
          <a:endParaRPr lang="uk-UA" sz="1100"/>
        </a:p>
      </dgm:t>
    </dgm:pt>
    <dgm:pt modelId="{29919062-9489-4DCE-A17F-C9F3A9F2A4E1}">
      <dgm:prSet phldrT="[Текст]" custT="1"/>
      <dgm:spPr/>
      <dgm: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400" b="1" u="none" kern="1200" noProof="0" dirty="0">
              <a:latin typeface="+mn-lt"/>
            </a:rPr>
            <a:t>Виконавчі органи сільських, селищних, міських рад:</a:t>
          </a:r>
        </a:p>
      </dgm:t>
    </dgm:pt>
    <dgm:pt modelId="{29CD5A5B-7A2A-40AC-96F2-E2C76982C0CD}" type="parTrans" cxnId="{86A3072E-ECAC-4AB0-86F0-2F0BE2B466D1}">
      <dgm:prSet/>
      <dgm:spPr/>
      <dgm:t>
        <a:bodyPr/>
        <a:lstStyle/>
        <a:p>
          <a:endParaRPr lang="uk-UA" sz="1100"/>
        </a:p>
      </dgm:t>
    </dgm:pt>
    <dgm:pt modelId="{111AC736-902D-44DB-894D-C5840F998761}" type="sibTrans" cxnId="{86A3072E-ECAC-4AB0-86F0-2F0BE2B466D1}">
      <dgm:prSet/>
      <dgm:spPr/>
      <dgm:t>
        <a:bodyPr/>
        <a:lstStyle/>
        <a:p>
          <a:endParaRPr lang="uk-UA" sz="1100"/>
        </a:p>
      </dgm:t>
    </dgm:pt>
    <dgm:pt modelId="{479D65DD-4D30-4223-84EA-94B1485DDE46}">
      <dgm:prSet custT="1"/>
      <dgm:spPr/>
      <dgm: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300" u="none" kern="1200" noProof="0" dirty="0">
              <a:latin typeface="+mn-lt"/>
            </a:rPr>
            <a:t>а) вносять до Ради міністрів Автономної Республіки Крим, органів виконавчої влади або органів місцевого самоврядування клопотання щодо:</a:t>
          </a:r>
        </a:p>
      </dgm:t>
    </dgm:pt>
    <dgm:pt modelId="{3813C5DF-7CC4-4433-9C91-AFB10864E1A1}" type="parTrans" cxnId="{FBC2FF27-9961-47B8-AFD1-D2235D652E1A}">
      <dgm:prSet/>
      <dgm:spPr/>
      <dgm:t>
        <a:bodyPr/>
        <a:lstStyle/>
        <a:p>
          <a:endParaRPr lang="uk-UA"/>
        </a:p>
      </dgm:t>
    </dgm:pt>
    <dgm:pt modelId="{B0FA322D-2D23-4778-A689-4CD90D2407D3}" type="sibTrans" cxnId="{FBC2FF27-9961-47B8-AFD1-D2235D652E1A}">
      <dgm:prSet/>
      <dgm:spPr/>
      <dgm:t>
        <a:bodyPr/>
        <a:lstStyle/>
        <a:p>
          <a:endParaRPr lang="uk-UA"/>
        </a:p>
      </dgm:t>
    </dgm:pt>
    <dgm:pt modelId="{8889B922-0CC0-4C2A-8B20-632A595FC941}">
      <dgm:prSet custT="1"/>
      <dgm:spPr/>
      <dgm: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300" u="none" kern="1200" noProof="0" dirty="0">
              <a:latin typeface="+mn-lt"/>
            </a:rPr>
            <a:t>приведення у відповідність із законодавством прийнятих ними рішень з питань регулювання земельних відносин, використання та охорони </a:t>
          </a:r>
          <a:r>
            <a:rPr lang="ru-RU" sz="2300" u="none" kern="1200" noProof="0" dirty="0">
              <a:latin typeface="+mn-lt"/>
            </a:rPr>
            <a:t>земель;</a:t>
          </a:r>
          <a:endParaRPr lang="uk-UA" sz="2300" u="none" kern="1200" noProof="0" dirty="0">
            <a:latin typeface="+mn-lt"/>
          </a:endParaRPr>
        </a:p>
      </dgm:t>
    </dgm:pt>
    <dgm:pt modelId="{1292A1DC-A3FE-4C83-98C9-09A3C9152ED5}" type="parTrans" cxnId="{CB927765-6529-48A9-87DF-284084BC3F0F}">
      <dgm:prSet/>
      <dgm:spPr/>
      <dgm:t>
        <a:bodyPr/>
        <a:lstStyle/>
        <a:p>
          <a:endParaRPr lang="uk-UA"/>
        </a:p>
      </dgm:t>
    </dgm:pt>
    <dgm:pt modelId="{6CE906B1-8A61-47F6-BC79-2FA77D6467CB}" type="sibTrans" cxnId="{CB927765-6529-48A9-87DF-284084BC3F0F}">
      <dgm:prSet/>
      <dgm:spPr/>
      <dgm:t>
        <a:bodyPr/>
        <a:lstStyle/>
        <a:p>
          <a:endParaRPr lang="uk-UA"/>
        </a:p>
      </dgm:t>
    </dgm:pt>
    <dgm:pt modelId="{1FCB39EE-C46D-4972-8874-DD8C2766B25F}">
      <dgm:prSet custT="1"/>
      <dgm:spPr/>
      <dgm: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300" u="none" kern="1200" noProof="0" dirty="0">
              <a:latin typeface="+mn-lt"/>
            </a:rPr>
            <a:t>припинення будівництва та експлуатації об’єктів у разі порушення вимог земельного законодавства України до повного усунення виявлених порушень і ліквідації їх наслідків;</a:t>
          </a:r>
        </a:p>
      </dgm:t>
    </dgm:pt>
    <dgm:pt modelId="{2E7BB2BD-C46B-483C-ADD6-2BA96F17EE57}" type="parTrans" cxnId="{1F43F053-D224-4456-9C64-3D94BB8D5BBF}">
      <dgm:prSet/>
      <dgm:spPr/>
      <dgm:t>
        <a:bodyPr/>
        <a:lstStyle/>
        <a:p>
          <a:endParaRPr lang="uk-UA"/>
        </a:p>
      </dgm:t>
    </dgm:pt>
    <dgm:pt modelId="{6EA3484E-A0D1-40E2-A279-EFA9752C1A35}" type="sibTrans" cxnId="{1F43F053-D224-4456-9C64-3D94BB8D5BBF}">
      <dgm:prSet/>
      <dgm:spPr/>
      <dgm:t>
        <a:bodyPr/>
        <a:lstStyle/>
        <a:p>
          <a:endParaRPr lang="uk-UA"/>
        </a:p>
      </dgm:t>
    </dgm:pt>
    <dgm:pt modelId="{A899DF58-38E4-4927-9EB7-5D0FDC19F9B7}">
      <dgm:prSet custT="1"/>
      <dgm:spPr/>
      <dgm: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300" u="none" kern="1200" noProof="0" dirty="0">
              <a:latin typeface="+mn-lt"/>
            </a:rPr>
            <a:t>припинення права користування земельною ділянкою відповідно до закону;</a:t>
          </a:r>
        </a:p>
      </dgm:t>
    </dgm:pt>
    <dgm:pt modelId="{12B32ADA-F206-4D89-89D4-A920995F7342}" type="parTrans" cxnId="{2B6ECA06-6825-4177-BDF9-9FBFA0A76E06}">
      <dgm:prSet/>
      <dgm:spPr/>
      <dgm:t>
        <a:bodyPr/>
        <a:lstStyle/>
        <a:p>
          <a:endParaRPr lang="uk-UA"/>
        </a:p>
      </dgm:t>
    </dgm:pt>
    <dgm:pt modelId="{B27891EB-9508-4E44-8234-CC7E10728352}" type="sibTrans" cxnId="{2B6ECA06-6825-4177-BDF9-9FBFA0A76E06}">
      <dgm:prSet/>
      <dgm:spPr/>
      <dgm:t>
        <a:bodyPr/>
        <a:lstStyle/>
        <a:p>
          <a:endParaRPr lang="uk-UA"/>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2" custScaleY="60803">
        <dgm:presLayoutVars>
          <dgm:chMax val="0"/>
          <dgm:bulletEnabled val="1"/>
        </dgm:presLayoutVars>
      </dgm:prSet>
      <dgm:spPr/>
    </dgm:pt>
    <dgm:pt modelId="{76B8A220-2B7D-4AAB-A79E-D93D292998D9}" type="pres">
      <dgm:prSet presAssocID="{BD51CBC5-31A5-46C1-9301-E84C146FB8EA}" presName="spacer" presStyleCnt="0"/>
      <dgm:spPr/>
    </dgm:pt>
    <dgm:pt modelId="{661EA203-F754-4A8E-B024-5669B7E32524}" type="pres">
      <dgm:prSet presAssocID="{96C891B1-D9FD-4F4E-AA5C-9051109152EF}" presName="parentText" presStyleLbl="node1" presStyleIdx="1" presStyleCnt="2">
        <dgm:presLayoutVars>
          <dgm:chMax val="0"/>
          <dgm:bulletEnabled val="1"/>
        </dgm:presLayoutVars>
      </dgm:prSet>
      <dgm:spPr/>
    </dgm:pt>
    <dgm:pt modelId="{B5A68CB2-54DB-4734-BE83-CA79B4335CE2}" type="pres">
      <dgm:prSet presAssocID="{96C891B1-D9FD-4F4E-AA5C-9051109152EF}" presName="childText" presStyleLbl="revTx" presStyleIdx="0" presStyleCnt="1">
        <dgm:presLayoutVars>
          <dgm:bulletEnabled val="1"/>
        </dgm:presLayoutVars>
      </dgm:prSet>
      <dgm:spPr/>
    </dgm:pt>
  </dgm:ptLst>
  <dgm:cxnLst>
    <dgm:cxn modelId="{2B6ECA06-6825-4177-BDF9-9FBFA0A76E06}" srcId="{96C891B1-D9FD-4F4E-AA5C-9051109152EF}" destId="{A899DF58-38E4-4927-9EB7-5D0FDC19F9B7}" srcOrd="4" destOrd="0" parTransId="{12B32ADA-F206-4D89-89D4-A920995F7342}" sibTransId="{B27891EB-9508-4E44-8234-CC7E10728352}"/>
    <dgm:cxn modelId="{EE171808-7162-4907-B7E9-B6BC81EF9B12}" type="presOf" srcId="{479D65DD-4D30-4223-84EA-94B1485DDE46}" destId="{B5A68CB2-54DB-4734-BE83-CA79B4335CE2}" srcOrd="0" destOrd="1" presId="urn:microsoft.com/office/officeart/2005/8/layout/vList2"/>
    <dgm:cxn modelId="{CB8E5D19-348A-420E-B329-4075ED5264F5}" type="presOf" srcId="{96C891B1-D9FD-4F4E-AA5C-9051109152EF}" destId="{661EA203-F754-4A8E-B024-5669B7E32524}" srcOrd="0" destOrd="0" presId="urn:microsoft.com/office/officeart/2005/8/layout/vList2"/>
    <dgm:cxn modelId="{7666EB26-1A67-4DC8-84D9-F8E7899E7687}" type="presOf" srcId="{4B19D9E1-C543-427B-B763-329D49809BC2}" destId="{DD9A0267-F7D7-4683-BE4B-EAA2B03D81C5}" srcOrd="0" destOrd="0" presId="urn:microsoft.com/office/officeart/2005/8/layout/vList2"/>
    <dgm:cxn modelId="{FBC2FF27-9961-47B8-AFD1-D2235D652E1A}" srcId="{96C891B1-D9FD-4F4E-AA5C-9051109152EF}" destId="{479D65DD-4D30-4223-84EA-94B1485DDE46}" srcOrd="1" destOrd="0" parTransId="{3813C5DF-7CC4-4433-9C91-AFB10864E1A1}" sibTransId="{B0FA322D-2D23-4778-A689-4CD90D2407D3}"/>
    <dgm:cxn modelId="{86A3072E-ECAC-4AB0-86F0-2F0BE2B466D1}" srcId="{96C891B1-D9FD-4F4E-AA5C-9051109152EF}" destId="{29919062-9489-4DCE-A17F-C9F3A9F2A4E1}" srcOrd="0" destOrd="0" parTransId="{29CD5A5B-7A2A-40AC-96F2-E2C76982C0CD}" sibTransId="{111AC736-902D-44DB-894D-C5840F998761}"/>
    <dgm:cxn modelId="{421CA161-C6E9-431E-8192-D1EB5D6F1496}" type="presOf" srcId="{1FCB39EE-C46D-4972-8874-DD8C2766B25F}" destId="{B5A68CB2-54DB-4734-BE83-CA79B4335CE2}" srcOrd="0" destOrd="3" presId="urn:microsoft.com/office/officeart/2005/8/layout/vList2"/>
    <dgm:cxn modelId="{6194A544-B57F-4544-BA70-0DED88010B52}" type="presOf" srcId="{485D5F31-B39C-4DC4-82D6-10FFA6E2245A}" destId="{1F9FAA29-C554-4E3F-A5D6-2D9FF5D47E6A}" srcOrd="0" destOrd="0" presId="urn:microsoft.com/office/officeart/2005/8/layout/vList2"/>
    <dgm:cxn modelId="{CB927765-6529-48A9-87DF-284084BC3F0F}" srcId="{96C891B1-D9FD-4F4E-AA5C-9051109152EF}" destId="{8889B922-0CC0-4C2A-8B20-632A595FC941}" srcOrd="2" destOrd="0" parTransId="{1292A1DC-A3FE-4C83-98C9-09A3C9152ED5}" sibTransId="{6CE906B1-8A61-47F6-BC79-2FA77D6467CB}"/>
    <dgm:cxn modelId="{C115CC52-11FF-413B-8550-E3412FED9876}" type="presOf" srcId="{29919062-9489-4DCE-A17F-C9F3A9F2A4E1}" destId="{B5A68CB2-54DB-4734-BE83-CA79B4335CE2}" srcOrd="0" destOrd="0" presId="urn:microsoft.com/office/officeart/2005/8/layout/vList2"/>
    <dgm:cxn modelId="{1F43F053-D224-4456-9C64-3D94BB8D5BBF}" srcId="{96C891B1-D9FD-4F4E-AA5C-9051109152EF}" destId="{1FCB39EE-C46D-4972-8874-DD8C2766B25F}" srcOrd="3" destOrd="0" parTransId="{2E7BB2BD-C46B-483C-ADD6-2BA96F17EE57}" sibTransId="{6EA3484E-A0D1-40E2-A279-EFA9752C1A35}"/>
    <dgm:cxn modelId="{A36E5A79-CFF0-42AF-A685-38847B8CA942}" srcId="{4B19D9E1-C543-427B-B763-329D49809BC2}" destId="{485D5F31-B39C-4DC4-82D6-10FFA6E2245A}" srcOrd="0" destOrd="0" parTransId="{48E097FA-0B01-4B89-B8A9-6C9AFFC973A7}" sibTransId="{BD51CBC5-31A5-46C1-9301-E84C146FB8EA}"/>
    <dgm:cxn modelId="{0FFF5282-4C1A-44E0-9689-6CFE2B2CC18E}" type="presOf" srcId="{8889B922-0CC0-4C2A-8B20-632A595FC941}" destId="{B5A68CB2-54DB-4734-BE83-CA79B4335CE2}" srcOrd="0" destOrd="2" presId="urn:microsoft.com/office/officeart/2005/8/layout/vList2"/>
    <dgm:cxn modelId="{1BAF5699-B3E2-4681-B8CD-85C3881D2B7F}" type="presOf" srcId="{A899DF58-38E4-4927-9EB7-5D0FDC19F9B7}" destId="{B5A68CB2-54DB-4734-BE83-CA79B4335CE2}" srcOrd="0" destOrd="4" presId="urn:microsoft.com/office/officeart/2005/8/layout/vList2"/>
    <dgm:cxn modelId="{7B6D0AB2-1A41-41C5-9454-F99424E424C3}" srcId="{4B19D9E1-C543-427B-B763-329D49809BC2}" destId="{96C891B1-D9FD-4F4E-AA5C-9051109152EF}" srcOrd="1" destOrd="0" parTransId="{C900AAB3-C08C-4C6D-9E80-CBD0CECC4458}" sibTransId="{34A2595D-0460-4CAA-9412-DF52446BE173}"/>
    <dgm:cxn modelId="{009E8288-9BB1-4FD0-A14D-1F0F2A5FA4DE}" type="presParOf" srcId="{DD9A0267-F7D7-4683-BE4B-EAA2B03D81C5}" destId="{1F9FAA29-C554-4E3F-A5D6-2D9FF5D47E6A}" srcOrd="0" destOrd="0" presId="urn:microsoft.com/office/officeart/2005/8/layout/vList2"/>
    <dgm:cxn modelId="{FAB5B18F-4676-4FE4-A380-D0FB55EF6E2B}" type="presParOf" srcId="{DD9A0267-F7D7-4683-BE4B-EAA2B03D81C5}" destId="{76B8A220-2B7D-4AAB-A79E-D93D292998D9}" srcOrd="1" destOrd="0" presId="urn:microsoft.com/office/officeart/2005/8/layout/vList2"/>
    <dgm:cxn modelId="{4D04C6F4-5C4E-4A2C-A82A-D1F88460E3A7}" type="presParOf" srcId="{DD9A0267-F7D7-4683-BE4B-EAA2B03D81C5}" destId="{661EA203-F754-4A8E-B024-5669B7E32524}" srcOrd="2" destOrd="0" presId="urn:microsoft.com/office/officeart/2005/8/layout/vList2"/>
    <dgm:cxn modelId="{AEEABAF1-8D4B-43DE-8D39-613CEE592231}" type="presParOf" srcId="{DD9A0267-F7D7-4683-BE4B-EAA2B03D81C5}" destId="{B5A68CB2-54DB-4734-BE83-CA79B4335CE2}"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uk-UA"/>
        </a:p>
      </dgm:t>
    </dgm:pt>
    <dgm:pt modelId="{485D5F31-B39C-4DC4-82D6-10FFA6E2245A}">
      <dgm:prSet phldrT="[Текст]" custT="1"/>
      <dgm:spPr/>
      <dgm:t>
        <a:bodyPr/>
        <a:lstStyle/>
        <a:p>
          <a:r>
            <a:rPr lang="uk-UA" sz="2800" dirty="0"/>
            <a:t>Закон України «</a:t>
          </a:r>
          <a:r>
            <a:rPr lang="uk-UA" sz="2800" noProof="0" dirty="0"/>
            <a:t>Про державний контроль за використанням та охороною земель</a:t>
          </a:r>
          <a:r>
            <a:rPr lang="ru-RU" sz="2800" dirty="0"/>
            <a:t>»</a:t>
          </a:r>
        </a:p>
      </dgm:t>
    </dgm:pt>
    <dgm:pt modelId="{48E097FA-0B01-4B89-B8A9-6C9AFFC973A7}" type="parTrans" cxnId="{A36E5A79-CFF0-42AF-A685-38847B8CA942}">
      <dgm:prSet/>
      <dgm:spPr/>
      <dgm:t>
        <a:bodyPr/>
        <a:lstStyle/>
        <a:p>
          <a:endParaRPr lang="uk-UA" sz="1100"/>
        </a:p>
      </dgm:t>
    </dgm:pt>
    <dgm:pt modelId="{BD51CBC5-31A5-46C1-9301-E84C146FB8EA}" type="sibTrans" cxnId="{A36E5A79-CFF0-42AF-A685-38847B8CA942}">
      <dgm:prSet/>
      <dgm:spPr/>
      <dgm:t>
        <a:bodyPr/>
        <a:lstStyle/>
        <a:p>
          <a:endParaRPr lang="uk-UA" sz="1100"/>
        </a:p>
      </dgm:t>
    </dgm:pt>
    <dgm:pt modelId="{96C891B1-D9FD-4F4E-AA5C-9051109152EF}">
      <dgm:prSet phldrT="[Текст]" custT="1"/>
      <dgm:spPr>
        <a:solidFill>
          <a:schemeClr val="accent4">
            <a:lumMod val="60000"/>
            <a:lumOff val="40000"/>
            <a:alpha val="50000"/>
          </a:schemeClr>
        </a:solidFill>
      </dgm:spPr>
      <dgm:t>
        <a:bodyPr/>
        <a:lstStyle/>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2800" b="1" kern="1200" noProof="0" dirty="0">
              <a:solidFill>
                <a:schemeClr val="tx1"/>
              </a:solidFill>
            </a:rPr>
            <a:t>Стаття 6</a:t>
          </a:r>
          <a:r>
            <a:rPr lang="uk-UA" sz="2800" b="1" kern="1200" baseline="30000" noProof="0" dirty="0">
              <a:solidFill>
                <a:schemeClr val="tx1"/>
              </a:solidFill>
            </a:rPr>
            <a:t>1</a:t>
          </a:r>
          <a:r>
            <a:rPr lang="uk-UA" sz="2800" b="1" kern="1200" noProof="0" dirty="0">
              <a:solidFill>
                <a:schemeClr val="tx1"/>
              </a:solidFill>
            </a:rPr>
            <a:t>. Повноваження виконавчих органів сільських, селищних, міських рад із здійснення державного контролю за використанням та охороною земель</a:t>
          </a:r>
        </a:p>
      </dgm:t>
    </dgm:pt>
    <dgm:pt modelId="{C900AAB3-C08C-4C6D-9E80-CBD0CECC4458}" type="parTrans" cxnId="{7B6D0AB2-1A41-41C5-9454-F99424E424C3}">
      <dgm:prSet/>
      <dgm:spPr/>
      <dgm:t>
        <a:bodyPr/>
        <a:lstStyle/>
        <a:p>
          <a:endParaRPr lang="uk-UA" sz="1100"/>
        </a:p>
      </dgm:t>
    </dgm:pt>
    <dgm:pt modelId="{34A2595D-0460-4CAA-9412-DF52446BE173}" type="sibTrans" cxnId="{7B6D0AB2-1A41-41C5-9454-F99424E424C3}">
      <dgm:prSet/>
      <dgm:spPr/>
      <dgm:t>
        <a:bodyPr/>
        <a:lstStyle/>
        <a:p>
          <a:endParaRPr lang="uk-UA" sz="1100"/>
        </a:p>
      </dgm:t>
    </dgm:pt>
    <dgm:pt modelId="{29919062-9489-4DCE-A17F-C9F3A9F2A4E1}">
      <dgm:prSet phldrT="[Текст]" custT="1"/>
      <dgm:spPr/>
      <dgm: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400" b="1" u="none" kern="1200" noProof="0" dirty="0">
              <a:latin typeface="+mn-lt"/>
            </a:rPr>
            <a:t>Виконавчі органи сільських, селищних, міських рад (</a:t>
          </a:r>
          <a:r>
            <a:rPr lang="uk-UA" sz="2400" b="0" i="1" u="none" kern="1200" noProof="0" dirty="0">
              <a:latin typeface="+mn-lt"/>
            </a:rPr>
            <a:t>продовження</a:t>
          </a:r>
          <a:r>
            <a:rPr lang="uk-UA" sz="2400" b="1" u="none" kern="1200" noProof="0" dirty="0">
              <a:latin typeface="+mn-lt"/>
            </a:rPr>
            <a:t>):</a:t>
          </a:r>
        </a:p>
      </dgm:t>
    </dgm:pt>
    <dgm:pt modelId="{29CD5A5B-7A2A-40AC-96F2-E2C76982C0CD}" type="parTrans" cxnId="{86A3072E-ECAC-4AB0-86F0-2F0BE2B466D1}">
      <dgm:prSet/>
      <dgm:spPr/>
      <dgm:t>
        <a:bodyPr/>
        <a:lstStyle/>
        <a:p>
          <a:endParaRPr lang="uk-UA" sz="1100"/>
        </a:p>
      </dgm:t>
    </dgm:pt>
    <dgm:pt modelId="{111AC736-902D-44DB-894D-C5840F998761}" type="sibTrans" cxnId="{86A3072E-ECAC-4AB0-86F0-2F0BE2B466D1}">
      <dgm:prSet/>
      <dgm:spPr/>
      <dgm:t>
        <a:bodyPr/>
        <a:lstStyle/>
        <a:p>
          <a:endParaRPr lang="uk-UA" sz="1100"/>
        </a:p>
      </dgm:t>
    </dgm:pt>
    <dgm:pt modelId="{479D65DD-4D30-4223-84EA-94B1485DDE46}">
      <dgm:prSet custT="1"/>
      <dgm:spPr/>
      <dgm: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100" u="none" kern="1200" noProof="0" dirty="0">
              <a:latin typeface="+mn-lt"/>
            </a:rPr>
            <a:t>б) звертаються до суду з позовом про відшкодування втрат лісогосподарського виробництва, повернення самовільно чи тимчасово зайнятих земельних ділянок, строк користування якими закінчився, а також про відшкодування шкоди, заподіяної внаслідок самовільного зайняття земельних ділянок, використання земельних ділянок не за цільовим призначенням;</a:t>
          </a:r>
        </a:p>
      </dgm:t>
    </dgm:pt>
    <dgm:pt modelId="{3813C5DF-7CC4-4433-9C91-AFB10864E1A1}" type="parTrans" cxnId="{FBC2FF27-9961-47B8-AFD1-D2235D652E1A}">
      <dgm:prSet/>
      <dgm:spPr/>
      <dgm:t>
        <a:bodyPr/>
        <a:lstStyle/>
        <a:p>
          <a:endParaRPr lang="uk-UA"/>
        </a:p>
      </dgm:t>
    </dgm:pt>
    <dgm:pt modelId="{B0FA322D-2D23-4778-A689-4CD90D2407D3}" type="sibTrans" cxnId="{FBC2FF27-9961-47B8-AFD1-D2235D652E1A}">
      <dgm:prSet/>
      <dgm:spPr/>
      <dgm:t>
        <a:bodyPr/>
        <a:lstStyle/>
        <a:p>
          <a:endParaRPr lang="uk-UA"/>
        </a:p>
      </dgm:t>
    </dgm:pt>
    <dgm:pt modelId="{E152FAAE-23BB-40A9-A60F-A5C45E97E409}">
      <dgm:prSet custT="1"/>
      <dgm:spPr/>
      <dgm: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ru-RU" sz="2100" u="none" kern="1200" noProof="0" dirty="0">
              <a:latin typeface="+mn-lt"/>
            </a:rPr>
            <a:t>в) вживають відповідно до закону заходів щодо повернення самовільно зайнятих земельних ділянок їх власникам або користувачам;</a:t>
          </a:r>
          <a:endParaRPr lang="uk-UA" sz="2100" u="none" kern="1200" noProof="0" dirty="0">
            <a:latin typeface="+mn-lt"/>
          </a:endParaRPr>
        </a:p>
      </dgm:t>
    </dgm:pt>
    <dgm:pt modelId="{9282B316-C70A-49CC-AE33-A4DE95508748}" type="parTrans" cxnId="{059653B5-3D39-4154-AB17-B96958169658}">
      <dgm:prSet/>
      <dgm:spPr/>
      <dgm:t>
        <a:bodyPr/>
        <a:lstStyle/>
        <a:p>
          <a:endParaRPr lang="uk-UA"/>
        </a:p>
      </dgm:t>
    </dgm:pt>
    <dgm:pt modelId="{DD40CF1F-5ECA-483B-AAC0-96ABF4BFAC19}" type="sibTrans" cxnId="{059653B5-3D39-4154-AB17-B96958169658}">
      <dgm:prSet/>
      <dgm:spPr/>
      <dgm:t>
        <a:bodyPr/>
        <a:lstStyle/>
        <a:p>
          <a:endParaRPr lang="uk-UA"/>
        </a:p>
      </dgm:t>
    </dgm:pt>
    <dgm:pt modelId="{ADBAA3A5-6701-4D8E-9138-82BFE5856978}">
      <dgm:prSet custT="1"/>
      <dgm:spPr/>
      <dgm: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100" u="none" kern="1200" noProof="0" dirty="0">
              <a:latin typeface="+mn-lt"/>
            </a:rPr>
            <a:t>г) здійснюють інші повноваження відповідно до закону.</a:t>
          </a:r>
        </a:p>
      </dgm:t>
    </dgm:pt>
    <dgm:pt modelId="{2FE86308-B25B-4159-905F-5543CECCEBBB}" type="parTrans" cxnId="{1CE47482-B3C9-4597-86A5-44AA986FF7A0}">
      <dgm:prSet/>
      <dgm:spPr/>
      <dgm:t>
        <a:bodyPr/>
        <a:lstStyle/>
        <a:p>
          <a:endParaRPr lang="uk-UA"/>
        </a:p>
      </dgm:t>
    </dgm:pt>
    <dgm:pt modelId="{43D3D900-766F-412E-B64D-B90B2D4A1A0A}" type="sibTrans" cxnId="{1CE47482-B3C9-4597-86A5-44AA986FF7A0}">
      <dgm:prSet/>
      <dgm:spPr/>
      <dgm:t>
        <a:bodyPr/>
        <a:lstStyle/>
        <a:p>
          <a:endParaRPr lang="uk-UA"/>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2" custScaleY="60803">
        <dgm:presLayoutVars>
          <dgm:chMax val="0"/>
          <dgm:bulletEnabled val="1"/>
        </dgm:presLayoutVars>
      </dgm:prSet>
      <dgm:spPr/>
    </dgm:pt>
    <dgm:pt modelId="{76B8A220-2B7D-4AAB-A79E-D93D292998D9}" type="pres">
      <dgm:prSet presAssocID="{BD51CBC5-31A5-46C1-9301-E84C146FB8EA}" presName="spacer" presStyleCnt="0"/>
      <dgm:spPr/>
    </dgm:pt>
    <dgm:pt modelId="{661EA203-F754-4A8E-B024-5669B7E32524}" type="pres">
      <dgm:prSet presAssocID="{96C891B1-D9FD-4F4E-AA5C-9051109152EF}" presName="parentText" presStyleLbl="node1" presStyleIdx="1" presStyleCnt="2">
        <dgm:presLayoutVars>
          <dgm:chMax val="0"/>
          <dgm:bulletEnabled val="1"/>
        </dgm:presLayoutVars>
      </dgm:prSet>
      <dgm:spPr/>
    </dgm:pt>
    <dgm:pt modelId="{B5A68CB2-54DB-4734-BE83-CA79B4335CE2}" type="pres">
      <dgm:prSet presAssocID="{96C891B1-D9FD-4F4E-AA5C-9051109152EF}" presName="childText" presStyleLbl="revTx" presStyleIdx="0" presStyleCnt="1">
        <dgm:presLayoutVars>
          <dgm:bulletEnabled val="1"/>
        </dgm:presLayoutVars>
      </dgm:prSet>
      <dgm:spPr/>
    </dgm:pt>
  </dgm:ptLst>
  <dgm:cxnLst>
    <dgm:cxn modelId="{EE171808-7162-4907-B7E9-B6BC81EF9B12}" type="presOf" srcId="{479D65DD-4D30-4223-84EA-94B1485DDE46}" destId="{B5A68CB2-54DB-4734-BE83-CA79B4335CE2}" srcOrd="0" destOrd="1" presId="urn:microsoft.com/office/officeart/2005/8/layout/vList2"/>
    <dgm:cxn modelId="{CB8E5D19-348A-420E-B329-4075ED5264F5}" type="presOf" srcId="{96C891B1-D9FD-4F4E-AA5C-9051109152EF}" destId="{661EA203-F754-4A8E-B024-5669B7E32524}" srcOrd="0" destOrd="0" presId="urn:microsoft.com/office/officeart/2005/8/layout/vList2"/>
    <dgm:cxn modelId="{7666EB26-1A67-4DC8-84D9-F8E7899E7687}" type="presOf" srcId="{4B19D9E1-C543-427B-B763-329D49809BC2}" destId="{DD9A0267-F7D7-4683-BE4B-EAA2B03D81C5}" srcOrd="0" destOrd="0" presId="urn:microsoft.com/office/officeart/2005/8/layout/vList2"/>
    <dgm:cxn modelId="{FBC2FF27-9961-47B8-AFD1-D2235D652E1A}" srcId="{96C891B1-D9FD-4F4E-AA5C-9051109152EF}" destId="{479D65DD-4D30-4223-84EA-94B1485DDE46}" srcOrd="1" destOrd="0" parTransId="{3813C5DF-7CC4-4433-9C91-AFB10864E1A1}" sibTransId="{B0FA322D-2D23-4778-A689-4CD90D2407D3}"/>
    <dgm:cxn modelId="{86A3072E-ECAC-4AB0-86F0-2F0BE2B466D1}" srcId="{96C891B1-D9FD-4F4E-AA5C-9051109152EF}" destId="{29919062-9489-4DCE-A17F-C9F3A9F2A4E1}" srcOrd="0" destOrd="0" parTransId="{29CD5A5B-7A2A-40AC-96F2-E2C76982C0CD}" sibTransId="{111AC736-902D-44DB-894D-C5840F998761}"/>
    <dgm:cxn modelId="{6194A544-B57F-4544-BA70-0DED88010B52}" type="presOf" srcId="{485D5F31-B39C-4DC4-82D6-10FFA6E2245A}" destId="{1F9FAA29-C554-4E3F-A5D6-2D9FF5D47E6A}" srcOrd="0" destOrd="0" presId="urn:microsoft.com/office/officeart/2005/8/layout/vList2"/>
    <dgm:cxn modelId="{1581206D-F602-4C1C-AFDB-A6C09D5D8F97}" type="presOf" srcId="{ADBAA3A5-6701-4D8E-9138-82BFE5856978}" destId="{B5A68CB2-54DB-4734-BE83-CA79B4335CE2}" srcOrd="0" destOrd="3" presId="urn:microsoft.com/office/officeart/2005/8/layout/vList2"/>
    <dgm:cxn modelId="{C115CC52-11FF-413B-8550-E3412FED9876}" type="presOf" srcId="{29919062-9489-4DCE-A17F-C9F3A9F2A4E1}" destId="{B5A68CB2-54DB-4734-BE83-CA79B4335CE2}" srcOrd="0" destOrd="0" presId="urn:microsoft.com/office/officeart/2005/8/layout/vList2"/>
    <dgm:cxn modelId="{52CBCE77-0DE1-4E44-B1FB-D9BB76EDAE0B}" type="presOf" srcId="{E152FAAE-23BB-40A9-A60F-A5C45E97E409}" destId="{B5A68CB2-54DB-4734-BE83-CA79B4335CE2}" srcOrd="0" destOrd="2"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1CE47482-B3C9-4597-86A5-44AA986FF7A0}" srcId="{96C891B1-D9FD-4F4E-AA5C-9051109152EF}" destId="{ADBAA3A5-6701-4D8E-9138-82BFE5856978}" srcOrd="3" destOrd="0" parTransId="{2FE86308-B25B-4159-905F-5543CECCEBBB}" sibTransId="{43D3D900-766F-412E-B64D-B90B2D4A1A0A}"/>
    <dgm:cxn modelId="{7B6D0AB2-1A41-41C5-9454-F99424E424C3}" srcId="{4B19D9E1-C543-427B-B763-329D49809BC2}" destId="{96C891B1-D9FD-4F4E-AA5C-9051109152EF}" srcOrd="1" destOrd="0" parTransId="{C900AAB3-C08C-4C6D-9E80-CBD0CECC4458}" sibTransId="{34A2595D-0460-4CAA-9412-DF52446BE173}"/>
    <dgm:cxn modelId="{059653B5-3D39-4154-AB17-B96958169658}" srcId="{96C891B1-D9FD-4F4E-AA5C-9051109152EF}" destId="{E152FAAE-23BB-40A9-A60F-A5C45E97E409}" srcOrd="2" destOrd="0" parTransId="{9282B316-C70A-49CC-AE33-A4DE95508748}" sibTransId="{DD40CF1F-5ECA-483B-AAC0-96ABF4BFAC19}"/>
    <dgm:cxn modelId="{009E8288-9BB1-4FD0-A14D-1F0F2A5FA4DE}" type="presParOf" srcId="{DD9A0267-F7D7-4683-BE4B-EAA2B03D81C5}" destId="{1F9FAA29-C554-4E3F-A5D6-2D9FF5D47E6A}" srcOrd="0" destOrd="0" presId="urn:microsoft.com/office/officeart/2005/8/layout/vList2"/>
    <dgm:cxn modelId="{FAB5B18F-4676-4FE4-A380-D0FB55EF6E2B}" type="presParOf" srcId="{DD9A0267-F7D7-4683-BE4B-EAA2B03D81C5}" destId="{76B8A220-2B7D-4AAB-A79E-D93D292998D9}" srcOrd="1" destOrd="0" presId="urn:microsoft.com/office/officeart/2005/8/layout/vList2"/>
    <dgm:cxn modelId="{4D04C6F4-5C4E-4A2C-A82A-D1F88460E3A7}" type="presParOf" srcId="{DD9A0267-F7D7-4683-BE4B-EAA2B03D81C5}" destId="{661EA203-F754-4A8E-B024-5669B7E32524}" srcOrd="2" destOrd="0" presId="urn:microsoft.com/office/officeart/2005/8/layout/vList2"/>
    <dgm:cxn modelId="{AEEABAF1-8D4B-43DE-8D39-613CEE592231}" type="presParOf" srcId="{DD9A0267-F7D7-4683-BE4B-EAA2B03D81C5}" destId="{B5A68CB2-54DB-4734-BE83-CA79B4335CE2}"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uk-UA"/>
        </a:p>
      </dgm:t>
    </dgm:pt>
    <dgm:pt modelId="{485D5F31-B39C-4DC4-82D6-10FFA6E2245A}">
      <dgm:prSet phldrT="[Текст]" custT="1"/>
      <dgm:spPr/>
      <dgm:t>
        <a:bodyPr/>
        <a:lstStyle/>
        <a:p>
          <a:r>
            <a:rPr lang="uk-UA" sz="2800" dirty="0"/>
            <a:t>Закон України «</a:t>
          </a:r>
          <a:r>
            <a:rPr lang="uk-UA" sz="2800" noProof="0" dirty="0"/>
            <a:t>Про державний контроль за використанням та охороною земель</a:t>
          </a:r>
          <a:r>
            <a:rPr lang="ru-RU" sz="2800" dirty="0"/>
            <a:t>»</a:t>
          </a:r>
        </a:p>
      </dgm:t>
    </dgm:pt>
    <dgm:pt modelId="{48E097FA-0B01-4B89-B8A9-6C9AFFC973A7}" type="parTrans" cxnId="{A36E5A79-CFF0-42AF-A685-38847B8CA942}">
      <dgm:prSet/>
      <dgm:spPr/>
      <dgm:t>
        <a:bodyPr/>
        <a:lstStyle/>
        <a:p>
          <a:endParaRPr lang="uk-UA" sz="1100"/>
        </a:p>
      </dgm:t>
    </dgm:pt>
    <dgm:pt modelId="{BD51CBC5-31A5-46C1-9301-E84C146FB8EA}" type="sibTrans" cxnId="{A36E5A79-CFF0-42AF-A685-38847B8CA942}">
      <dgm:prSet/>
      <dgm:spPr/>
      <dgm:t>
        <a:bodyPr/>
        <a:lstStyle/>
        <a:p>
          <a:endParaRPr lang="uk-UA" sz="1100"/>
        </a:p>
      </dgm:t>
    </dgm:pt>
    <dgm:pt modelId="{96C891B1-D9FD-4F4E-AA5C-9051109152EF}">
      <dgm:prSet phldrT="[Текст]" custT="1"/>
      <dgm:spPr>
        <a:solidFill>
          <a:schemeClr val="accent4">
            <a:lumMod val="60000"/>
            <a:lumOff val="40000"/>
            <a:alpha val="50000"/>
          </a:schemeClr>
        </a:solidFill>
      </dgm:spPr>
      <dgm:t>
        <a:bodyPr/>
        <a:lstStyle/>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2800" b="1" kern="1200" noProof="0" dirty="0">
              <a:solidFill>
                <a:schemeClr val="tx1"/>
              </a:solidFill>
            </a:rPr>
            <a:t>Стаття 6</a:t>
          </a:r>
          <a:r>
            <a:rPr lang="uk-UA" sz="2800" b="1" kern="1200" baseline="30000" noProof="0" dirty="0">
              <a:solidFill>
                <a:schemeClr val="tx1"/>
              </a:solidFill>
            </a:rPr>
            <a:t>1</a:t>
          </a:r>
          <a:r>
            <a:rPr lang="uk-UA" sz="2800" b="1" kern="1200" noProof="0" dirty="0">
              <a:solidFill>
                <a:schemeClr val="tx1"/>
              </a:solidFill>
            </a:rPr>
            <a:t>. Повноваження виконавчих органів сільських, селищних, міських рад із здійснення державного контролю за використанням та охороною земель</a:t>
          </a:r>
        </a:p>
      </dgm:t>
    </dgm:pt>
    <dgm:pt modelId="{C900AAB3-C08C-4C6D-9E80-CBD0CECC4458}" type="parTrans" cxnId="{7B6D0AB2-1A41-41C5-9454-F99424E424C3}">
      <dgm:prSet/>
      <dgm:spPr/>
      <dgm:t>
        <a:bodyPr/>
        <a:lstStyle/>
        <a:p>
          <a:endParaRPr lang="uk-UA" sz="1100"/>
        </a:p>
      </dgm:t>
    </dgm:pt>
    <dgm:pt modelId="{34A2595D-0460-4CAA-9412-DF52446BE173}" type="sibTrans" cxnId="{7B6D0AB2-1A41-41C5-9454-F99424E424C3}">
      <dgm:prSet/>
      <dgm:spPr/>
      <dgm:t>
        <a:bodyPr/>
        <a:lstStyle/>
        <a:p>
          <a:endParaRPr lang="uk-UA" sz="1100"/>
        </a:p>
      </dgm:t>
    </dgm:pt>
    <dgm:pt modelId="{29919062-9489-4DCE-A17F-C9F3A9F2A4E1}">
      <dgm:prSet phldrT="[Текст]" custT="1"/>
      <dgm:spPr/>
      <dgm: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400" b="0" u="none" kern="1200" noProof="0" dirty="0">
              <a:latin typeface="+mn-lt"/>
            </a:rPr>
            <a:t>Виконавчі органи сільських, селищних, міських рад набувають установлених законом повноважень із здійснення державного контролю за використанням та охороною земель </a:t>
          </a:r>
          <a:r>
            <a:rPr lang="uk-UA" sz="2400" b="0" u="sng" kern="1200" noProof="0" dirty="0">
              <a:latin typeface="+mn-lt"/>
            </a:rPr>
            <a:t>у разі прийняття відповідною радою рішення про здійснення такого контролю</a:t>
          </a:r>
          <a:r>
            <a:rPr lang="uk-UA" sz="2400" b="0" u="none" kern="1200" noProof="0" dirty="0">
              <a:latin typeface="+mn-lt"/>
            </a:rPr>
            <a:t> і реалізують функцію державного контролю за використанням та охороною земель </a:t>
          </a:r>
          <a:r>
            <a:rPr lang="uk-UA" sz="2400" b="0" u="sng" kern="1200" noProof="0" dirty="0">
              <a:latin typeface="+mn-lt"/>
            </a:rPr>
            <a:t>через державних інспекторів з державного контролю за використанням та охороною земель </a:t>
          </a:r>
          <a:r>
            <a:rPr lang="uk-UA" sz="2400" b="0" u="none" kern="1200" noProof="0" dirty="0">
              <a:latin typeface="+mn-lt"/>
            </a:rPr>
            <a:t>відповідних рад, кваліфікаційні вимоги до яких визначені статтею 10 цього Закону.</a:t>
          </a:r>
        </a:p>
      </dgm:t>
    </dgm:pt>
    <dgm:pt modelId="{29CD5A5B-7A2A-40AC-96F2-E2C76982C0CD}" type="parTrans" cxnId="{86A3072E-ECAC-4AB0-86F0-2F0BE2B466D1}">
      <dgm:prSet/>
      <dgm:spPr/>
      <dgm:t>
        <a:bodyPr/>
        <a:lstStyle/>
        <a:p>
          <a:endParaRPr lang="uk-UA" sz="1100"/>
        </a:p>
      </dgm:t>
    </dgm:pt>
    <dgm:pt modelId="{111AC736-902D-44DB-894D-C5840F998761}" type="sibTrans" cxnId="{86A3072E-ECAC-4AB0-86F0-2F0BE2B466D1}">
      <dgm:prSet/>
      <dgm:spPr/>
      <dgm:t>
        <a:bodyPr/>
        <a:lstStyle/>
        <a:p>
          <a:endParaRPr lang="uk-UA" sz="1100"/>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2" custScaleY="60803">
        <dgm:presLayoutVars>
          <dgm:chMax val="0"/>
          <dgm:bulletEnabled val="1"/>
        </dgm:presLayoutVars>
      </dgm:prSet>
      <dgm:spPr/>
    </dgm:pt>
    <dgm:pt modelId="{76B8A220-2B7D-4AAB-A79E-D93D292998D9}" type="pres">
      <dgm:prSet presAssocID="{BD51CBC5-31A5-46C1-9301-E84C146FB8EA}" presName="spacer" presStyleCnt="0"/>
      <dgm:spPr/>
    </dgm:pt>
    <dgm:pt modelId="{661EA203-F754-4A8E-B024-5669B7E32524}" type="pres">
      <dgm:prSet presAssocID="{96C891B1-D9FD-4F4E-AA5C-9051109152EF}" presName="parentText" presStyleLbl="node1" presStyleIdx="1" presStyleCnt="2">
        <dgm:presLayoutVars>
          <dgm:chMax val="0"/>
          <dgm:bulletEnabled val="1"/>
        </dgm:presLayoutVars>
      </dgm:prSet>
      <dgm:spPr/>
    </dgm:pt>
    <dgm:pt modelId="{B5A68CB2-54DB-4734-BE83-CA79B4335CE2}" type="pres">
      <dgm:prSet presAssocID="{96C891B1-D9FD-4F4E-AA5C-9051109152EF}" presName="childText" presStyleLbl="revTx" presStyleIdx="0" presStyleCnt="1">
        <dgm:presLayoutVars>
          <dgm:bulletEnabled val="1"/>
        </dgm:presLayoutVars>
      </dgm:prSet>
      <dgm:spPr/>
    </dgm:pt>
  </dgm:ptLst>
  <dgm:cxnLst>
    <dgm:cxn modelId="{CB8E5D19-348A-420E-B329-4075ED5264F5}" type="presOf" srcId="{96C891B1-D9FD-4F4E-AA5C-9051109152EF}" destId="{661EA203-F754-4A8E-B024-5669B7E32524}" srcOrd="0" destOrd="0" presId="urn:microsoft.com/office/officeart/2005/8/layout/vList2"/>
    <dgm:cxn modelId="{7666EB26-1A67-4DC8-84D9-F8E7899E7687}" type="presOf" srcId="{4B19D9E1-C543-427B-B763-329D49809BC2}" destId="{DD9A0267-F7D7-4683-BE4B-EAA2B03D81C5}" srcOrd="0" destOrd="0" presId="urn:microsoft.com/office/officeart/2005/8/layout/vList2"/>
    <dgm:cxn modelId="{86A3072E-ECAC-4AB0-86F0-2F0BE2B466D1}" srcId="{96C891B1-D9FD-4F4E-AA5C-9051109152EF}" destId="{29919062-9489-4DCE-A17F-C9F3A9F2A4E1}" srcOrd="0" destOrd="0" parTransId="{29CD5A5B-7A2A-40AC-96F2-E2C76982C0CD}" sibTransId="{111AC736-902D-44DB-894D-C5840F998761}"/>
    <dgm:cxn modelId="{6194A544-B57F-4544-BA70-0DED88010B52}" type="presOf" srcId="{485D5F31-B39C-4DC4-82D6-10FFA6E2245A}" destId="{1F9FAA29-C554-4E3F-A5D6-2D9FF5D47E6A}" srcOrd="0" destOrd="0" presId="urn:microsoft.com/office/officeart/2005/8/layout/vList2"/>
    <dgm:cxn modelId="{C115CC52-11FF-413B-8550-E3412FED9876}" type="presOf" srcId="{29919062-9489-4DCE-A17F-C9F3A9F2A4E1}" destId="{B5A68CB2-54DB-4734-BE83-CA79B4335CE2}"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7B6D0AB2-1A41-41C5-9454-F99424E424C3}" srcId="{4B19D9E1-C543-427B-B763-329D49809BC2}" destId="{96C891B1-D9FD-4F4E-AA5C-9051109152EF}" srcOrd="1" destOrd="0" parTransId="{C900AAB3-C08C-4C6D-9E80-CBD0CECC4458}" sibTransId="{34A2595D-0460-4CAA-9412-DF52446BE173}"/>
    <dgm:cxn modelId="{009E8288-9BB1-4FD0-A14D-1F0F2A5FA4DE}" type="presParOf" srcId="{DD9A0267-F7D7-4683-BE4B-EAA2B03D81C5}" destId="{1F9FAA29-C554-4E3F-A5D6-2D9FF5D47E6A}" srcOrd="0" destOrd="0" presId="urn:microsoft.com/office/officeart/2005/8/layout/vList2"/>
    <dgm:cxn modelId="{FAB5B18F-4676-4FE4-A380-D0FB55EF6E2B}" type="presParOf" srcId="{DD9A0267-F7D7-4683-BE4B-EAA2B03D81C5}" destId="{76B8A220-2B7D-4AAB-A79E-D93D292998D9}" srcOrd="1" destOrd="0" presId="urn:microsoft.com/office/officeart/2005/8/layout/vList2"/>
    <dgm:cxn modelId="{4D04C6F4-5C4E-4A2C-A82A-D1F88460E3A7}" type="presParOf" srcId="{DD9A0267-F7D7-4683-BE4B-EAA2B03D81C5}" destId="{661EA203-F754-4A8E-B024-5669B7E32524}" srcOrd="2" destOrd="0" presId="urn:microsoft.com/office/officeart/2005/8/layout/vList2"/>
    <dgm:cxn modelId="{AEEABAF1-8D4B-43DE-8D39-613CEE592231}" type="presParOf" srcId="{DD9A0267-F7D7-4683-BE4B-EAA2B03D81C5}" destId="{B5A68CB2-54DB-4734-BE83-CA79B4335CE2}"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uk-UA"/>
        </a:p>
      </dgm:t>
    </dgm:pt>
    <dgm:pt modelId="{485D5F31-B39C-4DC4-82D6-10FFA6E2245A}">
      <dgm:prSet phldrT="[Текст]" custT="1"/>
      <dgm:spPr/>
      <dgm:t>
        <a:bodyPr/>
        <a:lstStyle/>
        <a:p>
          <a:r>
            <a:rPr lang="uk-UA" sz="2800" dirty="0"/>
            <a:t>Закон України «</a:t>
          </a:r>
          <a:r>
            <a:rPr lang="uk-UA" sz="2800" noProof="0" dirty="0"/>
            <a:t>Про державний контроль за використанням та охороною земель</a:t>
          </a:r>
          <a:r>
            <a:rPr lang="ru-RU" sz="2800" dirty="0"/>
            <a:t>»</a:t>
          </a:r>
        </a:p>
      </dgm:t>
    </dgm:pt>
    <dgm:pt modelId="{48E097FA-0B01-4B89-B8A9-6C9AFFC973A7}" type="parTrans" cxnId="{A36E5A79-CFF0-42AF-A685-38847B8CA942}">
      <dgm:prSet/>
      <dgm:spPr/>
      <dgm:t>
        <a:bodyPr/>
        <a:lstStyle/>
        <a:p>
          <a:endParaRPr lang="uk-UA" sz="1100"/>
        </a:p>
      </dgm:t>
    </dgm:pt>
    <dgm:pt modelId="{BD51CBC5-31A5-46C1-9301-E84C146FB8EA}" type="sibTrans" cxnId="{A36E5A79-CFF0-42AF-A685-38847B8CA942}">
      <dgm:prSet/>
      <dgm:spPr/>
      <dgm:t>
        <a:bodyPr/>
        <a:lstStyle/>
        <a:p>
          <a:endParaRPr lang="uk-UA" sz="1100"/>
        </a:p>
      </dgm:t>
    </dgm:pt>
    <dgm:pt modelId="{96C891B1-D9FD-4F4E-AA5C-9051109152EF}">
      <dgm:prSet phldrT="[Текст]" custT="1"/>
      <dgm:spPr>
        <a:solidFill>
          <a:schemeClr val="accent4">
            <a:lumMod val="60000"/>
            <a:lumOff val="40000"/>
            <a:alpha val="50000"/>
          </a:schemeClr>
        </a:solidFill>
      </dgm:spPr>
      <dgm:t>
        <a:bodyPr/>
        <a:lstStyle/>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2800" b="1" kern="1200" noProof="0" dirty="0">
              <a:solidFill>
                <a:schemeClr val="tx1"/>
              </a:solidFill>
            </a:rPr>
            <a:t>Стаття 6</a:t>
          </a:r>
          <a:r>
            <a:rPr lang="uk-UA" sz="2800" b="1" kern="1200" baseline="30000" noProof="0" dirty="0">
              <a:solidFill>
                <a:schemeClr val="tx1"/>
              </a:solidFill>
            </a:rPr>
            <a:t>1</a:t>
          </a:r>
          <a:r>
            <a:rPr lang="uk-UA" sz="2800" b="1" kern="1200" noProof="0" dirty="0">
              <a:solidFill>
                <a:schemeClr val="tx1"/>
              </a:solidFill>
            </a:rPr>
            <a:t>. Повноваження виконавчих органів сільських, селищних, міських рад із здійснення державного контролю за використанням та охороною земель</a:t>
          </a:r>
        </a:p>
      </dgm:t>
    </dgm:pt>
    <dgm:pt modelId="{C900AAB3-C08C-4C6D-9E80-CBD0CECC4458}" type="parTrans" cxnId="{7B6D0AB2-1A41-41C5-9454-F99424E424C3}">
      <dgm:prSet/>
      <dgm:spPr/>
      <dgm:t>
        <a:bodyPr/>
        <a:lstStyle/>
        <a:p>
          <a:endParaRPr lang="uk-UA" sz="1100"/>
        </a:p>
      </dgm:t>
    </dgm:pt>
    <dgm:pt modelId="{34A2595D-0460-4CAA-9412-DF52446BE173}" type="sibTrans" cxnId="{7B6D0AB2-1A41-41C5-9454-F99424E424C3}">
      <dgm:prSet/>
      <dgm:spPr/>
      <dgm:t>
        <a:bodyPr/>
        <a:lstStyle/>
        <a:p>
          <a:endParaRPr lang="uk-UA" sz="1100"/>
        </a:p>
      </dgm:t>
    </dgm:pt>
    <dgm:pt modelId="{29919062-9489-4DCE-A17F-C9F3A9F2A4E1}">
      <dgm:prSet phldrT="[Текст]" custT="1"/>
      <dgm:spPr/>
      <dgm: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400" b="1" u="none" kern="1200" noProof="0" dirty="0">
              <a:latin typeface="+mn-lt"/>
            </a:rPr>
            <a:t>Сільські, селищні, міські ради після прийняття ними рішення про здійснення державного контролю за використанням та охороною земель зобов’язані:</a:t>
          </a:r>
        </a:p>
      </dgm:t>
    </dgm:pt>
    <dgm:pt modelId="{29CD5A5B-7A2A-40AC-96F2-E2C76982C0CD}" type="parTrans" cxnId="{86A3072E-ECAC-4AB0-86F0-2F0BE2B466D1}">
      <dgm:prSet/>
      <dgm:spPr/>
      <dgm:t>
        <a:bodyPr/>
        <a:lstStyle/>
        <a:p>
          <a:endParaRPr lang="uk-UA" sz="1100"/>
        </a:p>
      </dgm:t>
    </dgm:pt>
    <dgm:pt modelId="{111AC736-902D-44DB-894D-C5840F998761}" type="sibTrans" cxnId="{86A3072E-ECAC-4AB0-86F0-2F0BE2B466D1}">
      <dgm:prSet/>
      <dgm:spPr/>
      <dgm:t>
        <a:bodyPr/>
        <a:lstStyle/>
        <a:p>
          <a:endParaRPr lang="uk-UA" sz="1100"/>
        </a:p>
      </dgm:t>
    </dgm:pt>
    <dgm:pt modelId="{03D921E6-5877-4771-B3AC-39A25B8918D3}">
      <dgm:prSet phldrT="[Текст]" custT="1"/>
      <dgm:spPr/>
      <dgm:t>
        <a:bodyPr/>
        <a:lstStyle/>
        <a:p>
          <a:pPr marL="720725" marR="0" lvl="1" indent="-457200" algn="just" defTabSz="630238"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2300" b="0" u="sng" kern="1200" noProof="0" dirty="0">
              <a:latin typeface="+mn-lt"/>
            </a:rPr>
            <a:t>протягом місяця забезпечити призначення державних інспекторів </a:t>
          </a:r>
          <a:r>
            <a:rPr lang="uk-UA" sz="2300" b="0" u="none" kern="1200" noProof="0" dirty="0">
              <a:latin typeface="+mn-lt"/>
            </a:rPr>
            <a:t>з контролю за використанням та охороною земель відповідних рад;</a:t>
          </a:r>
        </a:p>
      </dgm:t>
    </dgm:pt>
    <dgm:pt modelId="{73BBD53D-7A5F-4D4F-848A-7B3F52B6EE7B}" type="parTrans" cxnId="{9DFED2A3-BD96-4D13-8DC0-AC40B79E46B8}">
      <dgm:prSet/>
      <dgm:spPr/>
      <dgm:t>
        <a:bodyPr/>
        <a:lstStyle/>
        <a:p>
          <a:endParaRPr lang="uk-UA"/>
        </a:p>
      </dgm:t>
    </dgm:pt>
    <dgm:pt modelId="{FCB2FC10-AB23-4095-9756-085868378E37}" type="sibTrans" cxnId="{9DFED2A3-BD96-4D13-8DC0-AC40B79E46B8}">
      <dgm:prSet/>
      <dgm:spPr/>
      <dgm:t>
        <a:bodyPr/>
        <a:lstStyle/>
        <a:p>
          <a:endParaRPr lang="uk-UA"/>
        </a:p>
      </dgm:t>
    </dgm:pt>
    <dgm:pt modelId="{ED2676EA-3755-4FEE-8D80-016A269A74B5}">
      <dgm:prSet custT="1"/>
      <dgm:spPr/>
      <dgm:t>
        <a:bodyPr/>
        <a:lstStyle/>
        <a:p>
          <a:pPr marL="720725" marR="0" lvl="1" indent="-457200" algn="just" defTabSz="630238"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2300" b="0" u="sng" kern="1200" noProof="0" dirty="0">
              <a:latin typeface="+mn-lt"/>
            </a:rPr>
            <a:t>протягом 10 календарних днів після призначення державних інспекторів </a:t>
          </a:r>
          <a:r>
            <a:rPr lang="uk-UA" sz="2300" b="0" u="none" kern="1200" noProof="0" dirty="0">
              <a:latin typeface="+mn-lt"/>
            </a:rPr>
            <a:t>з контролю за використанням та охороною земель відповідних рад </a:t>
          </a:r>
          <a:r>
            <a:rPr lang="uk-UA" sz="2300" b="0" u="sng" kern="1200" noProof="0" dirty="0">
              <a:latin typeface="+mn-lt"/>
            </a:rPr>
            <a:t>письмово поінформувати про це центральний орган виконавчої влади, що реалізує державну політику у сфері земельних відносин.</a:t>
          </a:r>
        </a:p>
      </dgm:t>
    </dgm:pt>
    <dgm:pt modelId="{30B943E6-3B7D-4299-9E25-0EDB65A43497}" type="parTrans" cxnId="{55081239-C40A-4F1E-ABFB-AA9E6849FA96}">
      <dgm:prSet/>
      <dgm:spPr/>
      <dgm:t>
        <a:bodyPr/>
        <a:lstStyle/>
        <a:p>
          <a:endParaRPr lang="uk-UA"/>
        </a:p>
      </dgm:t>
    </dgm:pt>
    <dgm:pt modelId="{EA808360-BF4C-4028-B041-593E750A2C09}" type="sibTrans" cxnId="{55081239-C40A-4F1E-ABFB-AA9E6849FA96}">
      <dgm:prSet/>
      <dgm:spPr/>
      <dgm:t>
        <a:bodyPr/>
        <a:lstStyle/>
        <a:p>
          <a:endParaRPr lang="uk-UA"/>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2" custScaleY="60803">
        <dgm:presLayoutVars>
          <dgm:chMax val="0"/>
          <dgm:bulletEnabled val="1"/>
        </dgm:presLayoutVars>
      </dgm:prSet>
      <dgm:spPr/>
    </dgm:pt>
    <dgm:pt modelId="{76B8A220-2B7D-4AAB-A79E-D93D292998D9}" type="pres">
      <dgm:prSet presAssocID="{BD51CBC5-31A5-46C1-9301-E84C146FB8EA}" presName="spacer" presStyleCnt="0"/>
      <dgm:spPr/>
    </dgm:pt>
    <dgm:pt modelId="{661EA203-F754-4A8E-B024-5669B7E32524}" type="pres">
      <dgm:prSet presAssocID="{96C891B1-D9FD-4F4E-AA5C-9051109152EF}" presName="parentText" presStyleLbl="node1" presStyleIdx="1" presStyleCnt="2">
        <dgm:presLayoutVars>
          <dgm:chMax val="0"/>
          <dgm:bulletEnabled val="1"/>
        </dgm:presLayoutVars>
      </dgm:prSet>
      <dgm:spPr/>
    </dgm:pt>
    <dgm:pt modelId="{B5A68CB2-54DB-4734-BE83-CA79B4335CE2}" type="pres">
      <dgm:prSet presAssocID="{96C891B1-D9FD-4F4E-AA5C-9051109152EF}" presName="childText" presStyleLbl="revTx" presStyleIdx="0" presStyleCnt="1">
        <dgm:presLayoutVars>
          <dgm:bulletEnabled val="1"/>
        </dgm:presLayoutVars>
      </dgm:prSet>
      <dgm:spPr/>
    </dgm:pt>
  </dgm:ptLst>
  <dgm:cxnLst>
    <dgm:cxn modelId="{CB8E5D19-348A-420E-B329-4075ED5264F5}" type="presOf" srcId="{96C891B1-D9FD-4F4E-AA5C-9051109152EF}" destId="{661EA203-F754-4A8E-B024-5669B7E32524}" srcOrd="0" destOrd="0" presId="urn:microsoft.com/office/officeart/2005/8/layout/vList2"/>
    <dgm:cxn modelId="{D7464D24-352D-4802-B203-8F8914981F93}" type="presOf" srcId="{03D921E6-5877-4771-B3AC-39A25B8918D3}" destId="{B5A68CB2-54DB-4734-BE83-CA79B4335CE2}" srcOrd="0" destOrd="1" presId="urn:microsoft.com/office/officeart/2005/8/layout/vList2"/>
    <dgm:cxn modelId="{7666EB26-1A67-4DC8-84D9-F8E7899E7687}" type="presOf" srcId="{4B19D9E1-C543-427B-B763-329D49809BC2}" destId="{DD9A0267-F7D7-4683-BE4B-EAA2B03D81C5}" srcOrd="0" destOrd="0" presId="urn:microsoft.com/office/officeart/2005/8/layout/vList2"/>
    <dgm:cxn modelId="{86A3072E-ECAC-4AB0-86F0-2F0BE2B466D1}" srcId="{96C891B1-D9FD-4F4E-AA5C-9051109152EF}" destId="{29919062-9489-4DCE-A17F-C9F3A9F2A4E1}" srcOrd="0" destOrd="0" parTransId="{29CD5A5B-7A2A-40AC-96F2-E2C76982C0CD}" sibTransId="{111AC736-902D-44DB-894D-C5840F998761}"/>
    <dgm:cxn modelId="{55081239-C40A-4F1E-ABFB-AA9E6849FA96}" srcId="{96C891B1-D9FD-4F4E-AA5C-9051109152EF}" destId="{ED2676EA-3755-4FEE-8D80-016A269A74B5}" srcOrd="2" destOrd="0" parTransId="{30B943E6-3B7D-4299-9E25-0EDB65A43497}" sibTransId="{EA808360-BF4C-4028-B041-593E750A2C09}"/>
    <dgm:cxn modelId="{6194A544-B57F-4544-BA70-0DED88010B52}" type="presOf" srcId="{485D5F31-B39C-4DC4-82D6-10FFA6E2245A}" destId="{1F9FAA29-C554-4E3F-A5D6-2D9FF5D47E6A}" srcOrd="0" destOrd="0" presId="urn:microsoft.com/office/officeart/2005/8/layout/vList2"/>
    <dgm:cxn modelId="{C115CC52-11FF-413B-8550-E3412FED9876}" type="presOf" srcId="{29919062-9489-4DCE-A17F-C9F3A9F2A4E1}" destId="{B5A68CB2-54DB-4734-BE83-CA79B4335CE2}" srcOrd="0" destOrd="0" presId="urn:microsoft.com/office/officeart/2005/8/layout/vList2"/>
    <dgm:cxn modelId="{9742CB78-1B0F-41F1-8DC3-967506422884}" type="presOf" srcId="{ED2676EA-3755-4FEE-8D80-016A269A74B5}" destId="{B5A68CB2-54DB-4734-BE83-CA79B4335CE2}" srcOrd="0" destOrd="2"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9DFED2A3-BD96-4D13-8DC0-AC40B79E46B8}" srcId="{96C891B1-D9FD-4F4E-AA5C-9051109152EF}" destId="{03D921E6-5877-4771-B3AC-39A25B8918D3}" srcOrd="1" destOrd="0" parTransId="{73BBD53D-7A5F-4D4F-848A-7B3F52B6EE7B}" sibTransId="{FCB2FC10-AB23-4095-9756-085868378E37}"/>
    <dgm:cxn modelId="{7B6D0AB2-1A41-41C5-9454-F99424E424C3}" srcId="{4B19D9E1-C543-427B-B763-329D49809BC2}" destId="{96C891B1-D9FD-4F4E-AA5C-9051109152EF}" srcOrd="1" destOrd="0" parTransId="{C900AAB3-C08C-4C6D-9E80-CBD0CECC4458}" sibTransId="{34A2595D-0460-4CAA-9412-DF52446BE173}"/>
    <dgm:cxn modelId="{009E8288-9BB1-4FD0-A14D-1F0F2A5FA4DE}" type="presParOf" srcId="{DD9A0267-F7D7-4683-BE4B-EAA2B03D81C5}" destId="{1F9FAA29-C554-4E3F-A5D6-2D9FF5D47E6A}" srcOrd="0" destOrd="0" presId="urn:microsoft.com/office/officeart/2005/8/layout/vList2"/>
    <dgm:cxn modelId="{FAB5B18F-4676-4FE4-A380-D0FB55EF6E2B}" type="presParOf" srcId="{DD9A0267-F7D7-4683-BE4B-EAA2B03D81C5}" destId="{76B8A220-2B7D-4AAB-A79E-D93D292998D9}" srcOrd="1" destOrd="0" presId="urn:microsoft.com/office/officeart/2005/8/layout/vList2"/>
    <dgm:cxn modelId="{4D04C6F4-5C4E-4A2C-A82A-D1F88460E3A7}" type="presParOf" srcId="{DD9A0267-F7D7-4683-BE4B-EAA2B03D81C5}" destId="{661EA203-F754-4A8E-B024-5669B7E32524}" srcOrd="2" destOrd="0" presId="urn:microsoft.com/office/officeart/2005/8/layout/vList2"/>
    <dgm:cxn modelId="{AEEABAF1-8D4B-43DE-8D39-613CEE592231}" type="presParOf" srcId="{DD9A0267-F7D7-4683-BE4B-EAA2B03D81C5}" destId="{B5A68CB2-54DB-4734-BE83-CA79B4335CE2}"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uk-UA"/>
        </a:p>
      </dgm:t>
    </dgm:pt>
    <dgm:pt modelId="{485D5F31-B39C-4DC4-82D6-10FFA6E2245A}">
      <dgm:prSet phldrT="[Текст]" custT="1"/>
      <dgm:spPr/>
      <dgm:t>
        <a:bodyPr/>
        <a:lstStyle/>
        <a:p>
          <a:r>
            <a:rPr lang="uk-UA" sz="2800" dirty="0"/>
            <a:t>Закон України «</a:t>
          </a:r>
          <a:r>
            <a:rPr lang="uk-UA" sz="2800" noProof="0" dirty="0"/>
            <a:t>Про державний контроль за використанням та охороною земель</a:t>
          </a:r>
          <a:r>
            <a:rPr lang="ru-RU" sz="2800" dirty="0"/>
            <a:t>»</a:t>
          </a:r>
        </a:p>
      </dgm:t>
    </dgm:pt>
    <dgm:pt modelId="{48E097FA-0B01-4B89-B8A9-6C9AFFC973A7}" type="parTrans" cxnId="{A36E5A79-CFF0-42AF-A685-38847B8CA942}">
      <dgm:prSet/>
      <dgm:spPr/>
      <dgm:t>
        <a:bodyPr/>
        <a:lstStyle/>
        <a:p>
          <a:endParaRPr lang="uk-UA" sz="1100"/>
        </a:p>
      </dgm:t>
    </dgm:pt>
    <dgm:pt modelId="{BD51CBC5-31A5-46C1-9301-E84C146FB8EA}" type="sibTrans" cxnId="{A36E5A79-CFF0-42AF-A685-38847B8CA942}">
      <dgm:prSet/>
      <dgm:spPr/>
      <dgm:t>
        <a:bodyPr/>
        <a:lstStyle/>
        <a:p>
          <a:endParaRPr lang="uk-UA" sz="1100"/>
        </a:p>
      </dgm:t>
    </dgm:pt>
    <dgm:pt modelId="{96C891B1-D9FD-4F4E-AA5C-9051109152EF}">
      <dgm:prSet phldrT="[Текст]" custT="1"/>
      <dgm:spPr>
        <a:solidFill>
          <a:schemeClr val="accent4">
            <a:lumMod val="60000"/>
            <a:lumOff val="40000"/>
            <a:alpha val="50000"/>
          </a:schemeClr>
        </a:solidFill>
      </dgm:spPr>
      <dgm:t>
        <a:bodyPr/>
        <a:lstStyle/>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2800" b="1" kern="1200" noProof="0" dirty="0">
              <a:solidFill>
                <a:schemeClr val="tx1"/>
              </a:solidFill>
            </a:rPr>
            <a:t>Стаття 6</a:t>
          </a:r>
          <a:r>
            <a:rPr lang="uk-UA" sz="2800" b="1" kern="1200" baseline="30000" noProof="0" dirty="0">
              <a:solidFill>
                <a:schemeClr val="tx1"/>
              </a:solidFill>
            </a:rPr>
            <a:t>1</a:t>
          </a:r>
          <a:r>
            <a:rPr lang="uk-UA" sz="2800" b="1" kern="1200" noProof="0" dirty="0">
              <a:solidFill>
                <a:schemeClr val="tx1"/>
              </a:solidFill>
            </a:rPr>
            <a:t>. Повноваження виконавчих органів сільських, селищних, міських рад із здійснення державного контролю за використанням та охороною земель</a:t>
          </a:r>
        </a:p>
      </dgm:t>
    </dgm:pt>
    <dgm:pt modelId="{C900AAB3-C08C-4C6D-9E80-CBD0CECC4458}" type="parTrans" cxnId="{7B6D0AB2-1A41-41C5-9454-F99424E424C3}">
      <dgm:prSet/>
      <dgm:spPr/>
      <dgm:t>
        <a:bodyPr/>
        <a:lstStyle/>
        <a:p>
          <a:endParaRPr lang="uk-UA" sz="1100"/>
        </a:p>
      </dgm:t>
    </dgm:pt>
    <dgm:pt modelId="{34A2595D-0460-4CAA-9412-DF52446BE173}" type="sibTrans" cxnId="{7B6D0AB2-1A41-41C5-9454-F99424E424C3}">
      <dgm:prSet/>
      <dgm:spPr/>
      <dgm:t>
        <a:bodyPr/>
        <a:lstStyle/>
        <a:p>
          <a:endParaRPr lang="uk-UA" sz="1100"/>
        </a:p>
      </dgm:t>
    </dgm:pt>
    <dgm:pt modelId="{29919062-9489-4DCE-A17F-C9F3A9F2A4E1}">
      <dgm:prSet phldrT="[Текст]" custT="1"/>
      <dgm:spPr/>
      <dgm: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800" b="0" u="none" kern="1200" noProof="0" dirty="0">
              <a:latin typeface="+mn-lt"/>
            </a:rPr>
            <a:t>Виконавчі органи сільських, селищних, міських рад </a:t>
          </a:r>
          <a:r>
            <a:rPr lang="uk-UA" sz="2800" b="0" u="sng" kern="1200" noProof="0" dirty="0">
              <a:latin typeface="+mn-lt"/>
            </a:rPr>
            <a:t>починають виконувати повноваження із здійснення державного контролю за використанням та охороною земель через 30 календарних днів після інформування </a:t>
          </a:r>
          <a:r>
            <a:rPr lang="uk-UA" sz="2800" b="0" u="none" kern="1200" noProof="0" dirty="0">
              <a:latin typeface="+mn-lt"/>
            </a:rPr>
            <a:t>центрального органу виконавчої влади, що реалізує державну політику у сфері земельних відносин.</a:t>
          </a:r>
        </a:p>
      </dgm:t>
    </dgm:pt>
    <dgm:pt modelId="{29CD5A5B-7A2A-40AC-96F2-E2C76982C0CD}" type="parTrans" cxnId="{86A3072E-ECAC-4AB0-86F0-2F0BE2B466D1}">
      <dgm:prSet/>
      <dgm:spPr/>
      <dgm:t>
        <a:bodyPr/>
        <a:lstStyle/>
        <a:p>
          <a:endParaRPr lang="uk-UA" sz="1100"/>
        </a:p>
      </dgm:t>
    </dgm:pt>
    <dgm:pt modelId="{111AC736-902D-44DB-894D-C5840F998761}" type="sibTrans" cxnId="{86A3072E-ECAC-4AB0-86F0-2F0BE2B466D1}">
      <dgm:prSet/>
      <dgm:spPr/>
      <dgm:t>
        <a:bodyPr/>
        <a:lstStyle/>
        <a:p>
          <a:endParaRPr lang="uk-UA" sz="1100"/>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2" custScaleY="60803">
        <dgm:presLayoutVars>
          <dgm:chMax val="0"/>
          <dgm:bulletEnabled val="1"/>
        </dgm:presLayoutVars>
      </dgm:prSet>
      <dgm:spPr/>
    </dgm:pt>
    <dgm:pt modelId="{76B8A220-2B7D-4AAB-A79E-D93D292998D9}" type="pres">
      <dgm:prSet presAssocID="{BD51CBC5-31A5-46C1-9301-E84C146FB8EA}" presName="spacer" presStyleCnt="0"/>
      <dgm:spPr/>
    </dgm:pt>
    <dgm:pt modelId="{661EA203-F754-4A8E-B024-5669B7E32524}" type="pres">
      <dgm:prSet presAssocID="{96C891B1-D9FD-4F4E-AA5C-9051109152EF}" presName="parentText" presStyleLbl="node1" presStyleIdx="1" presStyleCnt="2">
        <dgm:presLayoutVars>
          <dgm:chMax val="0"/>
          <dgm:bulletEnabled val="1"/>
        </dgm:presLayoutVars>
      </dgm:prSet>
      <dgm:spPr/>
    </dgm:pt>
    <dgm:pt modelId="{B5A68CB2-54DB-4734-BE83-CA79B4335CE2}" type="pres">
      <dgm:prSet presAssocID="{96C891B1-D9FD-4F4E-AA5C-9051109152EF}" presName="childText" presStyleLbl="revTx" presStyleIdx="0" presStyleCnt="1">
        <dgm:presLayoutVars>
          <dgm:bulletEnabled val="1"/>
        </dgm:presLayoutVars>
      </dgm:prSet>
      <dgm:spPr/>
    </dgm:pt>
  </dgm:ptLst>
  <dgm:cxnLst>
    <dgm:cxn modelId="{CB8E5D19-348A-420E-B329-4075ED5264F5}" type="presOf" srcId="{96C891B1-D9FD-4F4E-AA5C-9051109152EF}" destId="{661EA203-F754-4A8E-B024-5669B7E32524}" srcOrd="0" destOrd="0" presId="urn:microsoft.com/office/officeart/2005/8/layout/vList2"/>
    <dgm:cxn modelId="{7666EB26-1A67-4DC8-84D9-F8E7899E7687}" type="presOf" srcId="{4B19D9E1-C543-427B-B763-329D49809BC2}" destId="{DD9A0267-F7D7-4683-BE4B-EAA2B03D81C5}" srcOrd="0" destOrd="0" presId="urn:microsoft.com/office/officeart/2005/8/layout/vList2"/>
    <dgm:cxn modelId="{86A3072E-ECAC-4AB0-86F0-2F0BE2B466D1}" srcId="{96C891B1-D9FD-4F4E-AA5C-9051109152EF}" destId="{29919062-9489-4DCE-A17F-C9F3A9F2A4E1}" srcOrd="0" destOrd="0" parTransId="{29CD5A5B-7A2A-40AC-96F2-E2C76982C0CD}" sibTransId="{111AC736-902D-44DB-894D-C5840F998761}"/>
    <dgm:cxn modelId="{6194A544-B57F-4544-BA70-0DED88010B52}" type="presOf" srcId="{485D5F31-B39C-4DC4-82D6-10FFA6E2245A}" destId="{1F9FAA29-C554-4E3F-A5D6-2D9FF5D47E6A}" srcOrd="0" destOrd="0" presId="urn:microsoft.com/office/officeart/2005/8/layout/vList2"/>
    <dgm:cxn modelId="{C115CC52-11FF-413B-8550-E3412FED9876}" type="presOf" srcId="{29919062-9489-4DCE-A17F-C9F3A9F2A4E1}" destId="{B5A68CB2-54DB-4734-BE83-CA79B4335CE2}"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7B6D0AB2-1A41-41C5-9454-F99424E424C3}" srcId="{4B19D9E1-C543-427B-B763-329D49809BC2}" destId="{96C891B1-D9FD-4F4E-AA5C-9051109152EF}" srcOrd="1" destOrd="0" parTransId="{C900AAB3-C08C-4C6D-9E80-CBD0CECC4458}" sibTransId="{34A2595D-0460-4CAA-9412-DF52446BE173}"/>
    <dgm:cxn modelId="{009E8288-9BB1-4FD0-A14D-1F0F2A5FA4DE}" type="presParOf" srcId="{DD9A0267-F7D7-4683-BE4B-EAA2B03D81C5}" destId="{1F9FAA29-C554-4E3F-A5D6-2D9FF5D47E6A}" srcOrd="0" destOrd="0" presId="urn:microsoft.com/office/officeart/2005/8/layout/vList2"/>
    <dgm:cxn modelId="{FAB5B18F-4676-4FE4-A380-D0FB55EF6E2B}" type="presParOf" srcId="{DD9A0267-F7D7-4683-BE4B-EAA2B03D81C5}" destId="{76B8A220-2B7D-4AAB-A79E-D93D292998D9}" srcOrd="1" destOrd="0" presId="urn:microsoft.com/office/officeart/2005/8/layout/vList2"/>
    <dgm:cxn modelId="{4D04C6F4-5C4E-4A2C-A82A-D1F88460E3A7}" type="presParOf" srcId="{DD9A0267-F7D7-4683-BE4B-EAA2B03D81C5}" destId="{661EA203-F754-4A8E-B024-5669B7E32524}" srcOrd="2" destOrd="0" presId="urn:microsoft.com/office/officeart/2005/8/layout/vList2"/>
    <dgm:cxn modelId="{AEEABAF1-8D4B-43DE-8D39-613CEE592231}" type="presParOf" srcId="{DD9A0267-F7D7-4683-BE4B-EAA2B03D81C5}" destId="{B5A68CB2-54DB-4734-BE83-CA79B4335CE2}"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uk-UA"/>
        </a:p>
      </dgm:t>
    </dgm:pt>
    <dgm:pt modelId="{485D5F31-B39C-4DC4-82D6-10FFA6E2245A}">
      <dgm:prSet phldrT="[Текст]" custT="1"/>
      <dgm:spPr/>
      <dgm:t>
        <a:bodyPr/>
        <a:lstStyle/>
        <a:p>
          <a:r>
            <a:rPr lang="uk-UA" sz="2800" dirty="0"/>
            <a:t>Закон України «</a:t>
          </a:r>
          <a:r>
            <a:rPr lang="uk-UA" sz="2800" noProof="0" dirty="0"/>
            <a:t>Про державний контроль за використанням та охороною земель</a:t>
          </a:r>
          <a:r>
            <a:rPr lang="ru-RU" sz="2800" dirty="0"/>
            <a:t>»</a:t>
          </a:r>
        </a:p>
      </dgm:t>
    </dgm:pt>
    <dgm:pt modelId="{48E097FA-0B01-4B89-B8A9-6C9AFFC973A7}" type="parTrans" cxnId="{A36E5A79-CFF0-42AF-A685-38847B8CA942}">
      <dgm:prSet/>
      <dgm:spPr/>
      <dgm:t>
        <a:bodyPr/>
        <a:lstStyle/>
        <a:p>
          <a:endParaRPr lang="uk-UA" sz="1100"/>
        </a:p>
      </dgm:t>
    </dgm:pt>
    <dgm:pt modelId="{BD51CBC5-31A5-46C1-9301-E84C146FB8EA}" type="sibTrans" cxnId="{A36E5A79-CFF0-42AF-A685-38847B8CA942}">
      <dgm:prSet/>
      <dgm:spPr/>
      <dgm:t>
        <a:bodyPr/>
        <a:lstStyle/>
        <a:p>
          <a:endParaRPr lang="uk-UA" sz="1100"/>
        </a:p>
      </dgm:t>
    </dgm:pt>
    <dgm:pt modelId="{96C891B1-D9FD-4F4E-AA5C-9051109152EF}">
      <dgm:prSet phldrT="[Текст]" custT="1"/>
      <dgm:spPr>
        <a:solidFill>
          <a:schemeClr val="accent4">
            <a:lumMod val="60000"/>
            <a:lumOff val="40000"/>
            <a:alpha val="50000"/>
          </a:schemeClr>
        </a:solidFill>
      </dgm:spPr>
      <dgm:t>
        <a:bodyPr/>
        <a:lstStyle/>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2800" b="1" kern="1200" noProof="0" dirty="0">
              <a:solidFill>
                <a:schemeClr val="tx1"/>
              </a:solidFill>
            </a:rPr>
            <a:t>Стаття 6</a:t>
          </a:r>
          <a:r>
            <a:rPr lang="uk-UA" sz="2800" b="1" kern="1200" baseline="30000" noProof="0" dirty="0">
              <a:solidFill>
                <a:schemeClr val="tx1"/>
              </a:solidFill>
            </a:rPr>
            <a:t>1</a:t>
          </a:r>
          <a:r>
            <a:rPr lang="uk-UA" sz="2800" b="1" kern="1200" noProof="0" dirty="0">
              <a:solidFill>
                <a:schemeClr val="tx1"/>
              </a:solidFill>
            </a:rPr>
            <a:t>. Повноваження виконавчих органів сільських, селищних, міських рад із здійснення державного контролю за використанням та охороною земель</a:t>
          </a:r>
        </a:p>
      </dgm:t>
    </dgm:pt>
    <dgm:pt modelId="{C900AAB3-C08C-4C6D-9E80-CBD0CECC4458}" type="parTrans" cxnId="{7B6D0AB2-1A41-41C5-9454-F99424E424C3}">
      <dgm:prSet/>
      <dgm:spPr/>
      <dgm:t>
        <a:bodyPr/>
        <a:lstStyle/>
        <a:p>
          <a:endParaRPr lang="uk-UA" sz="1100"/>
        </a:p>
      </dgm:t>
    </dgm:pt>
    <dgm:pt modelId="{34A2595D-0460-4CAA-9412-DF52446BE173}" type="sibTrans" cxnId="{7B6D0AB2-1A41-41C5-9454-F99424E424C3}">
      <dgm:prSet/>
      <dgm:spPr/>
      <dgm:t>
        <a:bodyPr/>
        <a:lstStyle/>
        <a:p>
          <a:endParaRPr lang="uk-UA" sz="1100"/>
        </a:p>
      </dgm:t>
    </dgm:pt>
    <dgm:pt modelId="{29919062-9489-4DCE-A17F-C9F3A9F2A4E1}">
      <dgm:prSet phldrT="[Текст]" custT="1"/>
      <dgm:spPr/>
      <dgm: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400" b="0" u="none" kern="1200" noProof="0" dirty="0">
              <a:latin typeface="+mn-lt"/>
            </a:rPr>
            <a:t>У разі якщо сільські, селищні, міські ради </a:t>
          </a:r>
          <a:r>
            <a:rPr lang="uk-UA" sz="2400" b="0" u="sng" kern="1200" noProof="0" dirty="0">
              <a:latin typeface="+mn-lt"/>
            </a:rPr>
            <a:t>не прийняли рішення про здійснення державного контролю за використанням та охороною земель та не забезпечили призначення державних інспекторів</a:t>
          </a:r>
          <a:r>
            <a:rPr lang="uk-UA" sz="2400" b="0" u="none" kern="1200" noProof="0" dirty="0">
              <a:latin typeface="+mn-lt"/>
            </a:rPr>
            <a:t> відповідних рад, повноваження рад у зазначеній сфері </a:t>
          </a:r>
          <a:r>
            <a:rPr lang="uk-UA" sz="2400" b="0" u="sng" kern="1200" noProof="0" dirty="0">
              <a:latin typeface="+mn-lt"/>
            </a:rPr>
            <a:t>виконує центральний орган виконавчої влади, що реалізує державну політику у сфері земельних відносин</a:t>
          </a:r>
          <a:r>
            <a:rPr lang="uk-UA" sz="2400" b="0" u="none" kern="1200" noProof="0" dirty="0">
              <a:latin typeface="+mn-lt"/>
            </a:rPr>
            <a:t>, до прийняття радами в установленому цим Законом порядку рішення про виконання радами повноважень із здійснення державного контролю за використанням та охороною земель.</a:t>
          </a:r>
        </a:p>
      </dgm:t>
    </dgm:pt>
    <dgm:pt modelId="{29CD5A5B-7A2A-40AC-96F2-E2C76982C0CD}" type="parTrans" cxnId="{86A3072E-ECAC-4AB0-86F0-2F0BE2B466D1}">
      <dgm:prSet/>
      <dgm:spPr/>
      <dgm:t>
        <a:bodyPr/>
        <a:lstStyle/>
        <a:p>
          <a:endParaRPr lang="uk-UA" sz="1100"/>
        </a:p>
      </dgm:t>
    </dgm:pt>
    <dgm:pt modelId="{111AC736-902D-44DB-894D-C5840F998761}" type="sibTrans" cxnId="{86A3072E-ECAC-4AB0-86F0-2F0BE2B466D1}">
      <dgm:prSet/>
      <dgm:spPr/>
      <dgm:t>
        <a:bodyPr/>
        <a:lstStyle/>
        <a:p>
          <a:endParaRPr lang="uk-UA" sz="1100"/>
        </a:p>
      </dgm:t>
    </dgm:pt>
    <dgm:pt modelId="{2901C98B-CFDF-4157-9ECF-225623E4CB90}">
      <dgm:prSet custT="1"/>
      <dgm:spPr/>
      <dgm: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endParaRPr lang="uk-UA" sz="2800" b="0" u="none" kern="1200" noProof="0" dirty="0">
            <a:latin typeface="+mn-lt"/>
          </a:endParaRPr>
        </a:p>
      </dgm:t>
    </dgm:pt>
    <dgm:pt modelId="{3D2C3181-5EE1-4697-ACC7-AC22E6B1916F}" type="parTrans" cxnId="{7AB243FF-3116-4708-9C7B-D4F85ED04976}">
      <dgm:prSet/>
      <dgm:spPr/>
      <dgm:t>
        <a:bodyPr/>
        <a:lstStyle/>
        <a:p>
          <a:endParaRPr lang="uk-UA"/>
        </a:p>
      </dgm:t>
    </dgm:pt>
    <dgm:pt modelId="{1A288407-CB44-4521-9A0B-2C2DA98E3E21}" type="sibTrans" cxnId="{7AB243FF-3116-4708-9C7B-D4F85ED04976}">
      <dgm:prSet/>
      <dgm:spPr/>
      <dgm:t>
        <a:bodyPr/>
        <a:lstStyle/>
        <a:p>
          <a:endParaRPr lang="uk-UA"/>
        </a:p>
      </dgm:t>
    </dgm:pt>
    <dgm:pt modelId="{D9594602-E09A-483B-BFD5-B8D04E5986CE}">
      <dgm:prSet custT="1"/>
      <dgm:spPr/>
      <dgm: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endParaRPr lang="uk-UA" sz="2800" b="0" u="none" kern="1200" noProof="0" dirty="0">
            <a:latin typeface="+mn-lt"/>
          </a:endParaRPr>
        </a:p>
      </dgm:t>
    </dgm:pt>
    <dgm:pt modelId="{BCB87B05-B48A-4FAA-A532-7AAB133D820D}" type="parTrans" cxnId="{D2C030E3-6081-4DC4-BD84-9F5802349FE0}">
      <dgm:prSet/>
      <dgm:spPr/>
      <dgm:t>
        <a:bodyPr/>
        <a:lstStyle/>
        <a:p>
          <a:endParaRPr lang="uk-UA"/>
        </a:p>
      </dgm:t>
    </dgm:pt>
    <dgm:pt modelId="{1306FCF5-E652-4FE8-BE52-3209070C54F3}" type="sibTrans" cxnId="{D2C030E3-6081-4DC4-BD84-9F5802349FE0}">
      <dgm:prSet/>
      <dgm:spPr/>
      <dgm:t>
        <a:bodyPr/>
        <a:lstStyle/>
        <a:p>
          <a:endParaRPr lang="uk-UA"/>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2" custScaleY="60803">
        <dgm:presLayoutVars>
          <dgm:chMax val="0"/>
          <dgm:bulletEnabled val="1"/>
        </dgm:presLayoutVars>
      </dgm:prSet>
      <dgm:spPr/>
    </dgm:pt>
    <dgm:pt modelId="{76B8A220-2B7D-4AAB-A79E-D93D292998D9}" type="pres">
      <dgm:prSet presAssocID="{BD51CBC5-31A5-46C1-9301-E84C146FB8EA}" presName="spacer" presStyleCnt="0"/>
      <dgm:spPr/>
    </dgm:pt>
    <dgm:pt modelId="{661EA203-F754-4A8E-B024-5669B7E32524}" type="pres">
      <dgm:prSet presAssocID="{96C891B1-D9FD-4F4E-AA5C-9051109152EF}" presName="parentText" presStyleLbl="node1" presStyleIdx="1" presStyleCnt="2">
        <dgm:presLayoutVars>
          <dgm:chMax val="0"/>
          <dgm:bulletEnabled val="1"/>
        </dgm:presLayoutVars>
      </dgm:prSet>
      <dgm:spPr/>
    </dgm:pt>
    <dgm:pt modelId="{B5A68CB2-54DB-4734-BE83-CA79B4335CE2}" type="pres">
      <dgm:prSet presAssocID="{96C891B1-D9FD-4F4E-AA5C-9051109152EF}" presName="childText" presStyleLbl="revTx" presStyleIdx="0" presStyleCnt="1" custScaleY="63605" custLinFactNeighborY="53283">
        <dgm:presLayoutVars>
          <dgm:bulletEnabled val="1"/>
        </dgm:presLayoutVars>
      </dgm:prSet>
      <dgm:spPr/>
    </dgm:pt>
  </dgm:ptLst>
  <dgm:cxnLst>
    <dgm:cxn modelId="{CB8E5D19-348A-420E-B329-4075ED5264F5}" type="presOf" srcId="{96C891B1-D9FD-4F4E-AA5C-9051109152EF}" destId="{661EA203-F754-4A8E-B024-5669B7E32524}" srcOrd="0" destOrd="0" presId="urn:microsoft.com/office/officeart/2005/8/layout/vList2"/>
    <dgm:cxn modelId="{7666EB26-1A67-4DC8-84D9-F8E7899E7687}" type="presOf" srcId="{4B19D9E1-C543-427B-B763-329D49809BC2}" destId="{DD9A0267-F7D7-4683-BE4B-EAA2B03D81C5}" srcOrd="0" destOrd="0" presId="urn:microsoft.com/office/officeart/2005/8/layout/vList2"/>
    <dgm:cxn modelId="{86A3072E-ECAC-4AB0-86F0-2F0BE2B466D1}" srcId="{96C891B1-D9FD-4F4E-AA5C-9051109152EF}" destId="{29919062-9489-4DCE-A17F-C9F3A9F2A4E1}" srcOrd="0" destOrd="0" parTransId="{29CD5A5B-7A2A-40AC-96F2-E2C76982C0CD}" sibTransId="{111AC736-902D-44DB-894D-C5840F998761}"/>
    <dgm:cxn modelId="{81110C5D-1094-4AE3-AC07-8CA312EEB358}" type="presOf" srcId="{D9594602-E09A-483B-BFD5-B8D04E5986CE}" destId="{B5A68CB2-54DB-4734-BE83-CA79B4335CE2}" srcOrd="0" destOrd="2" presId="urn:microsoft.com/office/officeart/2005/8/layout/vList2"/>
    <dgm:cxn modelId="{6194A544-B57F-4544-BA70-0DED88010B52}" type="presOf" srcId="{485D5F31-B39C-4DC4-82D6-10FFA6E2245A}" destId="{1F9FAA29-C554-4E3F-A5D6-2D9FF5D47E6A}" srcOrd="0" destOrd="0" presId="urn:microsoft.com/office/officeart/2005/8/layout/vList2"/>
    <dgm:cxn modelId="{C115CC52-11FF-413B-8550-E3412FED9876}" type="presOf" srcId="{29919062-9489-4DCE-A17F-C9F3A9F2A4E1}" destId="{B5A68CB2-54DB-4734-BE83-CA79B4335CE2}"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46797797-CCBB-4929-875D-FA9AA4B88E2D}" type="presOf" srcId="{2901C98B-CFDF-4157-9ECF-225623E4CB90}" destId="{B5A68CB2-54DB-4734-BE83-CA79B4335CE2}" srcOrd="0" destOrd="1" presId="urn:microsoft.com/office/officeart/2005/8/layout/vList2"/>
    <dgm:cxn modelId="{7B6D0AB2-1A41-41C5-9454-F99424E424C3}" srcId="{4B19D9E1-C543-427B-B763-329D49809BC2}" destId="{96C891B1-D9FD-4F4E-AA5C-9051109152EF}" srcOrd="1" destOrd="0" parTransId="{C900AAB3-C08C-4C6D-9E80-CBD0CECC4458}" sibTransId="{34A2595D-0460-4CAA-9412-DF52446BE173}"/>
    <dgm:cxn modelId="{D2C030E3-6081-4DC4-BD84-9F5802349FE0}" srcId="{96C891B1-D9FD-4F4E-AA5C-9051109152EF}" destId="{D9594602-E09A-483B-BFD5-B8D04E5986CE}" srcOrd="2" destOrd="0" parTransId="{BCB87B05-B48A-4FAA-A532-7AAB133D820D}" sibTransId="{1306FCF5-E652-4FE8-BE52-3209070C54F3}"/>
    <dgm:cxn modelId="{7AB243FF-3116-4708-9C7B-D4F85ED04976}" srcId="{96C891B1-D9FD-4F4E-AA5C-9051109152EF}" destId="{2901C98B-CFDF-4157-9ECF-225623E4CB90}" srcOrd="1" destOrd="0" parTransId="{3D2C3181-5EE1-4697-ACC7-AC22E6B1916F}" sibTransId="{1A288407-CB44-4521-9A0B-2C2DA98E3E21}"/>
    <dgm:cxn modelId="{009E8288-9BB1-4FD0-A14D-1F0F2A5FA4DE}" type="presParOf" srcId="{DD9A0267-F7D7-4683-BE4B-EAA2B03D81C5}" destId="{1F9FAA29-C554-4E3F-A5D6-2D9FF5D47E6A}" srcOrd="0" destOrd="0" presId="urn:microsoft.com/office/officeart/2005/8/layout/vList2"/>
    <dgm:cxn modelId="{FAB5B18F-4676-4FE4-A380-D0FB55EF6E2B}" type="presParOf" srcId="{DD9A0267-F7D7-4683-BE4B-EAA2B03D81C5}" destId="{76B8A220-2B7D-4AAB-A79E-D93D292998D9}" srcOrd="1" destOrd="0" presId="urn:microsoft.com/office/officeart/2005/8/layout/vList2"/>
    <dgm:cxn modelId="{4D04C6F4-5C4E-4A2C-A82A-D1F88460E3A7}" type="presParOf" srcId="{DD9A0267-F7D7-4683-BE4B-EAA2B03D81C5}" destId="{661EA203-F754-4A8E-B024-5669B7E32524}" srcOrd="2" destOrd="0" presId="urn:microsoft.com/office/officeart/2005/8/layout/vList2"/>
    <dgm:cxn modelId="{AEEABAF1-8D4B-43DE-8D39-613CEE592231}" type="presParOf" srcId="{DD9A0267-F7D7-4683-BE4B-EAA2B03D81C5}" destId="{B5A68CB2-54DB-4734-BE83-CA79B4335CE2}"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uk-UA"/>
        </a:p>
      </dgm:t>
    </dgm:pt>
    <dgm:pt modelId="{485D5F31-B39C-4DC4-82D6-10FFA6E2245A}">
      <dgm:prSet phldrT="[Текст]" custT="1"/>
      <dgm:spPr/>
      <dgm:t>
        <a:bodyPr/>
        <a:lstStyle/>
        <a:p>
          <a:r>
            <a:rPr lang="uk-UA" sz="3600" dirty="0"/>
            <a:t>Конституція України</a:t>
          </a:r>
        </a:p>
      </dgm:t>
    </dgm:pt>
    <dgm:pt modelId="{48E097FA-0B01-4B89-B8A9-6C9AFFC973A7}" type="parTrans" cxnId="{A36E5A79-CFF0-42AF-A685-38847B8CA942}">
      <dgm:prSet/>
      <dgm:spPr/>
      <dgm:t>
        <a:bodyPr/>
        <a:lstStyle/>
        <a:p>
          <a:endParaRPr lang="uk-UA" sz="1000"/>
        </a:p>
      </dgm:t>
    </dgm:pt>
    <dgm:pt modelId="{BD51CBC5-31A5-46C1-9301-E84C146FB8EA}" type="sibTrans" cxnId="{A36E5A79-CFF0-42AF-A685-38847B8CA942}">
      <dgm:prSet/>
      <dgm:spPr/>
      <dgm:t>
        <a:bodyPr/>
        <a:lstStyle/>
        <a:p>
          <a:endParaRPr lang="uk-UA" sz="1000"/>
        </a:p>
      </dgm:t>
    </dgm:pt>
    <dgm:pt modelId="{96C891B1-D9FD-4F4E-AA5C-9051109152EF}">
      <dgm:prSet phldrT="[Текст]" custT="1"/>
      <dgm:spPr/>
      <dgm:t>
        <a:bodyPr/>
        <a:lstStyle/>
        <a:p>
          <a:pPr>
            <a:spcAft>
              <a:spcPts val="0"/>
            </a:spcAft>
          </a:pPr>
          <a:r>
            <a:rPr lang="uk-UA" sz="2800" dirty="0"/>
            <a:t>Стаття 140. </a:t>
          </a:r>
          <a:r>
            <a:rPr lang="uk-UA" sz="2800" u="sng" dirty="0"/>
            <a:t>Місцеве самоврядування </a:t>
          </a:r>
          <a:r>
            <a:rPr lang="uk-UA" sz="2800" dirty="0"/>
            <a:t>є правом територіальної громади - жителів села чи добровільного об'єднання у сільську громаду жителів кількох сіл, селища та міста - самостійно вирішувати питання місцевого значення в межах Конституції і законів України.</a:t>
          </a:r>
        </a:p>
      </dgm:t>
    </dgm:pt>
    <dgm:pt modelId="{C900AAB3-C08C-4C6D-9E80-CBD0CECC4458}" type="parTrans" cxnId="{7B6D0AB2-1A41-41C5-9454-F99424E424C3}">
      <dgm:prSet/>
      <dgm:spPr/>
      <dgm:t>
        <a:bodyPr/>
        <a:lstStyle/>
        <a:p>
          <a:endParaRPr lang="uk-UA" sz="1000"/>
        </a:p>
      </dgm:t>
    </dgm:pt>
    <dgm:pt modelId="{34A2595D-0460-4CAA-9412-DF52446BE173}" type="sibTrans" cxnId="{7B6D0AB2-1A41-41C5-9454-F99424E424C3}">
      <dgm:prSet/>
      <dgm:spPr/>
      <dgm:t>
        <a:bodyPr/>
        <a:lstStyle/>
        <a:p>
          <a:endParaRPr lang="uk-UA" sz="1000"/>
        </a:p>
      </dgm:t>
    </dgm:pt>
    <dgm:pt modelId="{5798D6FF-9985-47B7-900E-547E220433BE}">
      <dgm:prSet phldrT="[Текст]" custT="1"/>
      <dgm:spPr/>
      <dgm:t>
        <a:bodyPr/>
        <a:lstStyle/>
        <a:p>
          <a:pPr>
            <a:spcAft>
              <a:spcPct val="20000"/>
            </a:spcAft>
          </a:pPr>
          <a:endParaRPr lang="uk-UA" sz="2800" dirty="0"/>
        </a:p>
      </dgm:t>
    </dgm:pt>
    <dgm:pt modelId="{C0281E03-916E-4B45-B09A-0E4146B1198D}" type="parTrans" cxnId="{C88A662C-988D-4A55-BAB2-E7A1C07BF448}">
      <dgm:prSet/>
      <dgm:spPr/>
      <dgm:t>
        <a:bodyPr/>
        <a:lstStyle/>
        <a:p>
          <a:endParaRPr lang="uk-UA" sz="1000"/>
        </a:p>
      </dgm:t>
    </dgm:pt>
    <dgm:pt modelId="{C19C66DF-1DED-453E-B9E7-BCB6CDA4B7D1}" type="sibTrans" cxnId="{C88A662C-988D-4A55-BAB2-E7A1C07BF448}">
      <dgm:prSet/>
      <dgm:spPr/>
      <dgm:t>
        <a:bodyPr/>
        <a:lstStyle/>
        <a:p>
          <a:endParaRPr lang="uk-UA" sz="1000"/>
        </a:p>
      </dgm:t>
    </dgm:pt>
    <dgm:pt modelId="{F4F4FD2B-7D94-4610-B987-E6DE996C2CC5}">
      <dgm:prSet custT="1"/>
      <dgm:spPr/>
      <dgm:t>
        <a:bodyPr/>
        <a:lstStyle/>
        <a:p>
          <a:pPr>
            <a:spcAft>
              <a:spcPct val="20000"/>
            </a:spcAft>
          </a:pPr>
          <a:r>
            <a:rPr lang="uk-UA" sz="2800" u="sng" dirty="0"/>
            <a:t>Місцеве самоврядування здійснюється територіальною громадою в порядку, встановленому законом, як безпосередньо, так і через органи місцевого самоврядування: сільські, селищні, міські ради та їх виконавчі органи.</a:t>
          </a:r>
        </a:p>
      </dgm:t>
    </dgm:pt>
    <dgm:pt modelId="{5D237906-AA24-4222-8893-62EE47B7F48E}" type="parTrans" cxnId="{1E4AE458-F791-4E6E-BB4A-1965ACC65206}">
      <dgm:prSet/>
      <dgm:spPr/>
      <dgm:t>
        <a:bodyPr/>
        <a:lstStyle/>
        <a:p>
          <a:endParaRPr lang="uk-UA"/>
        </a:p>
      </dgm:t>
    </dgm:pt>
    <dgm:pt modelId="{4960DD32-1195-4CA4-B75F-E88CA3EC0F2B}" type="sibTrans" cxnId="{1E4AE458-F791-4E6E-BB4A-1965ACC65206}">
      <dgm:prSet/>
      <dgm:spPr/>
      <dgm:t>
        <a:bodyPr/>
        <a:lstStyle/>
        <a:p>
          <a:endParaRPr lang="uk-UA"/>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1">
        <dgm:presLayoutVars>
          <dgm:chMax val="0"/>
          <dgm:bulletEnabled val="1"/>
        </dgm:presLayoutVars>
      </dgm:prSet>
      <dgm:spPr/>
    </dgm:pt>
    <dgm:pt modelId="{1E2B8747-8E71-4A3A-B5D9-68CF3441E5D7}" type="pres">
      <dgm:prSet presAssocID="{485D5F31-B39C-4DC4-82D6-10FFA6E2245A}" presName="childText" presStyleLbl="revTx" presStyleIdx="0" presStyleCnt="1">
        <dgm:presLayoutVars>
          <dgm:bulletEnabled val="1"/>
        </dgm:presLayoutVars>
      </dgm:prSet>
      <dgm:spPr/>
    </dgm:pt>
  </dgm:ptLst>
  <dgm:cxnLst>
    <dgm:cxn modelId="{7666EB26-1A67-4DC8-84D9-F8E7899E7687}" type="presOf" srcId="{4B19D9E1-C543-427B-B763-329D49809BC2}" destId="{DD9A0267-F7D7-4683-BE4B-EAA2B03D81C5}" srcOrd="0" destOrd="0" presId="urn:microsoft.com/office/officeart/2005/8/layout/vList2"/>
    <dgm:cxn modelId="{C88A662C-988D-4A55-BAB2-E7A1C07BF448}" srcId="{485D5F31-B39C-4DC4-82D6-10FFA6E2245A}" destId="{5798D6FF-9985-47B7-900E-547E220433BE}" srcOrd="2" destOrd="0" parTransId="{C0281E03-916E-4B45-B09A-0E4146B1198D}" sibTransId="{C19C66DF-1DED-453E-B9E7-BCB6CDA4B7D1}"/>
    <dgm:cxn modelId="{81A2DD63-C728-46E6-8BEA-0911E33AD0CB}" type="presOf" srcId="{F4F4FD2B-7D94-4610-B987-E6DE996C2CC5}" destId="{1E2B8747-8E71-4A3A-B5D9-68CF3441E5D7}" srcOrd="0" destOrd="1" presId="urn:microsoft.com/office/officeart/2005/8/layout/vList2"/>
    <dgm:cxn modelId="{6194A544-B57F-4544-BA70-0DED88010B52}" type="presOf" srcId="{485D5F31-B39C-4DC4-82D6-10FFA6E2245A}" destId="{1F9FAA29-C554-4E3F-A5D6-2D9FF5D47E6A}" srcOrd="0" destOrd="0" presId="urn:microsoft.com/office/officeart/2005/8/layout/vList2"/>
    <dgm:cxn modelId="{1E4AE458-F791-4E6E-BB4A-1965ACC65206}" srcId="{485D5F31-B39C-4DC4-82D6-10FFA6E2245A}" destId="{F4F4FD2B-7D94-4610-B987-E6DE996C2CC5}" srcOrd="1" destOrd="0" parTransId="{5D237906-AA24-4222-8893-62EE47B7F48E}" sibTransId="{4960DD32-1195-4CA4-B75F-E88CA3EC0F2B}"/>
    <dgm:cxn modelId="{A36E5A79-CFF0-42AF-A685-38847B8CA942}" srcId="{4B19D9E1-C543-427B-B763-329D49809BC2}" destId="{485D5F31-B39C-4DC4-82D6-10FFA6E2245A}" srcOrd="0" destOrd="0" parTransId="{48E097FA-0B01-4B89-B8A9-6C9AFFC973A7}" sibTransId="{BD51CBC5-31A5-46C1-9301-E84C146FB8EA}"/>
    <dgm:cxn modelId="{590F9788-A820-4296-AA77-9397694B66BA}" type="presOf" srcId="{5798D6FF-9985-47B7-900E-547E220433BE}" destId="{1E2B8747-8E71-4A3A-B5D9-68CF3441E5D7}" srcOrd="0" destOrd="2" presId="urn:microsoft.com/office/officeart/2005/8/layout/vList2"/>
    <dgm:cxn modelId="{7B6D0AB2-1A41-41C5-9454-F99424E424C3}" srcId="{485D5F31-B39C-4DC4-82D6-10FFA6E2245A}" destId="{96C891B1-D9FD-4F4E-AA5C-9051109152EF}" srcOrd="0" destOrd="0" parTransId="{C900AAB3-C08C-4C6D-9E80-CBD0CECC4458}" sibTransId="{34A2595D-0460-4CAA-9412-DF52446BE173}"/>
    <dgm:cxn modelId="{14C942CC-0FF5-4673-B180-418140467E96}" type="presOf" srcId="{96C891B1-D9FD-4F4E-AA5C-9051109152EF}" destId="{1E2B8747-8E71-4A3A-B5D9-68CF3441E5D7}" srcOrd="0" destOrd="0" presId="urn:microsoft.com/office/officeart/2005/8/layout/vList2"/>
    <dgm:cxn modelId="{009E8288-9BB1-4FD0-A14D-1F0F2A5FA4DE}" type="presParOf" srcId="{DD9A0267-F7D7-4683-BE4B-EAA2B03D81C5}" destId="{1F9FAA29-C554-4E3F-A5D6-2D9FF5D47E6A}" srcOrd="0" destOrd="0" presId="urn:microsoft.com/office/officeart/2005/8/layout/vList2"/>
    <dgm:cxn modelId="{81CB9A14-0753-417B-B707-19B33A093D35}" type="presParOf" srcId="{DD9A0267-F7D7-4683-BE4B-EAA2B03D81C5}" destId="{1E2B8747-8E71-4A3A-B5D9-68CF3441E5D7}" srcOrd="1" destOrd="0" presId="urn:microsoft.com/office/officeart/2005/8/layout/vList2"/>
  </dgm:cxnLst>
  <dgm:bg>
    <a:solidFill>
      <a:schemeClr val="accent4">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uk-UA"/>
        </a:p>
      </dgm:t>
    </dgm:pt>
    <dgm:pt modelId="{485D5F31-B39C-4DC4-82D6-10FFA6E2245A}">
      <dgm:prSet phldrT="[Текст]" custT="1"/>
      <dgm:spPr/>
      <dgm:t>
        <a:bodyPr/>
        <a:lstStyle/>
        <a:p>
          <a:r>
            <a:rPr lang="uk-UA" sz="3600" dirty="0"/>
            <a:t>Конституція України</a:t>
          </a:r>
        </a:p>
      </dgm:t>
    </dgm:pt>
    <dgm:pt modelId="{48E097FA-0B01-4B89-B8A9-6C9AFFC973A7}" type="parTrans" cxnId="{A36E5A79-CFF0-42AF-A685-38847B8CA942}">
      <dgm:prSet/>
      <dgm:spPr/>
      <dgm:t>
        <a:bodyPr/>
        <a:lstStyle/>
        <a:p>
          <a:endParaRPr lang="uk-UA" sz="1000"/>
        </a:p>
      </dgm:t>
    </dgm:pt>
    <dgm:pt modelId="{BD51CBC5-31A5-46C1-9301-E84C146FB8EA}" type="sibTrans" cxnId="{A36E5A79-CFF0-42AF-A685-38847B8CA942}">
      <dgm:prSet/>
      <dgm:spPr/>
      <dgm:t>
        <a:bodyPr/>
        <a:lstStyle/>
        <a:p>
          <a:endParaRPr lang="uk-UA" sz="1000"/>
        </a:p>
      </dgm:t>
    </dgm:pt>
    <dgm:pt modelId="{96C891B1-D9FD-4F4E-AA5C-9051109152EF}">
      <dgm:prSet phldrT="[Текст]" custT="1"/>
      <dgm:spPr/>
      <dgm:t>
        <a:bodyPr/>
        <a:lstStyle/>
        <a:p>
          <a:pPr algn="l">
            <a:spcAft>
              <a:spcPts val="0"/>
            </a:spcAft>
          </a:pPr>
          <a:r>
            <a:rPr lang="uk-UA" sz="2800" dirty="0"/>
            <a:t>Стаття 142. </a:t>
          </a:r>
          <a:r>
            <a:rPr lang="uk-UA" sz="2800" u="sng" dirty="0"/>
            <a:t>Матеріальною і фінансовою основою місцевого самоврядування </a:t>
          </a:r>
          <a:r>
            <a:rPr lang="uk-UA" sz="2800" dirty="0"/>
            <a:t>є рухоме і нерухоме майно, доходи місцевих бюджетів, інші кошти, </a:t>
          </a:r>
          <a:r>
            <a:rPr lang="uk-UA" sz="2800" u="sng" dirty="0"/>
            <a:t>земля</a:t>
          </a:r>
          <a:r>
            <a:rPr lang="uk-UA" sz="2800" dirty="0"/>
            <a:t>, природні ресурси, що є у власності територіальних громад сіл, селищ, міст, районів у містах, а також об'єкти їхньої спільної власності, що перебувають в управлінні районних і обласних рад.</a:t>
          </a:r>
        </a:p>
      </dgm:t>
    </dgm:pt>
    <dgm:pt modelId="{C900AAB3-C08C-4C6D-9E80-CBD0CECC4458}" type="parTrans" cxnId="{7B6D0AB2-1A41-41C5-9454-F99424E424C3}">
      <dgm:prSet/>
      <dgm:spPr/>
      <dgm:t>
        <a:bodyPr/>
        <a:lstStyle/>
        <a:p>
          <a:endParaRPr lang="uk-UA" sz="1000"/>
        </a:p>
      </dgm:t>
    </dgm:pt>
    <dgm:pt modelId="{34A2595D-0460-4CAA-9412-DF52446BE173}" type="sibTrans" cxnId="{7B6D0AB2-1A41-41C5-9454-F99424E424C3}">
      <dgm:prSet/>
      <dgm:spPr/>
      <dgm:t>
        <a:bodyPr/>
        <a:lstStyle/>
        <a:p>
          <a:endParaRPr lang="uk-UA" sz="1000"/>
        </a:p>
      </dgm:t>
    </dgm:pt>
    <dgm:pt modelId="{5798D6FF-9985-47B7-900E-547E220433BE}">
      <dgm:prSet phldrT="[Текст]" custT="1"/>
      <dgm:spPr/>
      <dgm:t>
        <a:bodyPr/>
        <a:lstStyle/>
        <a:p>
          <a:pPr algn="l">
            <a:spcAft>
              <a:spcPct val="20000"/>
            </a:spcAft>
          </a:pPr>
          <a:endParaRPr lang="uk-UA" sz="2800" dirty="0"/>
        </a:p>
      </dgm:t>
    </dgm:pt>
    <dgm:pt modelId="{C0281E03-916E-4B45-B09A-0E4146B1198D}" type="parTrans" cxnId="{C88A662C-988D-4A55-BAB2-E7A1C07BF448}">
      <dgm:prSet/>
      <dgm:spPr/>
      <dgm:t>
        <a:bodyPr/>
        <a:lstStyle/>
        <a:p>
          <a:endParaRPr lang="uk-UA" sz="1000"/>
        </a:p>
      </dgm:t>
    </dgm:pt>
    <dgm:pt modelId="{C19C66DF-1DED-453E-B9E7-BCB6CDA4B7D1}" type="sibTrans" cxnId="{C88A662C-988D-4A55-BAB2-E7A1C07BF448}">
      <dgm:prSet/>
      <dgm:spPr/>
      <dgm:t>
        <a:bodyPr/>
        <a:lstStyle/>
        <a:p>
          <a:endParaRPr lang="uk-UA" sz="1000"/>
        </a:p>
      </dgm:t>
    </dgm:pt>
    <dgm:pt modelId="{B4A6B557-8528-4CDF-B946-FF3757CCDC28}">
      <dgm:prSet custT="1"/>
      <dgm:spPr/>
      <dgm:t>
        <a:bodyPr/>
        <a:lstStyle/>
        <a:p>
          <a:pPr algn="l">
            <a:spcAft>
              <a:spcPts val="0"/>
            </a:spcAft>
          </a:pPr>
          <a:endParaRPr lang="uk-UA" sz="2800" dirty="0"/>
        </a:p>
      </dgm:t>
    </dgm:pt>
    <dgm:pt modelId="{52EE70B3-D5C7-4482-8A10-B03FDE665554}" type="parTrans" cxnId="{27B12779-93D6-41F7-A418-46DBDFB3872F}">
      <dgm:prSet/>
      <dgm:spPr/>
      <dgm:t>
        <a:bodyPr/>
        <a:lstStyle/>
        <a:p>
          <a:endParaRPr lang="uk-UA"/>
        </a:p>
      </dgm:t>
    </dgm:pt>
    <dgm:pt modelId="{5EC4EFB4-E1B4-4521-8F4C-0BF1E7D756FA}" type="sibTrans" cxnId="{27B12779-93D6-41F7-A418-46DBDFB3872F}">
      <dgm:prSet/>
      <dgm:spPr/>
      <dgm:t>
        <a:bodyPr/>
        <a:lstStyle/>
        <a:p>
          <a:endParaRPr lang="uk-UA"/>
        </a:p>
      </dgm:t>
    </dgm:pt>
    <dgm:pt modelId="{2A85E2DA-4B9B-4FF5-9106-523F270C6E54}">
      <dgm:prSet custT="1"/>
      <dgm:spPr/>
      <dgm:t>
        <a:bodyPr/>
        <a:lstStyle/>
        <a:p>
          <a:pPr algn="l">
            <a:spcAft>
              <a:spcPts val="0"/>
            </a:spcAft>
          </a:pPr>
          <a:endParaRPr lang="uk-UA" sz="2800" dirty="0"/>
        </a:p>
      </dgm:t>
    </dgm:pt>
    <dgm:pt modelId="{B04FC5CE-93C4-4575-AA50-E0D32DF5BD12}" type="parTrans" cxnId="{2813543A-E275-4E67-8CD8-52AC7AD60F2E}">
      <dgm:prSet/>
      <dgm:spPr/>
      <dgm:t>
        <a:bodyPr/>
        <a:lstStyle/>
        <a:p>
          <a:endParaRPr lang="uk-UA"/>
        </a:p>
      </dgm:t>
    </dgm:pt>
    <dgm:pt modelId="{CB9DDA5C-DD3B-4554-9A4F-27BAD9BF011A}" type="sibTrans" cxnId="{2813543A-E275-4E67-8CD8-52AC7AD60F2E}">
      <dgm:prSet/>
      <dgm:spPr/>
      <dgm:t>
        <a:bodyPr/>
        <a:lstStyle/>
        <a:p>
          <a:endParaRPr lang="uk-UA"/>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1">
        <dgm:presLayoutVars>
          <dgm:chMax val="0"/>
          <dgm:bulletEnabled val="1"/>
        </dgm:presLayoutVars>
      </dgm:prSet>
      <dgm:spPr/>
    </dgm:pt>
    <dgm:pt modelId="{1E2B8747-8E71-4A3A-B5D9-68CF3441E5D7}" type="pres">
      <dgm:prSet presAssocID="{485D5F31-B39C-4DC4-82D6-10FFA6E2245A}" presName="childText" presStyleLbl="revTx" presStyleIdx="0" presStyleCnt="1">
        <dgm:presLayoutVars>
          <dgm:bulletEnabled val="1"/>
        </dgm:presLayoutVars>
      </dgm:prSet>
      <dgm:spPr/>
    </dgm:pt>
  </dgm:ptLst>
  <dgm:cxnLst>
    <dgm:cxn modelId="{7666EB26-1A67-4DC8-84D9-F8E7899E7687}" type="presOf" srcId="{4B19D9E1-C543-427B-B763-329D49809BC2}" destId="{DD9A0267-F7D7-4683-BE4B-EAA2B03D81C5}" srcOrd="0" destOrd="0" presId="urn:microsoft.com/office/officeart/2005/8/layout/vList2"/>
    <dgm:cxn modelId="{151DEA29-10D1-4D5D-B2D2-524B6625ABB0}" type="presOf" srcId="{2A85E2DA-4B9B-4FF5-9106-523F270C6E54}" destId="{1E2B8747-8E71-4A3A-B5D9-68CF3441E5D7}" srcOrd="0" destOrd="2" presId="urn:microsoft.com/office/officeart/2005/8/layout/vList2"/>
    <dgm:cxn modelId="{C88A662C-988D-4A55-BAB2-E7A1C07BF448}" srcId="{485D5F31-B39C-4DC4-82D6-10FFA6E2245A}" destId="{5798D6FF-9985-47B7-900E-547E220433BE}" srcOrd="3" destOrd="0" parTransId="{C0281E03-916E-4B45-B09A-0E4146B1198D}" sibTransId="{C19C66DF-1DED-453E-B9E7-BCB6CDA4B7D1}"/>
    <dgm:cxn modelId="{2813543A-E275-4E67-8CD8-52AC7AD60F2E}" srcId="{485D5F31-B39C-4DC4-82D6-10FFA6E2245A}" destId="{2A85E2DA-4B9B-4FF5-9106-523F270C6E54}" srcOrd="2" destOrd="0" parTransId="{B04FC5CE-93C4-4575-AA50-E0D32DF5BD12}" sibTransId="{CB9DDA5C-DD3B-4554-9A4F-27BAD9BF011A}"/>
    <dgm:cxn modelId="{6194A544-B57F-4544-BA70-0DED88010B52}" type="presOf" srcId="{485D5F31-B39C-4DC4-82D6-10FFA6E2245A}" destId="{1F9FAA29-C554-4E3F-A5D6-2D9FF5D47E6A}" srcOrd="0" destOrd="0" presId="urn:microsoft.com/office/officeart/2005/8/layout/vList2"/>
    <dgm:cxn modelId="{27B12779-93D6-41F7-A418-46DBDFB3872F}" srcId="{485D5F31-B39C-4DC4-82D6-10FFA6E2245A}" destId="{B4A6B557-8528-4CDF-B946-FF3757CCDC28}" srcOrd="1" destOrd="0" parTransId="{52EE70B3-D5C7-4482-8A10-B03FDE665554}" sibTransId="{5EC4EFB4-E1B4-4521-8F4C-0BF1E7D756FA}"/>
    <dgm:cxn modelId="{A36E5A79-CFF0-42AF-A685-38847B8CA942}" srcId="{4B19D9E1-C543-427B-B763-329D49809BC2}" destId="{485D5F31-B39C-4DC4-82D6-10FFA6E2245A}" srcOrd="0" destOrd="0" parTransId="{48E097FA-0B01-4B89-B8A9-6C9AFFC973A7}" sibTransId="{BD51CBC5-31A5-46C1-9301-E84C146FB8EA}"/>
    <dgm:cxn modelId="{590F9788-A820-4296-AA77-9397694B66BA}" type="presOf" srcId="{5798D6FF-9985-47B7-900E-547E220433BE}" destId="{1E2B8747-8E71-4A3A-B5D9-68CF3441E5D7}" srcOrd="0" destOrd="3" presId="urn:microsoft.com/office/officeart/2005/8/layout/vList2"/>
    <dgm:cxn modelId="{7B6D0AB2-1A41-41C5-9454-F99424E424C3}" srcId="{485D5F31-B39C-4DC4-82D6-10FFA6E2245A}" destId="{96C891B1-D9FD-4F4E-AA5C-9051109152EF}" srcOrd="0" destOrd="0" parTransId="{C900AAB3-C08C-4C6D-9E80-CBD0CECC4458}" sibTransId="{34A2595D-0460-4CAA-9412-DF52446BE173}"/>
    <dgm:cxn modelId="{14C942CC-0FF5-4673-B180-418140467E96}" type="presOf" srcId="{96C891B1-D9FD-4F4E-AA5C-9051109152EF}" destId="{1E2B8747-8E71-4A3A-B5D9-68CF3441E5D7}" srcOrd="0" destOrd="0" presId="urn:microsoft.com/office/officeart/2005/8/layout/vList2"/>
    <dgm:cxn modelId="{FC670CD9-AB48-4CE6-9490-14E30818C444}" type="presOf" srcId="{B4A6B557-8528-4CDF-B946-FF3757CCDC28}" destId="{1E2B8747-8E71-4A3A-B5D9-68CF3441E5D7}" srcOrd="0" destOrd="1" presId="urn:microsoft.com/office/officeart/2005/8/layout/vList2"/>
    <dgm:cxn modelId="{009E8288-9BB1-4FD0-A14D-1F0F2A5FA4DE}" type="presParOf" srcId="{DD9A0267-F7D7-4683-BE4B-EAA2B03D81C5}" destId="{1F9FAA29-C554-4E3F-A5D6-2D9FF5D47E6A}" srcOrd="0" destOrd="0" presId="urn:microsoft.com/office/officeart/2005/8/layout/vList2"/>
    <dgm:cxn modelId="{81CB9A14-0753-417B-B707-19B33A093D35}" type="presParOf" srcId="{DD9A0267-F7D7-4683-BE4B-EAA2B03D81C5}" destId="{1E2B8747-8E71-4A3A-B5D9-68CF3441E5D7}" srcOrd="1" destOrd="0" presId="urn:microsoft.com/office/officeart/2005/8/layout/vList2"/>
  </dgm:cxnLst>
  <dgm:bg>
    <a:solidFill>
      <a:schemeClr val="accent4">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uk-UA"/>
        </a:p>
      </dgm:t>
    </dgm:pt>
    <dgm:pt modelId="{485D5F31-B39C-4DC4-82D6-10FFA6E2245A}">
      <dgm:prSet phldrT="[Текст]" custT="1"/>
      <dgm:spPr/>
      <dgm:t>
        <a:bodyPr/>
        <a:lstStyle/>
        <a:p>
          <a:r>
            <a:rPr lang="uk-UA" sz="3600" dirty="0"/>
            <a:t>Конституція України</a:t>
          </a:r>
        </a:p>
      </dgm:t>
    </dgm:pt>
    <dgm:pt modelId="{48E097FA-0B01-4B89-B8A9-6C9AFFC973A7}" type="parTrans" cxnId="{A36E5A79-CFF0-42AF-A685-38847B8CA942}">
      <dgm:prSet/>
      <dgm:spPr/>
      <dgm:t>
        <a:bodyPr/>
        <a:lstStyle/>
        <a:p>
          <a:endParaRPr lang="uk-UA" sz="1000"/>
        </a:p>
      </dgm:t>
    </dgm:pt>
    <dgm:pt modelId="{BD51CBC5-31A5-46C1-9301-E84C146FB8EA}" type="sibTrans" cxnId="{A36E5A79-CFF0-42AF-A685-38847B8CA942}">
      <dgm:prSet/>
      <dgm:spPr/>
      <dgm:t>
        <a:bodyPr/>
        <a:lstStyle/>
        <a:p>
          <a:endParaRPr lang="uk-UA" sz="1000"/>
        </a:p>
      </dgm:t>
    </dgm:pt>
    <dgm:pt modelId="{96C891B1-D9FD-4F4E-AA5C-9051109152EF}">
      <dgm:prSet phldrT="[Текст]" custT="1"/>
      <dgm:spPr/>
      <dgm:t>
        <a:bodyPr/>
        <a:lstStyle/>
        <a:p>
          <a:pPr algn="just">
            <a:spcAft>
              <a:spcPts val="0"/>
            </a:spcAft>
          </a:pPr>
          <a:r>
            <a:rPr lang="uk-UA" sz="2400" dirty="0"/>
            <a:t>Стаття 143. </a:t>
          </a:r>
          <a:r>
            <a:rPr lang="uk-UA" sz="2400" u="sng" dirty="0"/>
            <a:t>Територіальні громади села, селища, міста безпосередньо або через утворені ними органи місцевого самоврядування </a:t>
          </a:r>
          <a:r>
            <a:rPr lang="uk-UA" sz="2400" dirty="0"/>
            <a:t>управляють майном, що є в комунальній власності; затверджують програми соціально-економічного та культурного розвитку і контролюють їх виконання; затверджують бюджети відповідних адміністративно-територіальних одиниць і контролюють їх виконання; </a:t>
          </a:r>
          <a:r>
            <a:rPr lang="uk-UA" sz="2400" u="sng" dirty="0"/>
            <a:t>встановлюють місцеві податки і збори відповідно до закону</a:t>
          </a:r>
          <a:r>
            <a:rPr lang="uk-UA" sz="2400" dirty="0"/>
            <a:t>; забезпечують проведення місцевих референдумів та реалізацію їх результатів; утворюють, реорганізовують та ліквідовують комунальні підприємства, організації і установи, а також здійснюють контроль за їх діяльністю; </a:t>
          </a:r>
          <a:r>
            <a:rPr lang="uk-UA" sz="2400" u="sng" dirty="0"/>
            <a:t>вирішують інші питання місцевого значення, віднесені законом до їхньої компетенції</a:t>
          </a:r>
          <a:r>
            <a:rPr lang="uk-UA" sz="2400" dirty="0"/>
            <a:t>.</a:t>
          </a:r>
        </a:p>
      </dgm:t>
    </dgm:pt>
    <dgm:pt modelId="{C900AAB3-C08C-4C6D-9E80-CBD0CECC4458}" type="parTrans" cxnId="{7B6D0AB2-1A41-41C5-9454-F99424E424C3}">
      <dgm:prSet/>
      <dgm:spPr/>
      <dgm:t>
        <a:bodyPr/>
        <a:lstStyle/>
        <a:p>
          <a:endParaRPr lang="uk-UA" sz="1000"/>
        </a:p>
      </dgm:t>
    </dgm:pt>
    <dgm:pt modelId="{34A2595D-0460-4CAA-9412-DF52446BE173}" type="sibTrans" cxnId="{7B6D0AB2-1A41-41C5-9454-F99424E424C3}">
      <dgm:prSet/>
      <dgm:spPr/>
      <dgm:t>
        <a:bodyPr/>
        <a:lstStyle/>
        <a:p>
          <a:endParaRPr lang="uk-UA" sz="1000"/>
        </a:p>
      </dgm:t>
    </dgm:pt>
    <dgm:pt modelId="{5798D6FF-9985-47B7-900E-547E220433BE}">
      <dgm:prSet phldrT="[Текст]" custT="1"/>
      <dgm:spPr/>
      <dgm:t>
        <a:bodyPr/>
        <a:lstStyle/>
        <a:p>
          <a:pPr algn="l">
            <a:spcAft>
              <a:spcPct val="20000"/>
            </a:spcAft>
          </a:pPr>
          <a:endParaRPr lang="uk-UA" sz="2800" dirty="0"/>
        </a:p>
      </dgm:t>
    </dgm:pt>
    <dgm:pt modelId="{C0281E03-916E-4B45-B09A-0E4146B1198D}" type="parTrans" cxnId="{C88A662C-988D-4A55-BAB2-E7A1C07BF448}">
      <dgm:prSet/>
      <dgm:spPr/>
      <dgm:t>
        <a:bodyPr/>
        <a:lstStyle/>
        <a:p>
          <a:endParaRPr lang="uk-UA" sz="1000"/>
        </a:p>
      </dgm:t>
    </dgm:pt>
    <dgm:pt modelId="{C19C66DF-1DED-453E-B9E7-BCB6CDA4B7D1}" type="sibTrans" cxnId="{C88A662C-988D-4A55-BAB2-E7A1C07BF448}">
      <dgm:prSet/>
      <dgm:spPr/>
      <dgm:t>
        <a:bodyPr/>
        <a:lstStyle/>
        <a:p>
          <a:endParaRPr lang="uk-UA" sz="1000"/>
        </a:p>
      </dgm:t>
    </dgm:pt>
    <dgm:pt modelId="{B4A6B557-8528-4CDF-B946-FF3757CCDC28}">
      <dgm:prSet custT="1"/>
      <dgm:spPr/>
      <dgm:t>
        <a:bodyPr/>
        <a:lstStyle/>
        <a:p>
          <a:pPr algn="l">
            <a:spcAft>
              <a:spcPts val="0"/>
            </a:spcAft>
          </a:pPr>
          <a:endParaRPr lang="uk-UA" sz="2800" dirty="0"/>
        </a:p>
      </dgm:t>
    </dgm:pt>
    <dgm:pt modelId="{52EE70B3-D5C7-4482-8A10-B03FDE665554}" type="parTrans" cxnId="{27B12779-93D6-41F7-A418-46DBDFB3872F}">
      <dgm:prSet/>
      <dgm:spPr/>
      <dgm:t>
        <a:bodyPr/>
        <a:lstStyle/>
        <a:p>
          <a:endParaRPr lang="uk-UA"/>
        </a:p>
      </dgm:t>
    </dgm:pt>
    <dgm:pt modelId="{5EC4EFB4-E1B4-4521-8F4C-0BF1E7D756FA}" type="sibTrans" cxnId="{27B12779-93D6-41F7-A418-46DBDFB3872F}">
      <dgm:prSet/>
      <dgm:spPr/>
      <dgm:t>
        <a:bodyPr/>
        <a:lstStyle/>
        <a:p>
          <a:endParaRPr lang="uk-UA"/>
        </a:p>
      </dgm:t>
    </dgm:pt>
    <dgm:pt modelId="{2A85E2DA-4B9B-4FF5-9106-523F270C6E54}">
      <dgm:prSet custT="1"/>
      <dgm:spPr/>
      <dgm:t>
        <a:bodyPr/>
        <a:lstStyle/>
        <a:p>
          <a:pPr algn="l">
            <a:spcAft>
              <a:spcPts val="0"/>
            </a:spcAft>
          </a:pPr>
          <a:endParaRPr lang="uk-UA" sz="2800" dirty="0"/>
        </a:p>
      </dgm:t>
    </dgm:pt>
    <dgm:pt modelId="{B04FC5CE-93C4-4575-AA50-E0D32DF5BD12}" type="parTrans" cxnId="{2813543A-E275-4E67-8CD8-52AC7AD60F2E}">
      <dgm:prSet/>
      <dgm:spPr/>
      <dgm:t>
        <a:bodyPr/>
        <a:lstStyle/>
        <a:p>
          <a:endParaRPr lang="uk-UA"/>
        </a:p>
      </dgm:t>
    </dgm:pt>
    <dgm:pt modelId="{CB9DDA5C-DD3B-4554-9A4F-27BAD9BF011A}" type="sibTrans" cxnId="{2813543A-E275-4E67-8CD8-52AC7AD60F2E}">
      <dgm:prSet/>
      <dgm:spPr/>
      <dgm:t>
        <a:bodyPr/>
        <a:lstStyle/>
        <a:p>
          <a:endParaRPr lang="uk-UA"/>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1" custLinFactNeighborX="675" custLinFactNeighborY="-2825">
        <dgm:presLayoutVars>
          <dgm:chMax val="0"/>
          <dgm:bulletEnabled val="1"/>
        </dgm:presLayoutVars>
      </dgm:prSet>
      <dgm:spPr/>
    </dgm:pt>
    <dgm:pt modelId="{1E2B8747-8E71-4A3A-B5D9-68CF3441E5D7}" type="pres">
      <dgm:prSet presAssocID="{485D5F31-B39C-4DC4-82D6-10FFA6E2245A}" presName="childText" presStyleLbl="revTx" presStyleIdx="0" presStyleCnt="1">
        <dgm:presLayoutVars>
          <dgm:bulletEnabled val="1"/>
        </dgm:presLayoutVars>
      </dgm:prSet>
      <dgm:spPr/>
    </dgm:pt>
  </dgm:ptLst>
  <dgm:cxnLst>
    <dgm:cxn modelId="{7666EB26-1A67-4DC8-84D9-F8E7899E7687}" type="presOf" srcId="{4B19D9E1-C543-427B-B763-329D49809BC2}" destId="{DD9A0267-F7D7-4683-BE4B-EAA2B03D81C5}" srcOrd="0" destOrd="0" presId="urn:microsoft.com/office/officeart/2005/8/layout/vList2"/>
    <dgm:cxn modelId="{151DEA29-10D1-4D5D-B2D2-524B6625ABB0}" type="presOf" srcId="{2A85E2DA-4B9B-4FF5-9106-523F270C6E54}" destId="{1E2B8747-8E71-4A3A-B5D9-68CF3441E5D7}" srcOrd="0" destOrd="2" presId="urn:microsoft.com/office/officeart/2005/8/layout/vList2"/>
    <dgm:cxn modelId="{C88A662C-988D-4A55-BAB2-E7A1C07BF448}" srcId="{485D5F31-B39C-4DC4-82D6-10FFA6E2245A}" destId="{5798D6FF-9985-47B7-900E-547E220433BE}" srcOrd="3" destOrd="0" parTransId="{C0281E03-916E-4B45-B09A-0E4146B1198D}" sibTransId="{C19C66DF-1DED-453E-B9E7-BCB6CDA4B7D1}"/>
    <dgm:cxn modelId="{2813543A-E275-4E67-8CD8-52AC7AD60F2E}" srcId="{485D5F31-B39C-4DC4-82D6-10FFA6E2245A}" destId="{2A85E2DA-4B9B-4FF5-9106-523F270C6E54}" srcOrd="2" destOrd="0" parTransId="{B04FC5CE-93C4-4575-AA50-E0D32DF5BD12}" sibTransId="{CB9DDA5C-DD3B-4554-9A4F-27BAD9BF011A}"/>
    <dgm:cxn modelId="{6194A544-B57F-4544-BA70-0DED88010B52}" type="presOf" srcId="{485D5F31-B39C-4DC4-82D6-10FFA6E2245A}" destId="{1F9FAA29-C554-4E3F-A5D6-2D9FF5D47E6A}" srcOrd="0" destOrd="0" presId="urn:microsoft.com/office/officeart/2005/8/layout/vList2"/>
    <dgm:cxn modelId="{27B12779-93D6-41F7-A418-46DBDFB3872F}" srcId="{485D5F31-B39C-4DC4-82D6-10FFA6E2245A}" destId="{B4A6B557-8528-4CDF-B946-FF3757CCDC28}" srcOrd="1" destOrd="0" parTransId="{52EE70B3-D5C7-4482-8A10-B03FDE665554}" sibTransId="{5EC4EFB4-E1B4-4521-8F4C-0BF1E7D756FA}"/>
    <dgm:cxn modelId="{A36E5A79-CFF0-42AF-A685-38847B8CA942}" srcId="{4B19D9E1-C543-427B-B763-329D49809BC2}" destId="{485D5F31-B39C-4DC4-82D6-10FFA6E2245A}" srcOrd="0" destOrd="0" parTransId="{48E097FA-0B01-4B89-B8A9-6C9AFFC973A7}" sibTransId="{BD51CBC5-31A5-46C1-9301-E84C146FB8EA}"/>
    <dgm:cxn modelId="{590F9788-A820-4296-AA77-9397694B66BA}" type="presOf" srcId="{5798D6FF-9985-47B7-900E-547E220433BE}" destId="{1E2B8747-8E71-4A3A-B5D9-68CF3441E5D7}" srcOrd="0" destOrd="3" presId="urn:microsoft.com/office/officeart/2005/8/layout/vList2"/>
    <dgm:cxn modelId="{7B6D0AB2-1A41-41C5-9454-F99424E424C3}" srcId="{485D5F31-B39C-4DC4-82D6-10FFA6E2245A}" destId="{96C891B1-D9FD-4F4E-AA5C-9051109152EF}" srcOrd="0" destOrd="0" parTransId="{C900AAB3-C08C-4C6D-9E80-CBD0CECC4458}" sibTransId="{34A2595D-0460-4CAA-9412-DF52446BE173}"/>
    <dgm:cxn modelId="{14C942CC-0FF5-4673-B180-418140467E96}" type="presOf" srcId="{96C891B1-D9FD-4F4E-AA5C-9051109152EF}" destId="{1E2B8747-8E71-4A3A-B5D9-68CF3441E5D7}" srcOrd="0" destOrd="0" presId="urn:microsoft.com/office/officeart/2005/8/layout/vList2"/>
    <dgm:cxn modelId="{FC670CD9-AB48-4CE6-9490-14E30818C444}" type="presOf" srcId="{B4A6B557-8528-4CDF-B946-FF3757CCDC28}" destId="{1E2B8747-8E71-4A3A-B5D9-68CF3441E5D7}" srcOrd="0" destOrd="1" presId="urn:microsoft.com/office/officeart/2005/8/layout/vList2"/>
    <dgm:cxn modelId="{009E8288-9BB1-4FD0-A14D-1F0F2A5FA4DE}" type="presParOf" srcId="{DD9A0267-F7D7-4683-BE4B-EAA2B03D81C5}" destId="{1F9FAA29-C554-4E3F-A5D6-2D9FF5D47E6A}" srcOrd="0" destOrd="0" presId="urn:microsoft.com/office/officeart/2005/8/layout/vList2"/>
    <dgm:cxn modelId="{81CB9A14-0753-417B-B707-19B33A093D35}" type="presParOf" srcId="{DD9A0267-F7D7-4683-BE4B-EAA2B03D81C5}" destId="{1E2B8747-8E71-4A3A-B5D9-68CF3441E5D7}" srcOrd="1" destOrd="0" presId="urn:microsoft.com/office/officeart/2005/8/layout/vList2"/>
  </dgm:cxnLst>
  <dgm:bg>
    <a:solidFill>
      <a:schemeClr val="accent4">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uk-UA"/>
        </a:p>
      </dgm:t>
    </dgm:pt>
    <dgm:pt modelId="{485D5F31-B39C-4DC4-82D6-10FFA6E2245A}">
      <dgm:prSet phldrT="[Текст]"/>
      <dgm:spPr/>
      <dgm:t>
        <a:bodyPr/>
        <a:lstStyle/>
        <a:p>
          <a:r>
            <a:rPr lang="uk-UA" dirty="0"/>
            <a:t>Закон України «</a:t>
          </a:r>
          <a:r>
            <a:rPr lang="uk-UA" noProof="0" dirty="0"/>
            <a:t>Про місцеве самоврядування в Україні</a:t>
          </a:r>
          <a:r>
            <a:rPr lang="ru-RU" dirty="0"/>
            <a:t>»</a:t>
          </a:r>
          <a:endParaRPr lang="uk-UA" dirty="0"/>
        </a:p>
      </dgm:t>
    </dgm:pt>
    <dgm:pt modelId="{48E097FA-0B01-4B89-B8A9-6C9AFFC973A7}" type="parTrans" cxnId="{A36E5A79-CFF0-42AF-A685-38847B8CA942}">
      <dgm:prSet/>
      <dgm:spPr/>
      <dgm:t>
        <a:bodyPr/>
        <a:lstStyle/>
        <a:p>
          <a:endParaRPr lang="uk-UA"/>
        </a:p>
      </dgm:t>
    </dgm:pt>
    <dgm:pt modelId="{BD51CBC5-31A5-46C1-9301-E84C146FB8EA}" type="sibTrans" cxnId="{A36E5A79-CFF0-42AF-A685-38847B8CA942}">
      <dgm:prSet/>
      <dgm:spPr/>
      <dgm:t>
        <a:bodyPr/>
        <a:lstStyle/>
        <a:p>
          <a:endParaRPr lang="uk-UA"/>
        </a:p>
      </dgm:t>
    </dgm:pt>
    <dgm:pt modelId="{96C891B1-D9FD-4F4E-AA5C-9051109152EF}">
      <dgm:prSet phldrT="[Текст]" custT="1"/>
      <dgm:spPr/>
      <dgm:t>
        <a:bodyPr/>
        <a:lstStyle/>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1600" u="sng" kern="1200" dirty="0">
              <a:solidFill>
                <a:prstClr val="black">
                  <a:hueOff val="0"/>
                  <a:satOff val="0"/>
                  <a:lumOff val="0"/>
                  <a:alphaOff val="0"/>
                </a:prstClr>
              </a:solidFill>
              <a:latin typeface="+mn-lt"/>
              <a:ea typeface="+mn-ea"/>
              <a:cs typeface="+mn-cs"/>
            </a:rPr>
            <a:t>місцеве самоврядування в Україні - </a:t>
          </a:r>
          <a:r>
            <a:rPr lang="uk-UA" sz="1600" u="none" kern="1200" dirty="0">
              <a:solidFill>
                <a:prstClr val="black">
                  <a:hueOff val="0"/>
                  <a:satOff val="0"/>
                  <a:lumOff val="0"/>
                  <a:alphaOff val="0"/>
                </a:prstClr>
              </a:solidFill>
              <a:latin typeface="+mn-lt"/>
              <a:ea typeface="+mn-ea"/>
              <a:cs typeface="+mn-cs"/>
            </a:rPr>
            <a:t>це гарантоване державою право та реальна здатність територіальної громади - жителів села чи добровільного об'єднання у сільську громаду жителів кількох сіл, селища, міста - самостійно або під відповідальність органів та посадових осіб місцевого самоврядування вирішувати питання місцевого значення в межах Конституції і законів України;</a:t>
          </a:r>
          <a:endParaRPr lang="uk-UA" sz="1600" kern="1200" dirty="0">
            <a:latin typeface="+mn-lt"/>
          </a:endParaRPr>
        </a:p>
      </dgm:t>
    </dgm:pt>
    <dgm:pt modelId="{C900AAB3-C08C-4C6D-9E80-CBD0CECC4458}" type="parTrans" cxnId="{7B6D0AB2-1A41-41C5-9454-F99424E424C3}">
      <dgm:prSet/>
      <dgm:spPr/>
      <dgm:t>
        <a:bodyPr/>
        <a:lstStyle/>
        <a:p>
          <a:endParaRPr lang="uk-UA"/>
        </a:p>
      </dgm:t>
    </dgm:pt>
    <dgm:pt modelId="{34A2595D-0460-4CAA-9412-DF52446BE173}" type="sibTrans" cxnId="{7B6D0AB2-1A41-41C5-9454-F99424E424C3}">
      <dgm:prSet/>
      <dgm:spPr/>
      <dgm:t>
        <a:bodyPr/>
        <a:lstStyle/>
        <a:p>
          <a:endParaRPr lang="uk-UA"/>
        </a:p>
      </dgm:t>
    </dgm:pt>
    <dgm:pt modelId="{512C10C6-61E8-4C3C-9498-2CEAC1387FF8}">
      <dgm:prSet/>
      <dgm:spPr/>
      <dgm:t>
        <a:bodyPr/>
        <a:lstStyle/>
        <a:p>
          <a:pPr marL="447675" lvl="1" indent="-265113" algn="just" defTabSz="755650">
            <a:lnSpc>
              <a:spcPct val="90000"/>
            </a:lnSpc>
            <a:spcBef>
              <a:spcPct val="0"/>
            </a:spcBef>
            <a:spcAft>
              <a:spcPct val="20000"/>
            </a:spcAft>
            <a:buFont typeface="Wingdings" panose="05000000000000000000" pitchFamily="2" charset="2"/>
            <a:buChar char="Ø"/>
            <a:tabLst/>
          </a:pPr>
          <a:r>
            <a:rPr lang="uk-UA" sz="1600" u="sng" kern="1200" dirty="0">
              <a:latin typeface="+mn-lt"/>
            </a:rPr>
            <a:t>право комунальної власності </a:t>
          </a:r>
          <a:r>
            <a:rPr lang="uk-UA" sz="1600" kern="1200" dirty="0">
              <a:latin typeface="+mn-lt"/>
            </a:rPr>
            <a:t>- право територіальної громади володіти, доцільно, </a:t>
          </a:r>
          <a:r>
            <a:rPr lang="uk-UA" sz="1600" kern="1200" dirty="0" err="1">
              <a:latin typeface="+mn-lt"/>
            </a:rPr>
            <a:t>економно</a:t>
          </a:r>
          <a:r>
            <a:rPr lang="uk-UA" sz="1600" kern="1200" dirty="0">
              <a:latin typeface="+mn-lt"/>
            </a:rPr>
            <a:t>, ефективно користуватися і розпоряджатися на свій розсуд і в своїх інтересах майном, що належить їй, як безпосередньо, так і через органи місцевого самоврядування</a:t>
          </a:r>
        </a:p>
      </dgm:t>
    </dgm:pt>
    <dgm:pt modelId="{B89EE08C-B6BC-4AB9-9644-D4D738A8D62E}" type="parTrans" cxnId="{D4A5D212-EFCD-49C8-BA9A-7F18BA9DE76D}">
      <dgm:prSet/>
      <dgm:spPr/>
      <dgm:t>
        <a:bodyPr/>
        <a:lstStyle/>
        <a:p>
          <a:endParaRPr lang="uk-UA"/>
        </a:p>
      </dgm:t>
    </dgm:pt>
    <dgm:pt modelId="{2DECE68D-2257-4FCD-85F6-8FA5343461E2}" type="sibTrans" cxnId="{D4A5D212-EFCD-49C8-BA9A-7F18BA9DE76D}">
      <dgm:prSet/>
      <dgm:spPr/>
      <dgm:t>
        <a:bodyPr/>
        <a:lstStyle/>
        <a:p>
          <a:endParaRPr lang="uk-UA"/>
        </a:p>
      </dgm:t>
    </dgm:pt>
    <dgm:pt modelId="{47A2DA4C-BE63-445D-9986-36B4CF87900C}">
      <dgm:prSet/>
      <dgm:spPr/>
      <dgm:t>
        <a:bodyPr/>
        <a:lstStyle/>
        <a:p>
          <a:pPr marL="171450" lvl="1" indent="0" algn="just" defTabSz="755650">
            <a:lnSpc>
              <a:spcPct val="90000"/>
            </a:lnSpc>
            <a:spcBef>
              <a:spcPct val="0"/>
            </a:spcBef>
            <a:spcAft>
              <a:spcPct val="20000"/>
            </a:spcAft>
          </a:pPr>
          <a:endParaRPr lang="uk-UA" sz="1600" kern="1200" dirty="0"/>
        </a:p>
      </dgm:t>
    </dgm:pt>
    <dgm:pt modelId="{DE1242C1-3EDF-4A56-92CB-A767862BD2B9}" type="parTrans" cxnId="{C5684339-881C-445D-BCE3-BA411B4E4B58}">
      <dgm:prSet/>
      <dgm:spPr/>
      <dgm:t>
        <a:bodyPr/>
        <a:lstStyle/>
        <a:p>
          <a:endParaRPr lang="uk-UA"/>
        </a:p>
      </dgm:t>
    </dgm:pt>
    <dgm:pt modelId="{EC933C76-C988-4164-9A3D-D25A58F59065}" type="sibTrans" cxnId="{C5684339-881C-445D-BCE3-BA411B4E4B58}">
      <dgm:prSet/>
      <dgm:spPr/>
      <dgm:t>
        <a:bodyPr/>
        <a:lstStyle/>
        <a:p>
          <a:endParaRPr lang="uk-UA"/>
        </a:p>
      </dgm:t>
    </dgm:pt>
    <dgm:pt modelId="{005C3BEE-E2F8-4347-A043-2B6495FC48B6}">
      <dgm:prSet phldrT="[Текст]"/>
      <dgm:spPr/>
      <dgm:t>
        <a:bodyPr/>
        <a:lstStyle/>
        <a:p>
          <a:pPr marL="447675" lvl="1" indent="-265113" algn="just" defTabSz="755650">
            <a:lnSpc>
              <a:spcPct val="90000"/>
            </a:lnSpc>
            <a:spcBef>
              <a:spcPct val="0"/>
            </a:spcBef>
            <a:spcAft>
              <a:spcPct val="20000"/>
            </a:spcAft>
            <a:buFont typeface="Wingdings" panose="05000000000000000000" pitchFamily="2" charset="2"/>
            <a:buChar char="Ø"/>
            <a:tabLst/>
          </a:pPr>
          <a:r>
            <a:rPr lang="uk-UA" sz="1600" u="sng" kern="1200" dirty="0">
              <a:latin typeface="+mn-lt"/>
            </a:rPr>
            <a:t>територія територіальної громади </a:t>
          </a:r>
          <a:r>
            <a:rPr lang="uk-UA" sz="1600" kern="1200" dirty="0">
              <a:latin typeface="+mn-lt"/>
            </a:rPr>
            <a:t>- нерозривна територія, в межах якої територіальна громада здійснює свої повноваження щодо вирішення питань місцевого значення відповідно до Конституції і законів України, як безпосередньо, так і через органи місцевого самоврядування.</a:t>
          </a:r>
        </a:p>
      </dgm:t>
    </dgm:pt>
    <dgm:pt modelId="{B425F602-84EA-40C2-89B4-CC191B9170EF}" type="parTrans" cxnId="{7E91FC6B-9AF7-4F4F-9038-D7907A0AC88B}">
      <dgm:prSet/>
      <dgm:spPr/>
      <dgm:t>
        <a:bodyPr/>
        <a:lstStyle/>
        <a:p>
          <a:endParaRPr lang="uk-UA"/>
        </a:p>
      </dgm:t>
    </dgm:pt>
    <dgm:pt modelId="{83BD6568-E6D6-4CA3-8887-D1436391F168}" type="sibTrans" cxnId="{7E91FC6B-9AF7-4F4F-9038-D7907A0AC88B}">
      <dgm:prSet/>
      <dgm:spPr/>
      <dgm:t>
        <a:bodyPr/>
        <a:lstStyle/>
        <a:p>
          <a:endParaRPr lang="uk-UA"/>
        </a:p>
      </dgm:t>
    </dgm:pt>
    <dgm:pt modelId="{8EA4329C-6C12-42B2-ACA8-988DE217B931}">
      <dgm:prSet/>
      <dgm:spPr/>
      <dgm:t>
        <a:bodyPr/>
        <a:lstStyle/>
        <a:p>
          <a:pPr marL="447675" lvl="1" indent="-265113" algn="just" defTabSz="755650">
            <a:lnSpc>
              <a:spcPct val="90000"/>
            </a:lnSpc>
            <a:spcBef>
              <a:spcPct val="0"/>
            </a:spcBef>
            <a:spcAft>
              <a:spcPct val="20000"/>
            </a:spcAft>
            <a:buFont typeface="Wingdings" panose="05000000000000000000" pitchFamily="2" charset="2"/>
            <a:buChar char="Ø"/>
            <a:tabLst/>
          </a:pPr>
          <a:r>
            <a:rPr lang="uk-UA" sz="1600" u="sng" kern="1200" dirty="0">
              <a:latin typeface="+mn-lt"/>
            </a:rPr>
            <a:t>делеговані повноваження </a:t>
          </a:r>
          <a:r>
            <a:rPr lang="uk-UA" sz="1600" kern="1200" dirty="0">
              <a:latin typeface="+mn-lt"/>
            </a:rPr>
            <a:t>- повноваження органів виконавчої влади, надані органам місцевого самоврядування законом, а також повноваження органів місцевого самоврядування, які передаються відповідним місцевим державним адміністраціям за рішенням районних, обласних рад;</a:t>
          </a:r>
        </a:p>
      </dgm:t>
    </dgm:pt>
    <dgm:pt modelId="{BFEB89CD-394C-4401-8FEB-7BB54655F2E7}" type="parTrans" cxnId="{B92C589E-08D0-4817-BE96-3DD381553EF3}">
      <dgm:prSet/>
      <dgm:spPr/>
      <dgm:t>
        <a:bodyPr/>
        <a:lstStyle/>
        <a:p>
          <a:endParaRPr lang="uk-UA"/>
        </a:p>
      </dgm:t>
    </dgm:pt>
    <dgm:pt modelId="{3DB7B98B-4243-45E9-B243-23C09151F64C}" type="sibTrans" cxnId="{B92C589E-08D0-4817-BE96-3DD381553EF3}">
      <dgm:prSet/>
      <dgm:spPr/>
      <dgm:t>
        <a:bodyPr/>
        <a:lstStyle/>
        <a:p>
          <a:endParaRPr lang="uk-UA"/>
        </a:p>
      </dgm:t>
    </dgm:pt>
    <dgm:pt modelId="{0F6F3C9E-6EBE-4C0F-B108-A3E462E87040}">
      <dgm:prSet phldrT="[Текст]" custT="1"/>
      <dgm:spPr/>
      <dgm:t>
        <a:bodyPr/>
        <a:lstStyle/>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1600" u="sng" kern="1200" dirty="0">
              <a:latin typeface="+mn-lt"/>
            </a:rPr>
            <a:t>територіальна громада </a:t>
          </a:r>
          <a:r>
            <a:rPr lang="uk-UA" sz="1600" kern="1200" dirty="0">
              <a:latin typeface="+mn-lt"/>
            </a:rPr>
            <a:t>- жителі, об'єднані постійним проживанням у межах села, селища, міста, що є самостійними адміністративно-територіальними одиницями, або добровільне об'єднання жителів кількох сіл, селищ, міст, що мають єдиний адміністративний центр;</a:t>
          </a:r>
        </a:p>
      </dgm:t>
    </dgm:pt>
    <dgm:pt modelId="{D87C560C-3B4F-4677-B803-115C3231E99A}" type="parTrans" cxnId="{25F1DC8E-B706-4555-BE39-B1EE75F06E13}">
      <dgm:prSet/>
      <dgm:spPr/>
      <dgm:t>
        <a:bodyPr/>
        <a:lstStyle/>
        <a:p>
          <a:endParaRPr lang="uk-UA"/>
        </a:p>
      </dgm:t>
    </dgm:pt>
    <dgm:pt modelId="{DE9D9EB1-39B7-47A6-BE5F-E35BE6ED76BA}" type="sibTrans" cxnId="{25F1DC8E-B706-4555-BE39-B1EE75F06E13}">
      <dgm:prSet/>
      <dgm:spPr/>
      <dgm:t>
        <a:bodyPr/>
        <a:lstStyle/>
        <a:p>
          <a:endParaRPr lang="uk-UA"/>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1">
        <dgm:presLayoutVars>
          <dgm:chMax val="0"/>
          <dgm:bulletEnabled val="1"/>
        </dgm:presLayoutVars>
      </dgm:prSet>
      <dgm:spPr/>
    </dgm:pt>
    <dgm:pt modelId="{1E2B8747-8E71-4A3A-B5D9-68CF3441E5D7}" type="pres">
      <dgm:prSet presAssocID="{485D5F31-B39C-4DC4-82D6-10FFA6E2245A}" presName="childText" presStyleLbl="revTx" presStyleIdx="0" presStyleCnt="1">
        <dgm:presLayoutVars>
          <dgm:bulletEnabled val="1"/>
        </dgm:presLayoutVars>
      </dgm:prSet>
      <dgm:spPr/>
    </dgm:pt>
  </dgm:ptLst>
  <dgm:cxnLst>
    <dgm:cxn modelId="{D4A5D212-EFCD-49C8-BA9A-7F18BA9DE76D}" srcId="{485D5F31-B39C-4DC4-82D6-10FFA6E2245A}" destId="{512C10C6-61E8-4C3C-9498-2CEAC1387FF8}" srcOrd="4" destOrd="0" parTransId="{B89EE08C-B6BC-4AB9-9644-D4D738A8D62E}" sibTransId="{2DECE68D-2257-4FCD-85F6-8FA5343461E2}"/>
    <dgm:cxn modelId="{7666EB26-1A67-4DC8-84D9-F8E7899E7687}" type="presOf" srcId="{4B19D9E1-C543-427B-B763-329D49809BC2}" destId="{DD9A0267-F7D7-4683-BE4B-EAA2B03D81C5}" srcOrd="0" destOrd="0" presId="urn:microsoft.com/office/officeart/2005/8/layout/vList2"/>
    <dgm:cxn modelId="{C5684339-881C-445D-BCE3-BA411B4E4B58}" srcId="{485D5F31-B39C-4DC4-82D6-10FFA6E2245A}" destId="{47A2DA4C-BE63-445D-9986-36B4CF87900C}" srcOrd="5" destOrd="0" parTransId="{DE1242C1-3EDF-4A56-92CB-A767862BD2B9}" sibTransId="{EC933C76-C988-4164-9A3D-D25A58F59065}"/>
    <dgm:cxn modelId="{6194A544-B57F-4544-BA70-0DED88010B52}" type="presOf" srcId="{485D5F31-B39C-4DC4-82D6-10FFA6E2245A}" destId="{1F9FAA29-C554-4E3F-A5D6-2D9FF5D47E6A}" srcOrd="0" destOrd="0" presId="urn:microsoft.com/office/officeart/2005/8/layout/vList2"/>
    <dgm:cxn modelId="{7E91FC6B-9AF7-4F4F-9038-D7907A0AC88B}" srcId="{485D5F31-B39C-4DC4-82D6-10FFA6E2245A}" destId="{005C3BEE-E2F8-4347-A043-2B6495FC48B6}" srcOrd="2" destOrd="0" parTransId="{B425F602-84EA-40C2-89B4-CC191B9170EF}" sibTransId="{83BD6568-E6D6-4CA3-8887-D1436391F168}"/>
    <dgm:cxn modelId="{A36E5A79-CFF0-42AF-A685-38847B8CA942}" srcId="{4B19D9E1-C543-427B-B763-329D49809BC2}" destId="{485D5F31-B39C-4DC4-82D6-10FFA6E2245A}" srcOrd="0" destOrd="0" parTransId="{48E097FA-0B01-4B89-B8A9-6C9AFFC973A7}" sibTransId="{BD51CBC5-31A5-46C1-9301-E84C146FB8EA}"/>
    <dgm:cxn modelId="{25F1DC8E-B706-4555-BE39-B1EE75F06E13}" srcId="{485D5F31-B39C-4DC4-82D6-10FFA6E2245A}" destId="{0F6F3C9E-6EBE-4C0F-B108-A3E462E87040}" srcOrd="1" destOrd="0" parTransId="{D87C560C-3B4F-4677-B803-115C3231E99A}" sibTransId="{DE9D9EB1-39B7-47A6-BE5F-E35BE6ED76BA}"/>
    <dgm:cxn modelId="{B92C589E-08D0-4817-BE96-3DD381553EF3}" srcId="{485D5F31-B39C-4DC4-82D6-10FFA6E2245A}" destId="{8EA4329C-6C12-42B2-ACA8-988DE217B931}" srcOrd="3" destOrd="0" parTransId="{BFEB89CD-394C-4401-8FEB-7BB54655F2E7}" sibTransId="{3DB7B98B-4243-45E9-B243-23C09151F64C}"/>
    <dgm:cxn modelId="{A3C249A6-C56C-4558-AAED-925278FDEFC8}" type="presOf" srcId="{512C10C6-61E8-4C3C-9498-2CEAC1387FF8}" destId="{1E2B8747-8E71-4A3A-B5D9-68CF3441E5D7}" srcOrd="0" destOrd="4" presId="urn:microsoft.com/office/officeart/2005/8/layout/vList2"/>
    <dgm:cxn modelId="{7B6D0AB2-1A41-41C5-9454-F99424E424C3}" srcId="{485D5F31-B39C-4DC4-82D6-10FFA6E2245A}" destId="{96C891B1-D9FD-4F4E-AA5C-9051109152EF}" srcOrd="0" destOrd="0" parTransId="{C900AAB3-C08C-4C6D-9E80-CBD0CECC4458}" sibTransId="{34A2595D-0460-4CAA-9412-DF52446BE173}"/>
    <dgm:cxn modelId="{B179AAC1-9F85-4236-A152-18560FA11111}" type="presOf" srcId="{8EA4329C-6C12-42B2-ACA8-988DE217B931}" destId="{1E2B8747-8E71-4A3A-B5D9-68CF3441E5D7}" srcOrd="0" destOrd="3" presId="urn:microsoft.com/office/officeart/2005/8/layout/vList2"/>
    <dgm:cxn modelId="{14C942CC-0FF5-4673-B180-418140467E96}" type="presOf" srcId="{96C891B1-D9FD-4F4E-AA5C-9051109152EF}" destId="{1E2B8747-8E71-4A3A-B5D9-68CF3441E5D7}" srcOrd="0" destOrd="0" presId="urn:microsoft.com/office/officeart/2005/8/layout/vList2"/>
    <dgm:cxn modelId="{21E906D8-B18E-47EF-BB9B-3D4FB0268FEB}" type="presOf" srcId="{005C3BEE-E2F8-4347-A043-2B6495FC48B6}" destId="{1E2B8747-8E71-4A3A-B5D9-68CF3441E5D7}" srcOrd="0" destOrd="2" presId="urn:microsoft.com/office/officeart/2005/8/layout/vList2"/>
    <dgm:cxn modelId="{2111FFE6-81C8-457F-9965-390B4428A69B}" type="presOf" srcId="{0F6F3C9E-6EBE-4C0F-B108-A3E462E87040}" destId="{1E2B8747-8E71-4A3A-B5D9-68CF3441E5D7}" srcOrd="0" destOrd="1" presId="urn:microsoft.com/office/officeart/2005/8/layout/vList2"/>
    <dgm:cxn modelId="{1793D3F6-6215-47CD-ACB2-96053D1A1A40}" type="presOf" srcId="{47A2DA4C-BE63-445D-9986-36B4CF87900C}" destId="{1E2B8747-8E71-4A3A-B5D9-68CF3441E5D7}" srcOrd="0" destOrd="5" presId="urn:microsoft.com/office/officeart/2005/8/layout/vList2"/>
    <dgm:cxn modelId="{009E8288-9BB1-4FD0-A14D-1F0F2A5FA4DE}" type="presParOf" srcId="{DD9A0267-F7D7-4683-BE4B-EAA2B03D81C5}" destId="{1F9FAA29-C554-4E3F-A5D6-2D9FF5D47E6A}" srcOrd="0" destOrd="0" presId="urn:microsoft.com/office/officeart/2005/8/layout/vList2"/>
    <dgm:cxn modelId="{81CB9A14-0753-417B-B707-19B33A093D35}" type="presParOf" srcId="{DD9A0267-F7D7-4683-BE4B-EAA2B03D81C5}" destId="{1E2B8747-8E71-4A3A-B5D9-68CF3441E5D7}"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uk-UA"/>
        </a:p>
      </dgm:t>
    </dgm:pt>
    <dgm:pt modelId="{485D5F31-B39C-4DC4-82D6-10FFA6E2245A}">
      <dgm:prSet phldrT="[Текст]" custT="1"/>
      <dgm:spPr/>
      <dgm:t>
        <a:bodyPr/>
        <a:lstStyle/>
        <a:p>
          <a:r>
            <a:rPr lang="uk-UA" sz="2800" dirty="0"/>
            <a:t>Закон України «</a:t>
          </a:r>
          <a:r>
            <a:rPr lang="uk-UA" sz="2800" noProof="0" dirty="0"/>
            <a:t>Про місцеве самоврядування в Україні</a:t>
          </a:r>
          <a:r>
            <a:rPr lang="ru-RU" sz="2800" dirty="0"/>
            <a:t>»</a:t>
          </a:r>
        </a:p>
      </dgm:t>
    </dgm:pt>
    <dgm:pt modelId="{48E097FA-0B01-4B89-B8A9-6C9AFFC973A7}" type="parTrans" cxnId="{A36E5A79-CFF0-42AF-A685-38847B8CA942}">
      <dgm:prSet/>
      <dgm:spPr/>
      <dgm:t>
        <a:bodyPr/>
        <a:lstStyle/>
        <a:p>
          <a:endParaRPr lang="uk-UA" sz="1100"/>
        </a:p>
      </dgm:t>
    </dgm:pt>
    <dgm:pt modelId="{BD51CBC5-31A5-46C1-9301-E84C146FB8EA}" type="sibTrans" cxnId="{A36E5A79-CFF0-42AF-A685-38847B8CA942}">
      <dgm:prSet/>
      <dgm:spPr/>
      <dgm:t>
        <a:bodyPr/>
        <a:lstStyle/>
        <a:p>
          <a:endParaRPr lang="uk-UA" sz="1100"/>
        </a:p>
      </dgm:t>
    </dgm:pt>
    <dgm:pt modelId="{96C891B1-D9FD-4F4E-AA5C-9051109152EF}">
      <dgm:prSet phldrT="[Текст]" custT="1"/>
      <dgm:spPr>
        <a:solidFill>
          <a:schemeClr val="accent4">
            <a:lumMod val="60000"/>
            <a:lumOff val="40000"/>
            <a:alpha val="50000"/>
          </a:schemeClr>
        </a:solidFill>
      </dgm:spPr>
      <dgm:t>
        <a:bodyPr/>
        <a:lstStyle/>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2800" b="1" kern="1200" noProof="0" dirty="0">
              <a:solidFill>
                <a:schemeClr val="tx1"/>
              </a:solidFill>
            </a:rPr>
            <a:t>Стаття 26. Виключна компетенція сільських, селищних, міських рад</a:t>
          </a:r>
          <a:endParaRPr lang="uk-UA" sz="2800" b="1" kern="1200" dirty="0">
            <a:solidFill>
              <a:schemeClr val="tx1"/>
            </a:solidFill>
            <a:latin typeface="+mn-lt"/>
          </a:endParaRPr>
        </a:p>
      </dgm:t>
    </dgm:pt>
    <dgm:pt modelId="{C900AAB3-C08C-4C6D-9E80-CBD0CECC4458}" type="parTrans" cxnId="{7B6D0AB2-1A41-41C5-9454-F99424E424C3}">
      <dgm:prSet/>
      <dgm:spPr/>
      <dgm:t>
        <a:bodyPr/>
        <a:lstStyle/>
        <a:p>
          <a:endParaRPr lang="uk-UA" sz="1100"/>
        </a:p>
      </dgm:t>
    </dgm:pt>
    <dgm:pt modelId="{34A2595D-0460-4CAA-9412-DF52446BE173}" type="sibTrans" cxnId="{7B6D0AB2-1A41-41C5-9454-F99424E424C3}">
      <dgm:prSet/>
      <dgm:spPr/>
      <dgm:t>
        <a:bodyPr/>
        <a:lstStyle/>
        <a:p>
          <a:endParaRPr lang="uk-UA" sz="1100"/>
        </a:p>
      </dgm:t>
    </dgm:pt>
    <dgm:pt modelId="{29919062-9489-4DCE-A17F-C9F3A9F2A4E1}">
      <dgm:prSet phldrT="[Текст]" custT="1"/>
      <dgm:spPr/>
      <dgm:t>
        <a:bodyPr/>
        <a:lstStyle/>
        <a:p>
          <a:pPr marL="263525" marR="0" lvl="1" indent="0" algn="l"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400" u="none" kern="1200" noProof="0" dirty="0">
              <a:solidFill>
                <a:prstClr val="black">
                  <a:hueOff val="0"/>
                  <a:satOff val="0"/>
                  <a:lumOff val="0"/>
                  <a:alphaOff val="0"/>
                </a:prstClr>
              </a:solidFill>
              <a:latin typeface="+mn-lt"/>
              <a:ea typeface="+mn-ea"/>
              <a:cs typeface="+mn-cs"/>
            </a:rPr>
            <a:t>28) прийняття рішень щодо надання відповідно до чинного законодавства пільг по місцевих податках і зборах, а також земельному податку;</a:t>
          </a:r>
          <a:endParaRPr lang="uk-UA" sz="2400" u="none" kern="1200" noProof="0" dirty="0">
            <a:latin typeface="+mn-lt"/>
          </a:endParaRPr>
        </a:p>
      </dgm:t>
    </dgm:pt>
    <dgm:pt modelId="{29CD5A5B-7A2A-40AC-96F2-E2C76982C0CD}" type="parTrans" cxnId="{86A3072E-ECAC-4AB0-86F0-2F0BE2B466D1}">
      <dgm:prSet/>
      <dgm:spPr/>
      <dgm:t>
        <a:bodyPr/>
        <a:lstStyle/>
        <a:p>
          <a:endParaRPr lang="uk-UA" sz="1100"/>
        </a:p>
      </dgm:t>
    </dgm:pt>
    <dgm:pt modelId="{111AC736-902D-44DB-894D-C5840F998761}" type="sibTrans" cxnId="{86A3072E-ECAC-4AB0-86F0-2F0BE2B466D1}">
      <dgm:prSet/>
      <dgm:spPr/>
      <dgm:t>
        <a:bodyPr/>
        <a:lstStyle/>
        <a:p>
          <a:endParaRPr lang="uk-UA" sz="1100"/>
        </a:p>
      </dgm:t>
    </dgm:pt>
    <dgm:pt modelId="{F79426F3-C39B-49F9-9011-24BA9F79C4E4}">
      <dgm:prSet phldrT="[Текст]" custT="1"/>
      <dgm:spPr/>
      <dgm:t>
        <a:bodyPr/>
        <a:lstStyle/>
        <a:p>
          <a:pPr marL="263525" marR="0" lvl="1" indent="0" algn="l"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ru-RU" sz="2400" u="none" kern="1200" noProof="0" dirty="0">
              <a:latin typeface="+mn-lt"/>
            </a:rPr>
            <a:t>34) </a:t>
          </a:r>
          <a:r>
            <a:rPr lang="uk-UA" sz="2400" u="none" kern="1200" noProof="0" dirty="0">
              <a:latin typeface="+mn-lt"/>
            </a:rPr>
            <a:t>вирішення відповідно до закону питань регулювання земельних відносин;</a:t>
          </a:r>
        </a:p>
      </dgm:t>
    </dgm:pt>
    <dgm:pt modelId="{5E1F7E65-F28B-4D39-8B10-07DD1E7B47D1}" type="parTrans" cxnId="{DEBF24C1-0983-4EA2-92AD-6B2714C2BEDD}">
      <dgm:prSet/>
      <dgm:spPr/>
      <dgm:t>
        <a:bodyPr/>
        <a:lstStyle/>
        <a:p>
          <a:endParaRPr lang="uk-UA" sz="1100"/>
        </a:p>
      </dgm:t>
    </dgm:pt>
    <dgm:pt modelId="{3140B21B-C3A8-494E-A955-A0D8C68C2A68}" type="sibTrans" cxnId="{DEBF24C1-0983-4EA2-92AD-6B2714C2BEDD}">
      <dgm:prSet/>
      <dgm:spPr/>
      <dgm:t>
        <a:bodyPr/>
        <a:lstStyle/>
        <a:p>
          <a:endParaRPr lang="uk-UA" sz="1100"/>
        </a:p>
      </dgm:t>
    </dgm:pt>
    <dgm:pt modelId="{56F91544-AE5F-40ED-8842-611E9D116A23}">
      <dgm:prSet custT="1"/>
      <dgm:spPr/>
      <dgm:t>
        <a:bodyPr/>
        <a:lstStyle/>
        <a:p>
          <a:pPr marL="263525" marR="0" lvl="1" indent="0" algn="l"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400" u="none" kern="1200" noProof="0" dirty="0">
              <a:latin typeface="+mn-lt"/>
            </a:rPr>
            <a:t>34</a:t>
          </a:r>
          <a:r>
            <a:rPr lang="uk-UA" sz="2400" u="none" kern="1200" baseline="30000" noProof="0" dirty="0">
              <a:latin typeface="+mn-lt"/>
            </a:rPr>
            <a:t>1</a:t>
          </a:r>
          <a:r>
            <a:rPr lang="uk-UA" sz="2400" u="none" kern="1200" noProof="0" dirty="0">
              <a:latin typeface="+mn-lt"/>
            </a:rPr>
            <a:t>) прийняття рішень щодо </a:t>
          </a:r>
          <a:r>
            <a:rPr lang="uk-UA" sz="2400" u="sng" kern="1200" noProof="0" dirty="0">
              <a:latin typeface="+mn-lt"/>
            </a:rPr>
            <a:t>здійснення виконавчим органом сільської, селищної, міської ради державного контролю за використанням та охороною земель</a:t>
          </a:r>
          <a:r>
            <a:rPr lang="uk-UA" sz="2400" u="none" kern="1200" noProof="0" dirty="0">
              <a:latin typeface="+mn-lt"/>
            </a:rPr>
            <a:t>.</a:t>
          </a:r>
        </a:p>
      </dgm:t>
    </dgm:pt>
    <dgm:pt modelId="{36E41F94-5AA8-4429-ACDB-30D693919505}" type="parTrans" cxnId="{28031B11-0D22-42EC-9950-E10F3AC77C7C}">
      <dgm:prSet/>
      <dgm:spPr/>
      <dgm:t>
        <a:bodyPr/>
        <a:lstStyle/>
        <a:p>
          <a:endParaRPr lang="uk-UA" sz="1100"/>
        </a:p>
      </dgm:t>
    </dgm:pt>
    <dgm:pt modelId="{6F03EDB4-CA02-4CC1-BA01-A94000B63A33}" type="sibTrans" cxnId="{28031B11-0D22-42EC-9950-E10F3AC77C7C}">
      <dgm:prSet/>
      <dgm:spPr/>
      <dgm:t>
        <a:bodyPr/>
        <a:lstStyle/>
        <a:p>
          <a:endParaRPr lang="uk-UA" sz="1100"/>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2">
        <dgm:presLayoutVars>
          <dgm:chMax val="0"/>
          <dgm:bulletEnabled val="1"/>
        </dgm:presLayoutVars>
      </dgm:prSet>
      <dgm:spPr/>
    </dgm:pt>
    <dgm:pt modelId="{76B8A220-2B7D-4AAB-A79E-D93D292998D9}" type="pres">
      <dgm:prSet presAssocID="{BD51CBC5-31A5-46C1-9301-E84C146FB8EA}" presName="spacer" presStyleCnt="0"/>
      <dgm:spPr/>
    </dgm:pt>
    <dgm:pt modelId="{661EA203-F754-4A8E-B024-5669B7E32524}" type="pres">
      <dgm:prSet presAssocID="{96C891B1-D9FD-4F4E-AA5C-9051109152EF}" presName="parentText" presStyleLbl="node1" presStyleIdx="1" presStyleCnt="2">
        <dgm:presLayoutVars>
          <dgm:chMax val="0"/>
          <dgm:bulletEnabled val="1"/>
        </dgm:presLayoutVars>
      </dgm:prSet>
      <dgm:spPr/>
    </dgm:pt>
    <dgm:pt modelId="{B5A68CB2-54DB-4734-BE83-CA79B4335CE2}" type="pres">
      <dgm:prSet presAssocID="{96C891B1-D9FD-4F4E-AA5C-9051109152EF}" presName="childText" presStyleLbl="revTx" presStyleIdx="0" presStyleCnt="1">
        <dgm:presLayoutVars>
          <dgm:bulletEnabled val="1"/>
        </dgm:presLayoutVars>
      </dgm:prSet>
      <dgm:spPr/>
    </dgm:pt>
  </dgm:ptLst>
  <dgm:cxnLst>
    <dgm:cxn modelId="{28031B11-0D22-42EC-9950-E10F3AC77C7C}" srcId="{96C891B1-D9FD-4F4E-AA5C-9051109152EF}" destId="{56F91544-AE5F-40ED-8842-611E9D116A23}" srcOrd="2" destOrd="0" parTransId="{36E41F94-5AA8-4429-ACDB-30D693919505}" sibTransId="{6F03EDB4-CA02-4CC1-BA01-A94000B63A33}"/>
    <dgm:cxn modelId="{CB8E5D19-348A-420E-B329-4075ED5264F5}" type="presOf" srcId="{96C891B1-D9FD-4F4E-AA5C-9051109152EF}" destId="{661EA203-F754-4A8E-B024-5669B7E32524}" srcOrd="0" destOrd="0" presId="urn:microsoft.com/office/officeart/2005/8/layout/vList2"/>
    <dgm:cxn modelId="{7666EB26-1A67-4DC8-84D9-F8E7899E7687}" type="presOf" srcId="{4B19D9E1-C543-427B-B763-329D49809BC2}" destId="{DD9A0267-F7D7-4683-BE4B-EAA2B03D81C5}" srcOrd="0" destOrd="0" presId="urn:microsoft.com/office/officeart/2005/8/layout/vList2"/>
    <dgm:cxn modelId="{86A3072E-ECAC-4AB0-86F0-2F0BE2B466D1}" srcId="{96C891B1-D9FD-4F4E-AA5C-9051109152EF}" destId="{29919062-9489-4DCE-A17F-C9F3A9F2A4E1}" srcOrd="0" destOrd="0" parTransId="{29CD5A5B-7A2A-40AC-96F2-E2C76982C0CD}" sibTransId="{111AC736-902D-44DB-894D-C5840F998761}"/>
    <dgm:cxn modelId="{6194A544-B57F-4544-BA70-0DED88010B52}" type="presOf" srcId="{485D5F31-B39C-4DC4-82D6-10FFA6E2245A}" destId="{1F9FAA29-C554-4E3F-A5D6-2D9FF5D47E6A}" srcOrd="0" destOrd="0" presId="urn:microsoft.com/office/officeart/2005/8/layout/vList2"/>
    <dgm:cxn modelId="{C115CC52-11FF-413B-8550-E3412FED9876}" type="presOf" srcId="{29919062-9489-4DCE-A17F-C9F3A9F2A4E1}" destId="{B5A68CB2-54DB-4734-BE83-CA79B4335CE2}"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67CC1A99-8D70-480B-A15C-F78C39E25476}" type="presOf" srcId="{F79426F3-C39B-49F9-9011-24BA9F79C4E4}" destId="{B5A68CB2-54DB-4734-BE83-CA79B4335CE2}" srcOrd="0" destOrd="1" presId="urn:microsoft.com/office/officeart/2005/8/layout/vList2"/>
    <dgm:cxn modelId="{FFE721B1-21F5-4F68-9C2E-25613B55A362}" type="presOf" srcId="{56F91544-AE5F-40ED-8842-611E9D116A23}" destId="{B5A68CB2-54DB-4734-BE83-CA79B4335CE2}" srcOrd="0" destOrd="2" presId="urn:microsoft.com/office/officeart/2005/8/layout/vList2"/>
    <dgm:cxn modelId="{7B6D0AB2-1A41-41C5-9454-F99424E424C3}" srcId="{4B19D9E1-C543-427B-B763-329D49809BC2}" destId="{96C891B1-D9FD-4F4E-AA5C-9051109152EF}" srcOrd="1" destOrd="0" parTransId="{C900AAB3-C08C-4C6D-9E80-CBD0CECC4458}" sibTransId="{34A2595D-0460-4CAA-9412-DF52446BE173}"/>
    <dgm:cxn modelId="{DEBF24C1-0983-4EA2-92AD-6B2714C2BEDD}" srcId="{96C891B1-D9FD-4F4E-AA5C-9051109152EF}" destId="{F79426F3-C39B-49F9-9011-24BA9F79C4E4}" srcOrd="1" destOrd="0" parTransId="{5E1F7E65-F28B-4D39-8B10-07DD1E7B47D1}" sibTransId="{3140B21B-C3A8-494E-A955-A0D8C68C2A68}"/>
    <dgm:cxn modelId="{009E8288-9BB1-4FD0-A14D-1F0F2A5FA4DE}" type="presParOf" srcId="{DD9A0267-F7D7-4683-BE4B-EAA2B03D81C5}" destId="{1F9FAA29-C554-4E3F-A5D6-2D9FF5D47E6A}" srcOrd="0" destOrd="0" presId="urn:microsoft.com/office/officeart/2005/8/layout/vList2"/>
    <dgm:cxn modelId="{FAB5B18F-4676-4FE4-A380-D0FB55EF6E2B}" type="presParOf" srcId="{DD9A0267-F7D7-4683-BE4B-EAA2B03D81C5}" destId="{76B8A220-2B7D-4AAB-A79E-D93D292998D9}" srcOrd="1" destOrd="0" presId="urn:microsoft.com/office/officeart/2005/8/layout/vList2"/>
    <dgm:cxn modelId="{4D04C6F4-5C4E-4A2C-A82A-D1F88460E3A7}" type="presParOf" srcId="{DD9A0267-F7D7-4683-BE4B-EAA2B03D81C5}" destId="{661EA203-F754-4A8E-B024-5669B7E32524}" srcOrd="2" destOrd="0" presId="urn:microsoft.com/office/officeart/2005/8/layout/vList2"/>
    <dgm:cxn modelId="{AEEABAF1-8D4B-43DE-8D39-613CEE592231}" type="presParOf" srcId="{DD9A0267-F7D7-4683-BE4B-EAA2B03D81C5}" destId="{B5A68CB2-54DB-4734-BE83-CA79B4335CE2}"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uk-UA"/>
        </a:p>
      </dgm:t>
    </dgm:pt>
    <dgm:pt modelId="{485D5F31-B39C-4DC4-82D6-10FFA6E2245A}">
      <dgm:prSet phldrT="[Текст]" custT="1"/>
      <dgm:spPr/>
      <dgm:t>
        <a:bodyPr/>
        <a:lstStyle/>
        <a:p>
          <a:r>
            <a:rPr lang="uk-UA" sz="2800" dirty="0"/>
            <a:t>Закон України «</a:t>
          </a:r>
          <a:r>
            <a:rPr lang="uk-UA" sz="2800" noProof="0" dirty="0"/>
            <a:t>Про місцеве самоврядування в Україні</a:t>
          </a:r>
          <a:r>
            <a:rPr lang="ru-RU" sz="2800" dirty="0"/>
            <a:t>»</a:t>
          </a:r>
        </a:p>
      </dgm:t>
    </dgm:pt>
    <dgm:pt modelId="{48E097FA-0B01-4B89-B8A9-6C9AFFC973A7}" type="parTrans" cxnId="{A36E5A79-CFF0-42AF-A685-38847B8CA942}">
      <dgm:prSet/>
      <dgm:spPr/>
      <dgm:t>
        <a:bodyPr/>
        <a:lstStyle/>
        <a:p>
          <a:endParaRPr lang="uk-UA" sz="1100"/>
        </a:p>
      </dgm:t>
    </dgm:pt>
    <dgm:pt modelId="{BD51CBC5-31A5-46C1-9301-E84C146FB8EA}" type="sibTrans" cxnId="{A36E5A79-CFF0-42AF-A685-38847B8CA942}">
      <dgm:prSet/>
      <dgm:spPr/>
      <dgm:t>
        <a:bodyPr/>
        <a:lstStyle/>
        <a:p>
          <a:endParaRPr lang="uk-UA" sz="1100"/>
        </a:p>
      </dgm:t>
    </dgm:pt>
    <dgm:pt modelId="{96C891B1-D9FD-4F4E-AA5C-9051109152EF}">
      <dgm:prSet phldrT="[Текст]" custT="1"/>
      <dgm:spPr>
        <a:solidFill>
          <a:schemeClr val="accent4">
            <a:lumMod val="60000"/>
            <a:lumOff val="40000"/>
            <a:alpha val="50000"/>
          </a:schemeClr>
        </a:solidFill>
      </dgm:spPr>
      <dgm:t>
        <a:bodyPr/>
        <a:lstStyle/>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2800" b="1" kern="1200" noProof="0" dirty="0">
              <a:solidFill>
                <a:schemeClr val="tx1"/>
              </a:solidFill>
            </a:rPr>
            <a:t>Стаття 33. Повноваження у сфері регулювання земельних відносин та охорони навколишнього природного середовища</a:t>
          </a:r>
        </a:p>
      </dgm:t>
    </dgm:pt>
    <dgm:pt modelId="{C900AAB3-C08C-4C6D-9E80-CBD0CECC4458}" type="parTrans" cxnId="{7B6D0AB2-1A41-41C5-9454-F99424E424C3}">
      <dgm:prSet/>
      <dgm:spPr/>
      <dgm:t>
        <a:bodyPr/>
        <a:lstStyle/>
        <a:p>
          <a:endParaRPr lang="uk-UA" sz="1100"/>
        </a:p>
      </dgm:t>
    </dgm:pt>
    <dgm:pt modelId="{34A2595D-0460-4CAA-9412-DF52446BE173}" type="sibTrans" cxnId="{7B6D0AB2-1A41-41C5-9454-F99424E424C3}">
      <dgm:prSet/>
      <dgm:spPr/>
      <dgm:t>
        <a:bodyPr/>
        <a:lstStyle/>
        <a:p>
          <a:endParaRPr lang="uk-UA" sz="1100"/>
        </a:p>
      </dgm:t>
    </dgm:pt>
    <dgm:pt modelId="{29919062-9489-4DCE-A17F-C9F3A9F2A4E1}">
      <dgm:prSet phldrT="[Текст]" custT="1"/>
      <dgm:spPr/>
      <dgm:t>
        <a:bodyPr/>
        <a:lstStyle/>
        <a:p>
          <a:pPr marL="263525" marR="0" lvl="1" indent="0" algn="l"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ru-RU" sz="2400" u="none" kern="1200" noProof="0">
              <a:solidFill>
                <a:prstClr val="black">
                  <a:hueOff val="0"/>
                  <a:satOff val="0"/>
                  <a:lumOff val="0"/>
                  <a:alphaOff val="0"/>
                </a:prstClr>
              </a:solidFill>
              <a:latin typeface="+mn-lt"/>
              <a:ea typeface="+mn-ea"/>
              <a:cs typeface="+mn-cs"/>
            </a:rPr>
            <a:t>1. До відання виконавчих органів сільських, селищних, міських рад належать:</a:t>
          </a:r>
          <a:endParaRPr lang="uk-UA" sz="2400" u="none" kern="1200" noProof="0" dirty="0">
            <a:latin typeface="+mn-lt"/>
          </a:endParaRPr>
        </a:p>
      </dgm:t>
    </dgm:pt>
    <dgm:pt modelId="{29CD5A5B-7A2A-40AC-96F2-E2C76982C0CD}" type="parTrans" cxnId="{86A3072E-ECAC-4AB0-86F0-2F0BE2B466D1}">
      <dgm:prSet/>
      <dgm:spPr/>
      <dgm:t>
        <a:bodyPr/>
        <a:lstStyle/>
        <a:p>
          <a:endParaRPr lang="uk-UA" sz="1100"/>
        </a:p>
      </dgm:t>
    </dgm:pt>
    <dgm:pt modelId="{111AC736-902D-44DB-894D-C5840F998761}" type="sibTrans" cxnId="{86A3072E-ECAC-4AB0-86F0-2F0BE2B466D1}">
      <dgm:prSet/>
      <dgm:spPr/>
      <dgm:t>
        <a:bodyPr/>
        <a:lstStyle/>
        <a:p>
          <a:endParaRPr lang="uk-UA" sz="1100"/>
        </a:p>
      </dgm:t>
    </dgm:pt>
    <dgm:pt modelId="{7AA84CDD-C1C0-47F0-AC90-BA8319057EB3}">
      <dgm:prSet custT="1"/>
      <dgm:spPr/>
      <dgm:t>
        <a:bodyPr/>
        <a:lstStyle/>
        <a:p>
          <a:pPr marL="263525" marR="0" lvl="1" indent="0" algn="l"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400" u="none" kern="1200" noProof="0" dirty="0">
              <a:solidFill>
                <a:prstClr val="black">
                  <a:hueOff val="0"/>
                  <a:satOff val="0"/>
                  <a:lumOff val="0"/>
                  <a:alphaOff val="0"/>
                </a:prstClr>
              </a:solidFill>
              <a:latin typeface="+mn-lt"/>
              <a:ea typeface="+mn-ea"/>
              <a:cs typeface="+mn-cs"/>
            </a:rPr>
            <a:t>а) власні (самоврядні) повноваження:</a:t>
          </a:r>
        </a:p>
      </dgm:t>
    </dgm:pt>
    <dgm:pt modelId="{1891C209-07FA-404F-84F0-A683FD63B64F}" type="parTrans" cxnId="{FABC1DF9-9C48-4834-803D-DD3C91C6629F}">
      <dgm:prSet/>
      <dgm:spPr/>
      <dgm:t>
        <a:bodyPr/>
        <a:lstStyle/>
        <a:p>
          <a:endParaRPr lang="uk-UA"/>
        </a:p>
      </dgm:t>
    </dgm:pt>
    <dgm:pt modelId="{86D9A1EE-7EC4-4F01-8D17-189AE2E0F99A}" type="sibTrans" cxnId="{FABC1DF9-9C48-4834-803D-DD3C91C6629F}">
      <dgm:prSet/>
      <dgm:spPr/>
      <dgm:t>
        <a:bodyPr/>
        <a:lstStyle/>
        <a:p>
          <a:endParaRPr lang="uk-UA"/>
        </a:p>
      </dgm:t>
    </dgm:pt>
    <dgm:pt modelId="{3F616E9C-505E-439D-AB93-DFD720F54384}">
      <dgm:prSet custT="1"/>
      <dgm:spPr/>
      <dgm:t>
        <a:bodyPr/>
        <a:lstStyle/>
        <a:p>
          <a:pPr marL="720725" lvl="1" indent="0" algn="l" defTabSz="630238">
            <a:lnSpc>
              <a:spcPct val="90000"/>
            </a:lnSpc>
            <a:spcBef>
              <a:spcPct val="0"/>
            </a:spcBef>
            <a:spcAft>
              <a:spcPct val="20000"/>
            </a:spcAft>
            <a:buNone/>
          </a:pPr>
          <a:r>
            <a:rPr lang="uk-UA" sz="2400" b="1" i="0" u="sng" kern="1200" noProof="0" dirty="0"/>
            <a:t>10) здійснення державного контролю за використанням та охороною земель у межах та порядку, встановлених законом;</a:t>
          </a:r>
          <a:endParaRPr lang="uk-UA" sz="2400" b="1" u="sng" kern="1200" noProof="0" dirty="0">
            <a:solidFill>
              <a:prstClr val="black">
                <a:hueOff val="0"/>
                <a:satOff val="0"/>
                <a:lumOff val="0"/>
                <a:alphaOff val="0"/>
              </a:prstClr>
            </a:solidFill>
            <a:latin typeface="+mn-lt"/>
            <a:ea typeface="+mn-ea"/>
            <a:cs typeface="+mn-cs"/>
          </a:endParaRPr>
        </a:p>
      </dgm:t>
    </dgm:pt>
    <dgm:pt modelId="{A822E065-4616-4B76-8453-D22F3446455A}" type="parTrans" cxnId="{E7E2CE5D-EC04-4CF8-8B1C-F3FD6359FB6B}">
      <dgm:prSet/>
      <dgm:spPr/>
      <dgm:t>
        <a:bodyPr/>
        <a:lstStyle/>
        <a:p>
          <a:endParaRPr lang="uk-UA"/>
        </a:p>
      </dgm:t>
    </dgm:pt>
    <dgm:pt modelId="{6076DA0C-A7C7-490A-941A-7333C1D28683}" type="sibTrans" cxnId="{E7E2CE5D-EC04-4CF8-8B1C-F3FD6359FB6B}">
      <dgm:prSet/>
      <dgm:spPr/>
      <dgm:t>
        <a:bodyPr/>
        <a:lstStyle/>
        <a:p>
          <a:endParaRPr lang="uk-UA"/>
        </a:p>
      </dgm:t>
    </dgm:pt>
    <dgm:pt modelId="{DFF301D3-35F5-4A70-AFF2-EE262C14831C}">
      <dgm:prSet/>
      <dgm:spPr/>
      <dgm:t>
        <a:bodyPr/>
        <a:lstStyle/>
        <a:p>
          <a:pPr marL="285750" indent="0">
            <a:buNone/>
          </a:pPr>
          <a:endParaRPr lang="uk-UA" dirty="0"/>
        </a:p>
      </dgm:t>
    </dgm:pt>
    <dgm:pt modelId="{F72941CC-9254-4E93-956F-E685C17D23DF}" type="parTrans" cxnId="{8A3E61A3-B2DE-44F8-B7B3-DC2C1BD268EB}">
      <dgm:prSet/>
      <dgm:spPr/>
      <dgm:t>
        <a:bodyPr/>
        <a:lstStyle/>
        <a:p>
          <a:endParaRPr lang="uk-UA"/>
        </a:p>
      </dgm:t>
    </dgm:pt>
    <dgm:pt modelId="{EC1952C2-0598-4B5C-A3F3-B47219AE9A76}" type="sibTrans" cxnId="{8A3E61A3-B2DE-44F8-B7B3-DC2C1BD268EB}">
      <dgm:prSet/>
      <dgm:spPr/>
      <dgm:t>
        <a:bodyPr/>
        <a:lstStyle/>
        <a:p>
          <a:endParaRPr lang="uk-UA"/>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2">
        <dgm:presLayoutVars>
          <dgm:chMax val="0"/>
          <dgm:bulletEnabled val="1"/>
        </dgm:presLayoutVars>
      </dgm:prSet>
      <dgm:spPr/>
    </dgm:pt>
    <dgm:pt modelId="{76B8A220-2B7D-4AAB-A79E-D93D292998D9}" type="pres">
      <dgm:prSet presAssocID="{BD51CBC5-31A5-46C1-9301-E84C146FB8EA}" presName="spacer" presStyleCnt="0"/>
      <dgm:spPr/>
    </dgm:pt>
    <dgm:pt modelId="{661EA203-F754-4A8E-B024-5669B7E32524}" type="pres">
      <dgm:prSet presAssocID="{96C891B1-D9FD-4F4E-AA5C-9051109152EF}" presName="parentText" presStyleLbl="node1" presStyleIdx="1" presStyleCnt="2">
        <dgm:presLayoutVars>
          <dgm:chMax val="0"/>
          <dgm:bulletEnabled val="1"/>
        </dgm:presLayoutVars>
      </dgm:prSet>
      <dgm:spPr/>
    </dgm:pt>
    <dgm:pt modelId="{B5A68CB2-54DB-4734-BE83-CA79B4335CE2}" type="pres">
      <dgm:prSet presAssocID="{96C891B1-D9FD-4F4E-AA5C-9051109152EF}" presName="childText" presStyleLbl="revTx" presStyleIdx="0" presStyleCnt="1">
        <dgm:presLayoutVars>
          <dgm:bulletEnabled val="1"/>
        </dgm:presLayoutVars>
      </dgm:prSet>
      <dgm:spPr/>
    </dgm:pt>
  </dgm:ptLst>
  <dgm:cxnLst>
    <dgm:cxn modelId="{CB8E5D19-348A-420E-B329-4075ED5264F5}" type="presOf" srcId="{96C891B1-D9FD-4F4E-AA5C-9051109152EF}" destId="{661EA203-F754-4A8E-B024-5669B7E32524}" srcOrd="0" destOrd="0" presId="urn:microsoft.com/office/officeart/2005/8/layout/vList2"/>
    <dgm:cxn modelId="{7666EB26-1A67-4DC8-84D9-F8E7899E7687}" type="presOf" srcId="{4B19D9E1-C543-427B-B763-329D49809BC2}" destId="{DD9A0267-F7D7-4683-BE4B-EAA2B03D81C5}" srcOrd="0" destOrd="0" presId="urn:microsoft.com/office/officeart/2005/8/layout/vList2"/>
    <dgm:cxn modelId="{86A3072E-ECAC-4AB0-86F0-2F0BE2B466D1}" srcId="{96C891B1-D9FD-4F4E-AA5C-9051109152EF}" destId="{29919062-9489-4DCE-A17F-C9F3A9F2A4E1}" srcOrd="0" destOrd="0" parTransId="{29CD5A5B-7A2A-40AC-96F2-E2C76982C0CD}" sibTransId="{111AC736-902D-44DB-894D-C5840F998761}"/>
    <dgm:cxn modelId="{202E1940-C480-47C8-9FF8-7F4C074CDEE1}" type="presOf" srcId="{DFF301D3-35F5-4A70-AFF2-EE262C14831C}" destId="{B5A68CB2-54DB-4734-BE83-CA79B4335CE2}" srcOrd="0" destOrd="3" presId="urn:microsoft.com/office/officeart/2005/8/layout/vList2"/>
    <dgm:cxn modelId="{E7E2CE5D-EC04-4CF8-8B1C-F3FD6359FB6B}" srcId="{96C891B1-D9FD-4F4E-AA5C-9051109152EF}" destId="{3F616E9C-505E-439D-AB93-DFD720F54384}" srcOrd="2" destOrd="0" parTransId="{A822E065-4616-4B76-8453-D22F3446455A}" sibTransId="{6076DA0C-A7C7-490A-941A-7333C1D28683}"/>
    <dgm:cxn modelId="{6194A544-B57F-4544-BA70-0DED88010B52}" type="presOf" srcId="{485D5F31-B39C-4DC4-82D6-10FFA6E2245A}" destId="{1F9FAA29-C554-4E3F-A5D6-2D9FF5D47E6A}" srcOrd="0" destOrd="0" presId="urn:microsoft.com/office/officeart/2005/8/layout/vList2"/>
    <dgm:cxn modelId="{38469B6C-BB04-4435-B675-4003331FF8F2}" type="presOf" srcId="{7AA84CDD-C1C0-47F0-AC90-BA8319057EB3}" destId="{B5A68CB2-54DB-4734-BE83-CA79B4335CE2}" srcOrd="0" destOrd="1" presId="urn:microsoft.com/office/officeart/2005/8/layout/vList2"/>
    <dgm:cxn modelId="{C115CC52-11FF-413B-8550-E3412FED9876}" type="presOf" srcId="{29919062-9489-4DCE-A17F-C9F3A9F2A4E1}" destId="{B5A68CB2-54DB-4734-BE83-CA79B4335CE2}"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8A3E61A3-B2DE-44F8-B7B3-DC2C1BD268EB}" srcId="{96C891B1-D9FD-4F4E-AA5C-9051109152EF}" destId="{DFF301D3-35F5-4A70-AFF2-EE262C14831C}" srcOrd="3" destOrd="0" parTransId="{F72941CC-9254-4E93-956F-E685C17D23DF}" sibTransId="{EC1952C2-0598-4B5C-A3F3-B47219AE9A76}"/>
    <dgm:cxn modelId="{7B6D0AB2-1A41-41C5-9454-F99424E424C3}" srcId="{4B19D9E1-C543-427B-B763-329D49809BC2}" destId="{96C891B1-D9FD-4F4E-AA5C-9051109152EF}" srcOrd="1" destOrd="0" parTransId="{C900AAB3-C08C-4C6D-9E80-CBD0CECC4458}" sibTransId="{34A2595D-0460-4CAA-9412-DF52446BE173}"/>
    <dgm:cxn modelId="{7E9A2EB4-4245-4A67-A00C-0584887CB27C}" type="presOf" srcId="{3F616E9C-505E-439D-AB93-DFD720F54384}" destId="{B5A68CB2-54DB-4734-BE83-CA79B4335CE2}" srcOrd="0" destOrd="2" presId="urn:microsoft.com/office/officeart/2005/8/layout/vList2"/>
    <dgm:cxn modelId="{FABC1DF9-9C48-4834-803D-DD3C91C6629F}" srcId="{96C891B1-D9FD-4F4E-AA5C-9051109152EF}" destId="{7AA84CDD-C1C0-47F0-AC90-BA8319057EB3}" srcOrd="1" destOrd="0" parTransId="{1891C209-07FA-404F-84F0-A683FD63B64F}" sibTransId="{86D9A1EE-7EC4-4F01-8D17-189AE2E0F99A}"/>
    <dgm:cxn modelId="{009E8288-9BB1-4FD0-A14D-1F0F2A5FA4DE}" type="presParOf" srcId="{DD9A0267-F7D7-4683-BE4B-EAA2B03D81C5}" destId="{1F9FAA29-C554-4E3F-A5D6-2D9FF5D47E6A}" srcOrd="0" destOrd="0" presId="urn:microsoft.com/office/officeart/2005/8/layout/vList2"/>
    <dgm:cxn modelId="{FAB5B18F-4676-4FE4-A380-D0FB55EF6E2B}" type="presParOf" srcId="{DD9A0267-F7D7-4683-BE4B-EAA2B03D81C5}" destId="{76B8A220-2B7D-4AAB-A79E-D93D292998D9}" srcOrd="1" destOrd="0" presId="urn:microsoft.com/office/officeart/2005/8/layout/vList2"/>
    <dgm:cxn modelId="{4D04C6F4-5C4E-4A2C-A82A-D1F88460E3A7}" type="presParOf" srcId="{DD9A0267-F7D7-4683-BE4B-EAA2B03D81C5}" destId="{661EA203-F754-4A8E-B024-5669B7E32524}" srcOrd="2" destOrd="0" presId="urn:microsoft.com/office/officeart/2005/8/layout/vList2"/>
    <dgm:cxn modelId="{AEEABAF1-8D4B-43DE-8D39-613CEE592231}" type="presParOf" srcId="{DD9A0267-F7D7-4683-BE4B-EAA2B03D81C5}" destId="{B5A68CB2-54DB-4734-BE83-CA79B4335CE2}"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uk-UA"/>
        </a:p>
      </dgm:t>
    </dgm:pt>
    <dgm:pt modelId="{485D5F31-B39C-4DC4-82D6-10FFA6E2245A}">
      <dgm:prSet phldrT="[Текст]" custT="1"/>
      <dgm:spPr/>
      <dgm:t>
        <a:bodyPr/>
        <a:lstStyle/>
        <a:p>
          <a:r>
            <a:rPr lang="uk-UA" sz="2800" dirty="0"/>
            <a:t>Закон України «</a:t>
          </a:r>
          <a:r>
            <a:rPr lang="uk-UA" sz="2800" noProof="0" dirty="0"/>
            <a:t>Про державний контроль за використанням та охороною земель</a:t>
          </a:r>
          <a:r>
            <a:rPr lang="ru-RU" sz="2800" dirty="0"/>
            <a:t>»</a:t>
          </a:r>
        </a:p>
      </dgm:t>
    </dgm:pt>
    <dgm:pt modelId="{48E097FA-0B01-4B89-B8A9-6C9AFFC973A7}" type="parTrans" cxnId="{A36E5A79-CFF0-42AF-A685-38847B8CA942}">
      <dgm:prSet/>
      <dgm:spPr/>
      <dgm:t>
        <a:bodyPr/>
        <a:lstStyle/>
        <a:p>
          <a:endParaRPr lang="uk-UA" sz="1100"/>
        </a:p>
      </dgm:t>
    </dgm:pt>
    <dgm:pt modelId="{BD51CBC5-31A5-46C1-9301-E84C146FB8EA}" type="sibTrans" cxnId="{A36E5A79-CFF0-42AF-A685-38847B8CA942}">
      <dgm:prSet/>
      <dgm:spPr/>
      <dgm:t>
        <a:bodyPr/>
        <a:lstStyle/>
        <a:p>
          <a:endParaRPr lang="uk-UA" sz="1100"/>
        </a:p>
      </dgm:t>
    </dgm:pt>
    <dgm:pt modelId="{96C891B1-D9FD-4F4E-AA5C-9051109152EF}">
      <dgm:prSet phldrT="[Текст]" custT="1"/>
      <dgm:spPr>
        <a:solidFill>
          <a:schemeClr val="accent4">
            <a:lumMod val="60000"/>
            <a:lumOff val="40000"/>
            <a:alpha val="50000"/>
          </a:schemeClr>
        </a:solidFill>
      </dgm:spPr>
      <dgm:t>
        <a:bodyPr/>
        <a:lstStyle/>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2800" b="1" kern="1200" noProof="0" dirty="0">
              <a:solidFill>
                <a:schemeClr val="tx1"/>
              </a:solidFill>
            </a:rPr>
            <a:t>Стаття 5. Органи, які здійснюють державний контроль за використанням та охороною земель, дотриманням вимог законодавства України про охорону земель, проведення моніторингу родючості ґрунтів</a:t>
          </a:r>
        </a:p>
      </dgm:t>
    </dgm:pt>
    <dgm:pt modelId="{C900AAB3-C08C-4C6D-9E80-CBD0CECC4458}" type="parTrans" cxnId="{7B6D0AB2-1A41-41C5-9454-F99424E424C3}">
      <dgm:prSet/>
      <dgm:spPr/>
      <dgm:t>
        <a:bodyPr/>
        <a:lstStyle/>
        <a:p>
          <a:endParaRPr lang="uk-UA" sz="1100"/>
        </a:p>
      </dgm:t>
    </dgm:pt>
    <dgm:pt modelId="{34A2595D-0460-4CAA-9412-DF52446BE173}" type="sibTrans" cxnId="{7B6D0AB2-1A41-41C5-9454-F99424E424C3}">
      <dgm:prSet/>
      <dgm:spPr/>
      <dgm:t>
        <a:bodyPr/>
        <a:lstStyle/>
        <a:p>
          <a:endParaRPr lang="uk-UA" sz="1100"/>
        </a:p>
      </dgm:t>
    </dgm:pt>
    <dgm:pt modelId="{29919062-9489-4DCE-A17F-C9F3A9F2A4E1}">
      <dgm:prSet phldrT="[Текст]" custT="1"/>
      <dgm:spPr/>
      <dgm: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400" u="none" kern="1200" noProof="0" dirty="0">
              <a:solidFill>
                <a:prstClr val="black">
                  <a:hueOff val="0"/>
                  <a:satOff val="0"/>
                  <a:lumOff val="0"/>
                  <a:alphaOff val="0"/>
                </a:prstClr>
              </a:solidFill>
              <a:latin typeface="+mn-lt"/>
              <a:ea typeface="+mn-ea"/>
              <a:cs typeface="+mn-cs"/>
            </a:rPr>
            <a:t>Державний контроль за використанням та охороною земель усіх категорій та форм власності здійснює центральний орган виконавчої влади, що реалізує державну політику у сфері земельних відносин. </a:t>
          </a:r>
          <a:r>
            <a:rPr lang="uk-UA" sz="2400" u="sng" kern="1200" noProof="0" dirty="0">
              <a:solidFill>
                <a:prstClr val="black">
                  <a:hueOff val="0"/>
                  <a:satOff val="0"/>
                  <a:lumOff val="0"/>
                  <a:alphaOff val="0"/>
                </a:prstClr>
              </a:solidFill>
              <a:latin typeface="+mn-lt"/>
              <a:ea typeface="+mn-ea"/>
              <a:cs typeface="+mn-cs"/>
            </a:rPr>
            <a:t>Державний контроль за використанням та охороною земель також здійснюють виконавчі органи сільських, селищних, міських рад у межах повноважень, визначених законом, у разі прийняття відповідною радою рішення про здійснення такого контролю.</a:t>
          </a:r>
          <a:endParaRPr lang="uk-UA" sz="2400" u="sng" kern="1200" noProof="0" dirty="0">
            <a:latin typeface="+mn-lt"/>
          </a:endParaRPr>
        </a:p>
      </dgm:t>
    </dgm:pt>
    <dgm:pt modelId="{29CD5A5B-7A2A-40AC-96F2-E2C76982C0CD}" type="parTrans" cxnId="{86A3072E-ECAC-4AB0-86F0-2F0BE2B466D1}">
      <dgm:prSet/>
      <dgm:spPr/>
      <dgm:t>
        <a:bodyPr/>
        <a:lstStyle/>
        <a:p>
          <a:endParaRPr lang="uk-UA" sz="1100"/>
        </a:p>
      </dgm:t>
    </dgm:pt>
    <dgm:pt modelId="{111AC736-902D-44DB-894D-C5840F998761}" type="sibTrans" cxnId="{86A3072E-ECAC-4AB0-86F0-2F0BE2B466D1}">
      <dgm:prSet/>
      <dgm:spPr/>
      <dgm:t>
        <a:bodyPr/>
        <a:lstStyle/>
        <a:p>
          <a:endParaRPr lang="uk-UA" sz="1100"/>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2" custScaleY="60803">
        <dgm:presLayoutVars>
          <dgm:chMax val="0"/>
          <dgm:bulletEnabled val="1"/>
        </dgm:presLayoutVars>
      </dgm:prSet>
      <dgm:spPr/>
    </dgm:pt>
    <dgm:pt modelId="{76B8A220-2B7D-4AAB-A79E-D93D292998D9}" type="pres">
      <dgm:prSet presAssocID="{BD51CBC5-31A5-46C1-9301-E84C146FB8EA}" presName="spacer" presStyleCnt="0"/>
      <dgm:spPr/>
    </dgm:pt>
    <dgm:pt modelId="{661EA203-F754-4A8E-B024-5669B7E32524}" type="pres">
      <dgm:prSet presAssocID="{96C891B1-D9FD-4F4E-AA5C-9051109152EF}" presName="parentText" presStyleLbl="node1" presStyleIdx="1" presStyleCnt="2">
        <dgm:presLayoutVars>
          <dgm:chMax val="0"/>
          <dgm:bulletEnabled val="1"/>
        </dgm:presLayoutVars>
      </dgm:prSet>
      <dgm:spPr/>
    </dgm:pt>
    <dgm:pt modelId="{B5A68CB2-54DB-4734-BE83-CA79B4335CE2}" type="pres">
      <dgm:prSet presAssocID="{96C891B1-D9FD-4F4E-AA5C-9051109152EF}" presName="childText" presStyleLbl="revTx" presStyleIdx="0" presStyleCnt="1">
        <dgm:presLayoutVars>
          <dgm:bulletEnabled val="1"/>
        </dgm:presLayoutVars>
      </dgm:prSet>
      <dgm:spPr/>
    </dgm:pt>
  </dgm:ptLst>
  <dgm:cxnLst>
    <dgm:cxn modelId="{CB8E5D19-348A-420E-B329-4075ED5264F5}" type="presOf" srcId="{96C891B1-D9FD-4F4E-AA5C-9051109152EF}" destId="{661EA203-F754-4A8E-B024-5669B7E32524}" srcOrd="0" destOrd="0" presId="urn:microsoft.com/office/officeart/2005/8/layout/vList2"/>
    <dgm:cxn modelId="{7666EB26-1A67-4DC8-84D9-F8E7899E7687}" type="presOf" srcId="{4B19D9E1-C543-427B-B763-329D49809BC2}" destId="{DD9A0267-F7D7-4683-BE4B-EAA2B03D81C5}" srcOrd="0" destOrd="0" presId="urn:microsoft.com/office/officeart/2005/8/layout/vList2"/>
    <dgm:cxn modelId="{86A3072E-ECAC-4AB0-86F0-2F0BE2B466D1}" srcId="{96C891B1-D9FD-4F4E-AA5C-9051109152EF}" destId="{29919062-9489-4DCE-A17F-C9F3A9F2A4E1}" srcOrd="0" destOrd="0" parTransId="{29CD5A5B-7A2A-40AC-96F2-E2C76982C0CD}" sibTransId="{111AC736-902D-44DB-894D-C5840F998761}"/>
    <dgm:cxn modelId="{6194A544-B57F-4544-BA70-0DED88010B52}" type="presOf" srcId="{485D5F31-B39C-4DC4-82D6-10FFA6E2245A}" destId="{1F9FAA29-C554-4E3F-A5D6-2D9FF5D47E6A}" srcOrd="0" destOrd="0" presId="urn:microsoft.com/office/officeart/2005/8/layout/vList2"/>
    <dgm:cxn modelId="{C115CC52-11FF-413B-8550-E3412FED9876}" type="presOf" srcId="{29919062-9489-4DCE-A17F-C9F3A9F2A4E1}" destId="{B5A68CB2-54DB-4734-BE83-CA79B4335CE2}"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7B6D0AB2-1A41-41C5-9454-F99424E424C3}" srcId="{4B19D9E1-C543-427B-B763-329D49809BC2}" destId="{96C891B1-D9FD-4F4E-AA5C-9051109152EF}" srcOrd="1" destOrd="0" parTransId="{C900AAB3-C08C-4C6D-9E80-CBD0CECC4458}" sibTransId="{34A2595D-0460-4CAA-9412-DF52446BE173}"/>
    <dgm:cxn modelId="{009E8288-9BB1-4FD0-A14D-1F0F2A5FA4DE}" type="presParOf" srcId="{DD9A0267-F7D7-4683-BE4B-EAA2B03D81C5}" destId="{1F9FAA29-C554-4E3F-A5D6-2D9FF5D47E6A}" srcOrd="0" destOrd="0" presId="urn:microsoft.com/office/officeart/2005/8/layout/vList2"/>
    <dgm:cxn modelId="{FAB5B18F-4676-4FE4-A380-D0FB55EF6E2B}" type="presParOf" srcId="{DD9A0267-F7D7-4683-BE4B-EAA2B03D81C5}" destId="{76B8A220-2B7D-4AAB-A79E-D93D292998D9}" srcOrd="1" destOrd="0" presId="urn:microsoft.com/office/officeart/2005/8/layout/vList2"/>
    <dgm:cxn modelId="{4D04C6F4-5C4E-4A2C-A82A-D1F88460E3A7}" type="presParOf" srcId="{DD9A0267-F7D7-4683-BE4B-EAA2B03D81C5}" destId="{661EA203-F754-4A8E-B024-5669B7E32524}" srcOrd="2" destOrd="0" presId="urn:microsoft.com/office/officeart/2005/8/layout/vList2"/>
    <dgm:cxn modelId="{AEEABAF1-8D4B-43DE-8D39-613CEE592231}" type="presParOf" srcId="{DD9A0267-F7D7-4683-BE4B-EAA2B03D81C5}" destId="{B5A68CB2-54DB-4734-BE83-CA79B4335CE2}"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uk-UA"/>
        </a:p>
      </dgm:t>
    </dgm:pt>
    <dgm:pt modelId="{485D5F31-B39C-4DC4-82D6-10FFA6E2245A}">
      <dgm:prSet phldrT="[Текст]" custT="1"/>
      <dgm:spPr/>
      <dgm:t>
        <a:bodyPr/>
        <a:lstStyle/>
        <a:p>
          <a:r>
            <a:rPr lang="uk-UA" sz="2800" dirty="0"/>
            <a:t>Закон України «</a:t>
          </a:r>
          <a:r>
            <a:rPr lang="uk-UA" sz="2800" noProof="0" dirty="0"/>
            <a:t>Про державний контроль за використанням та охороною земель</a:t>
          </a:r>
          <a:r>
            <a:rPr lang="ru-RU" sz="2800" dirty="0"/>
            <a:t>»</a:t>
          </a:r>
        </a:p>
      </dgm:t>
    </dgm:pt>
    <dgm:pt modelId="{48E097FA-0B01-4B89-B8A9-6C9AFFC973A7}" type="parTrans" cxnId="{A36E5A79-CFF0-42AF-A685-38847B8CA942}">
      <dgm:prSet/>
      <dgm:spPr/>
      <dgm:t>
        <a:bodyPr/>
        <a:lstStyle/>
        <a:p>
          <a:endParaRPr lang="uk-UA" sz="1100"/>
        </a:p>
      </dgm:t>
    </dgm:pt>
    <dgm:pt modelId="{BD51CBC5-31A5-46C1-9301-E84C146FB8EA}" type="sibTrans" cxnId="{A36E5A79-CFF0-42AF-A685-38847B8CA942}">
      <dgm:prSet/>
      <dgm:spPr/>
      <dgm:t>
        <a:bodyPr/>
        <a:lstStyle/>
        <a:p>
          <a:endParaRPr lang="uk-UA" sz="1100"/>
        </a:p>
      </dgm:t>
    </dgm:pt>
    <dgm:pt modelId="{96C891B1-D9FD-4F4E-AA5C-9051109152EF}">
      <dgm:prSet phldrT="[Текст]" custT="1"/>
      <dgm:spPr>
        <a:solidFill>
          <a:schemeClr val="accent4">
            <a:lumMod val="60000"/>
            <a:lumOff val="40000"/>
            <a:alpha val="50000"/>
          </a:schemeClr>
        </a:solidFill>
      </dgm:spPr>
      <dgm:t>
        <a:bodyPr/>
        <a:lstStyle/>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2800" b="1" kern="1200" noProof="0" dirty="0">
              <a:solidFill>
                <a:schemeClr val="tx1"/>
              </a:solidFill>
            </a:rPr>
            <a:t>Стаття 6</a:t>
          </a:r>
          <a:r>
            <a:rPr lang="uk-UA" sz="2800" b="1" kern="1200" baseline="30000" noProof="0" dirty="0">
              <a:solidFill>
                <a:schemeClr val="tx1"/>
              </a:solidFill>
            </a:rPr>
            <a:t>1</a:t>
          </a:r>
          <a:r>
            <a:rPr lang="uk-UA" sz="2800" b="1" kern="1200" noProof="0" dirty="0">
              <a:solidFill>
                <a:schemeClr val="tx1"/>
              </a:solidFill>
            </a:rPr>
            <a:t>. Повноваження виконавчих органів сільських, селищних, міських рад із здійснення державного контролю за використанням та охороною земель</a:t>
          </a:r>
        </a:p>
      </dgm:t>
    </dgm:pt>
    <dgm:pt modelId="{C900AAB3-C08C-4C6D-9E80-CBD0CECC4458}" type="parTrans" cxnId="{7B6D0AB2-1A41-41C5-9454-F99424E424C3}">
      <dgm:prSet/>
      <dgm:spPr/>
      <dgm:t>
        <a:bodyPr/>
        <a:lstStyle/>
        <a:p>
          <a:endParaRPr lang="uk-UA" sz="1100"/>
        </a:p>
      </dgm:t>
    </dgm:pt>
    <dgm:pt modelId="{34A2595D-0460-4CAA-9412-DF52446BE173}" type="sibTrans" cxnId="{7B6D0AB2-1A41-41C5-9454-F99424E424C3}">
      <dgm:prSet/>
      <dgm:spPr/>
      <dgm:t>
        <a:bodyPr/>
        <a:lstStyle/>
        <a:p>
          <a:endParaRPr lang="uk-UA" sz="1100"/>
        </a:p>
      </dgm:t>
    </dgm:pt>
    <dgm:pt modelId="{29919062-9489-4DCE-A17F-C9F3A9F2A4E1}">
      <dgm:prSet phldrT="[Текст]" custT="1"/>
      <dgm:spPr/>
      <dgm: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2400" u="none" kern="1200" noProof="0" dirty="0">
              <a:latin typeface="+mn-lt"/>
            </a:rPr>
            <a:t>виконанням власниками і користувачами земель комплексу необхідних заходів із захисту земель від заростання бур’янами, чагарниками;</a:t>
          </a:r>
        </a:p>
      </dgm:t>
    </dgm:pt>
    <dgm:pt modelId="{29CD5A5B-7A2A-40AC-96F2-E2C76982C0CD}" type="parTrans" cxnId="{86A3072E-ECAC-4AB0-86F0-2F0BE2B466D1}">
      <dgm:prSet/>
      <dgm:spPr/>
      <dgm:t>
        <a:bodyPr/>
        <a:lstStyle/>
        <a:p>
          <a:endParaRPr lang="uk-UA" sz="1100"/>
        </a:p>
      </dgm:t>
    </dgm:pt>
    <dgm:pt modelId="{111AC736-902D-44DB-894D-C5840F998761}" type="sibTrans" cxnId="{86A3072E-ECAC-4AB0-86F0-2F0BE2B466D1}">
      <dgm:prSet/>
      <dgm:spPr/>
      <dgm:t>
        <a:bodyPr/>
        <a:lstStyle/>
        <a:p>
          <a:endParaRPr lang="uk-UA" sz="1100"/>
        </a:p>
      </dgm:t>
    </dgm:pt>
    <dgm:pt modelId="{DCE3B92B-439F-4585-90FE-BE5512838B80}">
      <dgm:prSet custT="1"/>
      <dgm:spPr/>
      <dgm: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2400" u="none" kern="1200" noProof="0" dirty="0">
              <a:latin typeface="+mn-lt"/>
            </a:rPr>
            <a:t>дотриманням режиму експлуатації протиерозійних, гідротехнічних споруд, а також вимог законодавства щодо збереження захисних насаджень і межових знаків;</a:t>
          </a:r>
        </a:p>
      </dgm:t>
    </dgm:pt>
    <dgm:pt modelId="{49D2C17F-1A69-47C1-8E8B-1FE81BE5146B}" type="parTrans" cxnId="{B962B41C-86C7-440B-B97B-B4715AA0CFD5}">
      <dgm:prSet/>
      <dgm:spPr/>
      <dgm:t>
        <a:bodyPr/>
        <a:lstStyle/>
        <a:p>
          <a:endParaRPr lang="uk-UA"/>
        </a:p>
      </dgm:t>
    </dgm:pt>
    <dgm:pt modelId="{58AF4213-4FCB-4AF6-883D-2832EBE671E0}" type="sibTrans" cxnId="{B962B41C-86C7-440B-B97B-B4715AA0CFD5}">
      <dgm:prSet/>
      <dgm:spPr/>
      <dgm:t>
        <a:bodyPr/>
        <a:lstStyle/>
        <a:p>
          <a:endParaRPr lang="uk-UA"/>
        </a:p>
      </dgm:t>
    </dgm:pt>
    <dgm:pt modelId="{8E2AC300-47EE-41DD-9A30-54E879CD0C76}">
      <dgm:prSet custT="1"/>
      <dgm:spPr/>
      <dgm: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2400" u="none" kern="1200" noProof="0" dirty="0">
              <a:latin typeface="+mn-lt"/>
            </a:rPr>
            <a:t>виконанням землевласниками та землекористувачами вимог щодо використання земель за цільовим призначенням, розміщенням, проектуванням, будівництвом, введенням в дію об’єктів, що негативно впливають на стан земель, експлуатацією, збереженням протиерозійних гідротехнічних споруд, захисних лісонасаджень.</a:t>
          </a:r>
        </a:p>
      </dgm:t>
    </dgm:pt>
    <dgm:pt modelId="{FCDD9694-EEC7-4BCD-BFE2-A765A4AC62CB}" type="parTrans" cxnId="{79E1BCBD-7FF5-47C9-B388-55F3B401A45E}">
      <dgm:prSet/>
      <dgm:spPr/>
      <dgm:t>
        <a:bodyPr/>
        <a:lstStyle/>
        <a:p>
          <a:endParaRPr lang="uk-UA"/>
        </a:p>
      </dgm:t>
    </dgm:pt>
    <dgm:pt modelId="{9256FC01-B0BF-474D-AD5A-E169E1CB72DC}" type="sibTrans" cxnId="{79E1BCBD-7FF5-47C9-B388-55F3B401A45E}">
      <dgm:prSet/>
      <dgm:spPr/>
      <dgm:t>
        <a:bodyPr/>
        <a:lstStyle/>
        <a:p>
          <a:endParaRPr lang="uk-UA"/>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2" custScaleY="60803">
        <dgm:presLayoutVars>
          <dgm:chMax val="0"/>
          <dgm:bulletEnabled val="1"/>
        </dgm:presLayoutVars>
      </dgm:prSet>
      <dgm:spPr/>
    </dgm:pt>
    <dgm:pt modelId="{76B8A220-2B7D-4AAB-A79E-D93D292998D9}" type="pres">
      <dgm:prSet presAssocID="{BD51CBC5-31A5-46C1-9301-E84C146FB8EA}" presName="spacer" presStyleCnt="0"/>
      <dgm:spPr/>
    </dgm:pt>
    <dgm:pt modelId="{661EA203-F754-4A8E-B024-5669B7E32524}" type="pres">
      <dgm:prSet presAssocID="{96C891B1-D9FD-4F4E-AA5C-9051109152EF}" presName="parentText" presStyleLbl="node1" presStyleIdx="1" presStyleCnt="2">
        <dgm:presLayoutVars>
          <dgm:chMax val="0"/>
          <dgm:bulletEnabled val="1"/>
        </dgm:presLayoutVars>
      </dgm:prSet>
      <dgm:spPr/>
    </dgm:pt>
    <dgm:pt modelId="{B5A68CB2-54DB-4734-BE83-CA79B4335CE2}" type="pres">
      <dgm:prSet presAssocID="{96C891B1-D9FD-4F4E-AA5C-9051109152EF}" presName="childText" presStyleLbl="revTx" presStyleIdx="0" presStyleCnt="1">
        <dgm:presLayoutVars>
          <dgm:bulletEnabled val="1"/>
        </dgm:presLayoutVars>
      </dgm:prSet>
      <dgm:spPr/>
    </dgm:pt>
  </dgm:ptLst>
  <dgm:cxnLst>
    <dgm:cxn modelId="{CB8E5D19-348A-420E-B329-4075ED5264F5}" type="presOf" srcId="{96C891B1-D9FD-4F4E-AA5C-9051109152EF}" destId="{661EA203-F754-4A8E-B024-5669B7E32524}" srcOrd="0" destOrd="0" presId="urn:microsoft.com/office/officeart/2005/8/layout/vList2"/>
    <dgm:cxn modelId="{B962B41C-86C7-440B-B97B-B4715AA0CFD5}" srcId="{96C891B1-D9FD-4F4E-AA5C-9051109152EF}" destId="{DCE3B92B-439F-4585-90FE-BE5512838B80}" srcOrd="1" destOrd="0" parTransId="{49D2C17F-1A69-47C1-8E8B-1FE81BE5146B}" sibTransId="{58AF4213-4FCB-4AF6-883D-2832EBE671E0}"/>
    <dgm:cxn modelId="{88ADC525-1864-4FAF-9D36-B893D2CF84CF}" type="presOf" srcId="{DCE3B92B-439F-4585-90FE-BE5512838B80}" destId="{B5A68CB2-54DB-4734-BE83-CA79B4335CE2}" srcOrd="0" destOrd="1" presId="urn:microsoft.com/office/officeart/2005/8/layout/vList2"/>
    <dgm:cxn modelId="{7666EB26-1A67-4DC8-84D9-F8E7899E7687}" type="presOf" srcId="{4B19D9E1-C543-427B-B763-329D49809BC2}" destId="{DD9A0267-F7D7-4683-BE4B-EAA2B03D81C5}" srcOrd="0" destOrd="0" presId="urn:microsoft.com/office/officeart/2005/8/layout/vList2"/>
    <dgm:cxn modelId="{86A3072E-ECAC-4AB0-86F0-2F0BE2B466D1}" srcId="{96C891B1-D9FD-4F4E-AA5C-9051109152EF}" destId="{29919062-9489-4DCE-A17F-C9F3A9F2A4E1}" srcOrd="0" destOrd="0" parTransId="{29CD5A5B-7A2A-40AC-96F2-E2C76982C0CD}" sibTransId="{111AC736-902D-44DB-894D-C5840F998761}"/>
    <dgm:cxn modelId="{11030E3A-C87B-467E-8D03-DC5E24513EB6}" type="presOf" srcId="{8E2AC300-47EE-41DD-9A30-54E879CD0C76}" destId="{B5A68CB2-54DB-4734-BE83-CA79B4335CE2}" srcOrd="0" destOrd="2" presId="urn:microsoft.com/office/officeart/2005/8/layout/vList2"/>
    <dgm:cxn modelId="{6194A544-B57F-4544-BA70-0DED88010B52}" type="presOf" srcId="{485D5F31-B39C-4DC4-82D6-10FFA6E2245A}" destId="{1F9FAA29-C554-4E3F-A5D6-2D9FF5D47E6A}" srcOrd="0" destOrd="0" presId="urn:microsoft.com/office/officeart/2005/8/layout/vList2"/>
    <dgm:cxn modelId="{C115CC52-11FF-413B-8550-E3412FED9876}" type="presOf" srcId="{29919062-9489-4DCE-A17F-C9F3A9F2A4E1}" destId="{B5A68CB2-54DB-4734-BE83-CA79B4335CE2}"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7B6D0AB2-1A41-41C5-9454-F99424E424C3}" srcId="{4B19D9E1-C543-427B-B763-329D49809BC2}" destId="{96C891B1-D9FD-4F4E-AA5C-9051109152EF}" srcOrd="1" destOrd="0" parTransId="{C900AAB3-C08C-4C6D-9E80-CBD0CECC4458}" sibTransId="{34A2595D-0460-4CAA-9412-DF52446BE173}"/>
    <dgm:cxn modelId="{79E1BCBD-7FF5-47C9-B388-55F3B401A45E}" srcId="{96C891B1-D9FD-4F4E-AA5C-9051109152EF}" destId="{8E2AC300-47EE-41DD-9A30-54E879CD0C76}" srcOrd="2" destOrd="0" parTransId="{FCDD9694-EEC7-4BCD-BFE2-A765A4AC62CB}" sibTransId="{9256FC01-B0BF-474D-AD5A-E169E1CB72DC}"/>
    <dgm:cxn modelId="{009E8288-9BB1-4FD0-A14D-1F0F2A5FA4DE}" type="presParOf" srcId="{DD9A0267-F7D7-4683-BE4B-EAA2B03D81C5}" destId="{1F9FAA29-C554-4E3F-A5D6-2D9FF5D47E6A}" srcOrd="0" destOrd="0" presId="urn:microsoft.com/office/officeart/2005/8/layout/vList2"/>
    <dgm:cxn modelId="{FAB5B18F-4676-4FE4-A380-D0FB55EF6E2B}" type="presParOf" srcId="{DD9A0267-F7D7-4683-BE4B-EAA2B03D81C5}" destId="{76B8A220-2B7D-4AAB-A79E-D93D292998D9}" srcOrd="1" destOrd="0" presId="urn:microsoft.com/office/officeart/2005/8/layout/vList2"/>
    <dgm:cxn modelId="{4D04C6F4-5C4E-4A2C-A82A-D1F88460E3A7}" type="presParOf" srcId="{DD9A0267-F7D7-4683-BE4B-EAA2B03D81C5}" destId="{661EA203-F754-4A8E-B024-5669B7E32524}" srcOrd="2" destOrd="0" presId="urn:microsoft.com/office/officeart/2005/8/layout/vList2"/>
    <dgm:cxn modelId="{AEEABAF1-8D4B-43DE-8D39-613CEE592231}" type="presParOf" srcId="{DD9A0267-F7D7-4683-BE4B-EAA2B03D81C5}" destId="{B5A68CB2-54DB-4734-BE83-CA79B4335CE2}"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3457"/>
          <a:ext cx="11287760" cy="76146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uk-UA" sz="3600" kern="1200" dirty="0"/>
            <a:t>Конституція України</a:t>
          </a:r>
        </a:p>
      </dsp:txBody>
      <dsp:txXfrm>
        <a:off x="37172" y="40629"/>
        <a:ext cx="11213416" cy="687125"/>
      </dsp:txXfrm>
    </dsp:sp>
    <dsp:sp modelId="{1E2B8747-8E71-4A3A-B5D9-68CF3441E5D7}">
      <dsp:nvSpPr>
        <dsp:cNvPr id="0" name=""/>
        <dsp:cNvSpPr/>
      </dsp:nvSpPr>
      <dsp:spPr>
        <a:xfrm>
          <a:off x="0" y="764927"/>
          <a:ext cx="11287760" cy="39261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8386" tIns="35560" rIns="199136" bIns="35560" numCol="1" spcCol="1270" anchor="t" anchorCtr="0">
          <a:noAutofit/>
        </a:bodyPr>
        <a:lstStyle/>
        <a:p>
          <a:pPr marL="285750" lvl="1" indent="-285750" algn="l" defTabSz="1244600">
            <a:lnSpc>
              <a:spcPct val="90000"/>
            </a:lnSpc>
            <a:spcBef>
              <a:spcPct val="0"/>
            </a:spcBef>
            <a:spcAft>
              <a:spcPct val="20000"/>
            </a:spcAft>
            <a:buChar char="•"/>
          </a:pPr>
          <a:r>
            <a:rPr lang="uk-UA" sz="2800" kern="1200" noProof="0" dirty="0"/>
            <a:t>Стаття 7. В Україні визнається і гарантується місцеве самоврядування</a:t>
          </a:r>
          <a:r>
            <a:rPr lang="ru-RU" sz="2800" kern="1200" dirty="0"/>
            <a:t>.</a:t>
          </a:r>
          <a:endParaRPr lang="uk-UA" sz="2800" kern="1200" dirty="0"/>
        </a:p>
        <a:p>
          <a:pPr marL="285750" lvl="1" indent="-285750" algn="l" defTabSz="1244600">
            <a:lnSpc>
              <a:spcPct val="90000"/>
            </a:lnSpc>
            <a:spcBef>
              <a:spcPct val="0"/>
            </a:spcBef>
            <a:spcAft>
              <a:spcPct val="20000"/>
            </a:spcAft>
            <a:buChar char="•"/>
          </a:pPr>
          <a:r>
            <a:rPr lang="uk-UA" sz="2800" kern="1200" dirty="0"/>
            <a:t>Стаття 13. Земля, її надра, атмосферне повітря, водні та інші природні ресурси, які знаходяться в межах території України, природні ресурси її континентального шельфу, виключної (морської) економічної зони є об'єктами права власності Українського народу. Від імені Українського народу права власника здійснюють органи державної влади та </a:t>
          </a:r>
          <a:r>
            <a:rPr lang="uk-UA" sz="2800" u="sng" kern="1200" dirty="0"/>
            <a:t>органи місцевого самоврядування </a:t>
          </a:r>
          <a:r>
            <a:rPr lang="uk-UA" sz="2800" kern="1200" dirty="0"/>
            <a:t>в межах, визначених цією Конституцією.</a:t>
          </a:r>
        </a:p>
        <a:p>
          <a:pPr marL="285750" lvl="1" indent="-285750" algn="l" defTabSz="1244600">
            <a:lnSpc>
              <a:spcPct val="90000"/>
            </a:lnSpc>
            <a:spcBef>
              <a:spcPct val="0"/>
            </a:spcBef>
            <a:spcAft>
              <a:spcPct val="20000"/>
            </a:spcAft>
            <a:buChar char="•"/>
          </a:pPr>
          <a:endParaRPr lang="uk-UA" sz="2800" kern="1200" dirty="0"/>
        </a:p>
      </dsp:txBody>
      <dsp:txXfrm>
        <a:off x="0" y="764927"/>
        <a:ext cx="11287760" cy="392617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1639"/>
          <a:ext cx="11856720" cy="750304"/>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uk-UA" sz="2800" kern="1200" dirty="0"/>
            <a:t>Закон України «</a:t>
          </a:r>
          <a:r>
            <a:rPr lang="uk-UA" sz="2800" kern="1200" noProof="0" dirty="0"/>
            <a:t>Про державний контроль за використанням та охороною земель</a:t>
          </a:r>
          <a:r>
            <a:rPr lang="ru-RU" sz="2800" kern="1200" dirty="0"/>
            <a:t>»</a:t>
          </a:r>
        </a:p>
      </dsp:txBody>
      <dsp:txXfrm>
        <a:off x="36627" y="38266"/>
        <a:ext cx="11783466" cy="677050"/>
      </dsp:txXfrm>
    </dsp:sp>
    <dsp:sp modelId="{661EA203-F754-4A8E-B024-5669B7E32524}">
      <dsp:nvSpPr>
        <dsp:cNvPr id="0" name=""/>
        <dsp:cNvSpPr/>
      </dsp:nvSpPr>
      <dsp:spPr>
        <a:xfrm>
          <a:off x="0" y="766105"/>
          <a:ext cx="11856720" cy="1233992"/>
        </a:xfrm>
        <a:prstGeom prst="roundRect">
          <a:avLst/>
        </a:prstGeom>
        <a:solidFill>
          <a:schemeClr val="accent4">
            <a:lumMod val="60000"/>
            <a:lumOff val="4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800" b="1" kern="1200" noProof="0" dirty="0">
              <a:solidFill>
                <a:schemeClr val="tx1"/>
              </a:solidFill>
            </a:rPr>
            <a:t>Стаття 6</a:t>
          </a:r>
          <a:r>
            <a:rPr lang="uk-UA" sz="2800" b="1" kern="1200" baseline="30000" noProof="0" dirty="0">
              <a:solidFill>
                <a:schemeClr val="tx1"/>
              </a:solidFill>
            </a:rPr>
            <a:t>1</a:t>
          </a:r>
          <a:r>
            <a:rPr lang="uk-UA" sz="2800" b="1" kern="1200" noProof="0" dirty="0">
              <a:solidFill>
                <a:schemeClr val="tx1"/>
              </a:solidFill>
            </a:rPr>
            <a:t>. Повноваження виконавчих органів сільських, селищних, міських рад із здійснення державного контролю за використанням та охороною земель</a:t>
          </a:r>
        </a:p>
      </dsp:txBody>
      <dsp:txXfrm>
        <a:off x="60239" y="826344"/>
        <a:ext cx="11736242" cy="1113514"/>
      </dsp:txXfrm>
    </dsp:sp>
    <dsp:sp modelId="{B5A68CB2-54DB-4734-BE83-CA79B4335CE2}">
      <dsp:nvSpPr>
        <dsp:cNvPr id="0" name=""/>
        <dsp:cNvSpPr/>
      </dsp:nvSpPr>
      <dsp:spPr>
        <a:xfrm>
          <a:off x="0" y="2000097"/>
          <a:ext cx="11856720" cy="32570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76451" tIns="30480" rIns="170688" bIns="30480" numCol="1" spcCol="1270" anchor="t" anchorCtr="0">
          <a:noAutofi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400" b="1" u="none" kern="1200" noProof="0" dirty="0">
              <a:latin typeface="+mn-lt"/>
            </a:rPr>
            <a:t>Виконавчі органи сільських, селищних, міських рад:</a:t>
          </a:r>
        </a:p>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300" u="none" kern="1200" noProof="0" dirty="0">
              <a:latin typeface="+mn-lt"/>
            </a:rPr>
            <a:t>а) вносять до Ради міністрів Автономної Республіки Крим, органів виконавчої влади або органів місцевого самоврядування клопотання щодо:</a:t>
          </a:r>
        </a:p>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300" u="none" kern="1200" noProof="0" dirty="0">
              <a:latin typeface="+mn-lt"/>
            </a:rPr>
            <a:t>приведення у відповідність із законодавством прийнятих ними рішень з питань регулювання земельних відносин, використання та охорони </a:t>
          </a:r>
          <a:r>
            <a:rPr lang="ru-RU" sz="2300" u="none" kern="1200" noProof="0" dirty="0">
              <a:latin typeface="+mn-lt"/>
            </a:rPr>
            <a:t>земель;</a:t>
          </a:r>
          <a:endParaRPr lang="uk-UA" sz="2300" u="none" kern="1200" noProof="0" dirty="0">
            <a:latin typeface="+mn-lt"/>
          </a:endParaRPr>
        </a:p>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300" u="none" kern="1200" noProof="0" dirty="0">
              <a:latin typeface="+mn-lt"/>
            </a:rPr>
            <a:t>припинення будівництва та експлуатації об’єктів у разі порушення вимог земельного законодавства України до повного усунення виявлених порушень і ліквідації їх наслідків;</a:t>
          </a:r>
        </a:p>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300" u="none" kern="1200" noProof="0" dirty="0">
              <a:latin typeface="+mn-lt"/>
            </a:rPr>
            <a:t>припинення права користування земельною ділянкою відповідно до закону;</a:t>
          </a:r>
        </a:p>
      </dsp:txBody>
      <dsp:txXfrm>
        <a:off x="0" y="2000097"/>
        <a:ext cx="11856720" cy="325701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34433"/>
          <a:ext cx="11856720" cy="936373"/>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uk-UA" sz="2800" kern="1200" dirty="0"/>
            <a:t>Закон України «</a:t>
          </a:r>
          <a:r>
            <a:rPr lang="uk-UA" sz="2800" kern="1200" noProof="0" dirty="0"/>
            <a:t>Про державний контроль за використанням та охороною земель</a:t>
          </a:r>
          <a:r>
            <a:rPr lang="ru-RU" sz="2800" kern="1200" dirty="0"/>
            <a:t>»</a:t>
          </a:r>
        </a:p>
      </dsp:txBody>
      <dsp:txXfrm>
        <a:off x="45710" y="80143"/>
        <a:ext cx="11765300" cy="844953"/>
      </dsp:txXfrm>
    </dsp:sp>
    <dsp:sp modelId="{661EA203-F754-4A8E-B024-5669B7E32524}">
      <dsp:nvSpPr>
        <dsp:cNvPr id="0" name=""/>
        <dsp:cNvSpPr/>
      </dsp:nvSpPr>
      <dsp:spPr>
        <a:xfrm>
          <a:off x="0" y="1014007"/>
          <a:ext cx="11856720" cy="1540012"/>
        </a:xfrm>
        <a:prstGeom prst="roundRect">
          <a:avLst/>
        </a:prstGeom>
        <a:solidFill>
          <a:schemeClr val="accent4">
            <a:lumMod val="60000"/>
            <a:lumOff val="4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800" b="1" kern="1200" noProof="0" dirty="0">
              <a:solidFill>
                <a:schemeClr val="tx1"/>
              </a:solidFill>
            </a:rPr>
            <a:t>Стаття 6</a:t>
          </a:r>
          <a:r>
            <a:rPr lang="uk-UA" sz="2800" b="1" kern="1200" baseline="30000" noProof="0" dirty="0">
              <a:solidFill>
                <a:schemeClr val="tx1"/>
              </a:solidFill>
            </a:rPr>
            <a:t>1</a:t>
          </a:r>
          <a:r>
            <a:rPr lang="uk-UA" sz="2800" b="1" kern="1200" noProof="0" dirty="0">
              <a:solidFill>
                <a:schemeClr val="tx1"/>
              </a:solidFill>
            </a:rPr>
            <a:t>. Повноваження виконавчих органів сільських, селищних, міських рад із здійснення державного контролю за використанням та охороною земель</a:t>
          </a:r>
        </a:p>
      </dsp:txBody>
      <dsp:txXfrm>
        <a:off x="75177" y="1089184"/>
        <a:ext cx="11706366" cy="1389658"/>
      </dsp:txXfrm>
    </dsp:sp>
    <dsp:sp modelId="{B5A68CB2-54DB-4734-BE83-CA79B4335CE2}">
      <dsp:nvSpPr>
        <dsp:cNvPr id="0" name=""/>
        <dsp:cNvSpPr/>
      </dsp:nvSpPr>
      <dsp:spPr>
        <a:xfrm>
          <a:off x="0" y="2554019"/>
          <a:ext cx="11856720" cy="26703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76451" tIns="30480" rIns="170688" bIns="30480" numCol="1" spcCol="1270" anchor="t" anchorCtr="0">
          <a:noAutofi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400" b="1" u="none" kern="1200" noProof="0" dirty="0">
              <a:latin typeface="+mn-lt"/>
            </a:rPr>
            <a:t>Виконавчі органи сільських, селищних, міських рад (</a:t>
          </a:r>
          <a:r>
            <a:rPr lang="uk-UA" sz="2400" b="0" i="1" u="none" kern="1200" noProof="0" dirty="0">
              <a:latin typeface="+mn-lt"/>
            </a:rPr>
            <a:t>продовження</a:t>
          </a:r>
          <a:r>
            <a:rPr lang="uk-UA" sz="2400" b="1" u="none" kern="1200" noProof="0" dirty="0">
              <a:latin typeface="+mn-lt"/>
            </a:rPr>
            <a:t>):</a:t>
          </a:r>
        </a:p>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100" u="none" kern="1200" noProof="0" dirty="0">
              <a:latin typeface="+mn-lt"/>
            </a:rPr>
            <a:t>б) звертаються до суду з позовом про відшкодування втрат лісогосподарського виробництва, повернення самовільно чи тимчасово зайнятих земельних ділянок, строк користування якими закінчився, а також про відшкодування шкоди, заподіяної внаслідок самовільного зайняття земельних ділянок, використання земельних ділянок не за цільовим призначенням;</a:t>
          </a:r>
        </a:p>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ru-RU" sz="2100" u="none" kern="1200" noProof="0" dirty="0">
              <a:latin typeface="+mn-lt"/>
            </a:rPr>
            <a:t>в) вживають відповідно до закону заходів щодо повернення самовільно зайнятих земельних ділянок їх власникам або користувачам;</a:t>
          </a:r>
          <a:endParaRPr lang="uk-UA" sz="2100" u="none" kern="1200" noProof="0" dirty="0">
            <a:latin typeface="+mn-lt"/>
          </a:endParaRPr>
        </a:p>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100" u="none" kern="1200" noProof="0" dirty="0">
              <a:latin typeface="+mn-lt"/>
            </a:rPr>
            <a:t>г) здійснюють інші повноваження відповідно до закону.</a:t>
          </a:r>
        </a:p>
      </dsp:txBody>
      <dsp:txXfrm>
        <a:off x="0" y="2554019"/>
        <a:ext cx="11856720" cy="267030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47478"/>
          <a:ext cx="11856720" cy="956115"/>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uk-UA" sz="2800" kern="1200" dirty="0"/>
            <a:t>Закон України «</a:t>
          </a:r>
          <a:r>
            <a:rPr lang="uk-UA" sz="2800" kern="1200" noProof="0" dirty="0"/>
            <a:t>Про державний контроль за використанням та охороною земель</a:t>
          </a:r>
          <a:r>
            <a:rPr lang="ru-RU" sz="2800" kern="1200" dirty="0"/>
            <a:t>»</a:t>
          </a:r>
        </a:p>
      </dsp:txBody>
      <dsp:txXfrm>
        <a:off x="46674" y="94152"/>
        <a:ext cx="11763372" cy="862767"/>
      </dsp:txXfrm>
    </dsp:sp>
    <dsp:sp modelId="{661EA203-F754-4A8E-B024-5669B7E32524}">
      <dsp:nvSpPr>
        <dsp:cNvPr id="0" name=""/>
        <dsp:cNvSpPr/>
      </dsp:nvSpPr>
      <dsp:spPr>
        <a:xfrm>
          <a:off x="0" y="1187914"/>
          <a:ext cx="11856720" cy="1572480"/>
        </a:xfrm>
        <a:prstGeom prst="roundRect">
          <a:avLst/>
        </a:prstGeom>
        <a:solidFill>
          <a:schemeClr val="accent4">
            <a:lumMod val="60000"/>
            <a:lumOff val="4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800" b="1" kern="1200" noProof="0" dirty="0">
              <a:solidFill>
                <a:schemeClr val="tx1"/>
              </a:solidFill>
            </a:rPr>
            <a:t>Стаття 6</a:t>
          </a:r>
          <a:r>
            <a:rPr lang="uk-UA" sz="2800" b="1" kern="1200" baseline="30000" noProof="0" dirty="0">
              <a:solidFill>
                <a:schemeClr val="tx1"/>
              </a:solidFill>
            </a:rPr>
            <a:t>1</a:t>
          </a:r>
          <a:r>
            <a:rPr lang="uk-UA" sz="2800" b="1" kern="1200" noProof="0" dirty="0">
              <a:solidFill>
                <a:schemeClr val="tx1"/>
              </a:solidFill>
            </a:rPr>
            <a:t>. Повноваження виконавчих органів сільських, селищних, міських рад із здійснення державного контролю за використанням та охороною земель</a:t>
          </a:r>
        </a:p>
      </dsp:txBody>
      <dsp:txXfrm>
        <a:off x="76762" y="1264676"/>
        <a:ext cx="11703196" cy="1418956"/>
      </dsp:txXfrm>
    </dsp:sp>
    <dsp:sp modelId="{B5A68CB2-54DB-4734-BE83-CA79B4335CE2}">
      <dsp:nvSpPr>
        <dsp:cNvPr id="0" name=""/>
        <dsp:cNvSpPr/>
      </dsp:nvSpPr>
      <dsp:spPr>
        <a:xfrm>
          <a:off x="0" y="2760394"/>
          <a:ext cx="11856720" cy="2450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76451" tIns="30480" rIns="170688" bIns="30480" numCol="1" spcCol="1270" anchor="t" anchorCtr="0">
          <a:noAutofi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400" b="0" u="none" kern="1200" noProof="0" dirty="0">
              <a:latin typeface="+mn-lt"/>
            </a:rPr>
            <a:t>Виконавчі органи сільських, селищних, міських рад набувають установлених законом повноважень із здійснення державного контролю за використанням та охороною земель </a:t>
          </a:r>
          <a:r>
            <a:rPr lang="uk-UA" sz="2400" b="0" u="sng" kern="1200" noProof="0" dirty="0">
              <a:latin typeface="+mn-lt"/>
            </a:rPr>
            <a:t>у разі прийняття відповідною радою рішення про здійснення такого контролю</a:t>
          </a:r>
          <a:r>
            <a:rPr lang="uk-UA" sz="2400" b="0" u="none" kern="1200" noProof="0" dirty="0">
              <a:latin typeface="+mn-lt"/>
            </a:rPr>
            <a:t> і реалізують функцію державного контролю за використанням та охороною земель </a:t>
          </a:r>
          <a:r>
            <a:rPr lang="uk-UA" sz="2400" b="0" u="sng" kern="1200" noProof="0" dirty="0">
              <a:latin typeface="+mn-lt"/>
            </a:rPr>
            <a:t>через державних інспекторів з державного контролю за використанням та охороною земель </a:t>
          </a:r>
          <a:r>
            <a:rPr lang="uk-UA" sz="2400" b="0" u="none" kern="1200" noProof="0" dirty="0">
              <a:latin typeface="+mn-lt"/>
            </a:rPr>
            <a:t>відповідних рад, кваліфікаційні вимоги до яких визначені статтею 10 цього Закону.</a:t>
          </a:r>
        </a:p>
      </dsp:txBody>
      <dsp:txXfrm>
        <a:off x="0" y="2760394"/>
        <a:ext cx="11856720" cy="245088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1881"/>
          <a:ext cx="11856720" cy="918136"/>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uk-UA" sz="2800" kern="1200" dirty="0"/>
            <a:t>Закон України «</a:t>
          </a:r>
          <a:r>
            <a:rPr lang="uk-UA" sz="2800" kern="1200" noProof="0" dirty="0"/>
            <a:t>Про державний контроль за використанням та охороною земель</a:t>
          </a:r>
          <a:r>
            <a:rPr lang="ru-RU" sz="2800" kern="1200" dirty="0"/>
            <a:t>»</a:t>
          </a:r>
        </a:p>
      </dsp:txBody>
      <dsp:txXfrm>
        <a:off x="44820" y="46701"/>
        <a:ext cx="11767080" cy="828496"/>
      </dsp:txXfrm>
    </dsp:sp>
    <dsp:sp modelId="{661EA203-F754-4A8E-B024-5669B7E32524}">
      <dsp:nvSpPr>
        <dsp:cNvPr id="0" name=""/>
        <dsp:cNvSpPr/>
      </dsp:nvSpPr>
      <dsp:spPr>
        <a:xfrm>
          <a:off x="0" y="934403"/>
          <a:ext cx="11856720" cy="1510017"/>
        </a:xfrm>
        <a:prstGeom prst="roundRect">
          <a:avLst/>
        </a:prstGeom>
        <a:solidFill>
          <a:schemeClr val="accent4">
            <a:lumMod val="60000"/>
            <a:lumOff val="4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800" b="1" kern="1200" noProof="0" dirty="0">
              <a:solidFill>
                <a:schemeClr val="tx1"/>
              </a:solidFill>
            </a:rPr>
            <a:t>Стаття 6</a:t>
          </a:r>
          <a:r>
            <a:rPr lang="uk-UA" sz="2800" b="1" kern="1200" baseline="30000" noProof="0" dirty="0">
              <a:solidFill>
                <a:schemeClr val="tx1"/>
              </a:solidFill>
            </a:rPr>
            <a:t>1</a:t>
          </a:r>
          <a:r>
            <a:rPr lang="uk-UA" sz="2800" b="1" kern="1200" noProof="0" dirty="0">
              <a:solidFill>
                <a:schemeClr val="tx1"/>
              </a:solidFill>
            </a:rPr>
            <a:t>. Повноваження виконавчих органів сільських, селищних, міських рад із здійснення державного контролю за використанням та охороною земель</a:t>
          </a:r>
        </a:p>
      </dsp:txBody>
      <dsp:txXfrm>
        <a:off x="73713" y="1008116"/>
        <a:ext cx="11709294" cy="1362591"/>
      </dsp:txXfrm>
    </dsp:sp>
    <dsp:sp modelId="{B5A68CB2-54DB-4734-BE83-CA79B4335CE2}">
      <dsp:nvSpPr>
        <dsp:cNvPr id="0" name=""/>
        <dsp:cNvSpPr/>
      </dsp:nvSpPr>
      <dsp:spPr>
        <a:xfrm>
          <a:off x="0" y="2444420"/>
          <a:ext cx="11856720" cy="2812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76451" tIns="30480" rIns="170688" bIns="30480" numCol="1" spcCol="1270" anchor="t" anchorCtr="0">
          <a:noAutofi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400" b="1" u="none" kern="1200" noProof="0" dirty="0">
              <a:latin typeface="+mn-lt"/>
            </a:rPr>
            <a:t>Сільські, селищні, міські ради після прийняття ними рішення про здійснення державного контролю за використанням та охороною земель зобов’язані:</a:t>
          </a:r>
        </a:p>
        <a:p>
          <a:pPr marL="720725" marR="0" lvl="1" indent="-457200" algn="just" defTabSz="630238"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2300" b="0" u="sng" kern="1200" noProof="0" dirty="0">
              <a:latin typeface="+mn-lt"/>
            </a:rPr>
            <a:t>протягом місяця забезпечити призначення державних інспекторів </a:t>
          </a:r>
          <a:r>
            <a:rPr lang="uk-UA" sz="2300" b="0" u="none" kern="1200" noProof="0" dirty="0">
              <a:latin typeface="+mn-lt"/>
            </a:rPr>
            <a:t>з контролю за використанням та охороною земель відповідних рад;</a:t>
          </a:r>
        </a:p>
        <a:p>
          <a:pPr marL="720725" marR="0" lvl="1" indent="-457200" algn="just" defTabSz="630238"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2300" b="0" u="sng" kern="1200" noProof="0" dirty="0">
              <a:latin typeface="+mn-lt"/>
            </a:rPr>
            <a:t>протягом 10 календарних днів після призначення державних інспекторів </a:t>
          </a:r>
          <a:r>
            <a:rPr lang="uk-UA" sz="2300" b="0" u="none" kern="1200" noProof="0" dirty="0">
              <a:latin typeface="+mn-lt"/>
            </a:rPr>
            <a:t>з контролю за використанням та охороною земель відповідних рад </a:t>
          </a:r>
          <a:r>
            <a:rPr lang="uk-UA" sz="2300" b="0" u="sng" kern="1200" noProof="0" dirty="0">
              <a:latin typeface="+mn-lt"/>
            </a:rPr>
            <a:t>письмово поінформувати про це центральний орган виконавчої влади, що реалізує державну політику у сфері земельних відносин.</a:t>
          </a:r>
        </a:p>
      </dsp:txBody>
      <dsp:txXfrm>
        <a:off x="0" y="2444420"/>
        <a:ext cx="11856720" cy="281245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3958"/>
          <a:ext cx="11856720" cy="928046"/>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uk-UA" sz="2800" kern="1200" dirty="0"/>
            <a:t>Закон України «</a:t>
          </a:r>
          <a:r>
            <a:rPr lang="uk-UA" sz="2800" kern="1200" noProof="0" dirty="0"/>
            <a:t>Про державний контроль за використанням та охороною земель</a:t>
          </a:r>
          <a:r>
            <a:rPr lang="ru-RU" sz="2800" kern="1200" dirty="0"/>
            <a:t>»</a:t>
          </a:r>
        </a:p>
      </dsp:txBody>
      <dsp:txXfrm>
        <a:off x="45303" y="49261"/>
        <a:ext cx="11766114" cy="837440"/>
      </dsp:txXfrm>
    </dsp:sp>
    <dsp:sp modelId="{661EA203-F754-4A8E-B024-5669B7E32524}">
      <dsp:nvSpPr>
        <dsp:cNvPr id="0" name=""/>
        <dsp:cNvSpPr/>
      </dsp:nvSpPr>
      <dsp:spPr>
        <a:xfrm>
          <a:off x="0" y="946237"/>
          <a:ext cx="11856720" cy="1526317"/>
        </a:xfrm>
        <a:prstGeom prst="roundRect">
          <a:avLst/>
        </a:prstGeom>
        <a:solidFill>
          <a:schemeClr val="accent4">
            <a:lumMod val="60000"/>
            <a:lumOff val="4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800" b="1" kern="1200" noProof="0" dirty="0">
              <a:solidFill>
                <a:schemeClr val="tx1"/>
              </a:solidFill>
            </a:rPr>
            <a:t>Стаття 6</a:t>
          </a:r>
          <a:r>
            <a:rPr lang="uk-UA" sz="2800" b="1" kern="1200" baseline="30000" noProof="0" dirty="0">
              <a:solidFill>
                <a:schemeClr val="tx1"/>
              </a:solidFill>
            </a:rPr>
            <a:t>1</a:t>
          </a:r>
          <a:r>
            <a:rPr lang="uk-UA" sz="2800" b="1" kern="1200" noProof="0" dirty="0">
              <a:solidFill>
                <a:schemeClr val="tx1"/>
              </a:solidFill>
            </a:rPr>
            <a:t>. Повноваження виконавчих органів сільських, селищних, міських рад із здійснення державного контролю за використанням та охороною земель</a:t>
          </a:r>
        </a:p>
      </dsp:txBody>
      <dsp:txXfrm>
        <a:off x="74509" y="1020746"/>
        <a:ext cx="11707702" cy="1377299"/>
      </dsp:txXfrm>
    </dsp:sp>
    <dsp:sp modelId="{B5A68CB2-54DB-4734-BE83-CA79B4335CE2}">
      <dsp:nvSpPr>
        <dsp:cNvPr id="0" name=""/>
        <dsp:cNvSpPr/>
      </dsp:nvSpPr>
      <dsp:spPr>
        <a:xfrm>
          <a:off x="0" y="2472555"/>
          <a:ext cx="11856720" cy="27822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76451" tIns="30480" rIns="170688" bIns="30480" numCol="1" spcCol="1270" anchor="t" anchorCtr="0">
          <a:noAutofi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800" b="0" u="none" kern="1200" noProof="0" dirty="0">
              <a:latin typeface="+mn-lt"/>
            </a:rPr>
            <a:t>Виконавчі органи сільських, селищних, міських рад </a:t>
          </a:r>
          <a:r>
            <a:rPr lang="uk-UA" sz="2800" b="0" u="sng" kern="1200" noProof="0" dirty="0">
              <a:latin typeface="+mn-lt"/>
            </a:rPr>
            <a:t>починають виконувати повноваження із здійснення державного контролю за використанням та охороною земель через 30 календарних днів після інформування </a:t>
          </a:r>
          <a:r>
            <a:rPr lang="uk-UA" sz="2800" b="0" u="none" kern="1200" noProof="0" dirty="0">
              <a:latin typeface="+mn-lt"/>
            </a:rPr>
            <a:t>центрального органу виконавчої влади, що реалізує державну політику у сфері земельних відносин.</a:t>
          </a:r>
        </a:p>
      </dsp:txBody>
      <dsp:txXfrm>
        <a:off x="0" y="2472555"/>
        <a:ext cx="11856720" cy="2782238"/>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11197"/>
          <a:ext cx="11856720" cy="935192"/>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uk-UA" sz="2800" kern="1200" dirty="0"/>
            <a:t>Закон України «</a:t>
          </a:r>
          <a:r>
            <a:rPr lang="uk-UA" sz="2800" kern="1200" noProof="0" dirty="0"/>
            <a:t>Про державний контроль за використанням та охороною земель</a:t>
          </a:r>
          <a:r>
            <a:rPr lang="ru-RU" sz="2800" kern="1200" dirty="0"/>
            <a:t>»</a:t>
          </a:r>
        </a:p>
      </dsp:txBody>
      <dsp:txXfrm>
        <a:off x="45652" y="56849"/>
        <a:ext cx="11765416" cy="843888"/>
      </dsp:txXfrm>
    </dsp:sp>
    <dsp:sp modelId="{661EA203-F754-4A8E-B024-5669B7E32524}">
      <dsp:nvSpPr>
        <dsp:cNvPr id="0" name=""/>
        <dsp:cNvSpPr/>
      </dsp:nvSpPr>
      <dsp:spPr>
        <a:xfrm>
          <a:off x="0" y="1041337"/>
          <a:ext cx="11856720" cy="1538070"/>
        </a:xfrm>
        <a:prstGeom prst="roundRect">
          <a:avLst/>
        </a:prstGeom>
        <a:solidFill>
          <a:schemeClr val="accent4">
            <a:lumMod val="60000"/>
            <a:lumOff val="4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800" b="1" kern="1200" noProof="0" dirty="0">
              <a:solidFill>
                <a:schemeClr val="tx1"/>
              </a:solidFill>
            </a:rPr>
            <a:t>Стаття 6</a:t>
          </a:r>
          <a:r>
            <a:rPr lang="uk-UA" sz="2800" b="1" kern="1200" baseline="30000" noProof="0" dirty="0">
              <a:solidFill>
                <a:schemeClr val="tx1"/>
              </a:solidFill>
            </a:rPr>
            <a:t>1</a:t>
          </a:r>
          <a:r>
            <a:rPr lang="uk-UA" sz="2800" b="1" kern="1200" noProof="0" dirty="0">
              <a:solidFill>
                <a:schemeClr val="tx1"/>
              </a:solidFill>
            </a:rPr>
            <a:t>. Повноваження виконавчих органів сільських, селищних, міських рад із здійснення державного контролю за використанням та охороною земель</a:t>
          </a:r>
        </a:p>
      </dsp:txBody>
      <dsp:txXfrm>
        <a:off x="75082" y="1116419"/>
        <a:ext cx="11706556" cy="1387906"/>
      </dsp:txXfrm>
    </dsp:sp>
    <dsp:sp modelId="{B5A68CB2-54DB-4734-BE83-CA79B4335CE2}">
      <dsp:nvSpPr>
        <dsp:cNvPr id="0" name=""/>
        <dsp:cNvSpPr/>
      </dsp:nvSpPr>
      <dsp:spPr>
        <a:xfrm>
          <a:off x="0" y="2590605"/>
          <a:ext cx="11856720" cy="21703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76451" tIns="30480" rIns="170688" bIns="30480" numCol="1" spcCol="1270" anchor="t" anchorCtr="0">
          <a:noAutofi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400" b="0" u="none" kern="1200" noProof="0" dirty="0">
              <a:latin typeface="+mn-lt"/>
            </a:rPr>
            <a:t>У разі якщо сільські, селищні, міські ради </a:t>
          </a:r>
          <a:r>
            <a:rPr lang="uk-UA" sz="2400" b="0" u="sng" kern="1200" noProof="0" dirty="0">
              <a:latin typeface="+mn-lt"/>
            </a:rPr>
            <a:t>не прийняли рішення про здійснення державного контролю за використанням та охороною земель та не забезпечили призначення державних інспекторів</a:t>
          </a:r>
          <a:r>
            <a:rPr lang="uk-UA" sz="2400" b="0" u="none" kern="1200" noProof="0" dirty="0">
              <a:latin typeface="+mn-lt"/>
            </a:rPr>
            <a:t> відповідних рад, повноваження рад у зазначеній сфері </a:t>
          </a:r>
          <a:r>
            <a:rPr lang="uk-UA" sz="2400" b="0" u="sng" kern="1200" noProof="0" dirty="0">
              <a:latin typeface="+mn-lt"/>
            </a:rPr>
            <a:t>виконує центральний орган виконавчої влади, що реалізує державну політику у сфері земельних відносин</a:t>
          </a:r>
          <a:r>
            <a:rPr lang="uk-UA" sz="2400" b="0" u="none" kern="1200" noProof="0" dirty="0">
              <a:latin typeface="+mn-lt"/>
            </a:rPr>
            <a:t>, до прийняття радами в установленому цим Законом порядку рішення про виконання радами повноважень із здійснення державного контролю за використанням та охороною земель.</a:t>
          </a:r>
        </a:p>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endParaRPr lang="uk-UA" sz="2800" b="0" u="none" kern="1200" noProof="0" dirty="0">
            <a:latin typeface="+mn-lt"/>
          </a:endParaRPr>
        </a:p>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endParaRPr lang="uk-UA" sz="2800" b="0" u="none" kern="1200" noProof="0" dirty="0">
            <a:latin typeface="+mn-lt"/>
          </a:endParaRPr>
        </a:p>
      </dsp:txBody>
      <dsp:txXfrm>
        <a:off x="0" y="2590605"/>
        <a:ext cx="11856720" cy="217030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4041"/>
          <a:ext cx="11287760" cy="79737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uk-UA" sz="3600" kern="1200" dirty="0"/>
            <a:t>Конституція України</a:t>
          </a:r>
        </a:p>
      </dsp:txBody>
      <dsp:txXfrm>
        <a:off x="38925" y="42966"/>
        <a:ext cx="11209910" cy="719529"/>
      </dsp:txXfrm>
    </dsp:sp>
    <dsp:sp modelId="{1E2B8747-8E71-4A3A-B5D9-68CF3441E5D7}">
      <dsp:nvSpPr>
        <dsp:cNvPr id="0" name=""/>
        <dsp:cNvSpPr/>
      </dsp:nvSpPr>
      <dsp:spPr>
        <a:xfrm>
          <a:off x="0" y="801421"/>
          <a:ext cx="11287760" cy="38890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8386" tIns="35560" rIns="199136" bIns="35560" numCol="1" spcCol="1270" anchor="t" anchorCtr="0">
          <a:noAutofit/>
        </a:bodyPr>
        <a:lstStyle/>
        <a:p>
          <a:pPr marL="285750" lvl="1" indent="-285750" algn="l" defTabSz="1244600">
            <a:lnSpc>
              <a:spcPct val="90000"/>
            </a:lnSpc>
            <a:spcBef>
              <a:spcPct val="0"/>
            </a:spcBef>
            <a:spcAft>
              <a:spcPts val="0"/>
            </a:spcAft>
            <a:buChar char="•"/>
          </a:pPr>
          <a:r>
            <a:rPr lang="uk-UA" sz="2800" kern="1200" dirty="0"/>
            <a:t>Стаття 140. </a:t>
          </a:r>
          <a:r>
            <a:rPr lang="uk-UA" sz="2800" u="sng" kern="1200" dirty="0"/>
            <a:t>Місцеве самоврядування </a:t>
          </a:r>
          <a:r>
            <a:rPr lang="uk-UA" sz="2800" kern="1200" dirty="0"/>
            <a:t>є правом територіальної громади - жителів села чи добровільного об'єднання у сільську громаду жителів кількох сіл, селища та міста - самостійно вирішувати питання місцевого значення в межах Конституції і законів України.</a:t>
          </a:r>
        </a:p>
        <a:p>
          <a:pPr marL="285750" lvl="1" indent="-285750" algn="l" defTabSz="1244600">
            <a:lnSpc>
              <a:spcPct val="90000"/>
            </a:lnSpc>
            <a:spcBef>
              <a:spcPct val="0"/>
            </a:spcBef>
            <a:spcAft>
              <a:spcPct val="20000"/>
            </a:spcAft>
            <a:buChar char="•"/>
          </a:pPr>
          <a:r>
            <a:rPr lang="uk-UA" sz="2800" u="sng" kern="1200" dirty="0"/>
            <a:t>Місцеве самоврядування здійснюється територіальною громадою в порядку, встановленому законом, як безпосередньо, так і через органи місцевого самоврядування: сільські, селищні, міські ради та їх виконавчі органи.</a:t>
          </a:r>
        </a:p>
        <a:p>
          <a:pPr marL="285750" lvl="1" indent="-285750" algn="l" defTabSz="1244600">
            <a:lnSpc>
              <a:spcPct val="90000"/>
            </a:lnSpc>
            <a:spcBef>
              <a:spcPct val="0"/>
            </a:spcBef>
            <a:spcAft>
              <a:spcPct val="20000"/>
            </a:spcAft>
            <a:buChar char="•"/>
          </a:pPr>
          <a:endParaRPr lang="uk-UA" sz="2800" kern="1200" dirty="0"/>
        </a:p>
      </dsp:txBody>
      <dsp:txXfrm>
        <a:off x="0" y="801421"/>
        <a:ext cx="11287760" cy="38890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3100"/>
          <a:ext cx="11287760" cy="810894"/>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uk-UA" sz="3600" kern="1200" dirty="0"/>
            <a:t>Конституція України</a:t>
          </a:r>
        </a:p>
      </dsp:txBody>
      <dsp:txXfrm>
        <a:off x="39585" y="42685"/>
        <a:ext cx="11208590" cy="731724"/>
      </dsp:txXfrm>
    </dsp:sp>
    <dsp:sp modelId="{1E2B8747-8E71-4A3A-B5D9-68CF3441E5D7}">
      <dsp:nvSpPr>
        <dsp:cNvPr id="0" name=""/>
        <dsp:cNvSpPr/>
      </dsp:nvSpPr>
      <dsp:spPr>
        <a:xfrm>
          <a:off x="0" y="813995"/>
          <a:ext cx="11287760" cy="38774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8386" tIns="35560" rIns="199136" bIns="35560" numCol="1" spcCol="1270" anchor="t" anchorCtr="0">
          <a:noAutofit/>
        </a:bodyPr>
        <a:lstStyle/>
        <a:p>
          <a:pPr marL="285750" lvl="1" indent="-285750" algn="l" defTabSz="1244600">
            <a:lnSpc>
              <a:spcPct val="90000"/>
            </a:lnSpc>
            <a:spcBef>
              <a:spcPct val="0"/>
            </a:spcBef>
            <a:spcAft>
              <a:spcPts val="0"/>
            </a:spcAft>
            <a:buChar char="•"/>
          </a:pPr>
          <a:r>
            <a:rPr lang="uk-UA" sz="2800" kern="1200" dirty="0"/>
            <a:t>Стаття 142. </a:t>
          </a:r>
          <a:r>
            <a:rPr lang="uk-UA" sz="2800" u="sng" kern="1200" dirty="0"/>
            <a:t>Матеріальною і фінансовою основою місцевого самоврядування </a:t>
          </a:r>
          <a:r>
            <a:rPr lang="uk-UA" sz="2800" kern="1200" dirty="0"/>
            <a:t>є рухоме і нерухоме майно, доходи місцевих бюджетів, інші кошти, </a:t>
          </a:r>
          <a:r>
            <a:rPr lang="uk-UA" sz="2800" u="sng" kern="1200" dirty="0"/>
            <a:t>земля</a:t>
          </a:r>
          <a:r>
            <a:rPr lang="uk-UA" sz="2800" kern="1200" dirty="0"/>
            <a:t>, природні ресурси, що є у власності територіальних громад сіл, селищ, міст, районів у містах, а також об'єкти їхньої спільної власності, що перебувають в управлінні районних і обласних рад.</a:t>
          </a:r>
        </a:p>
        <a:p>
          <a:pPr marL="285750" lvl="1" indent="-285750" algn="l" defTabSz="1244600">
            <a:lnSpc>
              <a:spcPct val="90000"/>
            </a:lnSpc>
            <a:spcBef>
              <a:spcPct val="0"/>
            </a:spcBef>
            <a:spcAft>
              <a:spcPts val="0"/>
            </a:spcAft>
            <a:buChar char="•"/>
          </a:pPr>
          <a:endParaRPr lang="uk-UA" sz="2800" kern="1200" dirty="0"/>
        </a:p>
        <a:p>
          <a:pPr marL="285750" lvl="1" indent="-285750" algn="l" defTabSz="1244600">
            <a:lnSpc>
              <a:spcPct val="90000"/>
            </a:lnSpc>
            <a:spcBef>
              <a:spcPct val="0"/>
            </a:spcBef>
            <a:spcAft>
              <a:spcPts val="0"/>
            </a:spcAft>
            <a:buChar char="•"/>
          </a:pPr>
          <a:endParaRPr lang="uk-UA" sz="2800" kern="1200" dirty="0"/>
        </a:p>
        <a:p>
          <a:pPr marL="285750" lvl="1" indent="-285750" algn="l" defTabSz="1244600">
            <a:lnSpc>
              <a:spcPct val="90000"/>
            </a:lnSpc>
            <a:spcBef>
              <a:spcPct val="0"/>
            </a:spcBef>
            <a:spcAft>
              <a:spcPct val="20000"/>
            </a:spcAft>
            <a:buChar char="•"/>
          </a:pPr>
          <a:endParaRPr lang="uk-UA" sz="2800" kern="1200" dirty="0"/>
        </a:p>
      </dsp:txBody>
      <dsp:txXfrm>
        <a:off x="0" y="813995"/>
        <a:ext cx="11287760" cy="387745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0"/>
          <a:ext cx="11287760" cy="65748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uk-UA" sz="3600" kern="1200" dirty="0"/>
            <a:t>Конституція України</a:t>
          </a:r>
        </a:p>
      </dsp:txBody>
      <dsp:txXfrm>
        <a:off x="32096" y="32096"/>
        <a:ext cx="11223568" cy="593290"/>
      </dsp:txXfrm>
    </dsp:sp>
    <dsp:sp modelId="{1E2B8747-8E71-4A3A-B5D9-68CF3441E5D7}">
      <dsp:nvSpPr>
        <dsp:cNvPr id="0" name=""/>
        <dsp:cNvSpPr/>
      </dsp:nvSpPr>
      <dsp:spPr>
        <a:xfrm>
          <a:off x="0" y="660672"/>
          <a:ext cx="11287760" cy="40713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8386" tIns="30480" rIns="170688" bIns="30480" numCol="1" spcCol="1270" anchor="t" anchorCtr="0">
          <a:noAutofit/>
        </a:bodyPr>
        <a:lstStyle/>
        <a:p>
          <a:pPr marL="228600" lvl="1" indent="-228600" algn="just" defTabSz="1066800">
            <a:lnSpc>
              <a:spcPct val="90000"/>
            </a:lnSpc>
            <a:spcBef>
              <a:spcPct val="0"/>
            </a:spcBef>
            <a:spcAft>
              <a:spcPts val="0"/>
            </a:spcAft>
            <a:buChar char="•"/>
          </a:pPr>
          <a:r>
            <a:rPr lang="uk-UA" sz="2400" kern="1200" dirty="0"/>
            <a:t>Стаття 143. </a:t>
          </a:r>
          <a:r>
            <a:rPr lang="uk-UA" sz="2400" u="sng" kern="1200" dirty="0"/>
            <a:t>Територіальні громади села, селища, міста безпосередньо або через утворені ними органи місцевого самоврядування </a:t>
          </a:r>
          <a:r>
            <a:rPr lang="uk-UA" sz="2400" kern="1200" dirty="0"/>
            <a:t>управляють майном, що є в комунальній власності; затверджують програми соціально-економічного та культурного розвитку і контролюють їх виконання; затверджують бюджети відповідних адміністративно-територіальних одиниць і контролюють їх виконання; </a:t>
          </a:r>
          <a:r>
            <a:rPr lang="uk-UA" sz="2400" u="sng" kern="1200" dirty="0"/>
            <a:t>встановлюють місцеві податки і збори відповідно до закону</a:t>
          </a:r>
          <a:r>
            <a:rPr lang="uk-UA" sz="2400" kern="1200" dirty="0"/>
            <a:t>; забезпечують проведення місцевих референдумів та реалізацію їх результатів; утворюють, реорганізовують та ліквідовують комунальні підприємства, організації і установи, а також здійснюють контроль за їх діяльністю; </a:t>
          </a:r>
          <a:r>
            <a:rPr lang="uk-UA" sz="2400" u="sng" kern="1200" dirty="0"/>
            <a:t>вирішують інші питання місцевого значення, віднесені законом до їхньої компетенції</a:t>
          </a:r>
          <a:r>
            <a:rPr lang="uk-UA" sz="2400" kern="1200" dirty="0"/>
            <a:t>.</a:t>
          </a:r>
        </a:p>
        <a:p>
          <a:pPr marL="285750" lvl="1" indent="-285750" algn="l" defTabSz="1244600">
            <a:lnSpc>
              <a:spcPct val="90000"/>
            </a:lnSpc>
            <a:spcBef>
              <a:spcPct val="0"/>
            </a:spcBef>
            <a:spcAft>
              <a:spcPts val="0"/>
            </a:spcAft>
            <a:buChar char="•"/>
          </a:pPr>
          <a:endParaRPr lang="uk-UA" sz="2800" kern="1200" dirty="0"/>
        </a:p>
        <a:p>
          <a:pPr marL="285750" lvl="1" indent="-285750" algn="l" defTabSz="1244600">
            <a:lnSpc>
              <a:spcPct val="90000"/>
            </a:lnSpc>
            <a:spcBef>
              <a:spcPct val="0"/>
            </a:spcBef>
            <a:spcAft>
              <a:spcPts val="0"/>
            </a:spcAft>
            <a:buChar char="•"/>
          </a:pPr>
          <a:endParaRPr lang="uk-UA" sz="2800" kern="1200" dirty="0"/>
        </a:p>
        <a:p>
          <a:pPr marL="285750" lvl="1" indent="-285750" algn="l" defTabSz="1244600">
            <a:lnSpc>
              <a:spcPct val="90000"/>
            </a:lnSpc>
            <a:spcBef>
              <a:spcPct val="0"/>
            </a:spcBef>
            <a:spcAft>
              <a:spcPct val="20000"/>
            </a:spcAft>
            <a:buChar char="•"/>
          </a:pPr>
          <a:endParaRPr lang="uk-UA" sz="2800" kern="1200" dirty="0"/>
        </a:p>
      </dsp:txBody>
      <dsp:txXfrm>
        <a:off x="0" y="660672"/>
        <a:ext cx="11287760" cy="407133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244723"/>
          <a:ext cx="11816080" cy="887445"/>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uk-UA" sz="3700" kern="1200" dirty="0"/>
            <a:t>Закон України «</a:t>
          </a:r>
          <a:r>
            <a:rPr lang="uk-UA" sz="3700" kern="1200" noProof="0" dirty="0"/>
            <a:t>Про місцеве самоврядування в Україні</a:t>
          </a:r>
          <a:r>
            <a:rPr lang="ru-RU" sz="3700" kern="1200" dirty="0"/>
            <a:t>»</a:t>
          </a:r>
          <a:endParaRPr lang="uk-UA" sz="3700" kern="1200" dirty="0"/>
        </a:p>
      </dsp:txBody>
      <dsp:txXfrm>
        <a:off x="43321" y="288044"/>
        <a:ext cx="11729438" cy="800803"/>
      </dsp:txXfrm>
    </dsp:sp>
    <dsp:sp modelId="{1E2B8747-8E71-4A3A-B5D9-68CF3441E5D7}">
      <dsp:nvSpPr>
        <dsp:cNvPr id="0" name=""/>
        <dsp:cNvSpPr/>
      </dsp:nvSpPr>
      <dsp:spPr>
        <a:xfrm>
          <a:off x="0" y="1132168"/>
          <a:ext cx="11816080" cy="4135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75161" tIns="20320" rIns="113792" bIns="20320" numCol="1" spcCol="1270" anchor="t" anchorCtr="0">
          <a:noAutofit/>
        </a:bodyPr>
        <a:lstStyle/>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1600" u="sng" kern="1200" dirty="0">
              <a:solidFill>
                <a:prstClr val="black">
                  <a:hueOff val="0"/>
                  <a:satOff val="0"/>
                  <a:lumOff val="0"/>
                  <a:alphaOff val="0"/>
                </a:prstClr>
              </a:solidFill>
              <a:latin typeface="+mn-lt"/>
              <a:ea typeface="+mn-ea"/>
              <a:cs typeface="+mn-cs"/>
            </a:rPr>
            <a:t>місцеве самоврядування в Україні - </a:t>
          </a:r>
          <a:r>
            <a:rPr lang="uk-UA" sz="1600" u="none" kern="1200" dirty="0">
              <a:solidFill>
                <a:prstClr val="black">
                  <a:hueOff val="0"/>
                  <a:satOff val="0"/>
                  <a:lumOff val="0"/>
                  <a:alphaOff val="0"/>
                </a:prstClr>
              </a:solidFill>
              <a:latin typeface="+mn-lt"/>
              <a:ea typeface="+mn-ea"/>
              <a:cs typeface="+mn-cs"/>
            </a:rPr>
            <a:t>це гарантоване державою право та реальна здатність територіальної громади - жителів села чи добровільного об'єднання у сільську громаду жителів кількох сіл, селища, міста - самостійно або під відповідальність органів та посадових осіб місцевого самоврядування вирішувати питання місцевого значення в межах Конституції і законів України;</a:t>
          </a:r>
          <a:endParaRPr lang="uk-UA" sz="1600" kern="1200" dirty="0">
            <a:latin typeface="+mn-lt"/>
          </a:endParaRPr>
        </a:p>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1600" u="sng" kern="1200" dirty="0">
              <a:latin typeface="+mn-lt"/>
            </a:rPr>
            <a:t>територіальна громада </a:t>
          </a:r>
          <a:r>
            <a:rPr lang="uk-UA" sz="1600" kern="1200" dirty="0">
              <a:latin typeface="+mn-lt"/>
            </a:rPr>
            <a:t>- жителі, об'єднані постійним проживанням у межах села, селища, міста, що є самостійними адміністративно-територіальними одиницями, або добровільне об'єднання жителів кількох сіл, селищ, міст, що мають єдиний адміністративний центр;</a:t>
          </a:r>
        </a:p>
        <a:p>
          <a:pPr marL="447675" lvl="1" indent="-265113" algn="just" defTabSz="755650">
            <a:lnSpc>
              <a:spcPct val="90000"/>
            </a:lnSpc>
            <a:spcBef>
              <a:spcPct val="0"/>
            </a:spcBef>
            <a:spcAft>
              <a:spcPct val="20000"/>
            </a:spcAft>
            <a:buFont typeface="Wingdings" panose="05000000000000000000" pitchFamily="2" charset="2"/>
            <a:buChar char="Ø"/>
            <a:tabLst/>
          </a:pPr>
          <a:r>
            <a:rPr lang="uk-UA" sz="1600" u="sng" kern="1200" dirty="0">
              <a:latin typeface="+mn-lt"/>
            </a:rPr>
            <a:t>територія територіальної громади </a:t>
          </a:r>
          <a:r>
            <a:rPr lang="uk-UA" sz="1600" kern="1200" dirty="0">
              <a:latin typeface="+mn-lt"/>
            </a:rPr>
            <a:t>- нерозривна територія, в межах якої територіальна громада здійснює свої повноваження щодо вирішення питань місцевого значення відповідно до Конституції і законів України, як безпосередньо, так і через органи місцевого самоврядування.</a:t>
          </a:r>
        </a:p>
        <a:p>
          <a:pPr marL="447675" lvl="1" indent="-265113" algn="just" defTabSz="755650">
            <a:lnSpc>
              <a:spcPct val="90000"/>
            </a:lnSpc>
            <a:spcBef>
              <a:spcPct val="0"/>
            </a:spcBef>
            <a:spcAft>
              <a:spcPct val="20000"/>
            </a:spcAft>
            <a:buFont typeface="Wingdings" panose="05000000000000000000" pitchFamily="2" charset="2"/>
            <a:buChar char="Ø"/>
            <a:tabLst/>
          </a:pPr>
          <a:r>
            <a:rPr lang="uk-UA" sz="1600" u="sng" kern="1200" dirty="0">
              <a:latin typeface="+mn-lt"/>
            </a:rPr>
            <a:t>делеговані повноваження </a:t>
          </a:r>
          <a:r>
            <a:rPr lang="uk-UA" sz="1600" kern="1200" dirty="0">
              <a:latin typeface="+mn-lt"/>
            </a:rPr>
            <a:t>- повноваження органів виконавчої влади, надані органам місцевого самоврядування законом, а також повноваження органів місцевого самоврядування, які передаються відповідним місцевим державним адміністраціям за рішенням районних, обласних рад;</a:t>
          </a:r>
        </a:p>
        <a:p>
          <a:pPr marL="447675" lvl="1" indent="-265113" algn="just" defTabSz="755650">
            <a:lnSpc>
              <a:spcPct val="90000"/>
            </a:lnSpc>
            <a:spcBef>
              <a:spcPct val="0"/>
            </a:spcBef>
            <a:spcAft>
              <a:spcPct val="20000"/>
            </a:spcAft>
            <a:buFont typeface="Wingdings" panose="05000000000000000000" pitchFamily="2" charset="2"/>
            <a:buChar char="Ø"/>
            <a:tabLst/>
          </a:pPr>
          <a:r>
            <a:rPr lang="uk-UA" sz="1600" u="sng" kern="1200" dirty="0">
              <a:latin typeface="+mn-lt"/>
            </a:rPr>
            <a:t>право комунальної власності </a:t>
          </a:r>
          <a:r>
            <a:rPr lang="uk-UA" sz="1600" kern="1200" dirty="0">
              <a:latin typeface="+mn-lt"/>
            </a:rPr>
            <a:t>- право територіальної громади володіти, доцільно, </a:t>
          </a:r>
          <a:r>
            <a:rPr lang="uk-UA" sz="1600" kern="1200" dirty="0" err="1">
              <a:latin typeface="+mn-lt"/>
            </a:rPr>
            <a:t>економно</a:t>
          </a:r>
          <a:r>
            <a:rPr lang="uk-UA" sz="1600" kern="1200" dirty="0">
              <a:latin typeface="+mn-lt"/>
            </a:rPr>
            <a:t>, ефективно користуватися і розпоряджатися на свій розсуд і в своїх інтересах майном, що належить їй, як безпосередньо, так і через органи місцевого самоврядування</a:t>
          </a:r>
        </a:p>
        <a:p>
          <a:pPr marL="171450" lvl="1" indent="0" algn="just" defTabSz="755650">
            <a:lnSpc>
              <a:spcPct val="90000"/>
            </a:lnSpc>
            <a:spcBef>
              <a:spcPct val="0"/>
            </a:spcBef>
            <a:spcAft>
              <a:spcPct val="20000"/>
            </a:spcAft>
            <a:buChar char="•"/>
          </a:pPr>
          <a:endParaRPr lang="uk-UA" sz="1600" kern="1200" dirty="0"/>
        </a:p>
      </dsp:txBody>
      <dsp:txXfrm>
        <a:off x="0" y="1132168"/>
        <a:ext cx="11816080" cy="413586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31213"/>
          <a:ext cx="11856720" cy="1085760"/>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uk-UA" sz="2800" kern="1200" dirty="0"/>
            <a:t>Закон України «</a:t>
          </a:r>
          <a:r>
            <a:rPr lang="uk-UA" sz="2800" kern="1200" noProof="0" dirty="0"/>
            <a:t>Про місцеве самоврядування в Україні</a:t>
          </a:r>
          <a:r>
            <a:rPr lang="ru-RU" sz="2800" kern="1200" dirty="0"/>
            <a:t>»</a:t>
          </a:r>
        </a:p>
      </dsp:txBody>
      <dsp:txXfrm>
        <a:off x="53002" y="84215"/>
        <a:ext cx="11750716" cy="979756"/>
      </dsp:txXfrm>
    </dsp:sp>
    <dsp:sp modelId="{661EA203-F754-4A8E-B024-5669B7E32524}">
      <dsp:nvSpPr>
        <dsp:cNvPr id="0" name=""/>
        <dsp:cNvSpPr/>
      </dsp:nvSpPr>
      <dsp:spPr>
        <a:xfrm>
          <a:off x="0" y="1284013"/>
          <a:ext cx="11856720" cy="1085760"/>
        </a:xfrm>
        <a:prstGeom prst="roundRect">
          <a:avLst/>
        </a:prstGeom>
        <a:solidFill>
          <a:schemeClr val="accent4">
            <a:lumMod val="60000"/>
            <a:lumOff val="4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800" b="1" kern="1200" noProof="0" dirty="0">
              <a:solidFill>
                <a:schemeClr val="tx1"/>
              </a:solidFill>
            </a:rPr>
            <a:t>Стаття 26. Виключна компетенція сільських, селищних, міських рад</a:t>
          </a:r>
          <a:endParaRPr lang="uk-UA" sz="2800" b="1" kern="1200" dirty="0">
            <a:solidFill>
              <a:schemeClr val="tx1"/>
            </a:solidFill>
            <a:latin typeface="+mn-lt"/>
          </a:endParaRPr>
        </a:p>
      </dsp:txBody>
      <dsp:txXfrm>
        <a:off x="53002" y="1337015"/>
        <a:ext cx="11750716" cy="979756"/>
      </dsp:txXfrm>
    </dsp:sp>
    <dsp:sp modelId="{B5A68CB2-54DB-4734-BE83-CA79B4335CE2}">
      <dsp:nvSpPr>
        <dsp:cNvPr id="0" name=""/>
        <dsp:cNvSpPr/>
      </dsp:nvSpPr>
      <dsp:spPr>
        <a:xfrm>
          <a:off x="0" y="2369773"/>
          <a:ext cx="11856720" cy="24011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76451" tIns="30480" rIns="170688" bIns="30480" numCol="1" spcCol="1270" anchor="t" anchorCtr="0">
          <a:noAutofit/>
        </a:bodyPr>
        <a:lstStyle/>
        <a:p>
          <a:pPr marL="263525" marR="0" lvl="1" indent="0" algn="l"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400" u="none" kern="1200" noProof="0" dirty="0">
              <a:solidFill>
                <a:prstClr val="black">
                  <a:hueOff val="0"/>
                  <a:satOff val="0"/>
                  <a:lumOff val="0"/>
                  <a:alphaOff val="0"/>
                </a:prstClr>
              </a:solidFill>
              <a:latin typeface="+mn-lt"/>
              <a:ea typeface="+mn-ea"/>
              <a:cs typeface="+mn-cs"/>
            </a:rPr>
            <a:t>28) прийняття рішень щодо надання відповідно до чинного законодавства пільг по місцевих податках і зборах, а також земельному податку;</a:t>
          </a:r>
          <a:endParaRPr lang="uk-UA" sz="2400" u="none" kern="1200" noProof="0" dirty="0">
            <a:latin typeface="+mn-lt"/>
          </a:endParaRPr>
        </a:p>
        <a:p>
          <a:pPr marL="263525" marR="0" lvl="1" indent="0" algn="l"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ru-RU" sz="2400" u="none" kern="1200" noProof="0" dirty="0">
              <a:latin typeface="+mn-lt"/>
            </a:rPr>
            <a:t>34) </a:t>
          </a:r>
          <a:r>
            <a:rPr lang="uk-UA" sz="2400" u="none" kern="1200" noProof="0" dirty="0">
              <a:latin typeface="+mn-lt"/>
            </a:rPr>
            <a:t>вирішення відповідно до закону питань регулювання земельних відносин;</a:t>
          </a:r>
        </a:p>
        <a:p>
          <a:pPr marL="263525" marR="0" lvl="1" indent="0" algn="l"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400" u="none" kern="1200" noProof="0" dirty="0">
              <a:latin typeface="+mn-lt"/>
            </a:rPr>
            <a:t>34</a:t>
          </a:r>
          <a:r>
            <a:rPr lang="uk-UA" sz="2400" u="none" kern="1200" baseline="30000" noProof="0" dirty="0">
              <a:latin typeface="+mn-lt"/>
            </a:rPr>
            <a:t>1</a:t>
          </a:r>
          <a:r>
            <a:rPr lang="uk-UA" sz="2400" u="none" kern="1200" noProof="0" dirty="0">
              <a:latin typeface="+mn-lt"/>
            </a:rPr>
            <a:t>) прийняття рішень щодо </a:t>
          </a:r>
          <a:r>
            <a:rPr lang="uk-UA" sz="2400" u="sng" kern="1200" noProof="0" dirty="0">
              <a:latin typeface="+mn-lt"/>
            </a:rPr>
            <a:t>здійснення виконавчим органом сільської, селищної, міської ради державного контролю за використанням та охороною земель</a:t>
          </a:r>
          <a:r>
            <a:rPr lang="uk-UA" sz="2400" u="none" kern="1200" noProof="0" dirty="0">
              <a:latin typeface="+mn-lt"/>
            </a:rPr>
            <a:t>.</a:t>
          </a:r>
        </a:p>
      </dsp:txBody>
      <dsp:txXfrm>
        <a:off x="0" y="2369773"/>
        <a:ext cx="11856720" cy="240119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14293"/>
          <a:ext cx="11856720" cy="1216800"/>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uk-UA" sz="2800" kern="1200" dirty="0"/>
            <a:t>Закон України «</a:t>
          </a:r>
          <a:r>
            <a:rPr lang="uk-UA" sz="2800" kern="1200" noProof="0" dirty="0"/>
            <a:t>Про місцеве самоврядування в Україні</a:t>
          </a:r>
          <a:r>
            <a:rPr lang="ru-RU" sz="2800" kern="1200" dirty="0"/>
            <a:t>»</a:t>
          </a:r>
        </a:p>
      </dsp:txBody>
      <dsp:txXfrm>
        <a:off x="59399" y="73692"/>
        <a:ext cx="11737922" cy="1098002"/>
      </dsp:txXfrm>
    </dsp:sp>
    <dsp:sp modelId="{661EA203-F754-4A8E-B024-5669B7E32524}">
      <dsp:nvSpPr>
        <dsp:cNvPr id="0" name=""/>
        <dsp:cNvSpPr/>
      </dsp:nvSpPr>
      <dsp:spPr>
        <a:xfrm>
          <a:off x="0" y="1418293"/>
          <a:ext cx="11856720" cy="1216800"/>
        </a:xfrm>
        <a:prstGeom prst="roundRect">
          <a:avLst/>
        </a:prstGeom>
        <a:solidFill>
          <a:schemeClr val="accent4">
            <a:lumMod val="60000"/>
            <a:lumOff val="4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800" b="1" kern="1200" noProof="0" dirty="0">
              <a:solidFill>
                <a:schemeClr val="tx1"/>
              </a:solidFill>
            </a:rPr>
            <a:t>Стаття 33. Повноваження у сфері регулювання земельних відносин та охорони навколишнього природного середовища</a:t>
          </a:r>
        </a:p>
      </dsp:txBody>
      <dsp:txXfrm>
        <a:off x="59399" y="1477692"/>
        <a:ext cx="11737922" cy="1098002"/>
      </dsp:txXfrm>
    </dsp:sp>
    <dsp:sp modelId="{B5A68CB2-54DB-4734-BE83-CA79B4335CE2}">
      <dsp:nvSpPr>
        <dsp:cNvPr id="0" name=""/>
        <dsp:cNvSpPr/>
      </dsp:nvSpPr>
      <dsp:spPr>
        <a:xfrm>
          <a:off x="0" y="2635093"/>
          <a:ext cx="11856720" cy="2152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76451" tIns="30480" rIns="170688" bIns="30480" numCol="1" spcCol="1270" anchor="t" anchorCtr="0">
          <a:noAutofit/>
        </a:bodyPr>
        <a:lstStyle/>
        <a:p>
          <a:pPr marL="263525" marR="0" lvl="1" indent="0" algn="l"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ru-RU" sz="2400" u="none" kern="1200" noProof="0">
              <a:solidFill>
                <a:prstClr val="black">
                  <a:hueOff val="0"/>
                  <a:satOff val="0"/>
                  <a:lumOff val="0"/>
                  <a:alphaOff val="0"/>
                </a:prstClr>
              </a:solidFill>
              <a:latin typeface="+mn-lt"/>
              <a:ea typeface="+mn-ea"/>
              <a:cs typeface="+mn-cs"/>
            </a:rPr>
            <a:t>1. До відання виконавчих органів сільських, селищних, міських рад належать:</a:t>
          </a:r>
          <a:endParaRPr lang="uk-UA" sz="2400" u="none" kern="1200" noProof="0" dirty="0">
            <a:latin typeface="+mn-lt"/>
          </a:endParaRPr>
        </a:p>
        <a:p>
          <a:pPr marL="263525" marR="0" lvl="1" indent="0" algn="l"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400" u="none" kern="1200" noProof="0" dirty="0">
              <a:solidFill>
                <a:prstClr val="black">
                  <a:hueOff val="0"/>
                  <a:satOff val="0"/>
                  <a:lumOff val="0"/>
                  <a:alphaOff val="0"/>
                </a:prstClr>
              </a:solidFill>
              <a:latin typeface="+mn-lt"/>
              <a:ea typeface="+mn-ea"/>
              <a:cs typeface="+mn-cs"/>
            </a:rPr>
            <a:t>а) власні (самоврядні) повноваження:</a:t>
          </a:r>
        </a:p>
        <a:p>
          <a:pPr marL="720725" lvl="1" indent="0" algn="l" defTabSz="630238">
            <a:lnSpc>
              <a:spcPct val="90000"/>
            </a:lnSpc>
            <a:spcBef>
              <a:spcPct val="0"/>
            </a:spcBef>
            <a:spcAft>
              <a:spcPct val="20000"/>
            </a:spcAft>
            <a:buNone/>
          </a:pPr>
          <a:r>
            <a:rPr lang="uk-UA" sz="2400" b="1" i="0" u="sng" kern="1200" noProof="0" dirty="0"/>
            <a:t>10) здійснення державного контролю за використанням та охороною земель у межах та порядку, встановлених законом;</a:t>
          </a:r>
          <a:endParaRPr lang="uk-UA" sz="2400" b="1" u="sng" kern="1200" noProof="0" dirty="0">
            <a:solidFill>
              <a:prstClr val="black">
                <a:hueOff val="0"/>
                <a:satOff val="0"/>
                <a:lumOff val="0"/>
                <a:alphaOff val="0"/>
              </a:prstClr>
            </a:solidFill>
            <a:latin typeface="+mn-lt"/>
            <a:ea typeface="+mn-ea"/>
            <a:cs typeface="+mn-cs"/>
          </a:endParaRPr>
        </a:p>
        <a:p>
          <a:pPr marL="285750" lvl="1" indent="0" algn="l" defTabSz="1600200">
            <a:lnSpc>
              <a:spcPct val="90000"/>
            </a:lnSpc>
            <a:spcBef>
              <a:spcPct val="0"/>
            </a:spcBef>
            <a:spcAft>
              <a:spcPct val="20000"/>
            </a:spcAft>
            <a:buNone/>
          </a:pPr>
          <a:endParaRPr lang="uk-UA" sz="3600" kern="1200" dirty="0"/>
        </a:p>
      </dsp:txBody>
      <dsp:txXfrm>
        <a:off x="0" y="2635093"/>
        <a:ext cx="11856720" cy="21528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245555"/>
          <a:ext cx="11856720" cy="939041"/>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uk-UA" sz="2800" kern="1200" dirty="0"/>
            <a:t>Закон України «</a:t>
          </a:r>
          <a:r>
            <a:rPr lang="uk-UA" sz="2800" kern="1200" noProof="0" dirty="0"/>
            <a:t>Про державний контроль за використанням та охороною земель</a:t>
          </a:r>
          <a:r>
            <a:rPr lang="ru-RU" sz="2800" kern="1200" dirty="0"/>
            <a:t>»</a:t>
          </a:r>
        </a:p>
      </dsp:txBody>
      <dsp:txXfrm>
        <a:off x="45840" y="291395"/>
        <a:ext cx="11765040" cy="847361"/>
      </dsp:txXfrm>
    </dsp:sp>
    <dsp:sp modelId="{661EA203-F754-4A8E-B024-5669B7E32524}">
      <dsp:nvSpPr>
        <dsp:cNvPr id="0" name=""/>
        <dsp:cNvSpPr/>
      </dsp:nvSpPr>
      <dsp:spPr>
        <a:xfrm>
          <a:off x="0" y="1357397"/>
          <a:ext cx="11856720" cy="1544400"/>
        </a:xfrm>
        <a:prstGeom prst="roundRect">
          <a:avLst/>
        </a:prstGeom>
        <a:solidFill>
          <a:schemeClr val="accent4">
            <a:lumMod val="60000"/>
            <a:lumOff val="4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800" b="1" kern="1200" noProof="0" dirty="0">
              <a:solidFill>
                <a:schemeClr val="tx1"/>
              </a:solidFill>
            </a:rPr>
            <a:t>Стаття 5. Органи, які здійснюють державний контроль за використанням та охороною земель, дотриманням вимог законодавства України про охорону земель, проведення моніторингу родючості ґрунтів</a:t>
          </a:r>
        </a:p>
      </dsp:txBody>
      <dsp:txXfrm>
        <a:off x="75391" y="1432788"/>
        <a:ext cx="11705938" cy="1393618"/>
      </dsp:txXfrm>
    </dsp:sp>
    <dsp:sp modelId="{B5A68CB2-54DB-4734-BE83-CA79B4335CE2}">
      <dsp:nvSpPr>
        <dsp:cNvPr id="0" name=""/>
        <dsp:cNvSpPr/>
      </dsp:nvSpPr>
      <dsp:spPr>
        <a:xfrm>
          <a:off x="0" y="2901797"/>
          <a:ext cx="11856720" cy="2111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76451" tIns="30480" rIns="170688" bIns="30480" numCol="1" spcCol="1270" anchor="t" anchorCtr="0">
          <a:noAutofi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400" u="none" kern="1200" noProof="0" dirty="0">
              <a:solidFill>
                <a:prstClr val="black">
                  <a:hueOff val="0"/>
                  <a:satOff val="0"/>
                  <a:lumOff val="0"/>
                  <a:alphaOff val="0"/>
                </a:prstClr>
              </a:solidFill>
              <a:latin typeface="+mn-lt"/>
              <a:ea typeface="+mn-ea"/>
              <a:cs typeface="+mn-cs"/>
            </a:rPr>
            <a:t>Державний контроль за використанням та охороною земель усіх категорій та форм власності здійснює центральний орган виконавчої влади, що реалізує державну політику у сфері земельних відносин. </a:t>
          </a:r>
          <a:r>
            <a:rPr lang="uk-UA" sz="2400" u="sng" kern="1200" noProof="0" dirty="0">
              <a:solidFill>
                <a:prstClr val="black">
                  <a:hueOff val="0"/>
                  <a:satOff val="0"/>
                  <a:lumOff val="0"/>
                  <a:alphaOff val="0"/>
                </a:prstClr>
              </a:solidFill>
              <a:latin typeface="+mn-lt"/>
              <a:ea typeface="+mn-ea"/>
              <a:cs typeface="+mn-cs"/>
            </a:rPr>
            <a:t>Державний контроль за використанням та охороною земель також здійснюють виконавчі органи сільських, селищних, міських рад у межах повноважень, визначених законом, у разі прийняття відповідною радою рішення про здійснення такого контролю.</a:t>
          </a:r>
          <a:endParaRPr lang="uk-UA" sz="2400" u="sng" kern="1200" noProof="0" dirty="0">
            <a:latin typeface="+mn-lt"/>
          </a:endParaRPr>
        </a:p>
      </dsp:txBody>
      <dsp:txXfrm>
        <a:off x="0" y="2901797"/>
        <a:ext cx="11856720" cy="211140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4828"/>
          <a:ext cx="11856720" cy="902893"/>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uk-UA" sz="2800" kern="1200" dirty="0"/>
            <a:t>Закон України «</a:t>
          </a:r>
          <a:r>
            <a:rPr lang="uk-UA" sz="2800" kern="1200" noProof="0" dirty="0"/>
            <a:t>Про державний контроль за використанням та охороною земель</a:t>
          </a:r>
          <a:r>
            <a:rPr lang="ru-RU" sz="2800" kern="1200" dirty="0"/>
            <a:t>»</a:t>
          </a:r>
        </a:p>
      </dsp:txBody>
      <dsp:txXfrm>
        <a:off x="44076" y="48904"/>
        <a:ext cx="11768568" cy="814741"/>
      </dsp:txXfrm>
    </dsp:sp>
    <dsp:sp modelId="{661EA203-F754-4A8E-B024-5669B7E32524}">
      <dsp:nvSpPr>
        <dsp:cNvPr id="0" name=""/>
        <dsp:cNvSpPr/>
      </dsp:nvSpPr>
      <dsp:spPr>
        <a:xfrm>
          <a:off x="0" y="921869"/>
          <a:ext cx="11856720" cy="1484949"/>
        </a:xfrm>
        <a:prstGeom prst="roundRect">
          <a:avLst/>
        </a:prstGeom>
        <a:solidFill>
          <a:schemeClr val="accent4">
            <a:lumMod val="60000"/>
            <a:lumOff val="4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447675" marR="0" lvl="1" indent="-265113" algn="just" defTabSz="755650"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800" b="1" kern="1200" noProof="0" dirty="0">
              <a:solidFill>
                <a:schemeClr val="tx1"/>
              </a:solidFill>
            </a:rPr>
            <a:t>Стаття 6</a:t>
          </a:r>
          <a:r>
            <a:rPr lang="uk-UA" sz="2800" b="1" kern="1200" baseline="30000" noProof="0" dirty="0">
              <a:solidFill>
                <a:schemeClr val="tx1"/>
              </a:solidFill>
            </a:rPr>
            <a:t>1</a:t>
          </a:r>
          <a:r>
            <a:rPr lang="uk-UA" sz="2800" b="1" kern="1200" noProof="0" dirty="0">
              <a:solidFill>
                <a:schemeClr val="tx1"/>
              </a:solidFill>
            </a:rPr>
            <a:t>. Повноваження виконавчих органів сільських, селищних, міських рад із здійснення державного контролю за використанням та охороною земель</a:t>
          </a:r>
        </a:p>
      </dsp:txBody>
      <dsp:txXfrm>
        <a:off x="72489" y="994358"/>
        <a:ext cx="11711742" cy="1339971"/>
      </dsp:txXfrm>
    </dsp:sp>
    <dsp:sp modelId="{B5A68CB2-54DB-4734-BE83-CA79B4335CE2}">
      <dsp:nvSpPr>
        <dsp:cNvPr id="0" name=""/>
        <dsp:cNvSpPr/>
      </dsp:nvSpPr>
      <dsp:spPr>
        <a:xfrm>
          <a:off x="0" y="2406818"/>
          <a:ext cx="11856720" cy="2847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76451" tIns="30480" rIns="170688" bIns="30480" numCol="1" spcCol="1270" anchor="t" anchorCtr="0">
          <a:noAutofit/>
        </a:bodyPr>
        <a:lstStyle/>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2400" u="none" kern="1200" noProof="0" dirty="0">
              <a:latin typeface="+mn-lt"/>
            </a:rPr>
            <a:t>виконанням власниками і користувачами земель комплексу необхідних заходів із захисту земель від заростання бур’янами, чагарниками;</a:t>
          </a:r>
        </a:p>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2400" u="none" kern="1200" noProof="0" dirty="0">
              <a:latin typeface="+mn-lt"/>
            </a:rPr>
            <a:t>дотриманням режиму експлуатації протиерозійних, гідротехнічних споруд, а також вимог законодавства щодо збереження захисних насаджень і межових знаків;</a:t>
          </a:r>
        </a:p>
        <a:p>
          <a:pPr marL="263525" marR="0" lvl="1" indent="0" algn="just" defTabSz="630238"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2400" u="none" kern="1200" noProof="0" dirty="0">
              <a:latin typeface="+mn-lt"/>
            </a:rPr>
            <a:t>виконанням землевласниками та землекористувачами вимог щодо використання земель за цільовим призначенням, розміщенням, проектуванням, будівництвом, введенням в дію об’єктів, що негативно впливають на стан земель, експлуатацією, збереженням протиерозійних гідротехнічних споруд, захисних лісонасаджень.</a:t>
          </a:r>
        </a:p>
      </dsp:txBody>
      <dsp:txXfrm>
        <a:off x="0" y="2406818"/>
        <a:ext cx="11856720" cy="284710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0BDAE2-5481-49A3-94CF-A9C0426B9F36}" type="datetimeFigureOut">
              <a:rPr lang="uk-UA" smtClean="0"/>
              <a:t>18.03.2024</a:t>
            </a:fld>
            <a:endParaRPr lang="uk-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46E676-A205-4896-B5C2-EABFA65D781F}" type="slidenum">
              <a:rPr lang="uk-UA" smtClean="0"/>
              <a:t>‹#›</a:t>
            </a:fld>
            <a:endParaRPr lang="uk-UA"/>
          </a:p>
        </p:txBody>
      </p:sp>
    </p:spTree>
    <p:extLst>
      <p:ext uri="{BB962C8B-B14F-4D97-AF65-F5344CB8AC3E}">
        <p14:creationId xmlns:p14="http://schemas.microsoft.com/office/powerpoint/2010/main" val="2152684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zakon.rada.gov.ua/laws/show/1423-20#n394" TargetMode="External"/><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8" Type="http://schemas.openxmlformats.org/officeDocument/2006/relationships/hyperlink" Target="https://decentralization.ua/en/news/16199#_ftn1" TargetMode="External"/><Relationship Id="rId3" Type="http://schemas.openxmlformats.org/officeDocument/2006/relationships/hyperlink" Target="https://decentralization.gov.ua/uploads/attachment/document/1234/%D0%94%D0%BE%D0%B4%D0%B0%D1%82%D0%BE%D0%BA_%D0%90_-_%D0%A8%D0%B0%D0%B1%D0%BB%D0%BE%D0%BD_%D0%A0%D1%96%D1%88%D0%B5%D0%BD%D0%BD%D1%8F_%D0%BF%D1%80%D0%BE_%D0%B7%D0%B4%D1%96%D0%B9%D1%81%D0%BD%D0%B5%D0%BD%D0%BD%D1%8F_%D0%B4%D0%B5%D1%80%D0%B6%D0%B0%D0%B2%D0%BD%D0%BE%D0%B3%D0%BE_%D0%BA%D0%BE%D0%BD%D1%82%D1%80%D0%BE%D0%BB%D1%8E_%D0%B7%D0%B0_%D0%B2%D0%B8%D0%BA%D0%BE%D1%80%D0%B8%D1%81%D1%82%D0%B0%D0%BD%D0%BD%D1%8F%D0%BC_%D1%82%D0%B0_%D0%BE%D1%85%D0%BE%D1%80%D0%BE%D0%BD%D0%BE%D1%8E_%D0%B7%D0%B5%D0%BC%D0%B5%D0%BB%D1%8C.docx?_gl=1*istn2y*_ga*MTQ1NjA2NzM5Ny4xNzA5MDUzNTk5*_ga_F3S598KRMQ*MTcxMDc0NjM1My4yLjEuMTcxMDc0NjgyNi42MC4wLjA." TargetMode="External"/><Relationship Id="rId7" Type="http://schemas.openxmlformats.org/officeDocument/2006/relationships/hyperlink" Target="https://decentralization.gov.ua/uploads/attachment/document/1238/%D0%94%D0%BE%D0%B4%D0%B0%D1%82%D0%BE%D0%BA_%D0%932_-_%D0%A8%D0%B0%D0%B1%D0%BB%D0%BE%D0%BD_%D0%BF%D0%BE%D1%81%D0%B0%D0%B4%D0%BE%D0%B2%D0%B0_%D1%96%D0%BD%D1%81%D1%82%D1%80%D1%83%D0%BA%D1%86%D1%96%D1%8F_%D0%B4%D0%B5%D1%80%D0%B6%D0%B0%D0%B2%D0%BD%D0%B8%D0%B9_%D1%96%D0%BD%D1%81%D0%BF%D0%B5%D0%BA%D1%82%D0%BE%D1%80_%D0%B7_%D0%B4%D0%B5%D1%80%D0%B6%D0%B0%D0%B2%D0%BD%D0%BE%D0%B3%D0%BE_%D0%BA%D0%BE%D0%BD%D1%82%D1%80%D0%BE%D1%8E.docx" TargetMode="External"/><Relationship Id="rId2" Type="http://schemas.openxmlformats.org/officeDocument/2006/relationships/slide" Target="../slides/slide22.xml"/><Relationship Id="rId1" Type="http://schemas.openxmlformats.org/officeDocument/2006/relationships/notesMaster" Target="../notesMasters/notesMaster1.xml"/><Relationship Id="rId6" Type="http://schemas.openxmlformats.org/officeDocument/2006/relationships/hyperlink" Target="https://decentralization.gov.ua/uploads/attachment/document/1237/%D0%94%D0%BE%D0%B4%D0%B0%D1%82%D0%BE%D0%BA_%D0%931_-_%D0%A8%D0%B0%D0%B1%D0%BB%D0%BE%D0%BD_%D0%BF%D0%BE%D1%81%D0%B0%D0%B4%D0%BE%D0%B2%D0%B0_%D1%96%D0%BD%D1%81%D1%82%D1%80%D1%83%D0%BA%D1%86%D1%96%D1%8F_%D0%B4%D0%B5%D1%80%D0%B6%D0%B0%D0%B2%D0%BD%D0%B8%D0%B9_%D1%96%D0%BD%D1%81%D0%BF%D0%B5%D0%BA%D1%82%D0%BE%D1%80_%D0%B7_%D0%B4%D0%B5%D1%80%D0%B6%D0%B0%D0%B2%D0%BD%D0%BE%D0%B3%D0%BE_%D0%BA%D0%BE%D0%BD%D1%82%D1%80%D0%BE%D1%8E.docx" TargetMode="External"/><Relationship Id="rId5" Type="http://schemas.openxmlformats.org/officeDocument/2006/relationships/hyperlink" Target="https://decentralization.gov.ua/uploads/attachment/document/1235/%D0%94%D0%BE%D0%B4%D0%B0%D1%82%D0%BE%D0%BA_%D0%92_-_%D0%A8%D0%B0%D0%B1%D0%BB%D0%BE%D0%BD_%D0%9F%D0%BE%D0%BB%D0%BE%D0%B6%D0%B5%D0%BD%D0%BD%D1%8F.docx" TargetMode="External"/><Relationship Id="rId4" Type="http://schemas.openxmlformats.org/officeDocument/2006/relationships/hyperlink" Target="https://decentralization.gov.ua/uploads/attachment/document/1236/%D0%94%D0%BE%D0%B4%D0%B0%D1%82%D0%BE%D0%BA_%D0%91_-_%D0%A8%D0%B0%D0%B1%D0%BB%D0%BE%D0%BD_%D0%9F%D0%BE%D0%B2%D1%96%D0%B4%D0%BE%D0%BC%D0%BB%D0%B5%D0%BD%D0%BD%D1%8F_%D0%BF%D1%80%D0%BE_%D0%B7%D0%B4%D1%96%D0%B9%D1%81%D0%BD%D0%B5%D0%BD%D0%BD%D1%8F_%D0%B4%D0%B5%D1%80%D0%B6%D0%B0%D0%B2%D0%BD%D0%BE%D0%B3%D0%BE_%D0%BA%D0%BE%D0%BD%D1%82%D1%80%D0%BE%D0%BB%D1%8E.docx" TargetMode="External"/></Relationships>
</file>

<file path=ppt/notesSlides/_rels/notesSlide6.xml.rels><?xml version="1.0" encoding="UTF-8" standalone="yes"?>
<Relationships xmlns="http://schemas.openxmlformats.org/package/2006/relationships"><Relationship Id="rId8" Type="http://schemas.openxmlformats.org/officeDocument/2006/relationships/hyperlink" Target="https://decentralization.ua/en/news/16199#_ftn1" TargetMode="External"/><Relationship Id="rId3" Type="http://schemas.openxmlformats.org/officeDocument/2006/relationships/hyperlink" Target="https://decentralization.gov.ua/uploads/attachment/document/1234/%D0%94%D0%BE%D0%B4%D0%B0%D1%82%D0%BE%D0%BA_%D0%90_-_%D0%A8%D0%B0%D0%B1%D0%BB%D0%BE%D0%BD_%D0%A0%D1%96%D1%88%D0%B5%D0%BD%D0%BD%D1%8F_%D0%BF%D1%80%D0%BE_%D0%B7%D0%B4%D1%96%D0%B9%D1%81%D0%BD%D0%B5%D0%BD%D0%BD%D1%8F_%D0%B4%D0%B5%D1%80%D0%B6%D0%B0%D0%B2%D0%BD%D0%BE%D0%B3%D0%BE_%D0%BA%D0%BE%D0%BD%D1%82%D1%80%D0%BE%D0%BB%D1%8E_%D0%B7%D0%B0_%D0%B2%D0%B8%D0%BA%D0%BE%D1%80%D0%B8%D1%81%D1%82%D0%B0%D0%BD%D0%BD%D1%8F%D0%BC_%D1%82%D0%B0_%D0%BE%D1%85%D0%BE%D1%80%D0%BE%D0%BD%D0%BE%D1%8E_%D0%B7%D0%B5%D0%BC%D0%B5%D0%BB%D1%8C.docx?_gl=1*istn2y*_ga*MTQ1NjA2NzM5Ny4xNzA5MDUzNTk5*_ga_F3S598KRMQ*MTcxMDc0NjM1My4yLjEuMTcxMDc0NjgyNi42MC4wLjA." TargetMode="External"/><Relationship Id="rId7" Type="http://schemas.openxmlformats.org/officeDocument/2006/relationships/hyperlink" Target="https://decentralization.gov.ua/uploads/attachment/document/1238/%D0%94%D0%BE%D0%B4%D0%B0%D1%82%D0%BE%D0%BA_%D0%932_-_%D0%A8%D0%B0%D0%B1%D0%BB%D0%BE%D0%BD_%D0%BF%D0%BE%D1%81%D0%B0%D0%B4%D0%BE%D0%B2%D0%B0_%D1%96%D0%BD%D1%81%D1%82%D1%80%D1%83%D0%BA%D1%86%D1%96%D1%8F_%D0%B4%D0%B5%D1%80%D0%B6%D0%B0%D0%B2%D0%BD%D0%B8%D0%B9_%D1%96%D0%BD%D1%81%D0%BF%D0%B5%D0%BA%D1%82%D0%BE%D1%80_%D0%B7_%D0%B4%D0%B5%D1%80%D0%B6%D0%B0%D0%B2%D0%BD%D0%BE%D0%B3%D0%BE_%D0%BA%D0%BE%D0%BD%D1%82%D1%80%D0%BE%D1%8E.docx" TargetMode="External"/><Relationship Id="rId2" Type="http://schemas.openxmlformats.org/officeDocument/2006/relationships/slide" Target="../slides/slide23.xml"/><Relationship Id="rId1" Type="http://schemas.openxmlformats.org/officeDocument/2006/relationships/notesMaster" Target="../notesMasters/notesMaster1.xml"/><Relationship Id="rId6" Type="http://schemas.openxmlformats.org/officeDocument/2006/relationships/hyperlink" Target="https://decentralization.gov.ua/uploads/attachment/document/1237/%D0%94%D0%BE%D0%B4%D0%B0%D1%82%D0%BE%D0%BA_%D0%931_-_%D0%A8%D0%B0%D0%B1%D0%BB%D0%BE%D0%BD_%D0%BF%D0%BE%D1%81%D0%B0%D0%B4%D0%BE%D0%B2%D0%B0_%D1%96%D0%BD%D1%81%D1%82%D1%80%D1%83%D0%BA%D1%86%D1%96%D1%8F_%D0%B4%D0%B5%D1%80%D0%B6%D0%B0%D0%B2%D0%BD%D0%B8%D0%B9_%D1%96%D0%BD%D1%81%D0%BF%D0%B5%D0%BA%D1%82%D0%BE%D1%80_%D0%B7_%D0%B4%D0%B5%D1%80%D0%B6%D0%B0%D0%B2%D0%BD%D0%BE%D0%B3%D0%BE_%D0%BA%D0%BE%D0%BD%D1%82%D1%80%D0%BE%D1%8E.docx" TargetMode="External"/><Relationship Id="rId5" Type="http://schemas.openxmlformats.org/officeDocument/2006/relationships/hyperlink" Target="https://decentralization.gov.ua/uploads/attachment/document/1235/%D0%94%D0%BE%D0%B4%D0%B0%D1%82%D0%BE%D0%BA_%D0%92_-_%D0%A8%D0%B0%D0%B1%D0%BB%D0%BE%D0%BD_%D0%9F%D0%BE%D0%BB%D0%BE%D0%B6%D0%B5%D0%BD%D0%BD%D1%8F.docx" TargetMode="External"/><Relationship Id="rId4" Type="http://schemas.openxmlformats.org/officeDocument/2006/relationships/hyperlink" Target="https://decentralization.gov.ua/uploads/attachment/document/1236/%D0%94%D0%BE%D0%B4%D0%B0%D1%82%D0%BE%D0%BA_%D0%91_-_%D0%A8%D0%B0%D0%B1%D0%BB%D0%BE%D0%BD_%D0%9F%D0%BE%D0%B2%D1%96%D0%B4%D0%BE%D0%BC%D0%BB%D0%B5%D0%BD%D0%BD%D1%8F_%D0%BF%D1%80%D0%BE_%D0%B7%D0%B4%D1%96%D0%B9%D1%81%D0%BD%D0%B5%D0%BD%D0%BD%D1%8F_%D0%B4%D0%B5%D1%80%D0%B6%D0%B0%D0%B2%D0%BD%D0%BE%D0%B3%D0%BE_%D0%BA%D0%BE%D0%BD%D1%82%D1%80%D0%BE%D0%BB%D1%8E.docx"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r>
              <a:rPr lang="en-GB" b="0" i="0" noProof="0" dirty="0">
                <a:solidFill>
                  <a:srgbClr val="575757"/>
                </a:solidFill>
                <a:effectLst/>
                <a:latin typeface="e-Ukraine"/>
              </a:rPr>
              <a:t>https://decentralization.ua/news/16538</a:t>
            </a:r>
            <a:endParaRPr lang="uk-UA" b="0" i="0" noProof="0" dirty="0">
              <a:solidFill>
                <a:srgbClr val="575757"/>
              </a:solidFill>
              <a:effectLst/>
              <a:latin typeface="e-Ukraine"/>
            </a:endParaRPr>
          </a:p>
          <a:p>
            <a:pPr algn="just"/>
            <a:endParaRPr lang="uk-UA" b="0" i="0" noProof="0" dirty="0">
              <a:solidFill>
                <a:srgbClr val="575757"/>
              </a:solidFill>
              <a:effectLst/>
              <a:latin typeface="e-Ukraine"/>
            </a:endParaRPr>
          </a:p>
          <a:p>
            <a:pPr algn="just"/>
            <a:r>
              <a:rPr lang="uk-UA" b="0" i="0" noProof="0" dirty="0">
                <a:solidFill>
                  <a:srgbClr val="575757"/>
                </a:solidFill>
                <a:effectLst/>
                <a:latin typeface="e-Ukraine"/>
              </a:rPr>
              <a:t>Станом на кінець квітня 2023 року 24 місцеві ради отримали такі повноваження і в них призначено 41 інспектора з державного контролю за використанням та охороною земель.</a:t>
            </a:r>
          </a:p>
          <a:p>
            <a:pPr algn="just"/>
            <a:r>
              <a:rPr lang="uk-UA" b="0" i="0" noProof="0" dirty="0">
                <a:solidFill>
                  <a:srgbClr val="575757"/>
                </a:solidFill>
                <a:effectLst/>
                <a:latin typeface="e-Ukraine"/>
              </a:rPr>
              <a:t>Лідерами з отримання зазначених повноважень є Дніпропетровська та Полтавська області, в яких, відповідно, 5 та 4 місцеві ради набули у встановленому законом порядку право здійснювати державний контроль за використанням та охороною земель, в яких  призначено найбільшу кількість інспекторів – 12 та 9 відповідно.</a:t>
            </a:r>
            <a:endParaRPr lang="uk-UA" noProof="0" dirty="0"/>
          </a:p>
        </p:txBody>
      </p:sp>
      <p:sp>
        <p:nvSpPr>
          <p:cNvPr id="4" name="Номер слайда 3"/>
          <p:cNvSpPr>
            <a:spLocks noGrp="1"/>
          </p:cNvSpPr>
          <p:nvPr>
            <p:ph type="sldNum" sz="quarter" idx="5"/>
          </p:nvPr>
        </p:nvSpPr>
        <p:spPr/>
        <p:txBody>
          <a:bodyPr/>
          <a:lstStyle/>
          <a:p>
            <a:fld id="{7846E676-A205-4896-B5C2-EABFA65D781F}" type="slidenum">
              <a:rPr lang="uk-UA" smtClean="0"/>
              <a:t>18</a:t>
            </a:fld>
            <a:endParaRPr lang="uk-UA"/>
          </a:p>
        </p:txBody>
      </p:sp>
    </p:spTree>
    <p:extLst>
      <p:ext uri="{BB962C8B-B14F-4D97-AF65-F5344CB8AC3E}">
        <p14:creationId xmlns:p14="http://schemas.microsoft.com/office/powerpoint/2010/main" val="28516268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800" b="0" i="0" u="none" strike="noStrike" baseline="0" dirty="0" err="1">
                <a:latin typeface="Times New Roman" panose="02020603050405020304" pitchFamily="18" charset="0"/>
              </a:rPr>
              <a:t>Самоврядний</a:t>
            </a:r>
            <a:r>
              <a:rPr lang="ru-RU" sz="1800" b="0" i="0" u="none" strike="noStrike" baseline="0" dirty="0">
                <a:latin typeface="Times New Roman" panose="02020603050405020304" pitchFamily="18" charset="0"/>
              </a:rPr>
              <a:t> контроль за </a:t>
            </a:r>
            <a:r>
              <a:rPr lang="ru-RU" sz="1800" b="0" i="0" u="none" strike="noStrike" baseline="0" dirty="0" err="1">
                <a:latin typeface="Times New Roman" panose="02020603050405020304" pitchFamily="18" charset="0"/>
              </a:rPr>
              <a:t>використанням</a:t>
            </a:r>
            <a:r>
              <a:rPr lang="ru-RU" sz="1800" b="0" i="0" u="none" strike="noStrike" baseline="0" dirty="0">
                <a:latin typeface="Times New Roman" panose="02020603050405020304" pitchFamily="18" charset="0"/>
              </a:rPr>
              <a:t> та </a:t>
            </a:r>
            <a:r>
              <a:rPr lang="ru-RU" sz="1800" b="0" i="0" u="none" strike="noStrike" baseline="0" dirty="0" err="1">
                <a:latin typeface="Times New Roman" panose="02020603050405020304" pitchFamily="18" charset="0"/>
              </a:rPr>
              <a:t>охороною</a:t>
            </a:r>
            <a:r>
              <a:rPr lang="ru-RU" sz="1800" b="0" i="0" u="none" strike="noStrike" baseline="0" dirty="0">
                <a:latin typeface="Times New Roman" panose="02020603050405020304" pitchFamily="18" charset="0"/>
              </a:rPr>
              <a:t> земель - </a:t>
            </a:r>
            <a:r>
              <a:rPr lang="ru-RU" b="1" i="0" u="none" strike="noStrike" dirty="0" err="1">
                <a:solidFill>
                  <a:srgbClr val="333333"/>
                </a:solidFill>
                <a:effectLst/>
                <a:latin typeface="Times New Roman" panose="02020603050405020304" pitchFamily="18" charset="0"/>
              </a:rPr>
              <a:t>Стаття</a:t>
            </a:r>
            <a:r>
              <a:rPr lang="ru-RU" b="1" i="0" u="none" strike="noStrike" dirty="0">
                <a:solidFill>
                  <a:srgbClr val="333333"/>
                </a:solidFill>
                <a:effectLst/>
                <a:latin typeface="Times New Roman" panose="02020603050405020304" pitchFamily="18" charset="0"/>
              </a:rPr>
              <a:t> 189.</a:t>
            </a:r>
            <a:r>
              <a:rPr lang="ru-RU" b="0" i="0" dirty="0">
                <a:solidFill>
                  <a:srgbClr val="333333"/>
                </a:solidFill>
                <a:effectLst/>
                <a:latin typeface="Times New Roman" panose="02020603050405020304" pitchFamily="18" charset="0"/>
              </a:rPr>
              <a:t> </a:t>
            </a:r>
            <a:r>
              <a:rPr lang="ru-RU" b="0" i="1" u="none" strike="noStrike" dirty="0">
                <a:solidFill>
                  <a:srgbClr val="333333"/>
                </a:solidFill>
                <a:effectLst/>
                <a:latin typeface="Times New Roman" panose="02020603050405020304" pitchFamily="18" charset="0"/>
              </a:rPr>
              <a:t>{</a:t>
            </a:r>
            <a:r>
              <a:rPr lang="ru-RU" b="0" i="1" u="none" strike="noStrike" dirty="0" err="1">
                <a:solidFill>
                  <a:srgbClr val="333333"/>
                </a:solidFill>
                <a:effectLst/>
                <a:latin typeface="Times New Roman" panose="02020603050405020304" pitchFamily="18" charset="0"/>
              </a:rPr>
              <a:t>Статтю</a:t>
            </a:r>
            <a:r>
              <a:rPr lang="ru-RU" b="0" i="1" u="none" strike="noStrike" dirty="0">
                <a:solidFill>
                  <a:srgbClr val="333333"/>
                </a:solidFill>
                <a:effectLst/>
                <a:latin typeface="Times New Roman" panose="02020603050405020304" pitchFamily="18" charset="0"/>
              </a:rPr>
              <a:t> 189 </a:t>
            </a:r>
            <a:r>
              <a:rPr lang="ru-RU" b="0" i="1" u="none" strike="noStrike" dirty="0" err="1">
                <a:solidFill>
                  <a:srgbClr val="333333"/>
                </a:solidFill>
                <a:effectLst/>
                <a:latin typeface="Times New Roman" panose="02020603050405020304" pitchFamily="18" charset="0"/>
              </a:rPr>
              <a:t>виключено</a:t>
            </a:r>
            <a:r>
              <a:rPr lang="ru-RU" b="0" i="1" u="none" strike="noStrike" dirty="0">
                <a:solidFill>
                  <a:srgbClr val="333333"/>
                </a:solidFill>
                <a:effectLst/>
                <a:latin typeface="Times New Roman" panose="02020603050405020304" pitchFamily="18" charset="0"/>
              </a:rPr>
              <a:t> на </a:t>
            </a:r>
            <a:r>
              <a:rPr lang="ru-RU" b="0" i="1" u="none" strike="noStrike" dirty="0" err="1">
                <a:solidFill>
                  <a:srgbClr val="333333"/>
                </a:solidFill>
                <a:effectLst/>
                <a:latin typeface="Times New Roman" panose="02020603050405020304" pitchFamily="18" charset="0"/>
              </a:rPr>
              <a:t>підставі</a:t>
            </a:r>
            <a:r>
              <a:rPr lang="ru-RU" b="0" i="1" u="none" strike="noStrike" dirty="0">
                <a:solidFill>
                  <a:srgbClr val="333333"/>
                </a:solidFill>
                <a:effectLst/>
                <a:latin typeface="Times New Roman" panose="02020603050405020304" pitchFamily="18" charset="0"/>
              </a:rPr>
              <a:t> Закону </a:t>
            </a:r>
            <a:r>
              <a:rPr lang="ru-RU" b="0" i="1" u="sng" dirty="0">
                <a:solidFill>
                  <a:srgbClr val="000099"/>
                </a:solidFill>
                <a:effectLst/>
                <a:latin typeface="Times New Roman" panose="02020603050405020304" pitchFamily="18" charset="0"/>
                <a:hlinkClick r:id="rId3"/>
              </a:rPr>
              <a:t>№ 1423-IX </a:t>
            </a:r>
            <a:r>
              <a:rPr lang="ru-RU" b="0" i="1" u="sng" dirty="0" err="1">
                <a:solidFill>
                  <a:srgbClr val="000099"/>
                </a:solidFill>
                <a:effectLst/>
                <a:latin typeface="Times New Roman" panose="02020603050405020304" pitchFamily="18" charset="0"/>
                <a:hlinkClick r:id="rId3"/>
              </a:rPr>
              <a:t>від</a:t>
            </a:r>
            <a:r>
              <a:rPr lang="ru-RU" b="0" i="1" u="sng" dirty="0">
                <a:solidFill>
                  <a:srgbClr val="000099"/>
                </a:solidFill>
                <a:effectLst/>
                <a:latin typeface="Times New Roman" panose="02020603050405020304" pitchFamily="18" charset="0"/>
                <a:hlinkClick r:id="rId3"/>
              </a:rPr>
              <a:t> 28.04.2021</a:t>
            </a:r>
            <a:r>
              <a:rPr lang="ru-RU" b="0" i="1" u="none" strike="noStrike" dirty="0">
                <a:solidFill>
                  <a:srgbClr val="333333"/>
                </a:solidFill>
                <a:effectLst/>
                <a:latin typeface="Times New Roman" panose="02020603050405020304" pitchFamily="18" charset="0"/>
              </a:rPr>
              <a:t>}</a:t>
            </a:r>
          </a:p>
          <a:p>
            <a:r>
              <a:rPr lang="en-GB" dirty="0"/>
              <a:t>https://zakon.rada.gov.ua/laws/show/2768-14#n1768</a:t>
            </a:r>
            <a:endParaRPr lang="uk-UA" dirty="0"/>
          </a:p>
        </p:txBody>
      </p:sp>
      <p:sp>
        <p:nvSpPr>
          <p:cNvPr id="4" name="Номер слайда 3"/>
          <p:cNvSpPr>
            <a:spLocks noGrp="1"/>
          </p:cNvSpPr>
          <p:nvPr>
            <p:ph type="sldNum" sz="quarter" idx="5"/>
          </p:nvPr>
        </p:nvSpPr>
        <p:spPr/>
        <p:txBody>
          <a:bodyPr/>
          <a:lstStyle/>
          <a:p>
            <a:fld id="{7846E676-A205-4896-B5C2-EABFA65D781F}" type="slidenum">
              <a:rPr lang="uk-UA" smtClean="0"/>
              <a:t>27</a:t>
            </a:fld>
            <a:endParaRPr lang="uk-UA"/>
          </a:p>
        </p:txBody>
      </p:sp>
    </p:spTree>
    <p:extLst>
      <p:ext uri="{BB962C8B-B14F-4D97-AF65-F5344CB8AC3E}">
        <p14:creationId xmlns:p14="http://schemas.microsoft.com/office/powerpoint/2010/main" val="10502827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endParaRPr lang="uk-UA" noProof="0" dirty="0"/>
          </a:p>
        </p:txBody>
      </p:sp>
      <p:sp>
        <p:nvSpPr>
          <p:cNvPr id="4" name="Номер слайда 3"/>
          <p:cNvSpPr>
            <a:spLocks noGrp="1"/>
          </p:cNvSpPr>
          <p:nvPr>
            <p:ph type="sldNum" sz="quarter" idx="5"/>
          </p:nvPr>
        </p:nvSpPr>
        <p:spPr/>
        <p:txBody>
          <a:bodyPr/>
          <a:lstStyle/>
          <a:p>
            <a:fld id="{7846E676-A205-4896-B5C2-EABFA65D781F}" type="slidenum">
              <a:rPr lang="uk-UA" smtClean="0"/>
              <a:t>19</a:t>
            </a:fld>
            <a:endParaRPr lang="uk-UA"/>
          </a:p>
        </p:txBody>
      </p:sp>
    </p:spTree>
    <p:extLst>
      <p:ext uri="{BB962C8B-B14F-4D97-AF65-F5344CB8AC3E}">
        <p14:creationId xmlns:p14="http://schemas.microsoft.com/office/powerpoint/2010/main" val="18287874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endParaRPr lang="uk-UA" noProof="0" dirty="0"/>
          </a:p>
        </p:txBody>
      </p:sp>
      <p:sp>
        <p:nvSpPr>
          <p:cNvPr id="4" name="Номер слайда 3"/>
          <p:cNvSpPr>
            <a:spLocks noGrp="1"/>
          </p:cNvSpPr>
          <p:nvPr>
            <p:ph type="sldNum" sz="quarter" idx="5"/>
          </p:nvPr>
        </p:nvSpPr>
        <p:spPr/>
        <p:txBody>
          <a:bodyPr/>
          <a:lstStyle/>
          <a:p>
            <a:fld id="{7846E676-A205-4896-B5C2-EABFA65D781F}" type="slidenum">
              <a:rPr lang="uk-UA" smtClean="0"/>
              <a:t>20</a:t>
            </a:fld>
            <a:endParaRPr lang="uk-UA"/>
          </a:p>
        </p:txBody>
      </p:sp>
    </p:spTree>
    <p:extLst>
      <p:ext uri="{BB962C8B-B14F-4D97-AF65-F5344CB8AC3E}">
        <p14:creationId xmlns:p14="http://schemas.microsoft.com/office/powerpoint/2010/main" val="1997272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endParaRPr lang="uk-UA" noProof="0" dirty="0"/>
          </a:p>
        </p:txBody>
      </p:sp>
      <p:sp>
        <p:nvSpPr>
          <p:cNvPr id="4" name="Номер слайда 3"/>
          <p:cNvSpPr>
            <a:spLocks noGrp="1"/>
          </p:cNvSpPr>
          <p:nvPr>
            <p:ph type="sldNum" sz="quarter" idx="5"/>
          </p:nvPr>
        </p:nvSpPr>
        <p:spPr/>
        <p:txBody>
          <a:bodyPr/>
          <a:lstStyle/>
          <a:p>
            <a:fld id="{7846E676-A205-4896-B5C2-EABFA65D781F}" type="slidenum">
              <a:rPr lang="uk-UA" smtClean="0"/>
              <a:t>21</a:t>
            </a:fld>
            <a:endParaRPr lang="uk-UA"/>
          </a:p>
        </p:txBody>
      </p:sp>
    </p:spTree>
    <p:extLst>
      <p:ext uri="{BB962C8B-B14F-4D97-AF65-F5344CB8AC3E}">
        <p14:creationId xmlns:p14="http://schemas.microsoft.com/office/powerpoint/2010/main" val="9177744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r>
              <a:rPr lang="en-GB" b="0" i="0" noProof="0" dirty="0">
                <a:solidFill>
                  <a:srgbClr val="575757"/>
                </a:solidFill>
                <a:effectLst/>
                <a:latin typeface="e-Ukraine"/>
              </a:rPr>
              <a:t>https://decentralization.ua/en/news/16199</a:t>
            </a:r>
            <a:endParaRPr lang="uk-UA" b="0" i="0" noProof="0" dirty="0">
              <a:solidFill>
                <a:srgbClr val="575757"/>
              </a:solidFill>
              <a:effectLst/>
              <a:latin typeface="e-Ukraine"/>
            </a:endParaRPr>
          </a:p>
          <a:p>
            <a:pPr algn="just"/>
            <a:endParaRPr lang="uk-UA" b="0" i="0" noProof="0" dirty="0">
              <a:solidFill>
                <a:srgbClr val="575757"/>
              </a:solidFill>
              <a:effectLst/>
              <a:latin typeface="e-Ukraine"/>
            </a:endParaRPr>
          </a:p>
          <a:p>
            <a:pPr algn="just"/>
            <a:r>
              <a:rPr lang="uk-UA" b="0" i="0" noProof="0" dirty="0">
                <a:solidFill>
                  <a:srgbClr val="575757"/>
                </a:solidFill>
                <a:effectLst/>
                <a:latin typeface="e-Ukraine"/>
              </a:rPr>
              <a:t>Програма DOBRE розробила рекомендації для органів місцевого самоврядування щодо запровадження та здійснення державного контролю за використанням та охороною земель, у відповідності до статті 6-1 Закону України «Про державний контроль за використанням та охороною земель» від </a:t>
            </a:r>
            <a:r>
              <a:rPr lang="ru-RU" b="0" i="0" dirty="0">
                <a:solidFill>
                  <a:srgbClr val="575757"/>
                </a:solidFill>
                <a:effectLst/>
                <a:latin typeface="e-Ukraine"/>
              </a:rPr>
              <a:t>19 червня 2003 року № 963-IV.</a:t>
            </a:r>
          </a:p>
          <a:p>
            <a:pPr algn="just"/>
            <a:r>
              <a:rPr lang="uk-UA" b="0" i="0" noProof="0" dirty="0">
                <a:solidFill>
                  <a:srgbClr val="575757"/>
                </a:solidFill>
                <a:effectLst/>
                <a:latin typeface="e-Ukraine"/>
              </a:rPr>
              <a:t>З метою практичної реалізації зазначених дій в додатках до даної письмової консультації пропонуються орієнтовні шаблони, що можуть бути використані органами місцевого самоврядування при запровадженні державного контролю за використанням та охороною земель:</a:t>
            </a:r>
          </a:p>
          <a:p>
            <a:pPr algn="just">
              <a:buFont typeface="Arial" panose="020B0604020202020204" pitchFamily="34" charset="0"/>
              <a:buChar char="•"/>
            </a:pPr>
            <a:r>
              <a:rPr lang="uk-UA" b="1" i="0" noProof="0" dirty="0">
                <a:solidFill>
                  <a:srgbClr val="575757"/>
                </a:solidFill>
                <a:effectLst/>
                <a:latin typeface="e-Ukraine"/>
              </a:rPr>
              <a:t>Додаток А</a:t>
            </a:r>
            <a:r>
              <a:rPr lang="uk-UA" b="0" i="0" noProof="0" dirty="0">
                <a:solidFill>
                  <a:srgbClr val="575757"/>
                </a:solidFill>
                <a:effectLst/>
                <a:latin typeface="e-Ukraine"/>
              </a:rPr>
              <a:t> - Рішення про здійснення державного контролю за використанням та охороною земель (</a:t>
            </a:r>
            <a:r>
              <a:rPr lang="uk-UA" b="1" i="0" u="none" strike="noStrike" noProof="0" dirty="0">
                <a:solidFill>
                  <a:srgbClr val="337AB7"/>
                </a:solidFill>
                <a:effectLst/>
                <a:latin typeface="e-Ukraine"/>
                <a:hlinkClick r:id="rId3"/>
              </a:rPr>
              <a:t>завантажити</a:t>
            </a:r>
            <a:r>
              <a:rPr lang="uk-UA" b="0" i="0" noProof="0" dirty="0">
                <a:solidFill>
                  <a:srgbClr val="575757"/>
                </a:solidFill>
                <a:effectLst/>
                <a:latin typeface="e-Ukraine"/>
              </a:rPr>
              <a:t>).</a:t>
            </a:r>
          </a:p>
          <a:p>
            <a:pPr algn="just">
              <a:buFont typeface="Arial" panose="020B0604020202020204" pitchFamily="34" charset="0"/>
              <a:buChar char="•"/>
            </a:pPr>
            <a:r>
              <a:rPr lang="uk-UA" b="1" i="0" noProof="0" dirty="0">
                <a:solidFill>
                  <a:srgbClr val="575757"/>
                </a:solidFill>
                <a:effectLst/>
                <a:latin typeface="e-Ukraine"/>
              </a:rPr>
              <a:t>Додаток Б</a:t>
            </a:r>
            <a:r>
              <a:rPr lang="uk-UA" b="0" i="0" noProof="0" dirty="0">
                <a:solidFill>
                  <a:srgbClr val="575757"/>
                </a:solidFill>
                <a:effectLst/>
                <a:latin typeface="e-Ukraine"/>
              </a:rPr>
              <a:t> - Повідомлення про здійснення державного контролю (</a:t>
            </a:r>
            <a:r>
              <a:rPr lang="uk-UA" b="1" i="0" u="none" strike="noStrike" noProof="0" dirty="0">
                <a:solidFill>
                  <a:srgbClr val="337AB7"/>
                </a:solidFill>
                <a:effectLst/>
                <a:latin typeface="e-Ukraine"/>
                <a:hlinkClick r:id="rId4"/>
              </a:rPr>
              <a:t>завантажити</a:t>
            </a:r>
            <a:r>
              <a:rPr lang="uk-UA" b="0" i="0" noProof="0" dirty="0">
                <a:solidFill>
                  <a:srgbClr val="575757"/>
                </a:solidFill>
                <a:effectLst/>
                <a:latin typeface="e-Ukraine"/>
              </a:rPr>
              <a:t>).</a:t>
            </a:r>
          </a:p>
          <a:p>
            <a:pPr algn="just">
              <a:buFont typeface="Arial" panose="020B0604020202020204" pitchFamily="34" charset="0"/>
              <a:buChar char="•"/>
            </a:pPr>
            <a:r>
              <a:rPr lang="uk-UA" b="1" i="0" noProof="0" dirty="0">
                <a:solidFill>
                  <a:srgbClr val="575757"/>
                </a:solidFill>
                <a:effectLst/>
                <a:latin typeface="e-Ukraine"/>
              </a:rPr>
              <a:t>Додаток В</a:t>
            </a:r>
            <a:r>
              <a:rPr lang="uk-UA" b="0" i="0" noProof="0" dirty="0">
                <a:solidFill>
                  <a:srgbClr val="575757"/>
                </a:solidFill>
                <a:effectLst/>
                <a:latin typeface="e-Ukraine"/>
              </a:rPr>
              <a:t> - Положення про виконавчий орган (земельний відділ) з повноваженнями державного контролю за використанням та охороною земель (</a:t>
            </a:r>
            <a:r>
              <a:rPr lang="uk-UA" b="1" i="0" u="none" strike="noStrike" noProof="0" dirty="0">
                <a:solidFill>
                  <a:srgbClr val="337AB7"/>
                </a:solidFill>
                <a:effectLst/>
                <a:latin typeface="e-Ukraine"/>
                <a:hlinkClick r:id="rId5"/>
              </a:rPr>
              <a:t>завантажити</a:t>
            </a:r>
            <a:r>
              <a:rPr lang="uk-UA" b="0" i="0" noProof="0" dirty="0">
                <a:solidFill>
                  <a:srgbClr val="575757"/>
                </a:solidFill>
                <a:effectLst/>
                <a:latin typeface="e-Ukraine"/>
              </a:rPr>
              <a:t>).</a:t>
            </a:r>
          </a:p>
          <a:p>
            <a:pPr algn="just">
              <a:buFont typeface="Arial" panose="020B0604020202020204" pitchFamily="34" charset="0"/>
              <a:buChar char="•"/>
            </a:pPr>
            <a:r>
              <a:rPr lang="uk-UA" b="1" i="0" noProof="0" dirty="0">
                <a:solidFill>
                  <a:srgbClr val="575757"/>
                </a:solidFill>
                <a:effectLst/>
                <a:latin typeface="e-Ukraine"/>
              </a:rPr>
              <a:t>Додатки Г1 (</a:t>
            </a:r>
            <a:r>
              <a:rPr lang="uk-UA" b="1" i="0" u="none" strike="noStrike" noProof="0" dirty="0">
                <a:solidFill>
                  <a:srgbClr val="337AB7"/>
                </a:solidFill>
                <a:effectLst/>
                <a:latin typeface="e-Ukraine"/>
                <a:hlinkClick r:id="rId6"/>
              </a:rPr>
              <a:t>завантажити</a:t>
            </a:r>
            <a:r>
              <a:rPr lang="uk-UA" b="1" i="0" noProof="0" dirty="0">
                <a:solidFill>
                  <a:srgbClr val="575757"/>
                </a:solidFill>
                <a:effectLst/>
                <a:latin typeface="e-Ukraine"/>
              </a:rPr>
              <a:t>) та Г2</a:t>
            </a:r>
            <a:r>
              <a:rPr lang="uk-UA" b="0" i="0" noProof="0" dirty="0">
                <a:solidFill>
                  <a:srgbClr val="575757"/>
                </a:solidFill>
                <a:effectLst/>
                <a:latin typeface="e-Ukraine"/>
              </a:rPr>
              <a:t> </a:t>
            </a:r>
            <a:r>
              <a:rPr lang="uk-UA" b="1" i="0" noProof="0" dirty="0">
                <a:solidFill>
                  <a:srgbClr val="575757"/>
                </a:solidFill>
                <a:effectLst/>
                <a:latin typeface="e-Ukraine"/>
              </a:rPr>
              <a:t>(</a:t>
            </a:r>
            <a:r>
              <a:rPr lang="uk-UA" b="1" i="0" u="sng" strike="noStrike" noProof="0" dirty="0">
                <a:solidFill>
                  <a:srgbClr val="337AB7"/>
                </a:solidFill>
                <a:effectLst/>
                <a:latin typeface="e-Ukraine"/>
                <a:hlinkClick r:id="rId7"/>
              </a:rPr>
              <a:t>завантажити</a:t>
            </a:r>
            <a:r>
              <a:rPr lang="uk-UA" b="1" i="0" noProof="0" dirty="0">
                <a:solidFill>
                  <a:srgbClr val="575757"/>
                </a:solidFill>
                <a:effectLst/>
                <a:latin typeface="e-Ukraine"/>
              </a:rPr>
              <a:t>) </a:t>
            </a:r>
            <a:r>
              <a:rPr lang="uk-UA" b="0" i="0" noProof="0" dirty="0">
                <a:solidFill>
                  <a:srgbClr val="575757"/>
                </a:solidFill>
                <a:effectLst/>
                <a:latin typeface="e-Ukraine"/>
              </a:rPr>
              <a:t>Посадова інструкція начальника сектору, державний̆ інспектор з державного контролю за використанням та охороною земель (земельного відділу)</a:t>
            </a:r>
            <a:r>
              <a:rPr lang="uk-UA" b="0" i="0" u="none" strike="noStrike" noProof="0" dirty="0">
                <a:solidFill>
                  <a:srgbClr val="337AB7"/>
                </a:solidFill>
                <a:effectLst/>
                <a:latin typeface="e-Ukraine"/>
                <a:hlinkClick r:id="rId8"/>
              </a:rPr>
              <a:t>[1]</a:t>
            </a:r>
            <a:r>
              <a:rPr lang="uk-UA" b="0" i="0" noProof="0" dirty="0">
                <a:solidFill>
                  <a:srgbClr val="575757"/>
                </a:solidFill>
                <a:effectLst/>
                <a:latin typeface="e-Ukraine"/>
              </a:rPr>
              <a:t>.</a:t>
            </a:r>
          </a:p>
        </p:txBody>
      </p:sp>
      <p:sp>
        <p:nvSpPr>
          <p:cNvPr id="4" name="Номер слайда 3"/>
          <p:cNvSpPr>
            <a:spLocks noGrp="1"/>
          </p:cNvSpPr>
          <p:nvPr>
            <p:ph type="sldNum" sz="quarter" idx="5"/>
          </p:nvPr>
        </p:nvSpPr>
        <p:spPr/>
        <p:txBody>
          <a:bodyPr/>
          <a:lstStyle/>
          <a:p>
            <a:fld id="{7846E676-A205-4896-B5C2-EABFA65D781F}" type="slidenum">
              <a:rPr lang="uk-UA" smtClean="0"/>
              <a:t>22</a:t>
            </a:fld>
            <a:endParaRPr lang="uk-UA"/>
          </a:p>
        </p:txBody>
      </p:sp>
    </p:spTree>
    <p:extLst>
      <p:ext uri="{BB962C8B-B14F-4D97-AF65-F5344CB8AC3E}">
        <p14:creationId xmlns:p14="http://schemas.microsoft.com/office/powerpoint/2010/main" val="20384627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r>
              <a:rPr lang="en-GB" b="0" i="0" noProof="0" dirty="0">
                <a:solidFill>
                  <a:srgbClr val="575757"/>
                </a:solidFill>
                <a:effectLst/>
                <a:latin typeface="e-Ukraine"/>
              </a:rPr>
              <a:t>https://decentralization.ua/en/news/16199</a:t>
            </a:r>
            <a:endParaRPr lang="uk-UA" b="0" i="0" noProof="0" dirty="0">
              <a:solidFill>
                <a:srgbClr val="575757"/>
              </a:solidFill>
              <a:effectLst/>
              <a:latin typeface="e-Ukraine"/>
            </a:endParaRPr>
          </a:p>
          <a:p>
            <a:pPr algn="just"/>
            <a:endParaRPr lang="uk-UA" b="0" i="0" noProof="0" dirty="0">
              <a:solidFill>
                <a:srgbClr val="575757"/>
              </a:solidFill>
              <a:effectLst/>
              <a:latin typeface="e-Ukraine"/>
            </a:endParaRPr>
          </a:p>
          <a:p>
            <a:pPr algn="just"/>
            <a:r>
              <a:rPr lang="uk-UA" b="0" i="0" noProof="0" dirty="0">
                <a:solidFill>
                  <a:srgbClr val="575757"/>
                </a:solidFill>
                <a:effectLst/>
                <a:latin typeface="e-Ukraine"/>
              </a:rPr>
              <a:t>Програма DOBRE розробила рекомендації для органів місцевого самоврядування щодо запровадження та здійснення державного контролю за використанням та охороною земель, у відповідності до статті 6-1 Закону України «Про державний контроль за використанням та охороною земель» від </a:t>
            </a:r>
            <a:r>
              <a:rPr lang="ru-RU" b="0" i="0" dirty="0">
                <a:solidFill>
                  <a:srgbClr val="575757"/>
                </a:solidFill>
                <a:effectLst/>
                <a:latin typeface="e-Ukraine"/>
              </a:rPr>
              <a:t>19 червня 2003 року № 963-IV.</a:t>
            </a:r>
          </a:p>
          <a:p>
            <a:pPr algn="just"/>
            <a:r>
              <a:rPr lang="uk-UA" b="0" i="0" noProof="0" dirty="0">
                <a:solidFill>
                  <a:srgbClr val="575757"/>
                </a:solidFill>
                <a:effectLst/>
                <a:latin typeface="e-Ukraine"/>
              </a:rPr>
              <a:t>З метою практичної реалізації зазначених дій в додатках до даної письмової консультації пропонуються орієнтовні шаблони, що можуть бути використані органами місцевого самоврядування при запровадженні державного контролю за використанням та охороною земель:</a:t>
            </a:r>
          </a:p>
          <a:p>
            <a:pPr algn="just">
              <a:buFont typeface="Arial" panose="020B0604020202020204" pitchFamily="34" charset="0"/>
              <a:buChar char="•"/>
            </a:pPr>
            <a:r>
              <a:rPr lang="uk-UA" b="1" i="0" noProof="0" dirty="0">
                <a:solidFill>
                  <a:srgbClr val="575757"/>
                </a:solidFill>
                <a:effectLst/>
                <a:latin typeface="e-Ukraine"/>
              </a:rPr>
              <a:t>Додаток А</a:t>
            </a:r>
            <a:r>
              <a:rPr lang="uk-UA" b="0" i="0" noProof="0" dirty="0">
                <a:solidFill>
                  <a:srgbClr val="575757"/>
                </a:solidFill>
                <a:effectLst/>
                <a:latin typeface="e-Ukraine"/>
              </a:rPr>
              <a:t> - Рішення про здійснення державного контролю за використанням та охороною земель (</a:t>
            </a:r>
            <a:r>
              <a:rPr lang="uk-UA" b="1" i="0" u="none" strike="noStrike" noProof="0" dirty="0">
                <a:solidFill>
                  <a:srgbClr val="337AB7"/>
                </a:solidFill>
                <a:effectLst/>
                <a:latin typeface="e-Ukraine"/>
                <a:hlinkClick r:id="rId3"/>
              </a:rPr>
              <a:t>завантажити</a:t>
            </a:r>
            <a:r>
              <a:rPr lang="uk-UA" b="0" i="0" noProof="0" dirty="0">
                <a:solidFill>
                  <a:srgbClr val="575757"/>
                </a:solidFill>
                <a:effectLst/>
                <a:latin typeface="e-Ukraine"/>
              </a:rPr>
              <a:t>).</a:t>
            </a:r>
          </a:p>
          <a:p>
            <a:pPr algn="just">
              <a:buFont typeface="Arial" panose="020B0604020202020204" pitchFamily="34" charset="0"/>
              <a:buChar char="•"/>
            </a:pPr>
            <a:r>
              <a:rPr lang="uk-UA" b="1" i="0" noProof="0" dirty="0">
                <a:solidFill>
                  <a:srgbClr val="575757"/>
                </a:solidFill>
                <a:effectLst/>
                <a:latin typeface="e-Ukraine"/>
              </a:rPr>
              <a:t>Додаток Б</a:t>
            </a:r>
            <a:r>
              <a:rPr lang="uk-UA" b="0" i="0" noProof="0" dirty="0">
                <a:solidFill>
                  <a:srgbClr val="575757"/>
                </a:solidFill>
                <a:effectLst/>
                <a:latin typeface="e-Ukraine"/>
              </a:rPr>
              <a:t> - Повідомлення про здійснення державного контролю (</a:t>
            </a:r>
            <a:r>
              <a:rPr lang="uk-UA" b="1" i="0" u="none" strike="noStrike" noProof="0" dirty="0">
                <a:solidFill>
                  <a:srgbClr val="337AB7"/>
                </a:solidFill>
                <a:effectLst/>
                <a:latin typeface="e-Ukraine"/>
                <a:hlinkClick r:id="rId4"/>
              </a:rPr>
              <a:t>завантажити</a:t>
            </a:r>
            <a:r>
              <a:rPr lang="uk-UA" b="0" i="0" noProof="0" dirty="0">
                <a:solidFill>
                  <a:srgbClr val="575757"/>
                </a:solidFill>
                <a:effectLst/>
                <a:latin typeface="e-Ukraine"/>
              </a:rPr>
              <a:t>).</a:t>
            </a:r>
          </a:p>
          <a:p>
            <a:pPr algn="just">
              <a:buFont typeface="Arial" panose="020B0604020202020204" pitchFamily="34" charset="0"/>
              <a:buChar char="•"/>
            </a:pPr>
            <a:r>
              <a:rPr lang="uk-UA" b="1" i="0" noProof="0" dirty="0">
                <a:solidFill>
                  <a:srgbClr val="575757"/>
                </a:solidFill>
                <a:effectLst/>
                <a:latin typeface="e-Ukraine"/>
              </a:rPr>
              <a:t>Додаток В</a:t>
            </a:r>
            <a:r>
              <a:rPr lang="uk-UA" b="0" i="0" noProof="0" dirty="0">
                <a:solidFill>
                  <a:srgbClr val="575757"/>
                </a:solidFill>
                <a:effectLst/>
                <a:latin typeface="e-Ukraine"/>
              </a:rPr>
              <a:t> - Положення про виконавчий орган (земельний відділ) з повноваженнями державного контролю за використанням та охороною земель (</a:t>
            </a:r>
            <a:r>
              <a:rPr lang="uk-UA" b="1" i="0" u="none" strike="noStrike" noProof="0" dirty="0">
                <a:solidFill>
                  <a:srgbClr val="337AB7"/>
                </a:solidFill>
                <a:effectLst/>
                <a:latin typeface="e-Ukraine"/>
                <a:hlinkClick r:id="rId5"/>
              </a:rPr>
              <a:t>завантажити</a:t>
            </a:r>
            <a:r>
              <a:rPr lang="uk-UA" b="0" i="0" noProof="0" dirty="0">
                <a:solidFill>
                  <a:srgbClr val="575757"/>
                </a:solidFill>
                <a:effectLst/>
                <a:latin typeface="e-Ukraine"/>
              </a:rPr>
              <a:t>).</a:t>
            </a:r>
          </a:p>
          <a:p>
            <a:pPr algn="just">
              <a:buFont typeface="Arial" panose="020B0604020202020204" pitchFamily="34" charset="0"/>
              <a:buChar char="•"/>
            </a:pPr>
            <a:r>
              <a:rPr lang="uk-UA" b="1" i="0" noProof="0" dirty="0">
                <a:solidFill>
                  <a:srgbClr val="575757"/>
                </a:solidFill>
                <a:effectLst/>
                <a:latin typeface="e-Ukraine"/>
              </a:rPr>
              <a:t>Додатки Г1 (</a:t>
            </a:r>
            <a:r>
              <a:rPr lang="uk-UA" b="1" i="0" u="none" strike="noStrike" noProof="0" dirty="0">
                <a:solidFill>
                  <a:srgbClr val="337AB7"/>
                </a:solidFill>
                <a:effectLst/>
                <a:latin typeface="e-Ukraine"/>
                <a:hlinkClick r:id="rId6"/>
              </a:rPr>
              <a:t>завантажити</a:t>
            </a:r>
            <a:r>
              <a:rPr lang="uk-UA" b="1" i="0" noProof="0" dirty="0">
                <a:solidFill>
                  <a:srgbClr val="575757"/>
                </a:solidFill>
                <a:effectLst/>
                <a:latin typeface="e-Ukraine"/>
              </a:rPr>
              <a:t>) та Г2</a:t>
            </a:r>
            <a:r>
              <a:rPr lang="uk-UA" b="0" i="0" noProof="0" dirty="0">
                <a:solidFill>
                  <a:srgbClr val="575757"/>
                </a:solidFill>
                <a:effectLst/>
                <a:latin typeface="e-Ukraine"/>
              </a:rPr>
              <a:t> </a:t>
            </a:r>
            <a:r>
              <a:rPr lang="uk-UA" b="1" i="0" noProof="0" dirty="0">
                <a:solidFill>
                  <a:srgbClr val="575757"/>
                </a:solidFill>
                <a:effectLst/>
                <a:latin typeface="e-Ukraine"/>
              </a:rPr>
              <a:t>(</a:t>
            </a:r>
            <a:r>
              <a:rPr lang="uk-UA" b="1" i="0" u="sng" strike="noStrike" noProof="0" dirty="0">
                <a:solidFill>
                  <a:srgbClr val="337AB7"/>
                </a:solidFill>
                <a:effectLst/>
                <a:latin typeface="e-Ukraine"/>
                <a:hlinkClick r:id="rId7"/>
              </a:rPr>
              <a:t>завантажити</a:t>
            </a:r>
            <a:r>
              <a:rPr lang="uk-UA" b="1" i="0" noProof="0" dirty="0">
                <a:solidFill>
                  <a:srgbClr val="575757"/>
                </a:solidFill>
                <a:effectLst/>
                <a:latin typeface="e-Ukraine"/>
              </a:rPr>
              <a:t>) </a:t>
            </a:r>
            <a:r>
              <a:rPr lang="uk-UA" b="0" i="0" noProof="0" dirty="0">
                <a:solidFill>
                  <a:srgbClr val="575757"/>
                </a:solidFill>
                <a:effectLst/>
                <a:latin typeface="e-Ukraine"/>
              </a:rPr>
              <a:t>Посадова інструкція начальника сектору, державний̆ інспектор з державного контролю за використанням та охороною земель (земельного відділу)</a:t>
            </a:r>
            <a:r>
              <a:rPr lang="uk-UA" b="0" i="0" u="none" strike="noStrike" noProof="0" dirty="0">
                <a:solidFill>
                  <a:srgbClr val="337AB7"/>
                </a:solidFill>
                <a:effectLst/>
                <a:latin typeface="e-Ukraine"/>
                <a:hlinkClick r:id="rId8"/>
              </a:rPr>
              <a:t>[1]</a:t>
            </a:r>
            <a:r>
              <a:rPr lang="uk-UA" b="0" i="0" noProof="0" dirty="0">
                <a:solidFill>
                  <a:srgbClr val="575757"/>
                </a:solidFill>
                <a:effectLst/>
                <a:latin typeface="e-Ukraine"/>
              </a:rPr>
              <a:t>.</a:t>
            </a:r>
          </a:p>
        </p:txBody>
      </p:sp>
      <p:sp>
        <p:nvSpPr>
          <p:cNvPr id="4" name="Номер слайда 3"/>
          <p:cNvSpPr>
            <a:spLocks noGrp="1"/>
          </p:cNvSpPr>
          <p:nvPr>
            <p:ph type="sldNum" sz="quarter" idx="5"/>
          </p:nvPr>
        </p:nvSpPr>
        <p:spPr/>
        <p:txBody>
          <a:bodyPr/>
          <a:lstStyle/>
          <a:p>
            <a:fld id="{7846E676-A205-4896-B5C2-EABFA65D781F}" type="slidenum">
              <a:rPr lang="uk-UA" smtClean="0"/>
              <a:t>23</a:t>
            </a:fld>
            <a:endParaRPr lang="uk-UA"/>
          </a:p>
        </p:txBody>
      </p:sp>
    </p:spTree>
    <p:extLst>
      <p:ext uri="{BB962C8B-B14F-4D97-AF65-F5344CB8AC3E}">
        <p14:creationId xmlns:p14="http://schemas.microsoft.com/office/powerpoint/2010/main" val="4330768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r>
              <a:rPr lang="en-GB" b="0" i="0" noProof="0" dirty="0">
                <a:solidFill>
                  <a:srgbClr val="575757"/>
                </a:solidFill>
                <a:effectLst/>
                <a:latin typeface="e-Ukraine"/>
              </a:rPr>
              <a:t>https://land.gov.ua/prypyneno-provedennia-planovykh-ta-pozaplanovykh-zakhodiv-derzhavnoho-nahliadu-kontroliu-na-period-voiennoho-stanu/</a:t>
            </a:r>
            <a:r>
              <a:rPr lang="uk-UA" b="0" i="0" noProof="0" dirty="0">
                <a:solidFill>
                  <a:srgbClr val="575757"/>
                </a:solidFill>
                <a:effectLst/>
                <a:latin typeface="e-Ukraine"/>
              </a:rPr>
              <a:t> </a:t>
            </a:r>
          </a:p>
          <a:p>
            <a:pPr algn="just"/>
            <a:endParaRPr lang="uk-UA" b="0" i="0" noProof="0" dirty="0">
              <a:solidFill>
                <a:srgbClr val="575757"/>
              </a:solidFill>
              <a:effectLst/>
              <a:latin typeface="e-Ukraine"/>
            </a:endParaRPr>
          </a:p>
          <a:p>
            <a:pPr algn="just"/>
            <a:r>
              <a:rPr lang="en-GB" b="0" i="0" noProof="0" dirty="0">
                <a:solidFill>
                  <a:srgbClr val="575757"/>
                </a:solidFill>
                <a:effectLst/>
                <a:latin typeface="e-Ukraine"/>
              </a:rPr>
              <a:t>https://www.me.gov.ua/Documents/Detail?lang=uk-UA&amp;id=84f4a442-aa9b-4c75-8b70-25b9e3cb3df0&amp;title=InformatsiiaSchodoZdiisnenniaZakhodivDerzhavnogoNagliadu-kontroliu-UPeriodVonnogoStanu</a:t>
            </a:r>
            <a:endParaRPr lang="uk-UA" b="0" i="0" noProof="0" dirty="0">
              <a:solidFill>
                <a:srgbClr val="575757"/>
              </a:solidFill>
              <a:effectLst/>
              <a:latin typeface="e-Ukraine"/>
            </a:endParaRPr>
          </a:p>
          <a:p>
            <a:pPr algn="just"/>
            <a:endParaRPr lang="uk-UA" b="0" i="0" noProof="0" dirty="0">
              <a:solidFill>
                <a:srgbClr val="575757"/>
              </a:solidFill>
              <a:effectLst/>
              <a:latin typeface="e-Ukraine"/>
            </a:endParaRPr>
          </a:p>
        </p:txBody>
      </p:sp>
      <p:sp>
        <p:nvSpPr>
          <p:cNvPr id="4" name="Номер слайда 3"/>
          <p:cNvSpPr>
            <a:spLocks noGrp="1"/>
          </p:cNvSpPr>
          <p:nvPr>
            <p:ph type="sldNum" sz="quarter" idx="5"/>
          </p:nvPr>
        </p:nvSpPr>
        <p:spPr/>
        <p:txBody>
          <a:bodyPr/>
          <a:lstStyle/>
          <a:p>
            <a:fld id="{7846E676-A205-4896-B5C2-EABFA65D781F}" type="slidenum">
              <a:rPr lang="uk-UA" smtClean="0"/>
              <a:t>24</a:t>
            </a:fld>
            <a:endParaRPr lang="uk-UA"/>
          </a:p>
        </p:txBody>
      </p:sp>
    </p:spTree>
    <p:extLst>
      <p:ext uri="{BB962C8B-B14F-4D97-AF65-F5344CB8AC3E}">
        <p14:creationId xmlns:p14="http://schemas.microsoft.com/office/powerpoint/2010/main" val="30984560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r>
              <a:rPr lang="en-GB" b="0" i="0" noProof="0" dirty="0">
                <a:solidFill>
                  <a:srgbClr val="575757"/>
                </a:solidFill>
                <a:effectLst/>
                <a:latin typeface="e-Ukraine"/>
              </a:rPr>
              <a:t>https://land.gov.ua/prypyneno-provedennia-planovykh-ta-pozaplanovykh-zakhodiv-derzhavnoho-nahliadu-kontroliu-na-period-voiennoho-stanu/</a:t>
            </a:r>
            <a:r>
              <a:rPr lang="uk-UA" b="0" i="0" noProof="0" dirty="0">
                <a:solidFill>
                  <a:srgbClr val="575757"/>
                </a:solidFill>
                <a:effectLst/>
                <a:latin typeface="e-Ukraine"/>
              </a:rPr>
              <a:t> </a:t>
            </a:r>
          </a:p>
          <a:p>
            <a:pPr algn="just"/>
            <a:endParaRPr lang="uk-UA" b="0" i="0" noProof="0" dirty="0">
              <a:solidFill>
                <a:srgbClr val="575757"/>
              </a:solidFill>
              <a:effectLst/>
              <a:latin typeface="e-Ukraine"/>
            </a:endParaRPr>
          </a:p>
          <a:p>
            <a:pPr algn="just"/>
            <a:r>
              <a:rPr lang="en-GB" b="0" i="0" noProof="0" dirty="0">
                <a:solidFill>
                  <a:srgbClr val="575757"/>
                </a:solidFill>
                <a:effectLst/>
                <a:latin typeface="e-Ukraine"/>
              </a:rPr>
              <a:t>https://www.me.gov.ua/Documents/Detail?lang=uk-UA&amp;id=84f4a442-aa9b-4c75-8b70-25b9e3cb3df0&amp;title=InformatsiiaSchodoZdiisnenniaZakhodivDerzhavnogoNagliadu-kontroliu-UPeriodVonnogoStanu</a:t>
            </a:r>
            <a:endParaRPr lang="uk-UA" b="0" i="0" noProof="0" dirty="0">
              <a:solidFill>
                <a:srgbClr val="575757"/>
              </a:solidFill>
              <a:effectLst/>
              <a:latin typeface="e-Ukraine"/>
            </a:endParaRPr>
          </a:p>
          <a:p>
            <a:pPr algn="just"/>
            <a:endParaRPr lang="uk-UA" b="0" i="0" noProof="0" dirty="0">
              <a:solidFill>
                <a:srgbClr val="575757"/>
              </a:solidFill>
              <a:effectLst/>
              <a:latin typeface="e-Ukraine"/>
            </a:endParaRPr>
          </a:p>
        </p:txBody>
      </p:sp>
      <p:sp>
        <p:nvSpPr>
          <p:cNvPr id="4" name="Номер слайда 3"/>
          <p:cNvSpPr>
            <a:spLocks noGrp="1"/>
          </p:cNvSpPr>
          <p:nvPr>
            <p:ph type="sldNum" sz="quarter" idx="5"/>
          </p:nvPr>
        </p:nvSpPr>
        <p:spPr/>
        <p:txBody>
          <a:bodyPr/>
          <a:lstStyle/>
          <a:p>
            <a:fld id="{7846E676-A205-4896-B5C2-EABFA65D781F}" type="slidenum">
              <a:rPr lang="uk-UA" smtClean="0"/>
              <a:t>25</a:t>
            </a:fld>
            <a:endParaRPr lang="uk-UA"/>
          </a:p>
        </p:txBody>
      </p:sp>
    </p:spTree>
    <p:extLst>
      <p:ext uri="{BB962C8B-B14F-4D97-AF65-F5344CB8AC3E}">
        <p14:creationId xmlns:p14="http://schemas.microsoft.com/office/powerpoint/2010/main" val="34559185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r>
              <a:rPr lang="en-GB" b="0" i="0" noProof="0" dirty="0">
                <a:solidFill>
                  <a:srgbClr val="575757"/>
                </a:solidFill>
                <a:effectLst/>
                <a:latin typeface="e-Ukraine"/>
              </a:rPr>
              <a:t>https://land.gov.ua/prypyneno-provedennia-planovykh-ta-pozaplanovykh-zakhodiv-derzhavnoho-nahliadu-kontroliu-na-period-voiennoho-stanu/</a:t>
            </a:r>
            <a:r>
              <a:rPr lang="uk-UA" b="0" i="0" noProof="0" dirty="0">
                <a:solidFill>
                  <a:srgbClr val="575757"/>
                </a:solidFill>
                <a:effectLst/>
                <a:latin typeface="e-Ukraine"/>
              </a:rPr>
              <a:t> </a:t>
            </a:r>
          </a:p>
          <a:p>
            <a:pPr algn="just"/>
            <a:endParaRPr lang="uk-UA" b="0" i="0" noProof="0" dirty="0">
              <a:solidFill>
                <a:srgbClr val="575757"/>
              </a:solidFill>
              <a:effectLst/>
              <a:latin typeface="e-Ukraine"/>
            </a:endParaRPr>
          </a:p>
          <a:p>
            <a:pPr algn="just"/>
            <a:r>
              <a:rPr lang="en-GB" b="0" i="0" noProof="0" dirty="0">
                <a:solidFill>
                  <a:srgbClr val="575757"/>
                </a:solidFill>
                <a:effectLst/>
                <a:latin typeface="e-Ukraine"/>
              </a:rPr>
              <a:t>https://www.me.gov.ua/Documents/Detail?lang=uk-UA&amp;id=84f4a442-aa9b-4c75-8b70-25b9e3cb3df0&amp;title=InformatsiiaSchodoZdiisnenniaZakhodivDerzhavnogoNagliadu-kontroliu-UPeriodVonnogoStanu</a:t>
            </a:r>
            <a:endParaRPr lang="uk-UA" b="0" i="0" noProof="0" dirty="0">
              <a:solidFill>
                <a:srgbClr val="575757"/>
              </a:solidFill>
              <a:effectLst/>
              <a:latin typeface="e-Ukraine"/>
            </a:endParaRPr>
          </a:p>
          <a:p>
            <a:pPr algn="just"/>
            <a:endParaRPr lang="uk-UA" b="0" i="0" noProof="0" dirty="0">
              <a:solidFill>
                <a:srgbClr val="575757"/>
              </a:solidFill>
              <a:effectLst/>
              <a:latin typeface="e-Ukraine"/>
            </a:endParaRPr>
          </a:p>
        </p:txBody>
      </p:sp>
      <p:sp>
        <p:nvSpPr>
          <p:cNvPr id="4" name="Номер слайда 3"/>
          <p:cNvSpPr>
            <a:spLocks noGrp="1"/>
          </p:cNvSpPr>
          <p:nvPr>
            <p:ph type="sldNum" sz="quarter" idx="5"/>
          </p:nvPr>
        </p:nvSpPr>
        <p:spPr/>
        <p:txBody>
          <a:bodyPr/>
          <a:lstStyle/>
          <a:p>
            <a:fld id="{7846E676-A205-4896-B5C2-EABFA65D781F}" type="slidenum">
              <a:rPr lang="uk-UA" smtClean="0"/>
              <a:t>26</a:t>
            </a:fld>
            <a:endParaRPr lang="uk-UA"/>
          </a:p>
        </p:txBody>
      </p:sp>
    </p:spTree>
    <p:extLst>
      <p:ext uri="{BB962C8B-B14F-4D97-AF65-F5344CB8AC3E}">
        <p14:creationId xmlns:p14="http://schemas.microsoft.com/office/powerpoint/2010/main" val="29244428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3/18/2024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8452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t>3/18/2024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63191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smtClean="0"/>
              <a:t>3/18/2024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07370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3/18/2024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54875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E5059C3-6A89-4494-99FF-5A4D6FFD50EB}" type="datetimeFigureOut">
              <a:rPr lang="en-US" smtClean="0"/>
              <a:t>3/18/2024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66837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smtClean="0"/>
              <a:t>3/18/2024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41981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smtClean="0"/>
              <a:t>3/18/2024</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68182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smtClean="0"/>
              <a:t>3/18/2024</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63743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D9284-D300-4297-87F7-E791DCC15DB1}" type="datetimeFigureOut">
              <a:rPr lang="en-US" smtClean="0"/>
              <a:t>3/18/2024</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85355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37D525BB-DA17-4BA0-B3C8-3AC3ABC827E6}" type="datetimeFigureOut">
              <a:rPr lang="en-US" smtClean="0"/>
              <a:t>3/18/2024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0956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16C4C9A-3960-41CF-A4E9-2A8FB932454B}" type="datetimeFigureOut">
              <a:rPr lang="en-US" smtClean="0"/>
              <a:t>3/18/2024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786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BC1C18-307B-4F68-A007-B5B542270E8D}" type="datetimeFigureOut">
              <a:rPr lang="en-US" smtClean="0"/>
              <a:t>3/18/2024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2382814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s://zakon.rada.gov.ua/laws/show/877-16#Text" TargetMode="External"/><Relationship Id="rId3" Type="http://schemas.openxmlformats.org/officeDocument/2006/relationships/hyperlink" Target="https://zakon.rada.gov.ua/laws/show/254%D0%BA/96-%D0%B2%D1%80#Text" TargetMode="External"/><Relationship Id="rId7" Type="http://schemas.openxmlformats.org/officeDocument/2006/relationships/hyperlink" Target="https://zakon.rada.gov.ua/laws/show/962-15#Text"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s://zakon.rada.gov.ua/laws/show/1423-20#Text" TargetMode="External"/><Relationship Id="rId11" Type="http://schemas.openxmlformats.org/officeDocument/2006/relationships/hyperlink" Target="https://infocenter.rada.gov.ua/uploads/documents/29223.pdf" TargetMode="External"/><Relationship Id="rId5" Type="http://schemas.openxmlformats.org/officeDocument/2006/relationships/hyperlink" Target="https://zakon.rada.gov.ua/laws/show/963-15#Text" TargetMode="External"/><Relationship Id="rId10" Type="http://schemas.openxmlformats.org/officeDocument/2006/relationships/hyperlink" Target="https://auc.org.ua/sites/default/files/library/met_rek_derzh_kontr_zemelw.pdf" TargetMode="External"/><Relationship Id="rId4" Type="http://schemas.openxmlformats.org/officeDocument/2006/relationships/hyperlink" Target="https://zakon.rada.gov.ua/laws/show/2768-14#Text" TargetMode="External"/><Relationship Id="rId9" Type="http://schemas.openxmlformats.org/officeDocument/2006/relationships/hyperlink" Target="https://zakon.rada.gov.ua/laws/show/280/97-%D0%B2%D1%80#Text"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124E73-99A3-47FD-9BC3-DCB190814CF5}"/>
              </a:ext>
            </a:extLst>
          </p:cNvPr>
          <p:cNvSpPr>
            <a:spLocks noGrp="1"/>
          </p:cNvSpPr>
          <p:nvPr>
            <p:ph type="ctrTitle"/>
          </p:nvPr>
        </p:nvSpPr>
        <p:spPr>
          <a:xfrm>
            <a:off x="670560" y="1528095"/>
            <a:ext cx="10850880" cy="3988786"/>
          </a:xfrm>
        </p:spPr>
        <p:txBody>
          <a:bodyPr>
            <a:noAutofit/>
          </a:bodyPr>
          <a:lstStyle/>
          <a:p>
            <a:pPr algn="ctr"/>
            <a:r>
              <a:rPr lang="uk-UA" sz="4800" b="1" dirty="0"/>
              <a:t>ПОВНОВАЖЕННЯ </a:t>
            </a:r>
            <a:br>
              <a:rPr lang="uk-UA" sz="4800" b="1" dirty="0"/>
            </a:br>
            <a:r>
              <a:rPr lang="uk-UA" sz="4800" b="1" dirty="0"/>
              <a:t>ОРГАНІВ ДЕРЖАВНОЇ ВЛАДИ </a:t>
            </a:r>
            <a:br>
              <a:rPr lang="uk-UA" sz="4800" b="1" dirty="0"/>
            </a:br>
            <a:r>
              <a:rPr lang="uk-UA" sz="4800" b="1" dirty="0"/>
              <a:t>І ОРГАНІВ МІСЦЕВОГО САМОВРЯДУВАННЯ ЗІ ЗДІЙСНЕННЯ ДЕРЖАВНОГО КОНТРОЛЮ ЗА ВИКОРИСТАННЯМ </a:t>
            </a:r>
            <a:br>
              <a:rPr lang="uk-UA" sz="4800" b="1" dirty="0"/>
            </a:br>
            <a:r>
              <a:rPr lang="uk-UA" sz="4800" b="1" dirty="0"/>
              <a:t>ТА ОХОРОНОЮ ЗЕМЕЛЬ</a:t>
            </a:r>
          </a:p>
        </p:txBody>
      </p:sp>
      <p:sp>
        <p:nvSpPr>
          <p:cNvPr id="3" name="Подзаголовок 2">
            <a:extLst>
              <a:ext uri="{FF2B5EF4-FFF2-40B4-BE49-F238E27FC236}">
                <a16:creationId xmlns:a16="http://schemas.microsoft.com/office/drawing/2014/main" id="{917457D7-F28C-49B1-AB30-0C61A49199B0}"/>
              </a:ext>
            </a:extLst>
          </p:cNvPr>
          <p:cNvSpPr>
            <a:spLocks noGrp="1"/>
          </p:cNvSpPr>
          <p:nvPr>
            <p:ph type="subTitle" idx="1"/>
          </p:nvPr>
        </p:nvSpPr>
        <p:spPr>
          <a:xfrm>
            <a:off x="3294233" y="581096"/>
            <a:ext cx="5357600" cy="1160213"/>
          </a:xfrm>
        </p:spPr>
        <p:txBody>
          <a:bodyPr>
            <a:normAutofit/>
          </a:bodyPr>
          <a:lstStyle/>
          <a:p>
            <a:r>
              <a:rPr lang="uk-UA" sz="3600" b="1" dirty="0"/>
              <a:t>Лекція 4</a:t>
            </a:r>
          </a:p>
        </p:txBody>
      </p:sp>
    </p:spTree>
    <p:extLst>
      <p:ext uri="{BB962C8B-B14F-4D97-AF65-F5344CB8AC3E}">
        <p14:creationId xmlns:p14="http://schemas.microsoft.com/office/powerpoint/2010/main" val="1358775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rmAutofit/>
          </a:bodyPr>
          <a:lstStyle/>
          <a:p>
            <a:pPr algn="ctr"/>
            <a:r>
              <a:rPr lang="uk-UA" sz="4400" dirty="0"/>
              <a:t>Повноваження сільських, селищних, міських рад та їх виконавчих органів</a:t>
            </a:r>
            <a:endParaRPr lang="uk-UA" dirty="0"/>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506258528"/>
              </p:ext>
            </p:extLst>
          </p:nvPr>
        </p:nvGraphicFramePr>
        <p:xfrm>
          <a:off x="167640" y="1599247"/>
          <a:ext cx="11856720" cy="52587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58425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rmAutofit/>
          </a:bodyPr>
          <a:lstStyle/>
          <a:p>
            <a:pPr algn="ctr"/>
            <a:r>
              <a:rPr lang="uk-UA" sz="4400" dirty="0"/>
              <a:t>Повноваження сільських, селищних, міських рад та їх виконавчих органів</a:t>
            </a:r>
            <a:endParaRPr lang="uk-UA" dirty="0"/>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658314071"/>
              </p:ext>
            </p:extLst>
          </p:nvPr>
        </p:nvGraphicFramePr>
        <p:xfrm>
          <a:off x="167640" y="1599247"/>
          <a:ext cx="11856720" cy="52587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4546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rmAutofit/>
          </a:bodyPr>
          <a:lstStyle/>
          <a:p>
            <a:pPr algn="ctr"/>
            <a:r>
              <a:rPr lang="uk-UA" sz="4400" dirty="0"/>
              <a:t>Повноваження сільських, селищних, міських рад та їх виконавчих органів</a:t>
            </a:r>
            <a:endParaRPr lang="uk-UA" dirty="0"/>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606513104"/>
              </p:ext>
            </p:extLst>
          </p:nvPr>
        </p:nvGraphicFramePr>
        <p:xfrm>
          <a:off x="167640" y="1599247"/>
          <a:ext cx="11856720" cy="52587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35077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rmAutofit/>
          </a:bodyPr>
          <a:lstStyle/>
          <a:p>
            <a:pPr algn="ctr"/>
            <a:r>
              <a:rPr lang="uk-UA" sz="4400" dirty="0"/>
              <a:t>Повноваження сільських, селищних, міських рад та їх виконавчих органів</a:t>
            </a:r>
            <a:endParaRPr lang="uk-UA" dirty="0"/>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3115440751"/>
              </p:ext>
            </p:extLst>
          </p:nvPr>
        </p:nvGraphicFramePr>
        <p:xfrm>
          <a:off x="167640" y="1599247"/>
          <a:ext cx="11856720" cy="52587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987447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3200" dirty="0"/>
              <a:t>Загальний алгоритм запровадження державного контролю за використанням та охороною земель для органів місцевого самоврядування</a:t>
            </a:r>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2070955648"/>
              </p:ext>
            </p:extLst>
          </p:nvPr>
        </p:nvGraphicFramePr>
        <p:xfrm>
          <a:off x="167640" y="1599247"/>
          <a:ext cx="11856720" cy="52587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51781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3200" dirty="0"/>
              <a:t>Загальний алгоритм запровадження державного контролю за використанням та охороною земель для органів місцевого самоврядування</a:t>
            </a:r>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3178331235"/>
              </p:ext>
            </p:extLst>
          </p:nvPr>
        </p:nvGraphicFramePr>
        <p:xfrm>
          <a:off x="167640" y="1599247"/>
          <a:ext cx="11856720" cy="52587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701553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3200" dirty="0"/>
              <a:t>Загальний алгоритм запровадження державного контролю за використанням та охороною земель для органів місцевого самоврядування</a:t>
            </a:r>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3467431659"/>
              </p:ext>
            </p:extLst>
          </p:nvPr>
        </p:nvGraphicFramePr>
        <p:xfrm>
          <a:off x="167640" y="1599247"/>
          <a:ext cx="11856720" cy="52587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72512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3200" dirty="0"/>
              <a:t>Загальний алгоритм запровадження державного контролю за використанням та охороною земель для органів місцевого самоврядування</a:t>
            </a:r>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3242485452"/>
              </p:ext>
            </p:extLst>
          </p:nvPr>
        </p:nvGraphicFramePr>
        <p:xfrm>
          <a:off x="167640" y="1599247"/>
          <a:ext cx="11856720" cy="47609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15407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3200"/>
              <a:t>Загальний алгоритм запровадження державного контролю за використанням та охороною земель для органів місцевого самоврядування</a:t>
            </a:r>
            <a:endParaRPr lang="uk-UA" sz="3200" dirty="0"/>
          </a:p>
        </p:txBody>
      </p:sp>
      <p:pic>
        <p:nvPicPr>
          <p:cNvPr id="5" name="Рисунок 4">
            <a:extLst>
              <a:ext uri="{FF2B5EF4-FFF2-40B4-BE49-F238E27FC236}">
                <a16:creationId xmlns:a16="http://schemas.microsoft.com/office/drawing/2014/main" id="{21D9411E-3B1E-408B-BBC8-41C9FF196E48}"/>
              </a:ext>
            </a:extLst>
          </p:cNvPr>
          <p:cNvPicPr>
            <a:picLocks noChangeAspect="1"/>
          </p:cNvPicPr>
          <p:nvPr/>
        </p:nvPicPr>
        <p:blipFill>
          <a:blip r:embed="rId3"/>
          <a:stretch>
            <a:fillRect/>
          </a:stretch>
        </p:blipFill>
        <p:spPr>
          <a:xfrm>
            <a:off x="1587892" y="1696243"/>
            <a:ext cx="3353737" cy="4809808"/>
          </a:xfrm>
          <a:prstGeom prst="rect">
            <a:avLst/>
          </a:prstGeom>
        </p:spPr>
      </p:pic>
      <p:pic>
        <p:nvPicPr>
          <p:cNvPr id="7" name="Рисунок 6">
            <a:extLst>
              <a:ext uri="{FF2B5EF4-FFF2-40B4-BE49-F238E27FC236}">
                <a16:creationId xmlns:a16="http://schemas.microsoft.com/office/drawing/2014/main" id="{C5A0A3FF-8009-442F-8963-C596ED54170F}"/>
              </a:ext>
            </a:extLst>
          </p:cNvPr>
          <p:cNvPicPr>
            <a:picLocks noChangeAspect="1"/>
          </p:cNvPicPr>
          <p:nvPr/>
        </p:nvPicPr>
        <p:blipFill>
          <a:blip r:embed="rId4"/>
          <a:stretch>
            <a:fillRect/>
          </a:stretch>
        </p:blipFill>
        <p:spPr>
          <a:xfrm>
            <a:off x="5801043" y="1517315"/>
            <a:ext cx="4978718" cy="5167664"/>
          </a:xfrm>
          <a:prstGeom prst="rect">
            <a:avLst/>
          </a:prstGeom>
        </p:spPr>
      </p:pic>
      <p:sp>
        <p:nvSpPr>
          <p:cNvPr id="9" name="TextBox 8">
            <a:extLst>
              <a:ext uri="{FF2B5EF4-FFF2-40B4-BE49-F238E27FC236}">
                <a16:creationId xmlns:a16="http://schemas.microsoft.com/office/drawing/2014/main" id="{00D27F3B-A56A-470C-B796-D80149BC5A19}"/>
              </a:ext>
            </a:extLst>
          </p:cNvPr>
          <p:cNvSpPr txBox="1"/>
          <p:nvPr/>
        </p:nvSpPr>
        <p:spPr>
          <a:xfrm>
            <a:off x="10779761" y="4287220"/>
            <a:ext cx="307777" cy="2397759"/>
          </a:xfrm>
          <a:prstGeom prst="rect">
            <a:avLst/>
          </a:prstGeom>
          <a:noFill/>
        </p:spPr>
        <p:txBody>
          <a:bodyPr vert="vert270" wrap="square">
            <a:spAutoFit/>
          </a:bodyPr>
          <a:lstStyle/>
          <a:p>
            <a:r>
              <a:rPr lang="en-GB" sz="800" dirty="0"/>
              <a:t>https://decentralization.ua/news/16538</a:t>
            </a:r>
            <a:endParaRPr lang="uk-UA" sz="800" dirty="0"/>
          </a:p>
        </p:txBody>
      </p:sp>
      <p:sp>
        <p:nvSpPr>
          <p:cNvPr id="11" name="TextBox 10">
            <a:extLst>
              <a:ext uri="{FF2B5EF4-FFF2-40B4-BE49-F238E27FC236}">
                <a16:creationId xmlns:a16="http://schemas.microsoft.com/office/drawing/2014/main" id="{C5A8752D-E4CA-4588-A553-ADD3B997DDC0}"/>
              </a:ext>
            </a:extLst>
          </p:cNvPr>
          <p:cNvSpPr txBox="1"/>
          <p:nvPr/>
        </p:nvSpPr>
        <p:spPr>
          <a:xfrm>
            <a:off x="10779761" y="1517315"/>
            <a:ext cx="1310639" cy="900246"/>
          </a:xfrm>
          <a:prstGeom prst="rect">
            <a:avLst/>
          </a:prstGeom>
          <a:noFill/>
        </p:spPr>
        <p:txBody>
          <a:bodyPr wrap="square">
            <a:spAutoFit/>
          </a:bodyPr>
          <a:lstStyle/>
          <a:p>
            <a:r>
              <a:rPr lang="ru-RU" sz="1050" dirty="0"/>
              <a:t>Станом на 05.05.2023</a:t>
            </a:r>
          </a:p>
          <a:p>
            <a:r>
              <a:rPr lang="uk-UA" sz="1050" dirty="0"/>
              <a:t>Джерело</a:t>
            </a:r>
            <a:r>
              <a:rPr lang="ru-RU" sz="1050" dirty="0"/>
              <a:t>: </a:t>
            </a:r>
            <a:br>
              <a:rPr lang="ru-RU" sz="1050" dirty="0"/>
            </a:br>
            <a:r>
              <a:rPr lang="ru-RU" sz="1050" dirty="0" err="1"/>
              <a:t>Проєкт</a:t>
            </a:r>
            <a:r>
              <a:rPr lang="ru-RU" sz="1050" dirty="0"/>
              <a:t> USAID «ГОВЕРЛА»</a:t>
            </a:r>
            <a:endParaRPr lang="uk-UA" sz="1050" dirty="0"/>
          </a:p>
        </p:txBody>
      </p:sp>
    </p:spTree>
    <p:extLst>
      <p:ext uri="{BB962C8B-B14F-4D97-AF65-F5344CB8AC3E}">
        <p14:creationId xmlns:p14="http://schemas.microsoft.com/office/powerpoint/2010/main" val="26680474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3200" dirty="0"/>
              <a:t>Загальний алгоритм запровадження державного контролю за використанням та охороною земель для органів місцевого самоврядування:</a:t>
            </a:r>
          </a:p>
        </p:txBody>
      </p:sp>
      <p:sp>
        <p:nvSpPr>
          <p:cNvPr id="8" name="TextBox 7">
            <a:extLst>
              <a:ext uri="{FF2B5EF4-FFF2-40B4-BE49-F238E27FC236}">
                <a16:creationId xmlns:a16="http://schemas.microsoft.com/office/drawing/2014/main" id="{D196D3DA-4351-40E4-B4F4-DD3C10B7F8AE}"/>
              </a:ext>
            </a:extLst>
          </p:cNvPr>
          <p:cNvSpPr txBox="1"/>
          <p:nvPr/>
        </p:nvSpPr>
        <p:spPr>
          <a:xfrm>
            <a:off x="484414" y="1641860"/>
            <a:ext cx="11223171" cy="4739759"/>
          </a:xfrm>
          <a:prstGeom prst="rect">
            <a:avLst/>
          </a:prstGeom>
          <a:solidFill>
            <a:schemeClr val="accent1">
              <a:lumMod val="20000"/>
              <a:lumOff val="80000"/>
            </a:schemeClr>
          </a:solidFill>
        </p:spPr>
        <p:txBody>
          <a:bodyPr wrap="square">
            <a:spAutoFit/>
          </a:bodyPr>
          <a:lstStyle/>
          <a:p>
            <a:r>
              <a:rPr lang="uk-UA" sz="2400" b="1" dirty="0"/>
              <a:t>Місцеві ради:</a:t>
            </a:r>
          </a:p>
          <a:p>
            <a:endParaRPr lang="uk-UA" dirty="0"/>
          </a:p>
          <a:p>
            <a:pPr marL="285750" indent="-285750" algn="just">
              <a:spcAft>
                <a:spcPts val="1200"/>
              </a:spcAft>
              <a:buFont typeface="Wingdings" panose="05000000000000000000" pitchFamily="2" charset="2"/>
              <a:buChar char="Ø"/>
            </a:pPr>
            <a:r>
              <a:rPr lang="uk-UA" sz="2400" dirty="0"/>
              <a:t>Приймають рішення ради про здійснення виконавчим органом сільської, селищної, міської ради державного контролю за використанням та охороною земель та утворення відповідного виконавчого органу ради.</a:t>
            </a:r>
          </a:p>
          <a:p>
            <a:pPr marL="285750" indent="-285750" algn="just">
              <a:spcAft>
                <a:spcPts val="1200"/>
              </a:spcAft>
              <a:buFont typeface="Wingdings" panose="05000000000000000000" pitchFamily="2" charset="2"/>
              <a:buChar char="Ø"/>
            </a:pPr>
            <a:r>
              <a:rPr lang="uk-UA" sz="2400" dirty="0"/>
              <a:t>Затверджують положення про виконавчий орган ради з повноваженнями державного контролю за використанням та охороною земель.</a:t>
            </a:r>
          </a:p>
          <a:p>
            <a:pPr marL="285750" indent="-285750" algn="just">
              <a:spcAft>
                <a:spcPts val="1200"/>
              </a:spcAft>
              <a:buFont typeface="Wingdings" panose="05000000000000000000" pitchFamily="2" charset="2"/>
              <a:buChar char="Ø"/>
            </a:pPr>
            <a:r>
              <a:rPr lang="uk-UA" sz="2400" dirty="0"/>
              <a:t>За необхідності </a:t>
            </a:r>
            <a:r>
              <a:rPr lang="uk-UA" sz="2400" dirty="0" err="1"/>
              <a:t>внесять</a:t>
            </a:r>
            <a:r>
              <a:rPr lang="uk-UA" sz="2400" dirty="0"/>
              <a:t> зміни у рішення ради щодо організаційної структури апарату ради та її виконавчого комітету, виконавчих органів ради, у зв’язку зі створенням виконавчого органу ради з повноваженнями державного контролю за використанням та охороною земель. Відповідно вносять зміни у штатний розпис апарату ради та її виконавчого комітету, виконавчих органів ради.</a:t>
            </a:r>
          </a:p>
        </p:txBody>
      </p:sp>
      <p:sp>
        <p:nvSpPr>
          <p:cNvPr id="10" name="TextBox 9">
            <a:extLst>
              <a:ext uri="{FF2B5EF4-FFF2-40B4-BE49-F238E27FC236}">
                <a16:creationId xmlns:a16="http://schemas.microsoft.com/office/drawing/2014/main" id="{800432FA-7632-4948-B29A-468E51F98708}"/>
              </a:ext>
            </a:extLst>
          </p:cNvPr>
          <p:cNvSpPr txBox="1"/>
          <p:nvPr/>
        </p:nvSpPr>
        <p:spPr>
          <a:xfrm>
            <a:off x="838200" y="6381619"/>
            <a:ext cx="2460171" cy="253916"/>
          </a:xfrm>
          <a:prstGeom prst="rect">
            <a:avLst/>
          </a:prstGeom>
          <a:noFill/>
        </p:spPr>
        <p:txBody>
          <a:bodyPr wrap="square">
            <a:spAutoFit/>
          </a:bodyPr>
          <a:lstStyle/>
          <a:p>
            <a:r>
              <a:rPr lang="en-GB" sz="1050" dirty="0"/>
              <a:t>https://decentralization.ua/news/16538</a:t>
            </a:r>
            <a:endParaRPr lang="uk-UA" sz="1050" dirty="0"/>
          </a:p>
        </p:txBody>
      </p:sp>
    </p:spTree>
    <p:extLst>
      <p:ext uri="{BB962C8B-B14F-4D97-AF65-F5344CB8AC3E}">
        <p14:creationId xmlns:p14="http://schemas.microsoft.com/office/powerpoint/2010/main" val="3019259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988E08-FD37-4CD0-B112-CA40628E3654}"/>
              </a:ext>
            </a:extLst>
          </p:cNvPr>
          <p:cNvSpPr>
            <a:spLocks noGrp="1"/>
          </p:cNvSpPr>
          <p:nvPr>
            <p:ph type="title"/>
          </p:nvPr>
        </p:nvSpPr>
        <p:spPr/>
        <p:txBody>
          <a:bodyPr/>
          <a:lstStyle/>
          <a:p>
            <a:pPr algn="ctr"/>
            <a:r>
              <a:rPr lang="uk-UA" dirty="0"/>
              <a:t>ПЛАН</a:t>
            </a:r>
          </a:p>
        </p:txBody>
      </p:sp>
      <p:sp>
        <p:nvSpPr>
          <p:cNvPr id="3" name="Объект 2">
            <a:extLst>
              <a:ext uri="{FF2B5EF4-FFF2-40B4-BE49-F238E27FC236}">
                <a16:creationId xmlns:a16="http://schemas.microsoft.com/office/drawing/2014/main" id="{B22CA2BE-BA7B-47AB-AF33-41CEBC52512A}"/>
              </a:ext>
            </a:extLst>
          </p:cNvPr>
          <p:cNvSpPr>
            <a:spLocks noGrp="1"/>
          </p:cNvSpPr>
          <p:nvPr>
            <p:ph idx="1"/>
          </p:nvPr>
        </p:nvSpPr>
        <p:spPr>
          <a:xfrm>
            <a:off x="838200" y="1992894"/>
            <a:ext cx="10515600" cy="4351338"/>
          </a:xfrm>
        </p:spPr>
        <p:txBody>
          <a:bodyPr>
            <a:normAutofit fontScale="92500"/>
          </a:bodyPr>
          <a:lstStyle/>
          <a:p>
            <a:pPr marL="514350" indent="-514350">
              <a:buFont typeface="+mj-lt"/>
              <a:buAutoNum type="arabicPeriod"/>
            </a:pPr>
            <a:r>
              <a:rPr lang="uk-UA" sz="4000" dirty="0"/>
              <a:t>Повноваження сільських, селищних, міських рад та їх виконавчих органів.</a:t>
            </a:r>
          </a:p>
          <a:p>
            <a:pPr marL="514350" indent="-514350">
              <a:buFont typeface="+mj-lt"/>
              <a:buAutoNum type="arabicPeriod"/>
            </a:pPr>
            <a:r>
              <a:rPr lang="uk-UA" sz="4000" dirty="0"/>
              <a:t>Загальний алгоритм запровадження державного контролю за використанням та охороною земель для органів місцевого самоврядування.</a:t>
            </a:r>
          </a:p>
          <a:p>
            <a:pPr marL="514350" indent="-514350">
              <a:buFont typeface="+mj-lt"/>
              <a:buAutoNum type="arabicPeriod"/>
            </a:pPr>
            <a:r>
              <a:rPr lang="uk-UA" sz="4000" dirty="0"/>
              <a:t>Перспективи запровадження державного контролю органами місцевого самоврядування</a:t>
            </a:r>
            <a:r>
              <a:rPr lang="ru-RU" sz="3200" dirty="0"/>
              <a:t>.</a:t>
            </a:r>
          </a:p>
        </p:txBody>
      </p:sp>
    </p:spTree>
    <p:extLst>
      <p:ext uri="{BB962C8B-B14F-4D97-AF65-F5344CB8AC3E}">
        <p14:creationId xmlns:p14="http://schemas.microsoft.com/office/powerpoint/2010/main" val="35523792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3200" dirty="0"/>
              <a:t>Загальний алгоритм запровадження державного контролю за використанням та охороною земель для органів місцевого самоврядування:</a:t>
            </a:r>
          </a:p>
        </p:txBody>
      </p:sp>
      <p:sp>
        <p:nvSpPr>
          <p:cNvPr id="8" name="TextBox 7">
            <a:extLst>
              <a:ext uri="{FF2B5EF4-FFF2-40B4-BE49-F238E27FC236}">
                <a16:creationId xmlns:a16="http://schemas.microsoft.com/office/drawing/2014/main" id="{D196D3DA-4351-40E4-B4F4-DD3C10B7F8AE}"/>
              </a:ext>
            </a:extLst>
          </p:cNvPr>
          <p:cNvSpPr txBox="1"/>
          <p:nvPr/>
        </p:nvSpPr>
        <p:spPr>
          <a:xfrm>
            <a:off x="484414" y="1641860"/>
            <a:ext cx="11223171" cy="4585871"/>
          </a:xfrm>
          <a:prstGeom prst="rect">
            <a:avLst/>
          </a:prstGeom>
          <a:solidFill>
            <a:schemeClr val="accent1">
              <a:lumMod val="20000"/>
              <a:lumOff val="80000"/>
            </a:schemeClr>
          </a:solidFill>
        </p:spPr>
        <p:txBody>
          <a:bodyPr wrap="square">
            <a:spAutoFit/>
          </a:bodyPr>
          <a:lstStyle/>
          <a:p>
            <a:r>
              <a:rPr lang="uk-UA" sz="2400" b="1" dirty="0"/>
              <a:t>Сільський, селищний або міський голова:</a:t>
            </a:r>
          </a:p>
          <a:p>
            <a:endParaRPr lang="uk-UA" dirty="0"/>
          </a:p>
          <a:p>
            <a:pPr marL="285750" indent="-285750" algn="just">
              <a:spcAft>
                <a:spcPts val="1200"/>
              </a:spcAft>
              <a:buFont typeface="Wingdings" panose="05000000000000000000" pitchFamily="2" charset="2"/>
              <a:buChar char="Ø"/>
            </a:pPr>
            <a:r>
              <a:rPr lang="uk-UA" sz="2400" dirty="0"/>
              <a:t>протягом місяця з дати прийняття місцевою радою рішення про здійснення її виконавчим органом державного контролю за використанням та охороною земель, а також про утворення відповідного виконавчого органу місцевої ради забезпечує призначення на відповідні посади, до повноважень яких віднесено здійснення державного контролю за використанням та охороною земель;</a:t>
            </a:r>
          </a:p>
          <a:p>
            <a:pPr marL="285750" indent="-285750" algn="just">
              <a:spcAft>
                <a:spcPts val="1200"/>
              </a:spcAft>
              <a:buFont typeface="Wingdings" panose="05000000000000000000" pitchFamily="2" charset="2"/>
              <a:buChar char="Ø"/>
            </a:pPr>
            <a:r>
              <a:rPr lang="uk-UA" sz="2400" dirty="0"/>
              <a:t>протягом 10 календарних днів після призначення на відповідні посади, до повноважень яких віднесено здійснення державного контролю за використанням та охороною земель, необхідно письмово проінформувати про це центральний орган виконавчої влади, що реалізує державну політику у сфері земельних відносин. </a:t>
            </a:r>
          </a:p>
        </p:txBody>
      </p:sp>
      <p:sp>
        <p:nvSpPr>
          <p:cNvPr id="10" name="TextBox 9">
            <a:extLst>
              <a:ext uri="{FF2B5EF4-FFF2-40B4-BE49-F238E27FC236}">
                <a16:creationId xmlns:a16="http://schemas.microsoft.com/office/drawing/2014/main" id="{800432FA-7632-4948-B29A-468E51F98708}"/>
              </a:ext>
            </a:extLst>
          </p:cNvPr>
          <p:cNvSpPr txBox="1"/>
          <p:nvPr/>
        </p:nvSpPr>
        <p:spPr>
          <a:xfrm>
            <a:off x="838200" y="6381619"/>
            <a:ext cx="2460171" cy="253916"/>
          </a:xfrm>
          <a:prstGeom prst="rect">
            <a:avLst/>
          </a:prstGeom>
          <a:noFill/>
        </p:spPr>
        <p:txBody>
          <a:bodyPr wrap="square">
            <a:spAutoFit/>
          </a:bodyPr>
          <a:lstStyle/>
          <a:p>
            <a:r>
              <a:rPr lang="en-GB" sz="1050" dirty="0"/>
              <a:t>https://decentralization.ua/news/16538</a:t>
            </a:r>
            <a:endParaRPr lang="uk-UA" sz="1050" dirty="0"/>
          </a:p>
        </p:txBody>
      </p:sp>
    </p:spTree>
    <p:extLst>
      <p:ext uri="{BB962C8B-B14F-4D97-AF65-F5344CB8AC3E}">
        <p14:creationId xmlns:p14="http://schemas.microsoft.com/office/powerpoint/2010/main" val="749260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3200" dirty="0"/>
              <a:t>Загальний алгоритм запровадження державного контролю за використанням та охороною земель для органів місцевого самоврядування:</a:t>
            </a:r>
          </a:p>
        </p:txBody>
      </p:sp>
      <p:sp>
        <p:nvSpPr>
          <p:cNvPr id="8" name="TextBox 7">
            <a:extLst>
              <a:ext uri="{FF2B5EF4-FFF2-40B4-BE49-F238E27FC236}">
                <a16:creationId xmlns:a16="http://schemas.microsoft.com/office/drawing/2014/main" id="{D196D3DA-4351-40E4-B4F4-DD3C10B7F8AE}"/>
              </a:ext>
            </a:extLst>
          </p:cNvPr>
          <p:cNvSpPr txBox="1"/>
          <p:nvPr/>
        </p:nvSpPr>
        <p:spPr>
          <a:xfrm>
            <a:off x="484414" y="1750019"/>
            <a:ext cx="11223171" cy="2092881"/>
          </a:xfrm>
          <a:prstGeom prst="rect">
            <a:avLst/>
          </a:prstGeom>
          <a:solidFill>
            <a:schemeClr val="accent1">
              <a:lumMod val="20000"/>
              <a:lumOff val="80000"/>
            </a:schemeClr>
          </a:solidFill>
        </p:spPr>
        <p:txBody>
          <a:bodyPr wrap="square">
            <a:spAutoFit/>
          </a:bodyPr>
          <a:lstStyle/>
          <a:p>
            <a:pPr algn="just"/>
            <a:r>
              <a:rPr lang="uk-UA" sz="2600" dirty="0"/>
              <a:t>Виконавчі органи сільських, селищних, міських рад виконують повноваження зі здійснення державного контролю за використанням та охороною земель </a:t>
            </a:r>
            <a:r>
              <a:rPr lang="uk-UA" sz="2600" u="sng" dirty="0"/>
              <a:t>через 30 календарних днів після інформування центрального органу виконавчої влади</a:t>
            </a:r>
            <a:r>
              <a:rPr lang="uk-UA" sz="2600" dirty="0"/>
              <a:t>, що реалізує державну політику у сфері земельних відносин.</a:t>
            </a:r>
          </a:p>
        </p:txBody>
      </p:sp>
      <p:sp>
        <p:nvSpPr>
          <p:cNvPr id="10" name="TextBox 9">
            <a:extLst>
              <a:ext uri="{FF2B5EF4-FFF2-40B4-BE49-F238E27FC236}">
                <a16:creationId xmlns:a16="http://schemas.microsoft.com/office/drawing/2014/main" id="{800432FA-7632-4948-B29A-468E51F98708}"/>
              </a:ext>
            </a:extLst>
          </p:cNvPr>
          <p:cNvSpPr txBox="1"/>
          <p:nvPr/>
        </p:nvSpPr>
        <p:spPr>
          <a:xfrm>
            <a:off x="838200" y="6381619"/>
            <a:ext cx="2460171" cy="253916"/>
          </a:xfrm>
          <a:prstGeom prst="rect">
            <a:avLst/>
          </a:prstGeom>
          <a:noFill/>
        </p:spPr>
        <p:txBody>
          <a:bodyPr wrap="square">
            <a:spAutoFit/>
          </a:bodyPr>
          <a:lstStyle/>
          <a:p>
            <a:r>
              <a:rPr lang="en-GB" sz="1050" dirty="0"/>
              <a:t>https://decentralization.ua/news/16538</a:t>
            </a:r>
            <a:endParaRPr lang="uk-UA" sz="1050" dirty="0"/>
          </a:p>
        </p:txBody>
      </p:sp>
      <p:sp>
        <p:nvSpPr>
          <p:cNvPr id="6" name="TextBox 5">
            <a:extLst>
              <a:ext uri="{FF2B5EF4-FFF2-40B4-BE49-F238E27FC236}">
                <a16:creationId xmlns:a16="http://schemas.microsoft.com/office/drawing/2014/main" id="{FFCC8066-1CB5-46AA-9831-44243395DE8A}"/>
              </a:ext>
            </a:extLst>
          </p:cNvPr>
          <p:cNvSpPr txBox="1"/>
          <p:nvPr/>
        </p:nvSpPr>
        <p:spPr>
          <a:xfrm>
            <a:off x="484415" y="4115592"/>
            <a:ext cx="11223170" cy="1692771"/>
          </a:xfrm>
          <a:prstGeom prst="rect">
            <a:avLst/>
          </a:prstGeom>
          <a:solidFill>
            <a:schemeClr val="accent4">
              <a:lumMod val="20000"/>
              <a:lumOff val="80000"/>
            </a:schemeClr>
          </a:solidFill>
        </p:spPr>
        <p:txBody>
          <a:bodyPr wrap="square">
            <a:spAutoFit/>
          </a:bodyPr>
          <a:lstStyle/>
          <a:p>
            <a:pPr algn="just"/>
            <a:r>
              <a:rPr lang="uk-UA" sz="2600" dirty="0"/>
              <a:t>Виконавчі органи сільських, селищних, міських рад реалізують функцію державного контролю за використанням та охороною земель через </a:t>
            </a:r>
            <a:r>
              <a:rPr lang="uk-UA" sz="2600" u="sng" dirty="0"/>
              <a:t>державних інспекторів з державного контролю за використанням та охороною земель</a:t>
            </a:r>
            <a:r>
              <a:rPr lang="uk-UA" sz="2600" dirty="0"/>
              <a:t>, які </a:t>
            </a:r>
            <a:r>
              <a:rPr lang="uk-UA" sz="2600" u="sng" dirty="0"/>
              <a:t>є посадовими особами місцевого самоврядування.</a:t>
            </a:r>
            <a:endParaRPr lang="uk-UA" sz="2600" dirty="0"/>
          </a:p>
        </p:txBody>
      </p:sp>
    </p:spTree>
    <p:extLst>
      <p:ext uri="{BB962C8B-B14F-4D97-AF65-F5344CB8AC3E}">
        <p14:creationId xmlns:p14="http://schemas.microsoft.com/office/powerpoint/2010/main" val="32201898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ru-RU" sz="3200" dirty="0" err="1"/>
              <a:t>Перспективи</a:t>
            </a:r>
            <a:r>
              <a:rPr lang="ru-RU" sz="3200" dirty="0"/>
              <a:t> </a:t>
            </a:r>
            <a:r>
              <a:rPr lang="ru-RU" sz="3200" dirty="0" err="1"/>
              <a:t>запровадження</a:t>
            </a:r>
            <a:r>
              <a:rPr lang="ru-RU" sz="3200" dirty="0"/>
              <a:t> державного контролю органами </a:t>
            </a:r>
            <a:r>
              <a:rPr lang="ru-RU" sz="3200" dirty="0" err="1"/>
              <a:t>місцевого</a:t>
            </a:r>
            <a:r>
              <a:rPr lang="ru-RU" sz="3200" dirty="0"/>
              <a:t> </a:t>
            </a:r>
            <a:r>
              <a:rPr lang="ru-RU" sz="3200" dirty="0" err="1"/>
              <a:t>самоврядування</a:t>
            </a:r>
            <a:endParaRPr lang="uk-UA" sz="3200" dirty="0"/>
          </a:p>
        </p:txBody>
      </p:sp>
      <p:sp>
        <p:nvSpPr>
          <p:cNvPr id="9" name="TextBox 8">
            <a:extLst>
              <a:ext uri="{FF2B5EF4-FFF2-40B4-BE49-F238E27FC236}">
                <a16:creationId xmlns:a16="http://schemas.microsoft.com/office/drawing/2014/main" id="{00D27F3B-A56A-470C-B796-D80149BC5A19}"/>
              </a:ext>
            </a:extLst>
          </p:cNvPr>
          <p:cNvSpPr txBox="1"/>
          <p:nvPr/>
        </p:nvSpPr>
        <p:spPr>
          <a:xfrm>
            <a:off x="11490634" y="4216457"/>
            <a:ext cx="307777" cy="2397759"/>
          </a:xfrm>
          <a:prstGeom prst="rect">
            <a:avLst/>
          </a:prstGeom>
          <a:noFill/>
        </p:spPr>
        <p:txBody>
          <a:bodyPr vert="vert270" wrap="square">
            <a:spAutoFit/>
          </a:bodyPr>
          <a:lstStyle/>
          <a:p>
            <a:r>
              <a:rPr lang="en-GB" sz="800" dirty="0"/>
              <a:t>https://decentralization.ua/en/news/16199</a:t>
            </a:r>
            <a:endParaRPr lang="uk-UA" sz="800" dirty="0"/>
          </a:p>
        </p:txBody>
      </p:sp>
      <p:pic>
        <p:nvPicPr>
          <p:cNvPr id="4" name="Рисунок 3">
            <a:extLst>
              <a:ext uri="{FF2B5EF4-FFF2-40B4-BE49-F238E27FC236}">
                <a16:creationId xmlns:a16="http://schemas.microsoft.com/office/drawing/2014/main" id="{6628A935-E2E7-4B12-88C3-B5BD5840D378}"/>
              </a:ext>
            </a:extLst>
          </p:cNvPr>
          <p:cNvPicPr>
            <a:picLocks noChangeAspect="1"/>
          </p:cNvPicPr>
          <p:nvPr/>
        </p:nvPicPr>
        <p:blipFill>
          <a:blip r:embed="rId3"/>
          <a:stretch>
            <a:fillRect/>
          </a:stretch>
        </p:blipFill>
        <p:spPr>
          <a:xfrm>
            <a:off x="393589" y="1558998"/>
            <a:ext cx="3530373" cy="5025498"/>
          </a:xfrm>
          <a:prstGeom prst="rect">
            <a:avLst/>
          </a:prstGeom>
        </p:spPr>
      </p:pic>
      <p:pic>
        <p:nvPicPr>
          <p:cNvPr id="8" name="Рисунок 7">
            <a:extLst>
              <a:ext uri="{FF2B5EF4-FFF2-40B4-BE49-F238E27FC236}">
                <a16:creationId xmlns:a16="http://schemas.microsoft.com/office/drawing/2014/main" id="{88D7ECBA-C1B2-40C1-B94B-DF8B5A58D71D}"/>
              </a:ext>
            </a:extLst>
          </p:cNvPr>
          <p:cNvPicPr>
            <a:picLocks noChangeAspect="1"/>
          </p:cNvPicPr>
          <p:nvPr/>
        </p:nvPicPr>
        <p:blipFill>
          <a:blip r:embed="rId4"/>
          <a:stretch>
            <a:fillRect/>
          </a:stretch>
        </p:blipFill>
        <p:spPr>
          <a:xfrm>
            <a:off x="4272175" y="1558998"/>
            <a:ext cx="3435123" cy="5025498"/>
          </a:xfrm>
          <a:prstGeom prst="rect">
            <a:avLst/>
          </a:prstGeom>
        </p:spPr>
      </p:pic>
      <p:pic>
        <p:nvPicPr>
          <p:cNvPr id="12" name="Рисунок 11">
            <a:extLst>
              <a:ext uri="{FF2B5EF4-FFF2-40B4-BE49-F238E27FC236}">
                <a16:creationId xmlns:a16="http://schemas.microsoft.com/office/drawing/2014/main" id="{81F7134C-CF80-4A5C-9C43-5785D848F8D6}"/>
              </a:ext>
            </a:extLst>
          </p:cNvPr>
          <p:cNvPicPr>
            <a:picLocks noChangeAspect="1"/>
          </p:cNvPicPr>
          <p:nvPr/>
        </p:nvPicPr>
        <p:blipFill>
          <a:blip r:embed="rId5"/>
          <a:stretch>
            <a:fillRect/>
          </a:stretch>
        </p:blipFill>
        <p:spPr>
          <a:xfrm>
            <a:off x="8055511" y="1558998"/>
            <a:ext cx="3435123" cy="5025498"/>
          </a:xfrm>
          <a:prstGeom prst="rect">
            <a:avLst/>
          </a:prstGeom>
        </p:spPr>
      </p:pic>
    </p:spTree>
    <p:extLst>
      <p:ext uri="{BB962C8B-B14F-4D97-AF65-F5344CB8AC3E}">
        <p14:creationId xmlns:p14="http://schemas.microsoft.com/office/powerpoint/2010/main" val="28721033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3200" dirty="0"/>
              <a:t>Перспективи запровадження державного контролю органами місцевого самоврядування</a:t>
            </a:r>
          </a:p>
        </p:txBody>
      </p:sp>
      <p:sp>
        <p:nvSpPr>
          <p:cNvPr id="9" name="TextBox 8">
            <a:extLst>
              <a:ext uri="{FF2B5EF4-FFF2-40B4-BE49-F238E27FC236}">
                <a16:creationId xmlns:a16="http://schemas.microsoft.com/office/drawing/2014/main" id="{00D27F3B-A56A-470C-B796-D80149BC5A19}"/>
              </a:ext>
            </a:extLst>
          </p:cNvPr>
          <p:cNvSpPr txBox="1"/>
          <p:nvPr/>
        </p:nvSpPr>
        <p:spPr>
          <a:xfrm>
            <a:off x="11490634" y="4216457"/>
            <a:ext cx="307777" cy="2397759"/>
          </a:xfrm>
          <a:prstGeom prst="rect">
            <a:avLst/>
          </a:prstGeom>
          <a:noFill/>
        </p:spPr>
        <p:txBody>
          <a:bodyPr vert="vert270" wrap="square">
            <a:spAutoFit/>
          </a:bodyPr>
          <a:lstStyle/>
          <a:p>
            <a:r>
              <a:rPr lang="en-GB" sz="800" dirty="0"/>
              <a:t>https://decentralization.ua/en/news/16199</a:t>
            </a:r>
            <a:endParaRPr lang="uk-UA" sz="800" dirty="0"/>
          </a:p>
        </p:txBody>
      </p:sp>
      <p:pic>
        <p:nvPicPr>
          <p:cNvPr id="5" name="Рисунок 4">
            <a:extLst>
              <a:ext uri="{FF2B5EF4-FFF2-40B4-BE49-F238E27FC236}">
                <a16:creationId xmlns:a16="http://schemas.microsoft.com/office/drawing/2014/main" id="{E9001540-5F84-47D1-AB70-D3ED105C1882}"/>
              </a:ext>
            </a:extLst>
          </p:cNvPr>
          <p:cNvPicPr>
            <a:picLocks noChangeAspect="1"/>
          </p:cNvPicPr>
          <p:nvPr/>
        </p:nvPicPr>
        <p:blipFill>
          <a:blip r:embed="rId3"/>
          <a:stretch>
            <a:fillRect/>
          </a:stretch>
        </p:blipFill>
        <p:spPr>
          <a:xfrm>
            <a:off x="393589" y="1598306"/>
            <a:ext cx="3433182" cy="5015910"/>
          </a:xfrm>
          <a:prstGeom prst="rect">
            <a:avLst/>
          </a:prstGeom>
        </p:spPr>
      </p:pic>
      <p:pic>
        <p:nvPicPr>
          <p:cNvPr id="7" name="Рисунок 6">
            <a:extLst>
              <a:ext uri="{FF2B5EF4-FFF2-40B4-BE49-F238E27FC236}">
                <a16:creationId xmlns:a16="http://schemas.microsoft.com/office/drawing/2014/main" id="{6F6CFC4D-B3E6-4043-8BAA-AD44A648A36E}"/>
              </a:ext>
            </a:extLst>
          </p:cNvPr>
          <p:cNvPicPr>
            <a:picLocks noChangeAspect="1"/>
          </p:cNvPicPr>
          <p:nvPr/>
        </p:nvPicPr>
        <p:blipFill>
          <a:blip r:embed="rId4"/>
          <a:stretch>
            <a:fillRect/>
          </a:stretch>
        </p:blipFill>
        <p:spPr>
          <a:xfrm>
            <a:off x="4216785" y="1598306"/>
            <a:ext cx="3444470" cy="5015910"/>
          </a:xfrm>
          <a:prstGeom prst="rect">
            <a:avLst/>
          </a:prstGeom>
        </p:spPr>
      </p:pic>
      <p:pic>
        <p:nvPicPr>
          <p:cNvPr id="11" name="Рисунок 10">
            <a:extLst>
              <a:ext uri="{FF2B5EF4-FFF2-40B4-BE49-F238E27FC236}">
                <a16:creationId xmlns:a16="http://schemas.microsoft.com/office/drawing/2014/main" id="{F9FC671D-4F18-4375-A4E9-35440B0B857A}"/>
              </a:ext>
            </a:extLst>
          </p:cNvPr>
          <p:cNvPicPr>
            <a:picLocks noChangeAspect="1"/>
          </p:cNvPicPr>
          <p:nvPr/>
        </p:nvPicPr>
        <p:blipFill>
          <a:blip r:embed="rId5"/>
          <a:stretch>
            <a:fillRect/>
          </a:stretch>
        </p:blipFill>
        <p:spPr>
          <a:xfrm>
            <a:off x="8046164" y="1598306"/>
            <a:ext cx="3444470" cy="5013004"/>
          </a:xfrm>
          <a:prstGeom prst="rect">
            <a:avLst/>
          </a:prstGeom>
        </p:spPr>
      </p:pic>
    </p:spTree>
    <p:extLst>
      <p:ext uri="{BB962C8B-B14F-4D97-AF65-F5344CB8AC3E}">
        <p14:creationId xmlns:p14="http://schemas.microsoft.com/office/powerpoint/2010/main" val="5074448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3200" dirty="0"/>
              <a:t>Перспективи запровадження державного контролю органами місцевого самоврядування</a:t>
            </a:r>
          </a:p>
        </p:txBody>
      </p:sp>
      <p:sp>
        <p:nvSpPr>
          <p:cNvPr id="9" name="TextBox 8">
            <a:extLst>
              <a:ext uri="{FF2B5EF4-FFF2-40B4-BE49-F238E27FC236}">
                <a16:creationId xmlns:a16="http://schemas.microsoft.com/office/drawing/2014/main" id="{00D27F3B-A56A-470C-B796-D80149BC5A19}"/>
              </a:ext>
            </a:extLst>
          </p:cNvPr>
          <p:cNvSpPr txBox="1"/>
          <p:nvPr/>
        </p:nvSpPr>
        <p:spPr>
          <a:xfrm>
            <a:off x="379142" y="6490791"/>
            <a:ext cx="4137523" cy="215444"/>
          </a:xfrm>
          <a:prstGeom prst="rect">
            <a:avLst/>
          </a:prstGeom>
          <a:noFill/>
        </p:spPr>
        <p:txBody>
          <a:bodyPr vert="horz" wrap="square">
            <a:spAutoFit/>
          </a:bodyPr>
          <a:lstStyle/>
          <a:p>
            <a:r>
              <a:rPr lang="en-GB" sz="800" dirty="0"/>
              <a:t>https://decentralization.ua/en/news/16199</a:t>
            </a:r>
            <a:endParaRPr lang="uk-UA" sz="800" dirty="0"/>
          </a:p>
        </p:txBody>
      </p:sp>
      <p:sp>
        <p:nvSpPr>
          <p:cNvPr id="8" name="TextBox 7">
            <a:extLst>
              <a:ext uri="{FF2B5EF4-FFF2-40B4-BE49-F238E27FC236}">
                <a16:creationId xmlns:a16="http://schemas.microsoft.com/office/drawing/2014/main" id="{3B287DFA-CB48-48A4-BB91-99B9838879E1}"/>
              </a:ext>
            </a:extLst>
          </p:cNvPr>
          <p:cNvSpPr txBox="1"/>
          <p:nvPr/>
        </p:nvSpPr>
        <p:spPr>
          <a:xfrm>
            <a:off x="379142" y="1477328"/>
            <a:ext cx="11452302" cy="4832092"/>
          </a:xfrm>
          <a:prstGeom prst="rect">
            <a:avLst/>
          </a:prstGeom>
          <a:solidFill>
            <a:schemeClr val="accent4">
              <a:lumMod val="20000"/>
              <a:lumOff val="80000"/>
            </a:schemeClr>
          </a:solidFill>
        </p:spPr>
        <p:txBody>
          <a:bodyPr wrap="square">
            <a:spAutoFit/>
          </a:bodyPr>
          <a:lstStyle/>
          <a:p>
            <a:pPr algn="just"/>
            <a:r>
              <a:rPr lang="uk-UA" sz="2200" dirty="0"/>
              <a:t>Постановою Кабінету Міністрів України від 13.03.2022 № 303 «Про припинення заходів державного нагляду (контролю) і державного ринкового нагляду в умовах воєнного стану» припинено проведення планових та позапланових заходів державного нагляду (контролю) на період воєнного стану, введеного Указом Президента України від 24 лютого 2022 р. № 64 “Про введення воєнного стану в Україні”.</a:t>
            </a:r>
          </a:p>
          <a:p>
            <a:pPr algn="just"/>
            <a:r>
              <a:rPr lang="uk-UA" sz="2200" dirty="0"/>
              <a:t>Водночас, згідно з пунктом 2 цієї Постанови протягом періоду воєнного стану дозволено здійснення позапланових заходів державного нагляду (контролю) на підставі рішень центральних органів виконавчої влади, що забезпечують формування державної політики у відповідних сферах, </a:t>
            </a:r>
            <a:r>
              <a:rPr lang="uk-UA" sz="2200" u="sng" dirty="0"/>
              <a:t>за наявності загрози, що має негативний вплив на права, законні інтереси, життя та здоров’я людини, захист навколишнього природного середовища та забезпечення безпеки держави, </a:t>
            </a:r>
            <a:r>
              <a:rPr lang="uk-UA" sz="2200" dirty="0"/>
              <a:t>а також для виконання міжнародних зобов’язань України.</a:t>
            </a:r>
          </a:p>
          <a:p>
            <a:pPr algn="just"/>
            <a:r>
              <a:rPr lang="uk-UA" sz="2200" dirty="0"/>
              <a:t>Таким чином, рішення щодо доцільності здійснення позапланових заходів державного нагляду (контролю) в окремих сферах віднесено до </a:t>
            </a:r>
            <a:r>
              <a:rPr lang="uk-UA" sz="2200" u="sng" dirty="0"/>
              <a:t>компетенції центральних органів виконавчої влади, що забезпечують формування державної політики у відповідних сферах</a:t>
            </a:r>
            <a:r>
              <a:rPr lang="uk-UA" sz="2200" dirty="0"/>
              <a:t>.</a:t>
            </a:r>
          </a:p>
        </p:txBody>
      </p:sp>
    </p:spTree>
    <p:extLst>
      <p:ext uri="{BB962C8B-B14F-4D97-AF65-F5344CB8AC3E}">
        <p14:creationId xmlns:p14="http://schemas.microsoft.com/office/powerpoint/2010/main" val="9095319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3200" dirty="0"/>
              <a:t>Перспективи запровадження державного контролю органами місцевого самоврядування</a:t>
            </a:r>
          </a:p>
        </p:txBody>
      </p:sp>
      <p:sp>
        <p:nvSpPr>
          <p:cNvPr id="9" name="TextBox 8">
            <a:extLst>
              <a:ext uri="{FF2B5EF4-FFF2-40B4-BE49-F238E27FC236}">
                <a16:creationId xmlns:a16="http://schemas.microsoft.com/office/drawing/2014/main" id="{00D27F3B-A56A-470C-B796-D80149BC5A19}"/>
              </a:ext>
            </a:extLst>
          </p:cNvPr>
          <p:cNvSpPr txBox="1"/>
          <p:nvPr/>
        </p:nvSpPr>
        <p:spPr>
          <a:xfrm>
            <a:off x="379142" y="6490791"/>
            <a:ext cx="4137523" cy="215444"/>
          </a:xfrm>
          <a:prstGeom prst="rect">
            <a:avLst/>
          </a:prstGeom>
          <a:noFill/>
        </p:spPr>
        <p:txBody>
          <a:bodyPr vert="horz" wrap="square">
            <a:spAutoFit/>
          </a:bodyPr>
          <a:lstStyle/>
          <a:p>
            <a:r>
              <a:rPr lang="en-GB" sz="800" dirty="0"/>
              <a:t>https://infocenter.rada.gov.ua/uploads/documents/29223.pdf</a:t>
            </a:r>
            <a:endParaRPr lang="uk-UA" sz="800" dirty="0"/>
          </a:p>
        </p:txBody>
      </p:sp>
      <p:sp>
        <p:nvSpPr>
          <p:cNvPr id="8" name="TextBox 7">
            <a:extLst>
              <a:ext uri="{FF2B5EF4-FFF2-40B4-BE49-F238E27FC236}">
                <a16:creationId xmlns:a16="http://schemas.microsoft.com/office/drawing/2014/main" id="{3B287DFA-CB48-48A4-BB91-99B9838879E1}"/>
              </a:ext>
            </a:extLst>
          </p:cNvPr>
          <p:cNvSpPr txBox="1"/>
          <p:nvPr/>
        </p:nvSpPr>
        <p:spPr>
          <a:xfrm>
            <a:off x="379142" y="1477328"/>
            <a:ext cx="11452302" cy="4339650"/>
          </a:xfrm>
          <a:prstGeom prst="rect">
            <a:avLst/>
          </a:prstGeom>
          <a:solidFill>
            <a:schemeClr val="accent1">
              <a:lumMod val="20000"/>
              <a:lumOff val="80000"/>
            </a:schemeClr>
          </a:solidFill>
        </p:spPr>
        <p:txBody>
          <a:bodyPr wrap="square">
            <a:spAutoFit/>
          </a:bodyPr>
          <a:lstStyle/>
          <a:p>
            <a:pPr algn="just"/>
            <a:r>
              <a:rPr lang="uk-UA" sz="2300" dirty="0"/>
              <a:t>Поширення процесів </a:t>
            </a:r>
            <a:r>
              <a:rPr lang="uk-UA" sz="2300" u="sng" dirty="0"/>
              <a:t>децентралізації й автономії органів місцевого самоврядування </a:t>
            </a:r>
            <a:r>
              <a:rPr lang="uk-UA" sz="2300" dirty="0"/>
              <a:t>обумовлюється:</a:t>
            </a:r>
          </a:p>
          <a:p>
            <a:pPr marL="714375" indent="-357188" algn="just"/>
            <a:r>
              <a:rPr lang="uk-UA" sz="2300" dirty="0"/>
              <a:t>1) зростанням потреби в демократії на місцевому рівні</a:t>
            </a:r>
            <a:r>
              <a:rPr lang="en-GB" sz="2300" dirty="0"/>
              <a:t>;</a:t>
            </a:r>
          </a:p>
          <a:p>
            <a:pPr marL="714375" indent="-357188" algn="just"/>
            <a:r>
              <a:rPr lang="en-GB" sz="2300" dirty="0"/>
              <a:t>2) </a:t>
            </a:r>
            <a:r>
              <a:rPr lang="uk-UA" sz="2300" dirty="0"/>
              <a:t>розосередженням фінансово-бюджетних функцій, які</a:t>
            </a:r>
            <a:r>
              <a:rPr lang="en-GB" sz="2300" dirty="0"/>
              <a:t> </a:t>
            </a:r>
            <a:r>
              <a:rPr lang="uk-UA" sz="2300" dirty="0"/>
              <a:t>передаються від центру до</a:t>
            </a:r>
          </a:p>
          <a:p>
            <a:pPr marL="714375" indent="-357188" algn="just"/>
            <a:r>
              <a:rPr lang="uk-UA" sz="2300" dirty="0"/>
              <a:t>органів влади на місцях.</a:t>
            </a:r>
          </a:p>
          <a:p>
            <a:pPr algn="just"/>
            <a:endParaRPr lang="uk-UA" sz="2300" dirty="0"/>
          </a:p>
          <a:p>
            <a:pPr algn="just"/>
            <a:r>
              <a:rPr lang="uk-UA" sz="2300" dirty="0"/>
              <a:t>Ефективність діяльності місцевого самоврядування забезпечується, зокрема, </a:t>
            </a:r>
            <a:r>
              <a:rPr lang="uk-UA" sz="2300" u="sng" dirty="0"/>
              <a:t>контролем за роботою органів місцевого самоврядування</a:t>
            </a:r>
            <a:r>
              <a:rPr lang="uk-UA" sz="2300" dirty="0"/>
              <a:t>, мета якого полягає у виявленні:</a:t>
            </a:r>
          </a:p>
          <a:p>
            <a:pPr marL="714375" indent="-357188" algn="just">
              <a:buFont typeface="Wingdings" panose="05000000000000000000" pitchFamily="2" charset="2"/>
              <a:buChar char="Ø"/>
            </a:pPr>
            <a:r>
              <a:rPr lang="uk-UA" sz="2300" dirty="0"/>
              <a:t>відповідності завданням, що стоять перед органами місцевого самоврядування;</a:t>
            </a:r>
          </a:p>
          <a:p>
            <a:pPr marL="714375" indent="-357188" algn="just">
              <a:buFont typeface="Wingdings" panose="05000000000000000000" pitchFamily="2" charset="2"/>
              <a:buChar char="Ø"/>
            </a:pPr>
            <a:r>
              <a:rPr lang="uk-UA" sz="2300" dirty="0"/>
              <a:t>виконання і способу виконання покладених на них обов’язків;</a:t>
            </a:r>
          </a:p>
          <a:p>
            <a:pPr marL="714375" indent="-357188" algn="just">
              <a:buFont typeface="Wingdings" panose="05000000000000000000" pitchFamily="2" charset="2"/>
              <a:buChar char="Ø"/>
            </a:pPr>
            <a:r>
              <a:rPr lang="uk-UA" sz="2300" dirty="0"/>
              <a:t>практичного результату виконаної роботи;</a:t>
            </a:r>
          </a:p>
          <a:p>
            <a:pPr marL="714375" indent="-357188" algn="just">
              <a:buFont typeface="Wingdings" panose="05000000000000000000" pitchFamily="2" charset="2"/>
              <a:buChar char="Ø"/>
            </a:pPr>
            <a:r>
              <a:rPr lang="uk-UA" sz="2300" dirty="0"/>
              <a:t>відхилень/порушень поставлених цілей.</a:t>
            </a:r>
          </a:p>
        </p:txBody>
      </p:sp>
    </p:spTree>
    <p:extLst>
      <p:ext uri="{BB962C8B-B14F-4D97-AF65-F5344CB8AC3E}">
        <p14:creationId xmlns:p14="http://schemas.microsoft.com/office/powerpoint/2010/main" val="37554459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3200" dirty="0"/>
              <a:t>Перспективи запровадження державного контролю органами місцевого самоврядування</a:t>
            </a:r>
          </a:p>
        </p:txBody>
      </p:sp>
      <p:sp>
        <p:nvSpPr>
          <p:cNvPr id="9" name="TextBox 8">
            <a:extLst>
              <a:ext uri="{FF2B5EF4-FFF2-40B4-BE49-F238E27FC236}">
                <a16:creationId xmlns:a16="http://schemas.microsoft.com/office/drawing/2014/main" id="{00D27F3B-A56A-470C-B796-D80149BC5A19}"/>
              </a:ext>
            </a:extLst>
          </p:cNvPr>
          <p:cNvSpPr txBox="1"/>
          <p:nvPr/>
        </p:nvSpPr>
        <p:spPr>
          <a:xfrm>
            <a:off x="379142" y="6490791"/>
            <a:ext cx="4137523" cy="215444"/>
          </a:xfrm>
          <a:prstGeom prst="rect">
            <a:avLst/>
          </a:prstGeom>
          <a:noFill/>
        </p:spPr>
        <p:txBody>
          <a:bodyPr vert="horz" wrap="square">
            <a:spAutoFit/>
          </a:bodyPr>
          <a:lstStyle/>
          <a:p>
            <a:r>
              <a:rPr lang="en-GB" sz="800" dirty="0"/>
              <a:t>https://infocenter.rada.gov.ua/uploads/documents/29223.pdf</a:t>
            </a:r>
            <a:endParaRPr lang="uk-UA" sz="800" dirty="0"/>
          </a:p>
        </p:txBody>
      </p:sp>
      <p:sp>
        <p:nvSpPr>
          <p:cNvPr id="8" name="TextBox 7">
            <a:extLst>
              <a:ext uri="{FF2B5EF4-FFF2-40B4-BE49-F238E27FC236}">
                <a16:creationId xmlns:a16="http://schemas.microsoft.com/office/drawing/2014/main" id="{3B287DFA-CB48-48A4-BB91-99B9838879E1}"/>
              </a:ext>
            </a:extLst>
          </p:cNvPr>
          <p:cNvSpPr txBox="1"/>
          <p:nvPr/>
        </p:nvSpPr>
        <p:spPr>
          <a:xfrm>
            <a:off x="379142" y="1477328"/>
            <a:ext cx="11452302" cy="4893647"/>
          </a:xfrm>
          <a:prstGeom prst="rect">
            <a:avLst/>
          </a:prstGeom>
          <a:solidFill>
            <a:schemeClr val="accent1">
              <a:lumMod val="20000"/>
              <a:lumOff val="80000"/>
            </a:schemeClr>
          </a:solidFill>
        </p:spPr>
        <p:txBody>
          <a:bodyPr wrap="square">
            <a:spAutoFit/>
          </a:bodyPr>
          <a:lstStyle/>
          <a:p>
            <a:pPr algn="just"/>
            <a:r>
              <a:rPr lang="uk-UA" sz="2400" b="1" dirty="0"/>
              <a:t>Види контролю:</a:t>
            </a:r>
          </a:p>
          <a:p>
            <a:pPr marL="342900" indent="-342900" algn="just">
              <a:buFont typeface="Wingdings" panose="05000000000000000000" pitchFamily="2" charset="2"/>
              <a:buChar char="Ø"/>
            </a:pPr>
            <a:r>
              <a:rPr lang="uk-UA" sz="2400" dirty="0"/>
              <a:t>державний контроль;</a:t>
            </a:r>
          </a:p>
          <a:p>
            <a:pPr marL="342900" indent="-342900" algn="just">
              <a:buFont typeface="Wingdings" panose="05000000000000000000" pitchFamily="2" charset="2"/>
              <a:buChar char="Ø"/>
            </a:pPr>
            <a:r>
              <a:rPr lang="uk-UA" sz="2400" dirty="0"/>
              <a:t>громадський контроль.</a:t>
            </a:r>
          </a:p>
          <a:p>
            <a:pPr algn="just"/>
            <a:endParaRPr lang="uk-UA" sz="2400" dirty="0"/>
          </a:p>
          <a:p>
            <a:pPr algn="just"/>
            <a:r>
              <a:rPr lang="uk-UA" sz="2400" b="1" dirty="0"/>
              <a:t>Державний контроль місцевого самоврядування </a:t>
            </a:r>
            <a:r>
              <a:rPr lang="uk-UA" sz="2400" dirty="0"/>
              <a:t>забезпечується органами державної</a:t>
            </a:r>
          </a:p>
          <a:p>
            <a:pPr algn="just"/>
            <a:r>
              <a:rPr lang="uk-UA" sz="2400" dirty="0"/>
              <a:t>влади –  законодавчої, виконавчої і судової, та виявляється у різноманітних формах</a:t>
            </a:r>
          </a:p>
          <a:p>
            <a:pPr algn="just"/>
            <a:r>
              <a:rPr lang="uk-UA" sz="2400" dirty="0"/>
              <a:t>управлінського та фінансового контролю.</a:t>
            </a:r>
          </a:p>
          <a:p>
            <a:pPr algn="just"/>
            <a:endParaRPr lang="uk-UA" sz="2400" dirty="0"/>
          </a:p>
          <a:p>
            <a:pPr algn="just"/>
            <a:r>
              <a:rPr lang="uk-UA" sz="2400" b="1" dirty="0"/>
              <a:t>Громадський контроль місцевого самоврядування – </a:t>
            </a:r>
            <a:r>
              <a:rPr lang="uk-UA" sz="2400" dirty="0"/>
              <a:t>контроль над державними інституціями та місцевим самоврядуванням громадянами, передусім, через різноманітні громадські об’єднання –  добровільні громадські формування, створені на основі єдності інтересів для спільної реалізації громадянами своїх прав і свобод. </a:t>
            </a:r>
          </a:p>
        </p:txBody>
      </p:sp>
    </p:spTree>
    <p:extLst>
      <p:ext uri="{BB962C8B-B14F-4D97-AF65-F5344CB8AC3E}">
        <p14:creationId xmlns:p14="http://schemas.microsoft.com/office/powerpoint/2010/main" val="25084021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AE57EA-8ABE-4C86-AE03-3794055D02A1}"/>
              </a:ext>
            </a:extLst>
          </p:cNvPr>
          <p:cNvSpPr>
            <a:spLocks noGrp="1"/>
          </p:cNvSpPr>
          <p:nvPr>
            <p:ph type="title"/>
          </p:nvPr>
        </p:nvSpPr>
        <p:spPr>
          <a:xfrm>
            <a:off x="838200" y="0"/>
            <a:ext cx="10515600" cy="1007165"/>
          </a:xfrm>
        </p:spPr>
        <p:txBody>
          <a:bodyPr/>
          <a:lstStyle/>
          <a:p>
            <a:pPr algn="ctr"/>
            <a:r>
              <a:rPr lang="uk-UA" dirty="0"/>
              <a:t>Рекомендована література</a:t>
            </a:r>
          </a:p>
        </p:txBody>
      </p:sp>
      <p:sp>
        <p:nvSpPr>
          <p:cNvPr id="3" name="Объект 2">
            <a:extLst>
              <a:ext uri="{FF2B5EF4-FFF2-40B4-BE49-F238E27FC236}">
                <a16:creationId xmlns:a16="http://schemas.microsoft.com/office/drawing/2014/main" id="{2FC60DCE-A569-4818-9F56-FF8F24DB93D1}"/>
              </a:ext>
            </a:extLst>
          </p:cNvPr>
          <p:cNvSpPr>
            <a:spLocks noGrp="1"/>
          </p:cNvSpPr>
          <p:nvPr>
            <p:ph idx="1"/>
          </p:nvPr>
        </p:nvSpPr>
        <p:spPr>
          <a:xfrm>
            <a:off x="518160" y="768625"/>
            <a:ext cx="11064240" cy="6089375"/>
          </a:xfrm>
        </p:spPr>
        <p:txBody>
          <a:bodyPr>
            <a:normAutofit fontScale="92500" lnSpcReduction="10000"/>
          </a:bodyPr>
          <a:lstStyle/>
          <a:p>
            <a:r>
              <a:rPr lang="uk-UA" sz="1800" dirty="0"/>
              <a:t>Конституція України від </a:t>
            </a:r>
            <a:r>
              <a:rPr lang="ru-RU" sz="1800" dirty="0"/>
              <a:t>28.06.1996 № 254к/96-ВР.</a:t>
            </a:r>
            <a:r>
              <a:rPr lang="en-US" sz="1800" dirty="0"/>
              <a:t> URL</a:t>
            </a:r>
            <a:r>
              <a:rPr lang="uk-UA" sz="1800" dirty="0"/>
              <a:t>:</a:t>
            </a:r>
            <a:r>
              <a:rPr lang="en-GB" sz="1800" dirty="0"/>
              <a:t> </a:t>
            </a:r>
            <a:r>
              <a:rPr lang="en-GB" sz="1800" dirty="0">
                <a:hlinkClick r:id="rId3"/>
              </a:rPr>
              <a:t>https://zakon.rada.gov.ua/laws/show/254%D0%BA/96-%D0%B2%D1%80#Text</a:t>
            </a:r>
            <a:r>
              <a:rPr lang="uk-UA" sz="1800" dirty="0"/>
              <a:t> </a:t>
            </a:r>
            <a:endParaRPr lang="ru-RU" sz="1800" dirty="0"/>
          </a:p>
          <a:p>
            <a:r>
              <a:rPr lang="uk-UA" sz="1800" dirty="0"/>
              <a:t>Земельний кодекс України від </a:t>
            </a:r>
            <a:r>
              <a:rPr lang="en-GB" sz="1800" dirty="0"/>
              <a:t>25.10.2001 № 2768-III</a:t>
            </a:r>
            <a:r>
              <a:rPr lang="ru-RU" sz="1800" dirty="0"/>
              <a:t>. </a:t>
            </a:r>
            <a:r>
              <a:rPr lang="en-US" sz="1800" dirty="0"/>
              <a:t>URL</a:t>
            </a:r>
            <a:r>
              <a:rPr lang="uk-UA" sz="1800" dirty="0"/>
              <a:t>: </a:t>
            </a:r>
            <a:r>
              <a:rPr lang="ru-RU" sz="1800" dirty="0">
                <a:hlinkClick r:id="rId4"/>
              </a:rPr>
              <a:t>https://zakon.rada.gov.ua/laws/show/2768-14#Text</a:t>
            </a:r>
            <a:r>
              <a:rPr lang="ru-RU" sz="1800" dirty="0"/>
              <a:t> </a:t>
            </a:r>
          </a:p>
          <a:p>
            <a:r>
              <a:rPr lang="uk-UA" sz="1800" dirty="0"/>
              <a:t>Закон України «Про державний контроль за використанням та охороною земель» від </a:t>
            </a:r>
            <a:r>
              <a:rPr lang="ru-RU" sz="1800" dirty="0"/>
              <a:t>19.06.2003 № 963-</a:t>
            </a:r>
            <a:r>
              <a:rPr lang="en-GB" sz="1800" dirty="0"/>
              <a:t>IV</a:t>
            </a:r>
            <a:r>
              <a:rPr lang="uk-UA" sz="1800" dirty="0"/>
              <a:t>. </a:t>
            </a:r>
            <a:r>
              <a:rPr lang="en-US" sz="1800" dirty="0"/>
              <a:t>URL</a:t>
            </a:r>
            <a:r>
              <a:rPr lang="uk-UA" sz="1800" dirty="0"/>
              <a:t>: </a:t>
            </a:r>
            <a:r>
              <a:rPr lang="en-GB" sz="1800" dirty="0">
                <a:hlinkClick r:id="rId5"/>
              </a:rPr>
              <a:t>https://zakon.rada.gov.ua/laws/show/963-15#Text</a:t>
            </a:r>
            <a:r>
              <a:rPr lang="uk-UA" sz="1800" dirty="0"/>
              <a:t> </a:t>
            </a:r>
            <a:endParaRPr lang="ru-RU" sz="1800" dirty="0"/>
          </a:p>
          <a:p>
            <a:r>
              <a:rPr lang="ru-RU" sz="1800" dirty="0"/>
              <a:t>Закон </a:t>
            </a:r>
            <a:r>
              <a:rPr lang="uk-UA" sz="1800" dirty="0"/>
              <a:t>України «Про внесення змін до деяких законодавчих актів України щодо вдосконалення системи управління та дерегуляції у сфері земельних відносин» від 28.04.2021 року № 1423-IX (дата набрання чинності </a:t>
            </a:r>
            <a:r>
              <a:rPr lang="ru-RU" sz="1800" dirty="0"/>
              <a:t>27.05.2021). </a:t>
            </a:r>
            <a:r>
              <a:rPr lang="en-US" sz="1800" dirty="0"/>
              <a:t>URL</a:t>
            </a:r>
            <a:r>
              <a:rPr lang="uk-UA" sz="1800" dirty="0"/>
              <a:t>:</a:t>
            </a:r>
            <a:r>
              <a:rPr lang="ru-RU" sz="1800" dirty="0"/>
              <a:t> </a:t>
            </a:r>
            <a:r>
              <a:rPr lang="en-GB" sz="1800" dirty="0">
                <a:hlinkClick r:id="rId6"/>
              </a:rPr>
              <a:t>https://zakon.rada.gov.ua/laws/show/1423-20#Text</a:t>
            </a:r>
            <a:r>
              <a:rPr lang="uk-UA" sz="1800" dirty="0"/>
              <a:t> </a:t>
            </a:r>
            <a:endParaRPr lang="ru-RU" sz="1800" dirty="0"/>
          </a:p>
          <a:p>
            <a:r>
              <a:rPr lang="ru-RU" sz="1800" dirty="0"/>
              <a:t>Закон </a:t>
            </a:r>
            <a:r>
              <a:rPr lang="uk-UA" sz="1800" dirty="0"/>
              <a:t>України «Про охорону земель» від </a:t>
            </a:r>
            <a:r>
              <a:rPr lang="ru-RU" sz="1800" dirty="0"/>
              <a:t>19.06.2003 № 962-IV. </a:t>
            </a:r>
            <a:r>
              <a:rPr lang="en-US" sz="1800" dirty="0"/>
              <a:t>URL</a:t>
            </a:r>
            <a:r>
              <a:rPr lang="uk-UA" sz="1800" dirty="0"/>
              <a:t>: </a:t>
            </a:r>
            <a:r>
              <a:rPr lang="en-GB" sz="1800" dirty="0">
                <a:hlinkClick r:id="rId7"/>
              </a:rPr>
              <a:t>https://zakon.rada.gov.ua/laws/show/962-15#Text</a:t>
            </a:r>
            <a:r>
              <a:rPr lang="uk-UA" sz="1800" dirty="0"/>
              <a:t> </a:t>
            </a:r>
            <a:endParaRPr lang="ru-RU" sz="1800" dirty="0"/>
          </a:p>
          <a:p>
            <a:r>
              <a:rPr lang="ru-RU" sz="1800" dirty="0"/>
              <a:t>Закон </a:t>
            </a:r>
            <a:r>
              <a:rPr lang="uk-UA" sz="1800" dirty="0"/>
              <a:t>України «Про основні засади державного нагляду (контролю) у сфері господарської діяльності» від </a:t>
            </a:r>
            <a:r>
              <a:rPr lang="en-GB" sz="1800" dirty="0"/>
              <a:t>05.04.2007 № 877-V</a:t>
            </a:r>
            <a:r>
              <a:rPr lang="uk-UA" sz="1800" dirty="0"/>
              <a:t>.</a:t>
            </a:r>
            <a:r>
              <a:rPr lang="ru-RU" sz="1800" dirty="0"/>
              <a:t> </a:t>
            </a:r>
            <a:r>
              <a:rPr lang="en-US" sz="1800" dirty="0"/>
              <a:t>URL</a:t>
            </a:r>
            <a:r>
              <a:rPr lang="uk-UA" sz="1800" dirty="0"/>
              <a:t>:</a:t>
            </a:r>
            <a:r>
              <a:rPr lang="en-US" sz="1800" dirty="0"/>
              <a:t> </a:t>
            </a:r>
            <a:r>
              <a:rPr lang="ru-RU" sz="1800" dirty="0">
                <a:hlinkClick r:id="rId8"/>
              </a:rPr>
              <a:t>https://zakon.rada.gov.ua/laws/show/877-16#Text</a:t>
            </a:r>
            <a:endParaRPr lang="ru-RU" sz="1800" dirty="0"/>
          </a:p>
          <a:p>
            <a:r>
              <a:rPr lang="ru-RU" sz="1800" dirty="0"/>
              <a:t>Закон </a:t>
            </a:r>
            <a:r>
              <a:rPr lang="uk-UA" sz="1800" dirty="0"/>
              <a:t>України «Про місцеве самоврядування в Україні» від </a:t>
            </a:r>
            <a:r>
              <a:rPr lang="en-GB" sz="1800" dirty="0"/>
              <a:t>21.05.1997 № </a:t>
            </a:r>
            <a:r>
              <a:rPr lang="ru-RU" sz="1800" dirty="0"/>
              <a:t>280/97-ВР</a:t>
            </a:r>
            <a:r>
              <a:rPr lang="uk-UA" sz="1800" dirty="0"/>
              <a:t>.</a:t>
            </a:r>
            <a:r>
              <a:rPr lang="ru-RU" sz="1800" dirty="0"/>
              <a:t> </a:t>
            </a:r>
            <a:r>
              <a:rPr lang="en-US" sz="1800" dirty="0"/>
              <a:t>URL</a:t>
            </a:r>
            <a:r>
              <a:rPr lang="uk-UA" sz="1800" dirty="0"/>
              <a:t>:</a:t>
            </a:r>
            <a:r>
              <a:rPr lang="en-US" sz="1800" dirty="0"/>
              <a:t> </a:t>
            </a:r>
            <a:r>
              <a:rPr lang="en-GB" sz="1800" dirty="0">
                <a:hlinkClick r:id="rId9"/>
              </a:rPr>
              <a:t>https://zakon.rada.gov.ua/laws/show/280/97-%D0%B2%D1%80#Text</a:t>
            </a:r>
            <a:r>
              <a:rPr lang="ru-RU" sz="1800" dirty="0"/>
              <a:t> </a:t>
            </a:r>
          </a:p>
          <a:p>
            <a:r>
              <a:rPr lang="uk-UA" sz="1800" dirty="0"/>
              <a:t>Методичні рекомендації здійснення державного контролю за використанням та охороною земель органами місцевого самоврядування. За загальною редакцією </a:t>
            </a:r>
            <a:r>
              <a:rPr lang="uk-UA" sz="1800" dirty="0" err="1"/>
              <a:t>Слобожана</a:t>
            </a:r>
            <a:r>
              <a:rPr lang="uk-UA" sz="1800" dirty="0"/>
              <a:t> О. В. Асоціація міст України. Київ, </a:t>
            </a:r>
            <a:r>
              <a:rPr lang="ru-RU" sz="1800" dirty="0"/>
              <a:t>2022. </a:t>
            </a:r>
            <a:r>
              <a:rPr lang="en-US" sz="1800" dirty="0"/>
              <a:t>URL</a:t>
            </a:r>
            <a:r>
              <a:rPr lang="uk-UA" sz="1800" dirty="0"/>
              <a:t>: </a:t>
            </a:r>
            <a:r>
              <a:rPr lang="en-GB" sz="1800" dirty="0">
                <a:hlinkClick r:id="rId10"/>
              </a:rPr>
              <a:t>https://auc.org.ua/sites/default/files/library/met_rek_derzh_kontr_zemelw.pdf</a:t>
            </a:r>
            <a:r>
              <a:rPr lang="uk-UA" sz="1800" dirty="0"/>
              <a:t> </a:t>
            </a:r>
          </a:p>
          <a:p>
            <a:r>
              <a:rPr lang="ru-RU" sz="1800" dirty="0"/>
              <a:t>Контроль за </a:t>
            </a:r>
            <a:r>
              <a:rPr lang="uk-UA" sz="1800" dirty="0"/>
              <a:t>діяльністю органів місцевого самоврядування (іноземний досвід): Інформаційна довідка, підготовлена Європейським інформаційно-дослідницьким центром на запит Комітету Верховної Ради України. 2017. </a:t>
            </a:r>
            <a:r>
              <a:rPr lang="en-US" sz="1800" dirty="0"/>
              <a:t>URL</a:t>
            </a:r>
            <a:r>
              <a:rPr lang="uk-UA" sz="1800" dirty="0"/>
              <a:t>: </a:t>
            </a:r>
            <a:r>
              <a:rPr lang="en-GB" sz="1800" dirty="0">
                <a:hlinkClick r:id="rId11"/>
              </a:rPr>
              <a:t>https://infocenter.rada.gov.ua/uploads/documents/29223.pdf</a:t>
            </a:r>
            <a:r>
              <a:rPr lang="uk-UA" sz="1800" dirty="0"/>
              <a:t> </a:t>
            </a:r>
          </a:p>
          <a:p>
            <a:pPr algn="l"/>
            <a:r>
              <a:rPr lang="ru-RU" sz="1800" dirty="0" err="1"/>
              <a:t>Управління</a:t>
            </a:r>
            <a:r>
              <a:rPr lang="ru-RU" sz="1800" dirty="0"/>
              <a:t> </a:t>
            </a:r>
            <a:r>
              <a:rPr lang="ru-RU" sz="1800" dirty="0" err="1"/>
              <a:t>земельними</a:t>
            </a:r>
            <a:r>
              <a:rPr lang="ru-RU" sz="1800" dirty="0"/>
              <a:t> ресурсами та </a:t>
            </a:r>
            <a:r>
              <a:rPr lang="ru-RU" sz="1800" dirty="0" err="1"/>
              <a:t>землекористуванням</a:t>
            </a:r>
            <a:r>
              <a:rPr lang="ru-RU" sz="1800" dirty="0"/>
              <a:t>: </a:t>
            </a:r>
            <a:r>
              <a:rPr lang="ru-RU" sz="1800" dirty="0" err="1"/>
              <a:t>базові</a:t>
            </a:r>
            <a:r>
              <a:rPr lang="ru-RU" sz="1800" dirty="0"/>
              <a:t> засади </a:t>
            </a:r>
            <a:r>
              <a:rPr lang="ru-RU" sz="1800" dirty="0" err="1"/>
              <a:t>теорії</a:t>
            </a:r>
            <a:r>
              <a:rPr lang="ru-RU" sz="1800" dirty="0"/>
              <a:t>, </a:t>
            </a:r>
            <a:r>
              <a:rPr lang="ru-RU" sz="1800" dirty="0" err="1"/>
              <a:t>інституціолізації</a:t>
            </a:r>
            <a:r>
              <a:rPr lang="ru-RU" sz="1800" dirty="0"/>
              <a:t>, практики: </a:t>
            </a:r>
            <a:r>
              <a:rPr lang="ru-RU" sz="1800" dirty="0" err="1"/>
              <a:t>монографія</a:t>
            </a:r>
            <a:r>
              <a:rPr lang="ru-RU" sz="1800" dirty="0"/>
              <a:t> / А. М. </a:t>
            </a:r>
            <a:r>
              <a:rPr lang="ru-RU" sz="1800" dirty="0" err="1"/>
              <a:t>Третяк</a:t>
            </a:r>
            <a:r>
              <a:rPr lang="ru-RU" sz="1800" dirty="0"/>
              <a:t>, В. М. </a:t>
            </a:r>
            <a:r>
              <a:rPr lang="ru-RU" sz="1800" dirty="0" err="1"/>
              <a:t>Третяк</a:t>
            </a:r>
            <a:r>
              <a:rPr lang="ru-RU" sz="1800" dirty="0"/>
              <a:t>, Р. М. </a:t>
            </a:r>
            <a:r>
              <a:rPr lang="ru-RU" sz="1800" dirty="0" err="1"/>
              <a:t>Курильців</a:t>
            </a:r>
            <a:r>
              <a:rPr lang="ru-RU" sz="1800" dirty="0"/>
              <a:t>, Т. М. Прядка, Н. А. </a:t>
            </a:r>
            <a:r>
              <a:rPr lang="ru-RU" sz="1800" dirty="0" err="1"/>
              <a:t>Третяк</a:t>
            </a:r>
            <a:r>
              <a:rPr lang="ru-RU" sz="1800" dirty="0"/>
              <a:t>; [за </a:t>
            </a:r>
            <a:r>
              <a:rPr lang="ru-RU" sz="1800" dirty="0" err="1"/>
              <a:t>заг</a:t>
            </a:r>
            <a:r>
              <a:rPr lang="ru-RU" sz="1800" dirty="0"/>
              <a:t>. ред. А. М. </a:t>
            </a:r>
            <a:r>
              <a:rPr lang="ru-RU" sz="1800" dirty="0" err="1"/>
              <a:t>Третяка</a:t>
            </a:r>
            <a:r>
              <a:rPr lang="ru-RU" sz="1800" dirty="0"/>
              <a:t>]. </a:t>
            </a:r>
            <a:r>
              <a:rPr lang="ru-RU" sz="1800" dirty="0" err="1"/>
              <a:t>Біла</a:t>
            </a:r>
            <a:r>
              <a:rPr lang="ru-RU" sz="1800" dirty="0"/>
              <a:t> Церква: «ТОВ «</a:t>
            </a:r>
            <a:r>
              <a:rPr lang="ru-RU" sz="1800" dirty="0" err="1"/>
              <a:t>Бiлоцеркiвдрук</a:t>
            </a:r>
            <a:r>
              <a:rPr lang="ru-RU" sz="1800" dirty="0"/>
              <a:t>», </a:t>
            </a:r>
            <a:r>
              <a:rPr lang="uk-UA" sz="1800" dirty="0"/>
              <a:t>2021. 227 с. (</a:t>
            </a:r>
            <a:r>
              <a:rPr lang="uk-UA" sz="1800" i="1" dirty="0"/>
              <a:t>див. коментар</a:t>
            </a:r>
            <a:r>
              <a:rPr lang="uk-UA" sz="1800" dirty="0"/>
              <a:t>)</a:t>
            </a:r>
          </a:p>
        </p:txBody>
      </p:sp>
    </p:spTree>
    <p:extLst>
      <p:ext uri="{BB962C8B-B14F-4D97-AF65-F5344CB8AC3E}">
        <p14:creationId xmlns:p14="http://schemas.microsoft.com/office/powerpoint/2010/main" val="42280572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AE57EA-8ABE-4C86-AE03-3794055D02A1}"/>
              </a:ext>
            </a:extLst>
          </p:cNvPr>
          <p:cNvSpPr>
            <a:spLocks noGrp="1"/>
          </p:cNvSpPr>
          <p:nvPr>
            <p:ph type="title"/>
          </p:nvPr>
        </p:nvSpPr>
        <p:spPr>
          <a:xfrm>
            <a:off x="838200" y="0"/>
            <a:ext cx="10515600" cy="1325563"/>
          </a:xfrm>
        </p:spPr>
        <p:txBody>
          <a:bodyPr/>
          <a:lstStyle/>
          <a:p>
            <a:pPr algn="ctr"/>
            <a:r>
              <a:rPr lang="uk-UA" dirty="0"/>
              <a:t>Питання для самоконтролю</a:t>
            </a:r>
          </a:p>
        </p:txBody>
      </p:sp>
      <p:sp>
        <p:nvSpPr>
          <p:cNvPr id="3" name="Объект 2">
            <a:extLst>
              <a:ext uri="{FF2B5EF4-FFF2-40B4-BE49-F238E27FC236}">
                <a16:creationId xmlns:a16="http://schemas.microsoft.com/office/drawing/2014/main" id="{2FC60DCE-A569-4818-9F56-FF8F24DB93D1}"/>
              </a:ext>
            </a:extLst>
          </p:cNvPr>
          <p:cNvSpPr>
            <a:spLocks noGrp="1"/>
          </p:cNvSpPr>
          <p:nvPr>
            <p:ph idx="1"/>
          </p:nvPr>
        </p:nvSpPr>
        <p:spPr>
          <a:xfrm>
            <a:off x="838200" y="1020416"/>
            <a:ext cx="10744200" cy="5539409"/>
          </a:xfrm>
        </p:spPr>
        <p:txBody>
          <a:bodyPr>
            <a:normAutofit fontScale="77500" lnSpcReduction="20000"/>
          </a:bodyPr>
          <a:lstStyle/>
          <a:p>
            <a:r>
              <a:rPr lang="uk-UA" dirty="0"/>
              <a:t>Що таке місцеве самоврядування</a:t>
            </a:r>
            <a:r>
              <a:rPr lang="ru-RU" sz="2800" dirty="0"/>
              <a:t>?</a:t>
            </a:r>
            <a:endParaRPr lang="ru-RU" dirty="0"/>
          </a:p>
          <a:p>
            <a:r>
              <a:rPr lang="uk-UA" dirty="0"/>
              <a:t>Що становить територію територіальної громади?</a:t>
            </a:r>
            <a:endParaRPr lang="ru-RU" dirty="0"/>
          </a:p>
          <a:p>
            <a:r>
              <a:rPr lang="uk-UA" dirty="0"/>
              <a:t>Які виключні компетенції сільських, селищних, міських рад щодо здійснення державного контролю за використанням земель?</a:t>
            </a:r>
          </a:p>
          <a:p>
            <a:r>
              <a:rPr lang="uk-UA" dirty="0"/>
              <a:t>Які повноваження виконавчих органів сільських, селищних, міських рад із здійснення державного контролю за використанням та охороною </a:t>
            </a:r>
            <a:r>
              <a:rPr lang="ru-RU" dirty="0"/>
              <a:t>земель</a:t>
            </a:r>
            <a:r>
              <a:rPr lang="uk-UA" sz="2800" dirty="0"/>
              <a:t>?</a:t>
            </a:r>
            <a:endParaRPr lang="ru-RU" dirty="0"/>
          </a:p>
          <a:p>
            <a:r>
              <a:rPr lang="uk-UA" dirty="0"/>
              <a:t>Хто реалізує функцію державного контролю за використанням та охороною земель у разі прийняття відповідною радою рішення про здійснення такого контролю? </a:t>
            </a:r>
          </a:p>
          <a:p>
            <a:r>
              <a:rPr lang="uk-UA" dirty="0"/>
              <a:t>Які обов’язкові дії сільських, селищних, міських рад після прийняття ними рішення про здійснення державного контролю за використанням та охороною </a:t>
            </a:r>
            <a:r>
              <a:rPr lang="ru-RU" dirty="0"/>
              <a:t>земель</a:t>
            </a:r>
            <a:r>
              <a:rPr lang="uk-UA" dirty="0"/>
              <a:t>?</a:t>
            </a:r>
          </a:p>
          <a:p>
            <a:r>
              <a:rPr lang="uk-UA" dirty="0"/>
              <a:t>Хто здійснює державний контроль за використанням та охороною </a:t>
            </a:r>
            <a:r>
              <a:rPr lang="ru-RU" dirty="0"/>
              <a:t>земель</a:t>
            </a:r>
            <a:r>
              <a:rPr lang="uk-UA" dirty="0"/>
              <a:t>, якщо сільські, селищні, міські ради не прийняли рішення про здійснення державного контролю за використанням та охороною земель та не забезпечили призначення державних інспекторів</a:t>
            </a:r>
            <a:r>
              <a:rPr lang="ru-RU" dirty="0"/>
              <a:t>?</a:t>
            </a:r>
          </a:p>
          <a:p>
            <a:r>
              <a:rPr lang="uk-UA" dirty="0"/>
              <a:t>Який загальний алгоритм запровадження державного контролю за використанням та охороною земель для органів місцевого самоврядування</a:t>
            </a:r>
            <a:r>
              <a:rPr lang="uk-UA" sz="2800" dirty="0"/>
              <a:t>?</a:t>
            </a:r>
            <a:endParaRPr lang="ru-RU" dirty="0"/>
          </a:p>
          <a:p>
            <a:r>
              <a:rPr lang="uk-UA" dirty="0"/>
              <a:t>Як здійснюються</a:t>
            </a:r>
            <a:r>
              <a:rPr lang="ru-RU" dirty="0"/>
              <a:t> </a:t>
            </a:r>
            <a:r>
              <a:rPr lang="ru-RU" sz="2800" dirty="0"/>
              <a:t>заходи державного </a:t>
            </a:r>
            <a:r>
              <a:rPr lang="uk-UA" sz="2800" dirty="0"/>
              <a:t>нагляду (контролю) і державного ринкового нагляду в умовах воєнного стану?</a:t>
            </a:r>
            <a:endParaRPr lang="ru-RU" dirty="0"/>
          </a:p>
          <a:p>
            <a:endParaRPr lang="ru-RU" dirty="0"/>
          </a:p>
        </p:txBody>
      </p:sp>
    </p:spTree>
    <p:extLst>
      <p:ext uri="{BB962C8B-B14F-4D97-AF65-F5344CB8AC3E}">
        <p14:creationId xmlns:p14="http://schemas.microsoft.com/office/powerpoint/2010/main" val="11135323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7D24C35-CFC0-499D-AC96-293E4FAE7344}"/>
              </a:ext>
            </a:extLst>
          </p:cNvPr>
          <p:cNvSpPr>
            <a:spLocks noGrp="1"/>
          </p:cNvSpPr>
          <p:nvPr>
            <p:ph type="title"/>
          </p:nvPr>
        </p:nvSpPr>
        <p:spPr>
          <a:xfrm>
            <a:off x="838200" y="365125"/>
            <a:ext cx="10515600" cy="4723710"/>
          </a:xfrm>
        </p:spPr>
        <p:txBody>
          <a:bodyPr/>
          <a:lstStyle/>
          <a:p>
            <a:pPr algn="ctr"/>
            <a:r>
              <a:rPr lang="uk-UA" sz="5000" dirty="0"/>
              <a:t>Дякую за увагу</a:t>
            </a:r>
            <a:br>
              <a:rPr lang="ru-RU" dirty="0"/>
            </a:br>
            <a:endParaRPr lang="ru-RU" dirty="0"/>
          </a:p>
        </p:txBody>
      </p:sp>
    </p:spTree>
    <p:extLst>
      <p:ext uri="{BB962C8B-B14F-4D97-AF65-F5344CB8AC3E}">
        <p14:creationId xmlns:p14="http://schemas.microsoft.com/office/powerpoint/2010/main" val="3204627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rmAutofit/>
          </a:bodyPr>
          <a:lstStyle/>
          <a:p>
            <a:pPr algn="ctr"/>
            <a:r>
              <a:rPr lang="uk-UA" sz="4400" dirty="0"/>
              <a:t>Повноваження сільських, селищних, міських рад та їх виконавчих органів</a:t>
            </a:r>
            <a:endParaRPr lang="uk-UA" dirty="0"/>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3729347425"/>
              </p:ext>
            </p:extLst>
          </p:nvPr>
        </p:nvGraphicFramePr>
        <p:xfrm>
          <a:off x="375920" y="1971040"/>
          <a:ext cx="11287760" cy="46945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1579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rmAutofit/>
          </a:bodyPr>
          <a:lstStyle/>
          <a:p>
            <a:pPr algn="ctr"/>
            <a:r>
              <a:rPr lang="uk-UA" sz="4400" dirty="0"/>
              <a:t>Повноваження сільських, селищних, міських рад та їх виконавчих органів</a:t>
            </a:r>
            <a:endParaRPr lang="uk-UA" dirty="0"/>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2160753806"/>
              </p:ext>
            </p:extLst>
          </p:nvPr>
        </p:nvGraphicFramePr>
        <p:xfrm>
          <a:off x="375920" y="1971040"/>
          <a:ext cx="11287760" cy="46945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80309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rmAutofit/>
          </a:bodyPr>
          <a:lstStyle/>
          <a:p>
            <a:pPr algn="ctr"/>
            <a:r>
              <a:rPr lang="uk-UA" sz="4400" dirty="0"/>
              <a:t>Повноваження сільських, селищних, міських рад та їх виконавчих органів</a:t>
            </a:r>
            <a:endParaRPr lang="uk-UA" dirty="0"/>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3411773414"/>
              </p:ext>
            </p:extLst>
          </p:nvPr>
        </p:nvGraphicFramePr>
        <p:xfrm>
          <a:off x="375920" y="1971040"/>
          <a:ext cx="11287760" cy="46945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12290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rmAutofit/>
          </a:bodyPr>
          <a:lstStyle/>
          <a:p>
            <a:pPr algn="ctr"/>
            <a:r>
              <a:rPr lang="uk-UA" sz="4400" dirty="0"/>
              <a:t>Повноваження сільських, селищних, міських рад та їх виконавчих органів</a:t>
            </a:r>
            <a:endParaRPr lang="uk-UA" dirty="0"/>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4077955477"/>
              </p:ext>
            </p:extLst>
          </p:nvPr>
        </p:nvGraphicFramePr>
        <p:xfrm>
          <a:off x="375920" y="1930400"/>
          <a:ext cx="11287760" cy="47351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55731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rmAutofit/>
          </a:bodyPr>
          <a:lstStyle/>
          <a:p>
            <a:pPr algn="ctr"/>
            <a:r>
              <a:rPr lang="uk-UA" sz="4400" dirty="0"/>
              <a:t>Повноваження сільських, селищних, міських рад та їх виконавчих органів</a:t>
            </a:r>
            <a:endParaRPr lang="uk-UA" dirty="0"/>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1739150238"/>
              </p:ext>
            </p:extLst>
          </p:nvPr>
        </p:nvGraphicFramePr>
        <p:xfrm>
          <a:off x="111760" y="1690688"/>
          <a:ext cx="11816080" cy="5512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5593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rmAutofit/>
          </a:bodyPr>
          <a:lstStyle/>
          <a:p>
            <a:pPr algn="ctr"/>
            <a:r>
              <a:rPr lang="uk-UA" sz="4400" dirty="0"/>
              <a:t>Повноваження сільських, селищних, міських рад та їх виконавчих органів</a:t>
            </a:r>
            <a:endParaRPr lang="uk-UA" dirty="0"/>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2522848581"/>
              </p:ext>
            </p:extLst>
          </p:nvPr>
        </p:nvGraphicFramePr>
        <p:xfrm>
          <a:off x="111760" y="1690687"/>
          <a:ext cx="11856720" cy="48021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274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rmAutofit/>
          </a:bodyPr>
          <a:lstStyle/>
          <a:p>
            <a:pPr algn="ctr"/>
            <a:r>
              <a:rPr lang="uk-UA" sz="4400" dirty="0"/>
              <a:t>Повноваження сільських, селищних, міських рад та їх виконавчих органів</a:t>
            </a:r>
            <a:endParaRPr lang="uk-UA" dirty="0"/>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2994676008"/>
              </p:ext>
            </p:extLst>
          </p:nvPr>
        </p:nvGraphicFramePr>
        <p:xfrm>
          <a:off x="111760" y="1690687"/>
          <a:ext cx="11856720" cy="48021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82397266"/>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341</TotalTime>
  <Words>3725</Words>
  <Application>Microsoft Office PowerPoint</Application>
  <PresentationFormat>Широкоэкранный</PresentationFormat>
  <Paragraphs>198</Paragraphs>
  <Slides>29</Slides>
  <Notes>10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29</vt:i4>
      </vt:variant>
    </vt:vector>
  </HeadingPairs>
  <TitlesOfParts>
    <vt:vector size="36" baseType="lpstr">
      <vt:lpstr>Arial</vt:lpstr>
      <vt:lpstr>Calibri</vt:lpstr>
      <vt:lpstr>Calibri Light</vt:lpstr>
      <vt:lpstr>e-Ukraine</vt:lpstr>
      <vt:lpstr>Times New Roman</vt:lpstr>
      <vt:lpstr>Wingdings</vt:lpstr>
      <vt:lpstr>Office Theme</vt:lpstr>
      <vt:lpstr>ПОВНОВАЖЕННЯ  ОРГАНІВ ДЕРЖАВНОЇ ВЛАДИ  І ОРГАНІВ МІСЦЕВОГО САМОВРЯДУВАННЯ ЗІ ЗДІЙСНЕННЯ ДЕРЖАВНОГО КОНТРОЛЮ ЗА ВИКОРИСТАННЯМ  ТА ОХОРОНОЮ ЗЕМЕЛЬ</vt:lpstr>
      <vt:lpstr>ПЛАН</vt:lpstr>
      <vt:lpstr>Повноваження сільських, селищних, міських рад та їх виконавчих органів</vt:lpstr>
      <vt:lpstr>Повноваження сільських, селищних, міських рад та їх виконавчих органів</vt:lpstr>
      <vt:lpstr>Повноваження сільських, селищних, міських рад та їх виконавчих органів</vt:lpstr>
      <vt:lpstr>Повноваження сільських, селищних, міських рад та їх виконавчих органів</vt:lpstr>
      <vt:lpstr>Повноваження сільських, селищних, міських рад та їх виконавчих органів</vt:lpstr>
      <vt:lpstr>Повноваження сільських, селищних, міських рад та їх виконавчих органів</vt:lpstr>
      <vt:lpstr>Повноваження сільських, селищних, міських рад та їх виконавчих органів</vt:lpstr>
      <vt:lpstr>Повноваження сільських, селищних, міських рад та їх виконавчих органів</vt:lpstr>
      <vt:lpstr>Повноваження сільських, селищних, міських рад та їх виконавчих органів</vt:lpstr>
      <vt:lpstr>Повноваження сільських, селищних, міських рад та їх виконавчих органів</vt:lpstr>
      <vt:lpstr>Повноваження сільських, селищних, міських рад та їх виконавчих органів</vt:lpstr>
      <vt:lpstr>Загальний алгоритм запровадження державного контролю за використанням та охороною земель для органів місцевого самоврядування</vt:lpstr>
      <vt:lpstr>Загальний алгоритм запровадження державного контролю за використанням та охороною земель для органів місцевого самоврядування</vt:lpstr>
      <vt:lpstr>Загальний алгоритм запровадження державного контролю за використанням та охороною земель для органів місцевого самоврядування</vt:lpstr>
      <vt:lpstr>Загальний алгоритм запровадження державного контролю за використанням та охороною земель для органів місцевого самоврядування</vt:lpstr>
      <vt:lpstr>Загальний алгоритм запровадження державного контролю за використанням та охороною земель для органів місцевого самоврядування</vt:lpstr>
      <vt:lpstr>Загальний алгоритм запровадження державного контролю за використанням та охороною земель для органів місцевого самоврядування:</vt:lpstr>
      <vt:lpstr>Загальний алгоритм запровадження державного контролю за використанням та охороною земель для органів місцевого самоврядування:</vt:lpstr>
      <vt:lpstr>Загальний алгоритм запровадження державного контролю за використанням та охороною земель для органів місцевого самоврядування:</vt:lpstr>
      <vt:lpstr>Перспективи запровадження державного контролю органами місцевого самоврядування</vt:lpstr>
      <vt:lpstr>Перспективи запровадження державного контролю органами місцевого самоврядування</vt:lpstr>
      <vt:lpstr>Перспективи запровадження державного контролю органами місцевого самоврядування</vt:lpstr>
      <vt:lpstr>Перспективи запровадження державного контролю органами місцевого самоврядування</vt:lpstr>
      <vt:lpstr>Перспективи запровадження державного контролю органами місцевого самоврядування</vt:lpstr>
      <vt:lpstr>Рекомендована література</vt:lpstr>
      <vt:lpstr>Питання для самоконтролю</vt:lpstr>
      <vt:lpstr>Дякую за увагу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ПРАВОВІ ОСНОВИ, ЗАВДАННЯ, ПРИНЦИПИ ЗДІЙСНЕННЯ ДЕРЖАВНОГО КОНТРОЛЮ  ЗА ВИКОРИСТАННЯМ ЗЕМЕЛЬ</dc:title>
  <dc:creator>USer</dc:creator>
  <cp:lastModifiedBy>USer</cp:lastModifiedBy>
  <cp:revision>50</cp:revision>
  <dcterms:created xsi:type="dcterms:W3CDTF">2024-02-13T18:03:32Z</dcterms:created>
  <dcterms:modified xsi:type="dcterms:W3CDTF">2024-03-18T08:56:24Z</dcterms:modified>
</cp:coreProperties>
</file>