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7"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6" r:id="rId21"/>
    <p:sldId id="277" r:id="rId22"/>
    <p:sldId id="278" r:id="rId23"/>
    <p:sldId id="279" r:id="rId24"/>
    <p:sldId id="275"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03.02.2022</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03.02.2022</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03.02.2022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03.02.2022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03.02.2022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03.02.2022</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03.02.2022</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03.02.2022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4000" b="1" dirty="0" smtClean="0"/>
              <a:t>Тема 10. </a:t>
            </a:r>
            <a:r>
              <a:rPr lang="uk-UA" sz="4000" b="1" dirty="0" smtClean="0"/>
              <a:t>Креативне вирішення проблем (від помилок мислення до пошуку рішень</a:t>
            </a:r>
            <a:r>
              <a:rPr lang="uk-UA" sz="4000" b="1" dirty="0" smtClean="0"/>
              <a:t>)</a:t>
            </a:r>
            <a:endParaRPr lang="uk-UA" sz="4000" dirty="0"/>
          </a:p>
        </p:txBody>
      </p:sp>
      <p:pic>
        <p:nvPicPr>
          <p:cNvPr id="32770" name="Picture 2" descr="Top 20 Problem Solving Activities for Your Team to Master - nTask"/>
          <p:cNvPicPr>
            <a:picLocks noChangeAspect="1" noChangeArrowheads="1"/>
          </p:cNvPicPr>
          <p:nvPr/>
        </p:nvPicPr>
        <p:blipFill>
          <a:blip r:embed="rId2"/>
          <a:srcRect/>
          <a:stretch>
            <a:fillRect/>
          </a:stretch>
        </p:blipFill>
        <p:spPr bwMode="auto">
          <a:xfrm>
            <a:off x="2285984" y="3768331"/>
            <a:ext cx="4572032" cy="285751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8"/>
            <a:ext cx="8229600" cy="3786214"/>
          </a:xfrm>
        </p:spPr>
        <p:txBody>
          <a:bodyPr/>
          <a:lstStyle/>
          <a:p>
            <a:pPr algn="just"/>
            <a:r>
              <a:rPr lang="uk-UA" dirty="0" smtClean="0"/>
              <a:t>Далі, починаючи з XVIII ст., </a:t>
            </a:r>
            <a:r>
              <a:rPr lang="uk-UA" dirty="0" smtClean="0"/>
              <a:t>все </a:t>
            </a:r>
            <a:r>
              <a:rPr lang="uk-UA" dirty="0" smtClean="0"/>
              <a:t>більший попит став пред'являтися до інструментальним, більш прикладним методам винахідництва. Проте такі методи синтезувати не вдалося. У цей час багато дослідників даної проблеми відзначали важливість всебічного аналізу проблеми для її вирішення (</a:t>
            </a:r>
            <a:r>
              <a:rPr lang="uk-UA" dirty="0" err="1" smtClean="0"/>
              <a:t>Гельмгольц</a:t>
            </a:r>
            <a:r>
              <a:rPr lang="uk-UA" dirty="0" smtClean="0"/>
              <a:t>), говорили про роль уяви (Рибо) і комбінації існуючих ідей як способів вирішення творчих завдань.</a:t>
            </a:r>
          </a:p>
          <a:p>
            <a:endParaRPr lang="uk-UA" dirty="0"/>
          </a:p>
        </p:txBody>
      </p:sp>
      <p:pic>
        <p:nvPicPr>
          <p:cNvPr id="24578" name="Picture 2" descr="10 Step Process for Effective Business Problem Solving"/>
          <p:cNvPicPr>
            <a:picLocks noChangeAspect="1" noChangeArrowheads="1"/>
          </p:cNvPicPr>
          <p:nvPr/>
        </p:nvPicPr>
        <p:blipFill>
          <a:blip r:embed="rId2"/>
          <a:srcRect/>
          <a:stretch>
            <a:fillRect/>
          </a:stretch>
        </p:blipFill>
        <p:spPr bwMode="auto">
          <a:xfrm>
            <a:off x="428656" y="3857628"/>
            <a:ext cx="8572500" cy="28575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229600" cy="2262190"/>
          </a:xfrm>
        </p:spPr>
        <p:txBody>
          <a:bodyPr/>
          <a:lstStyle/>
          <a:p>
            <a:pPr algn="just"/>
            <a:r>
              <a:rPr lang="uk-UA" dirty="0" smtClean="0"/>
              <a:t>На початку XX ст. пошуки методів вирішення творчих проблем як би звужуються, а самі теоретичні методи стають конкретніше. Їх вже можна відобразити у вигляді схем, що б певні фази творчого процесу.</a:t>
            </a:r>
          </a:p>
          <a:p>
            <a:pPr algn="just"/>
            <a:endParaRPr lang="uk-UA" dirty="0"/>
          </a:p>
        </p:txBody>
      </p:sp>
      <p:pic>
        <p:nvPicPr>
          <p:cNvPr id="23554" name="Picture 2" descr="What should I tackle first: Problem-solving or programming languages? | by  Mohit Gupta | Plutonic Services | Medium"/>
          <p:cNvPicPr>
            <a:picLocks noChangeAspect="1" noChangeArrowheads="1"/>
          </p:cNvPicPr>
          <p:nvPr/>
        </p:nvPicPr>
        <p:blipFill>
          <a:blip r:embed="rId2"/>
          <a:srcRect/>
          <a:stretch>
            <a:fillRect/>
          </a:stretch>
        </p:blipFill>
        <p:spPr bwMode="auto">
          <a:xfrm>
            <a:off x="1714480" y="3071810"/>
            <a:ext cx="5654593" cy="288132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14290"/>
            <a:ext cx="8229600" cy="3000396"/>
          </a:xfrm>
        </p:spPr>
        <p:txBody>
          <a:bodyPr/>
          <a:lstStyle/>
          <a:p>
            <a:pPr algn="just"/>
            <a:r>
              <a:rPr lang="uk-UA" b="1" dirty="0" smtClean="0"/>
              <a:t>П. </a:t>
            </a:r>
            <a:r>
              <a:rPr lang="uk-UA" b="1" dirty="0" err="1" smtClean="0"/>
              <a:t>Енгельмейер</a:t>
            </a:r>
            <a:r>
              <a:rPr lang="uk-UA" dirty="0" smtClean="0"/>
              <a:t> у своїй книзі "Теорія творчості" писав: "Поглянувши на </a:t>
            </a:r>
            <a:r>
              <a:rPr lang="uk-UA" dirty="0" err="1" smtClean="0"/>
              <a:t>созидаемое</a:t>
            </a:r>
            <a:r>
              <a:rPr lang="uk-UA" dirty="0" smtClean="0"/>
              <a:t> винахід як на організм, що розвивається, ми себе запитаємо: чи немає в цьому ембріологічному процесі таких стадій, які повторювалися б у всіх винаходах, незалежно від зовнішніх обставин і форм самого процесу ? "</a:t>
            </a:r>
          </a:p>
          <a:p>
            <a:endParaRPr lang="uk-UA" dirty="0"/>
          </a:p>
        </p:txBody>
      </p:sp>
      <p:pic>
        <p:nvPicPr>
          <p:cNvPr id="22530" name="Picture 2" descr="Problem solving concept business Royalty Free Vector Image"/>
          <p:cNvPicPr>
            <a:picLocks noChangeAspect="1" noChangeArrowheads="1"/>
          </p:cNvPicPr>
          <p:nvPr/>
        </p:nvPicPr>
        <p:blipFill>
          <a:blip r:embed="rId2"/>
          <a:srcRect/>
          <a:stretch>
            <a:fillRect/>
          </a:stretch>
        </p:blipFill>
        <p:spPr bwMode="auto">
          <a:xfrm>
            <a:off x="2000232" y="3357562"/>
            <a:ext cx="5297052" cy="292895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28604"/>
            <a:ext cx="8229600" cy="1905000"/>
          </a:xfrm>
        </p:spPr>
        <p:txBody>
          <a:bodyPr/>
          <a:lstStyle/>
          <a:p>
            <a:pPr algn="just"/>
            <a:r>
              <a:rPr lang="uk-UA" dirty="0" smtClean="0"/>
              <a:t>У середині XX ст. з'явилося кілька методів, які в тому чи іншому вигляді застосовуються для вирішення творчих завдань і сьогодні. Відзначимо основні з них.</a:t>
            </a:r>
          </a:p>
          <a:p>
            <a:pPr algn="just"/>
            <a:endParaRPr lang="uk-UA" dirty="0"/>
          </a:p>
        </p:txBody>
      </p:sp>
      <p:pic>
        <p:nvPicPr>
          <p:cNvPr id="20482" name="Picture 2" descr="Finding New Ideas. Problem Solving. Vector Illustration Banner.Teamwork  Search For SolutionsMiniature People Team Workingflat Cartoon Design For  Web Mobile Royalty Free Cliparts, Vectors, And Stock Illustration. Image  101656860."/>
          <p:cNvPicPr>
            <a:picLocks noChangeAspect="1" noChangeArrowheads="1"/>
          </p:cNvPicPr>
          <p:nvPr/>
        </p:nvPicPr>
        <p:blipFill>
          <a:blip r:embed="rId2"/>
          <a:srcRect/>
          <a:stretch>
            <a:fillRect/>
          </a:stretch>
        </p:blipFill>
        <p:spPr bwMode="auto">
          <a:xfrm>
            <a:off x="2071670" y="2500306"/>
            <a:ext cx="4929222" cy="382739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8"/>
            <a:ext cx="8229600" cy="3643338"/>
          </a:xfrm>
        </p:spPr>
        <p:txBody>
          <a:bodyPr/>
          <a:lstStyle/>
          <a:p>
            <a:pPr algn="just"/>
            <a:r>
              <a:rPr lang="uk-UA" dirty="0" smtClean="0"/>
              <a:t>1. </a:t>
            </a:r>
            <a:r>
              <a:rPr lang="uk-UA" b="1" dirty="0" smtClean="0"/>
              <a:t>Метод фокального об'єкта (MFO)</a:t>
            </a:r>
            <a:r>
              <a:rPr lang="uk-UA" dirty="0" smtClean="0"/>
              <a:t> в сучасному вигляді був сформульований в 20-х рр. XX ст. Ф. </a:t>
            </a:r>
            <a:r>
              <a:rPr lang="uk-UA" dirty="0" err="1" smtClean="0"/>
              <a:t>Кунце</a:t>
            </a:r>
            <a:r>
              <a:rPr lang="uk-UA" dirty="0" smtClean="0"/>
              <a:t>, а в 1950-х рр. був вдосконалений Ч. </a:t>
            </a:r>
            <a:r>
              <a:rPr lang="uk-UA" dirty="0" err="1" smtClean="0"/>
              <a:t>Вайтінг</a:t>
            </a:r>
            <a:r>
              <a:rPr lang="uk-UA" dirty="0" smtClean="0"/>
              <a:t>. Суть MFO полягає в тому, що вдосконалений</a:t>
            </a:r>
            <a:r>
              <a:rPr lang="uk-UA" dirty="0" smtClean="0"/>
              <a:t> </a:t>
            </a:r>
            <a:r>
              <a:rPr lang="uk-UA" dirty="0" smtClean="0"/>
              <a:t>об'єкт хіба що встановлюється в "фокусі", в якому концентрується увага, після чого цей об'єкт зіставляється з будь-якими іншими, випадково вибираними з реального світу. </a:t>
            </a:r>
            <a:endParaRPr lang="uk-UA" dirty="0"/>
          </a:p>
        </p:txBody>
      </p:sp>
      <p:pic>
        <p:nvPicPr>
          <p:cNvPr id="19458" name="Picture 2" descr="Problem solving and Brainstorming ... | Stock vector | Colourbox"/>
          <p:cNvPicPr>
            <a:picLocks noChangeAspect="1" noChangeArrowheads="1"/>
          </p:cNvPicPr>
          <p:nvPr/>
        </p:nvPicPr>
        <p:blipFill>
          <a:blip r:embed="rId2"/>
          <a:srcRect/>
          <a:stretch>
            <a:fillRect/>
          </a:stretch>
        </p:blipFill>
        <p:spPr bwMode="auto">
          <a:xfrm>
            <a:off x="2071670" y="3571876"/>
            <a:ext cx="5072098" cy="307183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85728"/>
            <a:ext cx="8229600" cy="3571900"/>
          </a:xfrm>
        </p:spPr>
        <p:txBody>
          <a:bodyPr/>
          <a:lstStyle/>
          <a:p>
            <a:pPr algn="just"/>
            <a:r>
              <a:rPr lang="uk-UA" dirty="0" smtClean="0"/>
              <a:t>2. </a:t>
            </a:r>
            <a:r>
              <a:rPr lang="uk-UA" dirty="0" err="1" smtClean="0"/>
              <a:t>Б</a:t>
            </a:r>
            <a:r>
              <a:rPr lang="uk-UA" b="1" dirty="0" err="1" smtClean="0"/>
              <a:t>рейнстормингов</a:t>
            </a:r>
            <a:r>
              <a:rPr lang="uk-UA" b="1" dirty="0" smtClean="0"/>
              <a:t> (BS)</a:t>
            </a:r>
            <a:r>
              <a:rPr lang="uk-UA" dirty="0" smtClean="0"/>
              <a:t> ("мозковий штурм"), запропонований в 1940-х рр. колишнім морським офіцером А. </a:t>
            </a:r>
            <a:r>
              <a:rPr lang="uk-UA" dirty="0" err="1" smtClean="0"/>
              <a:t>Осборном</a:t>
            </a:r>
            <a:r>
              <a:rPr lang="uk-UA" dirty="0" smtClean="0"/>
              <a:t>, отримав надзвичайно велике поширення. Наступні особливості відрізняють цей метод від MFO: попередній аналіз ситуації за допомогою списку контрольних питань; наявність двох фаз роботи - генерація ідей і критика ідей.</a:t>
            </a:r>
          </a:p>
          <a:p>
            <a:endParaRPr lang="uk-UA" dirty="0"/>
          </a:p>
        </p:txBody>
      </p:sp>
      <p:pic>
        <p:nvPicPr>
          <p:cNvPr id="18434" name="Picture 2" descr="Team Of People Sharing Idea With Confused Manager. Customers, Tangled Rope,  Misunderstanding Flat Vector Illustration. Communication Problems Concept  For Banner, Website Design Or Landing Web Page Royalty Free Cliparts,  Vectors, And Stock"/>
          <p:cNvPicPr>
            <a:picLocks noChangeAspect="1" noChangeArrowheads="1"/>
          </p:cNvPicPr>
          <p:nvPr/>
        </p:nvPicPr>
        <p:blipFill>
          <a:blip r:embed="rId2"/>
          <a:srcRect/>
          <a:stretch>
            <a:fillRect/>
          </a:stretch>
        </p:blipFill>
        <p:spPr bwMode="auto">
          <a:xfrm>
            <a:off x="1928794" y="3500438"/>
            <a:ext cx="5310233" cy="321473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85728"/>
            <a:ext cx="8229600" cy="4572000"/>
          </a:xfrm>
        </p:spPr>
        <p:txBody>
          <a:bodyPr>
            <a:normAutofit fontScale="92500" lnSpcReduction="10000"/>
          </a:bodyPr>
          <a:lstStyle/>
          <a:p>
            <a:pPr algn="just"/>
            <a:r>
              <a:rPr lang="uk-UA" dirty="0" smtClean="0"/>
              <a:t>3. </a:t>
            </a:r>
            <a:r>
              <a:rPr lang="uk-UA" b="1" dirty="0" err="1" smtClean="0"/>
              <a:t>Синектика</a:t>
            </a:r>
            <a:r>
              <a:rPr lang="uk-UA" b="1" dirty="0" smtClean="0"/>
              <a:t> (SYN)</a:t>
            </a:r>
            <a:r>
              <a:rPr lang="uk-UA" dirty="0" smtClean="0"/>
              <a:t> була розроблена У. Гордоном. Цей метод, як і "мозковий штурм", орієнтований на командну реалізацію і мало пристосований для </a:t>
            </a:r>
            <a:r>
              <a:rPr lang="uk-UA" dirty="0" smtClean="0"/>
              <a:t>індивідуального </a:t>
            </a:r>
            <a:r>
              <a:rPr lang="uk-UA" dirty="0" smtClean="0"/>
              <a:t>застосування</a:t>
            </a:r>
            <a:r>
              <a:rPr lang="uk-UA" dirty="0" smtClean="0"/>
              <a:t>.</a:t>
            </a:r>
          </a:p>
          <a:p>
            <a:pPr algn="just"/>
            <a:r>
              <a:rPr lang="uk-UA" dirty="0" smtClean="0"/>
              <a:t>4. </a:t>
            </a:r>
            <a:r>
              <a:rPr lang="uk-UA" b="1" dirty="0" smtClean="0"/>
              <a:t>Метод морфологічного аналізу (ММА) Ф. </a:t>
            </a:r>
            <a:r>
              <a:rPr lang="uk-UA" b="1" dirty="0" err="1" smtClean="0"/>
              <a:t>Цвики</a:t>
            </a:r>
            <a:r>
              <a:rPr lang="uk-UA" b="1" dirty="0" smtClean="0"/>
              <a:t>.</a:t>
            </a:r>
            <a:r>
              <a:rPr lang="uk-UA" dirty="0" smtClean="0"/>
              <a:t> Цей метод залишається вельми корисним і популярним для пошуку кордонів системних рішень та для систематичного аналізу можливих (перспективних) напрямків вирішення проблем. В основі методу лежить складання морфологічної матриці, де по горизонталі відкладаються можливі значення варійованих параметрів, а по вертикалі - самі параметри.</a:t>
            </a:r>
            <a:endParaRPr lang="uk-UA" dirty="0"/>
          </a:p>
        </p:txBody>
      </p:sp>
      <p:pic>
        <p:nvPicPr>
          <p:cNvPr id="17410" name="Picture 2" descr="Solution Business Problem Vector Illustration, Cartoon Flat Employee People  Team Brainstorming Together, Working on Stock Vector - Illustration of  goal, brainstorming: 181936877"/>
          <p:cNvPicPr>
            <a:picLocks noChangeAspect="1" noChangeArrowheads="1"/>
          </p:cNvPicPr>
          <p:nvPr/>
        </p:nvPicPr>
        <p:blipFill>
          <a:blip r:embed="rId2"/>
          <a:srcRect/>
          <a:stretch>
            <a:fillRect/>
          </a:stretch>
        </p:blipFill>
        <p:spPr bwMode="auto">
          <a:xfrm>
            <a:off x="2357422" y="4714884"/>
            <a:ext cx="4615156" cy="214314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24000"/>
            <a:ext cx="8229600" cy="3119446"/>
          </a:xfrm>
        </p:spPr>
        <p:txBody>
          <a:bodyPr/>
          <a:lstStyle/>
          <a:p>
            <a:pPr algn="just"/>
            <a:r>
              <a:rPr lang="uk-UA" dirty="0" smtClean="0"/>
              <a:t>Разом з тим необхідно було створення універсальної теорії або алгоритму, які б дозволили системно підійти до вирішення творчих завдань. Спробою створення даної теорії є розробка алгоритму і теорії розв'язання винахідницьких завдань (АРИЗ і ТРИЗ), біля яких стояв Г. С. </a:t>
            </a:r>
            <a:r>
              <a:rPr lang="uk-UA" dirty="0" err="1" smtClean="0"/>
              <a:t>Альтшуллер</a:t>
            </a:r>
            <a:r>
              <a:rPr lang="uk-UA" dirty="0" smtClean="0"/>
              <a:t>.</a:t>
            </a:r>
          </a:p>
          <a:p>
            <a:pPr algn="just"/>
            <a:endParaRPr lang="uk-UA" dirty="0"/>
          </a:p>
        </p:txBody>
      </p:sp>
      <p:sp>
        <p:nvSpPr>
          <p:cNvPr id="2" name="Заголовок 1"/>
          <p:cNvSpPr>
            <a:spLocks noGrp="1"/>
          </p:cNvSpPr>
          <p:nvPr>
            <p:ph type="title"/>
          </p:nvPr>
        </p:nvSpPr>
        <p:spPr/>
        <p:txBody>
          <a:bodyPr>
            <a:normAutofit fontScale="90000"/>
          </a:bodyPr>
          <a:lstStyle/>
          <a:p>
            <a:pPr lvl="0"/>
            <a:r>
              <a:rPr lang="uk-UA" dirty="0" smtClean="0"/>
              <a:t>3. Правильні стратегії. Від ідеї до її втілення. Інструментарій ідей</a:t>
            </a:r>
            <a:r>
              <a:rPr lang="uk-UA" dirty="0" smtClean="0"/>
              <a:t>.</a:t>
            </a:r>
            <a:endParaRPr lang="uk-UA" dirty="0"/>
          </a:p>
        </p:txBody>
      </p:sp>
      <p:pic>
        <p:nvPicPr>
          <p:cNvPr id="16386" name="Picture 2" descr="Vector illustration, tangle tangled and unraveled. abstract metaphor,  business problem solving concept #Ad , #Sponsor… | Abstract, Vector  illustration, Illustration"/>
          <p:cNvPicPr>
            <a:picLocks noChangeAspect="1" noChangeArrowheads="1"/>
          </p:cNvPicPr>
          <p:nvPr/>
        </p:nvPicPr>
        <p:blipFill>
          <a:blip r:embed="rId2" cstate="print"/>
          <a:srcRect/>
          <a:stretch>
            <a:fillRect/>
          </a:stretch>
        </p:blipFill>
        <p:spPr bwMode="auto">
          <a:xfrm>
            <a:off x="2857488" y="4000504"/>
            <a:ext cx="3786214" cy="276393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lvl="0" algn="just"/>
            <a:r>
              <a:rPr lang="uk-UA" dirty="0" smtClean="0"/>
              <a:t>1</a:t>
            </a:r>
            <a:r>
              <a:rPr lang="uk-UA" dirty="0" smtClean="0"/>
              <a:t>. До 1985 г. - розвиток класичної ТРИЗ, основні ідеї якої мають концептуальний характер (плюс, звичайно, і інструментальний) і публікуються </a:t>
            </a:r>
            <a:r>
              <a:rPr lang="uk-UA" dirty="0" err="1" smtClean="0"/>
              <a:t>Альтшуллером</a:t>
            </a:r>
            <a:r>
              <a:rPr lang="uk-UA" dirty="0" smtClean="0"/>
              <a:t> і фахівцям і </a:t>
            </a:r>
            <a:r>
              <a:rPr lang="uk-UA" dirty="0" err="1" smtClean="0"/>
              <a:t>ТРИЗ-асоціації</a:t>
            </a:r>
            <a:r>
              <a:rPr lang="uk-UA" dirty="0" smtClean="0"/>
              <a:t>.</a:t>
            </a:r>
          </a:p>
          <a:p>
            <a:pPr lvl="0" algn="just"/>
            <a:r>
              <a:rPr lang="uk-UA" dirty="0" smtClean="0"/>
              <a:t>2. після 1985 г. - розвиток </a:t>
            </a:r>
            <a:r>
              <a:rPr lang="uk-UA" dirty="0" err="1" smtClean="0"/>
              <a:t>постклассической</a:t>
            </a:r>
            <a:r>
              <a:rPr lang="uk-UA" dirty="0" smtClean="0"/>
              <a:t> ТРИЗ, основні ідеї якої мають характер "розгортання" теорії (тобто деталізації, часткової формалізації, уточнення і особливо накопичення фонду прикладів) і з'єднання з іншими методами, особливо з методами функціонально-вартісного аналізу .</a:t>
            </a:r>
          </a:p>
          <a:p>
            <a:endParaRPr lang="uk-UA" dirty="0"/>
          </a:p>
        </p:txBody>
      </p:sp>
      <p:sp>
        <p:nvSpPr>
          <p:cNvPr id="2" name="Заголовок 1"/>
          <p:cNvSpPr>
            <a:spLocks noGrp="1"/>
          </p:cNvSpPr>
          <p:nvPr>
            <p:ph type="title"/>
          </p:nvPr>
        </p:nvSpPr>
        <p:spPr/>
        <p:txBody>
          <a:bodyPr>
            <a:normAutofit fontScale="90000"/>
          </a:bodyPr>
          <a:lstStyle/>
          <a:p>
            <a:r>
              <a:rPr lang="uk-UA" dirty="0" smtClean="0"/>
              <a:t>При розгляді історії розвитку ТРИЗ можна виділити наступні етапи</a:t>
            </a:r>
            <a:r>
              <a:rPr lang="uk-UA" dirty="0" smtClean="0"/>
              <a:t>.</a:t>
            </a:r>
            <a:endParaRPr lang="uk-U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pPr algn="just"/>
            <a:r>
              <a:rPr lang="uk-UA" dirty="0" smtClean="0"/>
              <a:t>1</a:t>
            </a:r>
            <a:r>
              <a:rPr lang="uk-UA" dirty="0" smtClean="0"/>
              <a:t>) за чіткою програмою, крок за кроком, ведеться обробка задачі, виявляються і досліджуються фізико-технічні протиріччя, що роблять задачу проблемою;</a:t>
            </a:r>
          </a:p>
          <a:p>
            <a:pPr algn="just"/>
            <a:r>
              <a:rPr lang="uk-UA" dirty="0" smtClean="0"/>
              <a:t>2) для подолання суперечностей використовується сконцентрована інформація, що увібрала досвід кількох поколінь винахідників (таблиці типових моделей вирішення завдань - прийоми і стандарти, таблиці застосування фізичних ефектів і т.д.);</a:t>
            </a:r>
          </a:p>
          <a:p>
            <a:pPr algn="just"/>
            <a:r>
              <a:rPr lang="uk-UA" dirty="0" smtClean="0"/>
              <a:t>3) протягом усього ходу рішення йде управління психологічними факторами: АРИЗ спрямовує думку винахідника, гасить психологічну інерцію, налаштовує на сприйняття незвичайних, сміливих ідей.</a:t>
            </a:r>
          </a:p>
          <a:p>
            <a:endParaRPr lang="uk-UA" dirty="0"/>
          </a:p>
        </p:txBody>
      </p:sp>
      <p:sp>
        <p:nvSpPr>
          <p:cNvPr id="2" name="Заголовок 1"/>
          <p:cNvSpPr>
            <a:spLocks noGrp="1"/>
          </p:cNvSpPr>
          <p:nvPr>
            <p:ph type="title"/>
          </p:nvPr>
        </p:nvSpPr>
        <p:spPr/>
        <p:txBody>
          <a:bodyPr>
            <a:normAutofit fontScale="90000"/>
          </a:bodyPr>
          <a:lstStyle/>
          <a:p>
            <a:r>
              <a:rPr lang="uk-UA" dirty="0" smtClean="0"/>
              <a:t>АРИЗ і вся ТРИЗ засновані на трьох принципах</a:t>
            </a:r>
            <a:r>
              <a:rPr lang="uk-UA" dirty="0" smtClean="0"/>
              <a:t>:</a:t>
            </a:r>
            <a:endParaRPr lang="uk-U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uk-UA" dirty="0" smtClean="0"/>
              <a:t>1. Контекст </a:t>
            </a:r>
            <a:r>
              <a:rPr lang="uk-UA" dirty="0" smtClean="0"/>
              <a:t>креативного вирішення проблем.</a:t>
            </a:r>
          </a:p>
          <a:p>
            <a:pPr lvl="0"/>
            <a:r>
              <a:rPr lang="uk-UA" dirty="0" smtClean="0"/>
              <a:t>2. Пошук </a:t>
            </a:r>
            <a:r>
              <a:rPr lang="uk-UA" dirty="0" smtClean="0"/>
              <a:t>рішень. Якісне та продуктивне мислення. «Мозковий штурм».</a:t>
            </a:r>
          </a:p>
          <a:p>
            <a:pPr lvl="0"/>
            <a:r>
              <a:rPr lang="uk-UA" dirty="0" smtClean="0"/>
              <a:t>3. Правильні </a:t>
            </a:r>
            <a:r>
              <a:rPr lang="uk-UA" dirty="0" smtClean="0"/>
              <a:t>стратегії. Від ідеї до її втілення. Інструментарій ідей.</a:t>
            </a:r>
          </a:p>
          <a:p>
            <a:endParaRPr lang="uk-UA" dirty="0"/>
          </a:p>
        </p:txBody>
      </p:sp>
      <p:sp>
        <p:nvSpPr>
          <p:cNvPr id="2" name="Заголовок 1"/>
          <p:cNvSpPr>
            <a:spLocks noGrp="1"/>
          </p:cNvSpPr>
          <p:nvPr>
            <p:ph type="title"/>
          </p:nvPr>
        </p:nvSpPr>
        <p:spPr/>
        <p:txBody>
          <a:bodyPr>
            <a:normAutofit fontScale="90000"/>
          </a:bodyPr>
          <a:lstStyle/>
          <a:p>
            <a:r>
              <a:rPr lang="uk-UA" b="1" dirty="0" smtClean="0"/>
              <a:t>План:</a:t>
            </a:r>
            <a:r>
              <a:rPr lang="uk-UA" dirty="0" smtClean="0"/>
              <a:t/>
            </a:r>
            <a:br>
              <a:rPr lang="uk-UA" dirty="0" smtClean="0"/>
            </a:br>
            <a:endParaRPr lang="uk-U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285728"/>
            <a:ext cx="8229600" cy="4572000"/>
          </a:xfrm>
        </p:spPr>
        <p:txBody>
          <a:bodyPr>
            <a:normAutofit fontScale="92500" lnSpcReduction="10000"/>
          </a:bodyPr>
          <a:lstStyle/>
          <a:p>
            <a:pPr algn="just"/>
            <a:r>
              <a:rPr lang="uk-UA" dirty="0" smtClean="0"/>
              <a:t>У 1956 р Г. </a:t>
            </a:r>
            <a:r>
              <a:rPr lang="uk-UA" dirty="0" err="1" smtClean="0"/>
              <a:t>Альтшуллер</a:t>
            </a:r>
            <a:r>
              <a:rPr lang="uk-UA" dirty="0" smtClean="0"/>
              <a:t> позначив проблему створення теорії винахідницької творчості та пропонує наступні основні ідеї для її розвитку.</a:t>
            </a:r>
          </a:p>
          <a:p>
            <a:pPr algn="just"/>
            <a:r>
              <a:rPr lang="uk-UA" dirty="0" smtClean="0"/>
              <a:t>1. Ключ до вирішення проблем - виявлення та усунення системного протиріччя.</a:t>
            </a:r>
          </a:p>
          <a:p>
            <a:pPr algn="just"/>
            <a:r>
              <a:rPr lang="uk-UA" dirty="0" smtClean="0"/>
              <a:t>2. Тактика і методи вирішення проблем (прийоми) можуть бути виявлені на основі аналізу сильних винаходів. Для цього в розпорядженні дослідників були матеріали Патентного фонду, досвід зареєстрованих і описаних винаходів вітчизняних і зарубіжних вчених.</a:t>
            </a:r>
          </a:p>
          <a:p>
            <a:pPr algn="just"/>
            <a:r>
              <a:rPr lang="uk-UA" dirty="0" smtClean="0"/>
              <a:t>3. Стратегія вирішення проблем повинна спиратися на закономірності розвитку технічних систем.</a:t>
            </a:r>
          </a:p>
          <a:p>
            <a:endParaRPr lang="uk-UA" dirty="0"/>
          </a:p>
        </p:txBody>
      </p:sp>
      <p:pic>
        <p:nvPicPr>
          <p:cNvPr id="36866" name="Picture 2" descr="Group Psychotherapy Support Vector Illustration. Problem Solving With Happy  People Untangle. Group Psychotherapist Doctor Psychologist Helps To Solve  The Tangle Of Problems Royalty Free Cliparts, Vectors, And Stock  Illustration. Image 138554293."/>
          <p:cNvPicPr>
            <a:picLocks noChangeAspect="1" noChangeArrowheads="1"/>
          </p:cNvPicPr>
          <p:nvPr/>
        </p:nvPicPr>
        <p:blipFill>
          <a:blip r:embed="rId2" cstate="print"/>
          <a:srcRect/>
          <a:stretch>
            <a:fillRect/>
          </a:stretch>
        </p:blipFill>
        <p:spPr bwMode="auto">
          <a:xfrm>
            <a:off x="2428860" y="4500570"/>
            <a:ext cx="4286280" cy="214314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285728"/>
            <a:ext cx="8229600" cy="4000528"/>
          </a:xfrm>
        </p:spPr>
        <p:txBody>
          <a:bodyPr>
            <a:normAutofit fontScale="85000" lnSpcReduction="10000"/>
          </a:bodyPr>
          <a:lstStyle/>
          <a:p>
            <a:pPr algn="just"/>
            <a:r>
              <a:rPr lang="uk-UA" dirty="0" smtClean="0"/>
              <a:t>З появою першої версії АРИЗ почалося становлення ТРИЗ. Автор ТРИЗ показує відмінності між поняттями "прийом", "метод" і "теорія" наступним чином.</a:t>
            </a:r>
          </a:p>
          <a:p>
            <a:pPr algn="just"/>
            <a:r>
              <a:rPr lang="uk-UA" b="1" dirty="0" smtClean="0"/>
              <a:t>Прийом</a:t>
            </a:r>
            <a:r>
              <a:rPr lang="uk-UA" dirty="0" smtClean="0"/>
              <a:t> - одинарна, елементарна операція. Прийом може ставитися до дій людини, вирішального завдання, наприклад, "використовуй аналогію".</a:t>
            </a:r>
          </a:p>
          <a:p>
            <a:pPr algn="just"/>
            <a:r>
              <a:rPr lang="uk-UA" b="1" dirty="0" smtClean="0"/>
              <a:t>Метод</a:t>
            </a:r>
            <a:r>
              <a:rPr lang="uk-UA" dirty="0" smtClean="0"/>
              <a:t> - система операцій, зазвичай включають прийоми, що передбачає певний порядок їх застосування.</a:t>
            </a:r>
          </a:p>
          <a:p>
            <a:pPr algn="just"/>
            <a:r>
              <a:rPr lang="uk-UA" b="1" dirty="0" smtClean="0"/>
              <a:t>Теорія</a:t>
            </a:r>
            <a:r>
              <a:rPr lang="uk-UA" dirty="0" smtClean="0"/>
              <a:t> - система багатьох методів і прийомів, що передбачає цілеспрямоване управління процесом вирішення завдань на основі знання закономірностей (моделей) розвитку складних технічних і природних об'єктів.</a:t>
            </a:r>
          </a:p>
          <a:p>
            <a:endParaRPr lang="uk-UA" dirty="0"/>
          </a:p>
        </p:txBody>
      </p:sp>
      <p:pic>
        <p:nvPicPr>
          <p:cNvPr id="35842" name="Picture 2" descr="Solving Problems, Vector Illustration by Mica Andreea for Design+Code on  Dribbble"/>
          <p:cNvPicPr>
            <a:picLocks noChangeAspect="1" noChangeArrowheads="1"/>
          </p:cNvPicPr>
          <p:nvPr/>
        </p:nvPicPr>
        <p:blipFill>
          <a:blip r:embed="rId2" cstate="print"/>
          <a:srcRect/>
          <a:stretch>
            <a:fillRect/>
          </a:stretch>
        </p:blipFill>
        <p:spPr bwMode="auto">
          <a:xfrm>
            <a:off x="3071802" y="4286256"/>
            <a:ext cx="3143272" cy="235745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214290"/>
            <a:ext cx="8258204" cy="2928958"/>
          </a:xfrm>
        </p:spPr>
        <p:txBody>
          <a:bodyPr/>
          <a:lstStyle/>
          <a:p>
            <a:pPr algn="just"/>
            <a:r>
              <a:rPr lang="uk-UA" dirty="0" smtClean="0"/>
              <a:t>Дослідники, що працюють в області вирішення творчих завдань, у тому числі винахідницьких, потрібні високоефективні методи спрямованого мислення, конкретні конструктивні навігатори для конкретних проблемних ситуацій. Подібні навігатори якраз надає теорія винахідницьких завдань.</a:t>
            </a:r>
          </a:p>
          <a:p>
            <a:pPr algn="just"/>
            <a:endParaRPr lang="uk-UA" dirty="0"/>
          </a:p>
        </p:txBody>
      </p:sp>
      <p:pic>
        <p:nvPicPr>
          <p:cNvPr id="34818" name="Picture 2" descr="Problem Solving Illustration by Deemak Daksina on Dribbble"/>
          <p:cNvPicPr>
            <a:picLocks noChangeAspect="1" noChangeArrowheads="1"/>
          </p:cNvPicPr>
          <p:nvPr/>
        </p:nvPicPr>
        <p:blipFill>
          <a:blip r:embed="rId2" cstate="print"/>
          <a:srcRect/>
          <a:stretch>
            <a:fillRect/>
          </a:stretch>
        </p:blipFill>
        <p:spPr bwMode="auto">
          <a:xfrm>
            <a:off x="2571736" y="3071810"/>
            <a:ext cx="4179840" cy="313488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214290"/>
            <a:ext cx="8229600" cy="4286280"/>
          </a:xfrm>
        </p:spPr>
        <p:txBody>
          <a:bodyPr>
            <a:normAutofit fontScale="77500" lnSpcReduction="20000"/>
          </a:bodyPr>
          <a:lstStyle/>
          <a:p>
            <a:pPr algn="just"/>
            <a:r>
              <a:rPr lang="uk-UA" dirty="0" smtClean="0"/>
              <a:t>Безсумнівно, ТРИЗ не є універсальним джерелом вирішення завдань, що стоять перед працівником будь-якої організації. Якщо її застосування для працівників виробничих підрозділів найчастіше виправдано і здатне принести позитивні результати, то в рамках адміністративної роботи її методи часто не працюють. Крім того, теорія і її алгоритм мають кілька об'єктивних недоліків:</a:t>
            </a:r>
          </a:p>
          <a:p>
            <a:pPr algn="just"/>
            <a:r>
              <a:rPr lang="uk-UA" dirty="0" smtClean="0"/>
              <a:t>1) рішення задачі не можна "вирахувати", тобто процес пошуку не є повністю </a:t>
            </a:r>
            <a:r>
              <a:rPr lang="uk-UA" dirty="0" err="1" smtClean="0"/>
              <a:t>алгоритмическим</a:t>
            </a:r>
            <a:r>
              <a:rPr lang="uk-UA" dirty="0" smtClean="0"/>
              <a:t>, "математичним". Отже, по-перше, навіть при використанні однакових алгоритмів у дослідників можуть виходити різні варіанти вирішення; по-друге, завдання, хоч і частково втрачає, але зберігає тимчасову невизначеність;</a:t>
            </a:r>
          </a:p>
          <a:p>
            <a:pPr algn="just"/>
            <a:r>
              <a:rPr lang="uk-UA" dirty="0" smtClean="0"/>
              <a:t>2) якщо при вирішенні будь-якої проблеми бракує об'єктивних знань і необхідно проведення наукових досліджень, то це обмежує можливості застосування ТРИЗ.</a:t>
            </a:r>
          </a:p>
          <a:p>
            <a:endParaRPr lang="uk-UA" dirty="0"/>
          </a:p>
        </p:txBody>
      </p:sp>
      <p:pic>
        <p:nvPicPr>
          <p:cNvPr id="33794" name="Picture 2" descr="Problem Solving Concept Vector Illustration. by Visual_Generation |  GraphicRiver"/>
          <p:cNvPicPr>
            <a:picLocks noChangeAspect="1" noChangeArrowheads="1"/>
          </p:cNvPicPr>
          <p:nvPr/>
        </p:nvPicPr>
        <p:blipFill>
          <a:blip r:embed="rId2"/>
          <a:srcRect/>
          <a:stretch>
            <a:fillRect/>
          </a:stretch>
        </p:blipFill>
        <p:spPr bwMode="auto">
          <a:xfrm>
            <a:off x="2714612" y="3929066"/>
            <a:ext cx="4071966" cy="271234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ДЯКУЮ ЗА УВАГУ!</a:t>
            </a:r>
            <a:endParaRPr lang="uk-UA" dirty="0"/>
          </a:p>
        </p:txBody>
      </p:sp>
      <p:pic>
        <p:nvPicPr>
          <p:cNvPr id="4" name="Picture 2" descr="Top 20 Problem Solving Activities for Your Team to Master - nTask"/>
          <p:cNvPicPr>
            <a:picLocks noChangeAspect="1" noChangeArrowheads="1"/>
          </p:cNvPicPr>
          <p:nvPr/>
        </p:nvPicPr>
        <p:blipFill>
          <a:blip r:embed="rId2"/>
          <a:srcRect/>
          <a:stretch>
            <a:fillRect/>
          </a:stretch>
        </p:blipFill>
        <p:spPr bwMode="auto">
          <a:xfrm>
            <a:off x="1428728" y="1785926"/>
            <a:ext cx="6829474" cy="426842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214422"/>
            <a:ext cx="8229600" cy="3143272"/>
          </a:xfrm>
        </p:spPr>
        <p:txBody>
          <a:bodyPr>
            <a:normAutofit fontScale="92500"/>
          </a:bodyPr>
          <a:lstStyle/>
          <a:p>
            <a:pPr algn="just"/>
            <a:r>
              <a:rPr lang="uk-UA" dirty="0" smtClean="0"/>
              <a:t>Об'єктивна потреба практики викликає необхідність вирішення творчих завдань, з якими щодня стикаються працівники всіх рівнів. Крім завдань, пов'язаних безпосередньо з творчістю, більшість фахівців змушені шукати нестандартні підходи до вирішення традиційних, що здаються нетворчими проблем. У зв'язку з цим особливий інтерес набуває питання про методи подібного рішення.</a:t>
            </a:r>
          </a:p>
          <a:p>
            <a:endParaRPr lang="uk-UA" dirty="0"/>
          </a:p>
        </p:txBody>
      </p:sp>
      <p:sp>
        <p:nvSpPr>
          <p:cNvPr id="2" name="Заголовок 1"/>
          <p:cNvSpPr>
            <a:spLocks noGrp="1"/>
          </p:cNvSpPr>
          <p:nvPr>
            <p:ph type="title"/>
          </p:nvPr>
        </p:nvSpPr>
        <p:spPr/>
        <p:txBody>
          <a:bodyPr>
            <a:normAutofit fontScale="90000"/>
          </a:bodyPr>
          <a:lstStyle/>
          <a:p>
            <a:pPr lvl="0"/>
            <a:r>
              <a:rPr lang="uk-UA" dirty="0" smtClean="0"/>
              <a:t>1. Контекст креативного вирішення проблем</a:t>
            </a:r>
            <a:r>
              <a:rPr lang="uk-UA" dirty="0" smtClean="0"/>
              <a:t>.</a:t>
            </a:r>
            <a:endParaRPr lang="uk-UA" dirty="0"/>
          </a:p>
        </p:txBody>
      </p:sp>
      <p:pic>
        <p:nvPicPr>
          <p:cNvPr id="30722" name="Picture 2" descr="5 Activities to Accelerate Problem Solving in Any IT Team / Хабр"/>
          <p:cNvPicPr>
            <a:picLocks noChangeAspect="1" noChangeArrowheads="1"/>
          </p:cNvPicPr>
          <p:nvPr/>
        </p:nvPicPr>
        <p:blipFill>
          <a:blip r:embed="rId2" cstate="print"/>
          <a:srcRect/>
          <a:stretch>
            <a:fillRect/>
          </a:stretch>
        </p:blipFill>
        <p:spPr bwMode="auto">
          <a:xfrm>
            <a:off x="2786051" y="4214818"/>
            <a:ext cx="3929089" cy="228601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28604"/>
            <a:ext cx="8229600" cy="2547942"/>
          </a:xfrm>
        </p:spPr>
        <p:txBody>
          <a:bodyPr>
            <a:normAutofit fontScale="92500" lnSpcReduction="20000"/>
          </a:bodyPr>
          <a:lstStyle/>
          <a:p>
            <a:pPr algn="just"/>
            <a:r>
              <a:rPr lang="uk-UA" dirty="0" smtClean="0"/>
              <a:t>Практично всі автори, що вивчали питання творчості і винахідництва, говорять про те, що більшість винаходів було зроблено в результаті використання методу проб і помилок - практично простим перебором варіантів. Цей метод може мати деякі переваги - зокрема, поява побічних результатів пошуку. Однак загальна неефективність такого методу очевидна. Зрозуміло, після часу він еволюціонував і став більш просунутим. </a:t>
            </a:r>
            <a:endParaRPr lang="uk-UA" dirty="0"/>
          </a:p>
        </p:txBody>
      </p:sp>
      <p:pic>
        <p:nvPicPr>
          <p:cNvPr id="29698" name="Picture 2" descr="Creative problem solving in graphic design - 99designs"/>
          <p:cNvPicPr>
            <a:picLocks noChangeAspect="1" noChangeArrowheads="1"/>
          </p:cNvPicPr>
          <p:nvPr/>
        </p:nvPicPr>
        <p:blipFill>
          <a:blip r:embed="rId2"/>
          <a:srcRect/>
          <a:stretch>
            <a:fillRect/>
          </a:stretch>
        </p:blipFill>
        <p:spPr bwMode="auto">
          <a:xfrm>
            <a:off x="1857356" y="3214686"/>
            <a:ext cx="5429288" cy="31816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285860"/>
            <a:ext cx="8358246" cy="4000528"/>
          </a:xfrm>
        </p:spPr>
        <p:txBody>
          <a:bodyPr>
            <a:normAutofit fontScale="77500" lnSpcReduction="20000"/>
          </a:bodyPr>
          <a:lstStyle/>
          <a:p>
            <a:pPr lvl="0" algn="just"/>
            <a:r>
              <a:rPr lang="uk-UA" dirty="0" smtClean="0"/>
              <a:t>-</a:t>
            </a:r>
            <a:r>
              <a:rPr lang="uk-UA" dirty="0" smtClean="0"/>
              <a:t> </a:t>
            </a:r>
            <a:r>
              <a:rPr lang="uk-UA" i="1" dirty="0" smtClean="0"/>
              <a:t>Збільшення ступеня фільтрації.</a:t>
            </a:r>
            <a:r>
              <a:rPr lang="uk-UA" dirty="0" smtClean="0"/>
              <a:t> У зв'язку із загальним збільшенням обсягу знань та інформації в доступі винахідники можуть фільтрувати ідеї, що у процесі пошуку рішення. З одного боку, це допомагає відкинути найбільш дикі варіанти вирішення проблеми, що економить час пошуку для найбільш простих завдань. З іншого боку, коли необхідно знайти дійсно нестандартне рішення, воно може перебувати саме в відкинутих варіантах;</a:t>
            </a:r>
          </a:p>
          <a:p>
            <a:pPr lvl="0" algn="just"/>
            <a:r>
              <a:rPr lang="uk-UA" dirty="0" smtClean="0"/>
              <a:t>- </a:t>
            </a:r>
            <a:r>
              <a:rPr lang="uk-UA" i="1" dirty="0" smtClean="0"/>
              <a:t>Заміна речових експериментів уявними.</a:t>
            </a:r>
            <a:r>
              <a:rPr lang="uk-UA" dirty="0" smtClean="0"/>
              <a:t> Це дозволяє економити час на оцінку варіантів і опрацьовувати більша їх кількість;</a:t>
            </a:r>
          </a:p>
          <a:p>
            <a:pPr lvl="0" algn="just"/>
            <a:r>
              <a:rPr lang="uk-UA" dirty="0" smtClean="0"/>
              <a:t>- </a:t>
            </a:r>
            <a:r>
              <a:rPr lang="uk-UA" i="1" dirty="0" smtClean="0"/>
              <a:t>Збільшення кількості працівників, зайнятих однією і тією ж проблемою.</a:t>
            </a:r>
            <a:r>
              <a:rPr lang="uk-UA" dirty="0" smtClean="0"/>
              <a:t> Це також економить час дослідника, по одночасно збільшує витрати на утримання групи дослідників, а головне - принципово не змінює процесу пошуку рішення.</a:t>
            </a:r>
          </a:p>
          <a:p>
            <a:endParaRPr lang="uk-UA" dirty="0"/>
          </a:p>
        </p:txBody>
      </p:sp>
      <p:sp>
        <p:nvSpPr>
          <p:cNvPr id="2" name="Заголовок 1"/>
          <p:cNvSpPr>
            <a:spLocks noGrp="1"/>
          </p:cNvSpPr>
          <p:nvPr>
            <p:ph type="title"/>
          </p:nvPr>
        </p:nvSpPr>
        <p:spPr/>
        <p:txBody>
          <a:bodyPr>
            <a:noAutofit/>
          </a:bodyPr>
          <a:lstStyle/>
          <a:p>
            <a:r>
              <a:rPr lang="uk-UA" sz="2800" b="1" dirty="0" smtClean="0"/>
              <a:t>Так, наприклад, Г. </a:t>
            </a:r>
            <a:r>
              <a:rPr lang="uk-UA" sz="2800" b="1" dirty="0" err="1" smtClean="0"/>
              <a:t>Альтшулер</a:t>
            </a:r>
            <a:r>
              <a:rPr lang="uk-UA" sz="2800" b="1" dirty="0" smtClean="0"/>
              <a:t> вказує на основні тенденції в розвитку даного методу [1</a:t>
            </a:r>
            <a:r>
              <a:rPr lang="uk-UA" sz="2800" b="1" dirty="0" smtClean="0"/>
              <a:t>]:</a:t>
            </a:r>
            <a:endParaRPr lang="uk-UA" sz="2800" b="1" dirty="0"/>
          </a:p>
        </p:txBody>
      </p:sp>
      <p:pic>
        <p:nvPicPr>
          <p:cNvPr id="28674" name="Picture 2" descr="How To Transform Your Problem-Solving And Creativity — Smashing Magazine"/>
          <p:cNvPicPr>
            <a:picLocks noChangeAspect="1" noChangeArrowheads="1"/>
          </p:cNvPicPr>
          <p:nvPr/>
        </p:nvPicPr>
        <p:blipFill>
          <a:blip r:embed="rId2"/>
          <a:srcRect/>
          <a:stretch>
            <a:fillRect/>
          </a:stretch>
        </p:blipFill>
        <p:spPr bwMode="auto">
          <a:xfrm>
            <a:off x="2857488" y="4729162"/>
            <a:ext cx="3714776" cy="18573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24000"/>
            <a:ext cx="8229600" cy="3048008"/>
          </a:xfrm>
        </p:spPr>
        <p:txBody>
          <a:bodyPr>
            <a:normAutofit fontScale="92500" lnSpcReduction="20000"/>
          </a:bodyPr>
          <a:lstStyle/>
          <a:p>
            <a:pPr algn="just"/>
            <a:r>
              <a:rPr lang="uk-UA" dirty="0" smtClean="0"/>
              <a:t>Спроби знайти універсальний метод творчого вирішення проблеми ведуться давно. Перші дослідження творчого процесу проводилися ще в античності. Наприклад, Архімед говорив про можливість отримання ідей на основі побудови механічних моделей і експериментування з ними, що мало сприяти висуненню гіпотез і припущень, які після цього повинні піддаватися обов'язковій математичної перевірці і </a:t>
            </a:r>
            <a:r>
              <a:rPr lang="uk-UA" dirty="0" err="1" smtClean="0"/>
              <a:t>обгрунтуванню</a:t>
            </a:r>
            <a:r>
              <a:rPr lang="uk-UA" dirty="0" smtClean="0"/>
              <a:t>.</a:t>
            </a:r>
          </a:p>
          <a:p>
            <a:pPr algn="just"/>
            <a:endParaRPr lang="uk-UA" dirty="0"/>
          </a:p>
        </p:txBody>
      </p:sp>
      <p:sp>
        <p:nvSpPr>
          <p:cNvPr id="2" name="Заголовок 1"/>
          <p:cNvSpPr>
            <a:spLocks noGrp="1"/>
          </p:cNvSpPr>
          <p:nvPr>
            <p:ph type="title"/>
          </p:nvPr>
        </p:nvSpPr>
        <p:spPr/>
        <p:txBody>
          <a:bodyPr>
            <a:normAutofit/>
          </a:bodyPr>
          <a:lstStyle/>
          <a:p>
            <a:pPr lvl="0"/>
            <a:r>
              <a:rPr lang="uk-UA" sz="3600" dirty="0" smtClean="0"/>
              <a:t>2. Пошук рішень. Якісне та продуктивне мислення. «Мозковий штурм</a:t>
            </a:r>
            <a:r>
              <a:rPr lang="uk-UA" sz="3600" dirty="0" smtClean="0"/>
              <a:t>».</a:t>
            </a:r>
            <a:endParaRPr lang="uk-UA" sz="3600" dirty="0"/>
          </a:p>
        </p:txBody>
      </p:sp>
      <p:pic>
        <p:nvPicPr>
          <p:cNvPr id="21506" name="Picture 2" descr="Do You Have a Business or a Design Problem? - Greg Bunbury Graphic Designer  for Social Impact"/>
          <p:cNvPicPr>
            <a:picLocks noChangeAspect="1" noChangeArrowheads="1"/>
          </p:cNvPicPr>
          <p:nvPr/>
        </p:nvPicPr>
        <p:blipFill>
          <a:blip r:embed="rId2"/>
          <a:srcRect/>
          <a:stretch>
            <a:fillRect/>
          </a:stretch>
        </p:blipFill>
        <p:spPr bwMode="auto">
          <a:xfrm>
            <a:off x="2500298" y="4214818"/>
            <a:ext cx="4429156" cy="2491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928670"/>
            <a:ext cx="5357850" cy="4310074"/>
          </a:xfrm>
        </p:spPr>
        <p:txBody>
          <a:bodyPr/>
          <a:lstStyle/>
          <a:p>
            <a:pPr algn="just"/>
            <a:r>
              <a:rPr lang="uk-UA" b="1" dirty="0" err="1" smtClean="0"/>
              <a:t>Квінтіліан</a:t>
            </a:r>
            <a:r>
              <a:rPr lang="uk-UA" b="1" dirty="0" smtClean="0"/>
              <a:t>, римський теоретик ораторського мистецтва, ввів схему семи питань, що дозволяє уточнити будь-яке </a:t>
            </a:r>
            <a:r>
              <a:rPr lang="uk-UA" b="1" dirty="0" smtClean="0"/>
              <a:t>завдання.</a:t>
            </a:r>
            <a:r>
              <a:rPr lang="uk-UA" b="1" dirty="0" smtClean="0"/>
              <a:t> </a:t>
            </a:r>
            <a:r>
              <a:rPr lang="uk-UA" dirty="0" smtClean="0"/>
              <a:t>Поєднуючи ці питання, дослідник міг більш точно визначити проблему, що стояла перед ним, і перейти до детального пошуку рішень. </a:t>
            </a:r>
            <a:endParaRPr lang="uk-UA" dirty="0"/>
          </a:p>
        </p:txBody>
      </p:sp>
      <p:pic>
        <p:nvPicPr>
          <p:cNvPr id="27650" name="Picture 2" descr="КВИНТИЛИАН, МАРК ФАБИЙ (лат. Quintilianus, Marcus Fabius) — информация на  портале Энциклопедия Всемирная история"/>
          <p:cNvPicPr>
            <a:picLocks noChangeAspect="1" noChangeArrowheads="1"/>
          </p:cNvPicPr>
          <p:nvPr/>
        </p:nvPicPr>
        <p:blipFill>
          <a:blip r:embed="rId2"/>
          <a:srcRect/>
          <a:stretch>
            <a:fillRect/>
          </a:stretch>
        </p:blipFill>
        <p:spPr bwMode="auto">
          <a:xfrm>
            <a:off x="5643570" y="1142984"/>
            <a:ext cx="3000396" cy="378863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00042"/>
            <a:ext cx="8429684" cy="3429024"/>
          </a:xfrm>
        </p:spPr>
        <p:txBody>
          <a:bodyPr>
            <a:normAutofit/>
          </a:bodyPr>
          <a:lstStyle/>
          <a:p>
            <a:pPr algn="just"/>
            <a:r>
              <a:rPr lang="uk-UA" b="1" dirty="0" smtClean="0"/>
              <a:t>Г. </a:t>
            </a:r>
            <a:r>
              <a:rPr lang="uk-UA" b="1" dirty="0" err="1" smtClean="0"/>
              <a:t>Штайнбарт</a:t>
            </a:r>
            <a:r>
              <a:rPr lang="uk-UA" dirty="0" smtClean="0"/>
              <a:t> вважав, що кожен винахід створюється на базі відомого, існуючого шляхом зіставлення відомих даних, предметів, ідей методами їх поділу, об'єднання і комбінування. </a:t>
            </a:r>
            <a:r>
              <a:rPr lang="uk-UA" b="1" dirty="0" smtClean="0"/>
              <a:t>Б. </a:t>
            </a:r>
            <a:r>
              <a:rPr lang="uk-UA" b="1" dirty="0" err="1" smtClean="0"/>
              <a:t>Больцано</a:t>
            </a:r>
            <a:r>
              <a:rPr lang="uk-UA" dirty="0" smtClean="0"/>
              <a:t> виділяв кілька правил винахідницької творчості. </a:t>
            </a:r>
            <a:endParaRPr lang="uk-UA" dirty="0"/>
          </a:p>
        </p:txBody>
      </p:sp>
      <p:pic>
        <p:nvPicPr>
          <p:cNvPr id="26626" name="Picture 2" descr="Here&amp;#39;s How to Avoid Becoming a &amp;quot;Solution in Search of a Problem&amp;quot; - The  Proven Method"/>
          <p:cNvPicPr>
            <a:picLocks noChangeAspect="1" noChangeArrowheads="1"/>
          </p:cNvPicPr>
          <p:nvPr/>
        </p:nvPicPr>
        <p:blipFill>
          <a:blip r:embed="rId2"/>
          <a:srcRect/>
          <a:stretch>
            <a:fillRect/>
          </a:stretch>
        </p:blipFill>
        <p:spPr bwMode="auto">
          <a:xfrm>
            <a:off x="1857356" y="3214686"/>
            <a:ext cx="5500726" cy="309415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714356"/>
            <a:ext cx="4114800" cy="5500726"/>
          </a:xfrm>
        </p:spPr>
        <p:txBody>
          <a:bodyPr>
            <a:normAutofit fontScale="92500" lnSpcReduction="20000"/>
          </a:bodyPr>
          <a:lstStyle/>
          <a:p>
            <a:pPr algn="just"/>
            <a:r>
              <a:rPr lang="uk-UA" b="1" dirty="0" smtClean="0"/>
              <a:t>Г. </a:t>
            </a:r>
            <a:r>
              <a:rPr lang="uk-UA" b="1" dirty="0" err="1" smtClean="0"/>
              <a:t>Лейбніц</a:t>
            </a:r>
            <a:r>
              <a:rPr lang="uk-UA" dirty="0" smtClean="0"/>
              <a:t> розробив власну методику винахідництва </a:t>
            </a:r>
            <a:r>
              <a:rPr lang="uk-UA" i="1" dirty="0" smtClean="0"/>
              <a:t>(</a:t>
            </a:r>
            <a:r>
              <a:rPr lang="uk-UA" i="1" dirty="0" err="1" smtClean="0"/>
              <a:t>Ars</a:t>
            </a:r>
            <a:r>
              <a:rPr lang="uk-UA" dirty="0" smtClean="0"/>
              <a:t> </a:t>
            </a:r>
            <a:r>
              <a:rPr lang="uk-UA" dirty="0" err="1" smtClean="0"/>
              <a:t>inveniendi</a:t>
            </a:r>
            <a:r>
              <a:rPr lang="uk-UA" dirty="0" smtClean="0"/>
              <a:t>), що являла собою методику комбінування </a:t>
            </a:r>
            <a:r>
              <a:rPr lang="uk-UA" i="1" dirty="0" smtClean="0"/>
              <a:t>(</a:t>
            </a:r>
            <a:r>
              <a:rPr lang="uk-UA" i="1" dirty="0" err="1" smtClean="0"/>
              <a:t>Ars</a:t>
            </a:r>
            <a:r>
              <a:rPr lang="uk-UA" dirty="0" smtClean="0"/>
              <a:t> </a:t>
            </a:r>
            <a:r>
              <a:rPr lang="uk-UA" i="1" dirty="0" err="1" smtClean="0"/>
              <a:t>combinatoria</a:t>
            </a:r>
            <a:r>
              <a:rPr lang="uk-UA" i="1" dirty="0" smtClean="0"/>
              <a:t>).</a:t>
            </a:r>
            <a:r>
              <a:rPr lang="uk-UA" dirty="0" smtClean="0"/>
              <a:t> </a:t>
            </a:r>
            <a:endParaRPr lang="uk-UA" dirty="0" smtClean="0"/>
          </a:p>
          <a:p>
            <a:pPr algn="just"/>
            <a:r>
              <a:rPr lang="uk-UA" dirty="0" smtClean="0"/>
              <a:t>Його </a:t>
            </a:r>
            <a:r>
              <a:rPr lang="uk-UA" dirty="0" smtClean="0"/>
              <a:t>послідовник, </a:t>
            </a:r>
            <a:r>
              <a:rPr lang="uk-UA" b="1" dirty="0" smtClean="0"/>
              <a:t>X. Вольф, розглядав основи методики винахідництва як безперервно розвивається знання, з'єднання винахідницької методики з опорними знаннями.</a:t>
            </a:r>
            <a:endParaRPr lang="uk-UA" dirty="0" smtClean="0"/>
          </a:p>
          <a:p>
            <a:endParaRPr lang="uk-UA" dirty="0"/>
          </a:p>
        </p:txBody>
      </p:sp>
      <p:pic>
        <p:nvPicPr>
          <p:cNvPr id="25602" name="Picture 2" descr="ЛЕЙБНИЦ • Большая российская энциклопедия - электронная версия"/>
          <p:cNvPicPr>
            <a:picLocks noChangeAspect="1" noChangeArrowheads="1"/>
          </p:cNvPicPr>
          <p:nvPr/>
        </p:nvPicPr>
        <p:blipFill>
          <a:blip r:embed="rId2"/>
          <a:srcRect/>
          <a:stretch>
            <a:fillRect/>
          </a:stretch>
        </p:blipFill>
        <p:spPr bwMode="auto">
          <a:xfrm>
            <a:off x="5643570" y="142852"/>
            <a:ext cx="2338035" cy="3014267"/>
          </a:xfrm>
          <a:prstGeom prst="rect">
            <a:avLst/>
          </a:prstGeom>
          <a:noFill/>
        </p:spPr>
      </p:pic>
      <p:pic>
        <p:nvPicPr>
          <p:cNvPr id="25604" name="Picture 4" descr="Вольф, Христиан фон — Википедия"/>
          <p:cNvPicPr>
            <a:picLocks noChangeAspect="1" noChangeArrowheads="1"/>
          </p:cNvPicPr>
          <p:nvPr/>
        </p:nvPicPr>
        <p:blipFill>
          <a:blip r:embed="rId3"/>
          <a:srcRect/>
          <a:stretch>
            <a:fillRect/>
          </a:stretch>
        </p:blipFill>
        <p:spPr bwMode="auto">
          <a:xfrm>
            <a:off x="5643570" y="3286124"/>
            <a:ext cx="2333640" cy="330910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40</TotalTime>
  <Words>954</Words>
  <PresentationFormat>Экран (4:3)</PresentationFormat>
  <Paragraphs>48</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Бумажная</vt:lpstr>
      <vt:lpstr>Тема 10. Креативне вирішення проблем (від помилок мислення до пошуку рішень)</vt:lpstr>
      <vt:lpstr>План: </vt:lpstr>
      <vt:lpstr>1. Контекст креативного вирішення проблем.</vt:lpstr>
      <vt:lpstr>Слайд 4</vt:lpstr>
      <vt:lpstr>Так, наприклад, Г. Альтшулер вказує на основні тенденції в розвитку даного методу [1]:</vt:lpstr>
      <vt:lpstr>2. Пошук рішень. Якісне та продуктивне мислення. «Мозковий штурм».</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3. Правильні стратегії. Від ідеї до її втілення. Інструментарій ідей.</vt:lpstr>
      <vt:lpstr>При розгляді історії розвитку ТРИЗ можна виділити наступні етапи.</vt:lpstr>
      <vt:lpstr>АРИЗ і вся ТРИЗ засновані на трьох принципах:</vt:lpstr>
      <vt:lpstr>Слайд 20</vt:lpstr>
      <vt:lpstr>Слайд 21</vt:lpstr>
      <vt:lpstr>Слайд 22</vt:lpstr>
      <vt:lpstr>Слайд 23</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10. Креативне вирішення проблем (від помилок мислення до пошуку рішень)</dc:title>
  <dc:creator>Ira</dc:creator>
  <cp:lastModifiedBy>Ira</cp:lastModifiedBy>
  <cp:revision>6</cp:revision>
  <dcterms:created xsi:type="dcterms:W3CDTF">2022-02-02T09:45:00Z</dcterms:created>
  <dcterms:modified xsi:type="dcterms:W3CDTF">2022-02-03T19:05:40Z</dcterms:modified>
</cp:coreProperties>
</file>