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3" r:id="rId2"/>
    <p:sldId id="264" r:id="rId3"/>
    <p:sldId id="265" r:id="rId4"/>
    <p:sldId id="300" r:id="rId5"/>
    <p:sldId id="268" r:id="rId6"/>
    <p:sldId id="285" r:id="rId7"/>
    <p:sldId id="302" r:id="rId8"/>
    <p:sldId id="301" r:id="rId9"/>
    <p:sldId id="279" r:id="rId10"/>
  </p:sldIdLst>
  <p:sldSz cx="9144000" cy="6858000" type="screen4x3"/>
  <p:notesSz cx="6810375" cy="9942513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6DA8"/>
    <a:srgbClr val="FFCCCC"/>
    <a:srgbClr val="CCFFCC"/>
    <a:srgbClr val="FFFF99"/>
    <a:srgbClr val="CC0000"/>
    <a:srgbClr val="8E0000"/>
    <a:srgbClr val="000066"/>
    <a:srgbClr val="090D5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882" autoAdjust="0"/>
    <p:restoredTop sz="94718" autoAdjust="0"/>
  </p:normalViewPr>
  <p:slideViewPr>
    <p:cSldViewPr>
      <p:cViewPr varScale="1">
        <p:scale>
          <a:sx n="54" d="100"/>
          <a:sy n="54" d="100"/>
        </p:scale>
        <p:origin x="-1059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2454" y="-84"/>
      </p:cViewPr>
      <p:guideLst>
        <p:guide orient="horz" pos="3133"/>
        <p:guide pos="214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5300"/>
          </a:xfrm>
          <a:prstGeom prst="rect">
            <a:avLst/>
          </a:prstGeom>
        </p:spPr>
        <p:txBody>
          <a:bodyPr vert="horz" wrap="square" lIns="92319" tIns="46160" rIns="92319" bIns="4616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7625" y="0"/>
            <a:ext cx="2951163" cy="495300"/>
          </a:xfrm>
          <a:prstGeom prst="rect">
            <a:avLst/>
          </a:prstGeom>
        </p:spPr>
        <p:txBody>
          <a:bodyPr vert="horz" wrap="square" lIns="92319" tIns="46160" rIns="92319" bIns="4616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ED3CB592-5069-49BF-94B8-3D1A20595BDD}" type="datetimeFigureOut">
              <a:rPr lang="uk-UA"/>
              <a:pPr>
                <a:defRPr/>
              </a:pPr>
              <a:t>29.10.2017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51163" cy="496887"/>
          </a:xfrm>
          <a:prstGeom prst="rect">
            <a:avLst/>
          </a:prstGeom>
        </p:spPr>
        <p:txBody>
          <a:bodyPr vert="horz" wrap="square" lIns="92319" tIns="46160" rIns="92319" bIns="4616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7625" y="9444038"/>
            <a:ext cx="2951163" cy="496887"/>
          </a:xfrm>
          <a:prstGeom prst="rect">
            <a:avLst/>
          </a:prstGeom>
        </p:spPr>
        <p:txBody>
          <a:bodyPr vert="horz" wrap="square" lIns="92319" tIns="46160" rIns="92319" bIns="4616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E1455031-8F9C-4181-AC83-9EABF0B07F79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7625" y="0"/>
            <a:ext cx="295116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7046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8300" cy="447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 noProof="0" smtClean="0"/>
              <a:t>Образец текста</a:t>
            </a:r>
          </a:p>
          <a:p>
            <a:pPr lvl="1"/>
            <a:r>
              <a:rPr lang="uk-UA" altLang="uk-UA" noProof="0" smtClean="0"/>
              <a:t>Второй уровень</a:t>
            </a:r>
          </a:p>
          <a:p>
            <a:pPr lvl="2"/>
            <a:r>
              <a:rPr lang="uk-UA" altLang="uk-UA" noProof="0" smtClean="0"/>
              <a:t>Третий уровень</a:t>
            </a:r>
          </a:p>
          <a:p>
            <a:pPr lvl="3"/>
            <a:r>
              <a:rPr lang="uk-UA" altLang="uk-UA" noProof="0" smtClean="0"/>
              <a:t>Четвертый уровень</a:t>
            </a:r>
          </a:p>
          <a:p>
            <a:pPr lvl="4"/>
            <a:r>
              <a:rPr lang="uk-UA" altLang="uk-UA" noProof="0" smtClean="0"/>
              <a:t>Пятый уровень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038"/>
            <a:ext cx="29511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7625" y="9444038"/>
            <a:ext cx="29511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0179CB30-2CDC-437B-86A8-69FFAF1E6BC1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2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3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4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5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6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7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8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9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FF9620-9FA0-42ED-A91E-12C5DE98D72A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AAB727-172F-4AA3-8B9F-818E63BADFB7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E1F2C9-D97A-4CCE-ADAC-F1B6BA25FE6F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52BC2-2CF8-4E29-BA7E-9B344442A679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uk-UA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310355-E05D-45B7-B954-9819036AA576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59E7-2C6B-48A7-A799-21F4A8248B7A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38858-34FF-4326-B02F-1123D0D99FD8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51542-E4CC-47EB-80C6-131EF78C99D7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3F8456-F894-4738-B9C7-E59AEAE35D3E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5D704-BCEF-4C74-BB5E-EB74F44BA051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9527F-7B27-480E-B5FD-CAAD00C0FE65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A5860-979B-4BBD-BDFC-8F9A5B4B28AC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41E13-7BA6-406A-B76D-419A314F0A91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 smtClean="0"/>
              <a:t>Образец текста</a:t>
            </a:r>
          </a:p>
          <a:p>
            <a:pPr lvl="1"/>
            <a:r>
              <a:rPr lang="uk-UA" altLang="uk-UA" smtClean="0"/>
              <a:t>Второй уровень</a:t>
            </a:r>
          </a:p>
          <a:p>
            <a:pPr lvl="2"/>
            <a:r>
              <a:rPr lang="uk-UA" altLang="uk-UA" smtClean="0"/>
              <a:t>Третий уровень</a:t>
            </a:r>
          </a:p>
          <a:p>
            <a:pPr lvl="3"/>
            <a:r>
              <a:rPr lang="uk-UA" altLang="uk-UA" smtClean="0"/>
              <a:t>Четвертый уровень</a:t>
            </a:r>
          </a:p>
          <a:p>
            <a:pPr lvl="4"/>
            <a:r>
              <a:rPr lang="uk-UA" altLang="uk-UA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fld id="{AF979648-67BF-4F78-970E-40075C94D90C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http://www.forum.kzl.org.ua/uploads/profile/photo-327.png?_r=1443432416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http://www.forum.kzl.org.ua/uploads/profile/photo-327.png?_r=1443432416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pic>
        <p:nvPicPr>
          <p:cNvPr id="12290" name="Picture 2" descr="Картинки по запросу нубіп logo"/>
          <p:cNvPicPr>
            <a:picLocks noChangeAspect="1" noChangeArrowheads="1"/>
          </p:cNvPicPr>
          <p:nvPr/>
        </p:nvPicPr>
        <p:blipFill>
          <a:blip r:embed="rId4" r:link="rId5" cstate="print"/>
          <a:srcRect/>
          <a:stretch>
            <a:fillRect/>
          </a:stretch>
        </p:blipFill>
        <p:spPr bwMode="auto">
          <a:xfrm>
            <a:off x="214282" y="857232"/>
            <a:ext cx="1238250" cy="1743075"/>
          </a:xfrm>
          <a:prstGeom prst="rect">
            <a:avLst/>
          </a:prstGeom>
          <a:noFill/>
        </p:spPr>
      </p:pic>
      <p:pic>
        <p:nvPicPr>
          <p:cNvPr id="2" name="Picture 1" descr="BI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72396" y="928670"/>
            <a:ext cx="1357322" cy="1357322"/>
          </a:xfrm>
          <a:prstGeom prst="rect">
            <a:avLst/>
          </a:prstGeom>
          <a:noFill/>
        </p:spPr>
      </p:pic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332656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МЕНЕДЖМЕНТ І АДМІНІСТРУВАННЯ: ОПЕРАЦІЙНИЙ МЕНЕДЖМЕНТ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 rot="10800000" flipV="1">
            <a:off x="1500166" y="1194657"/>
            <a:ext cx="6000792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Факультет аграрного менеджменту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Кафедра виробничого та інвестиційного менеджменту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683568" y="2462118"/>
            <a:ext cx="7776864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МОДУЛЬ І</a:t>
            </a:r>
          </a:p>
          <a:p>
            <a:pPr lvl="0" algn="ctr" eaLnBrk="0" hangingPunct="0"/>
            <a:r>
              <a:rPr lang="ru-RU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Операційна</a:t>
            </a:r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система </a:t>
            </a:r>
            <a:r>
              <a:rPr lang="ru-RU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організації</a:t>
            </a:r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та </a:t>
            </a:r>
            <a:r>
              <a:rPr lang="ru-RU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операційний</a:t>
            </a:r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менеджмент</a:t>
            </a:r>
          </a:p>
          <a:p>
            <a:pPr lvl="0" algn="ctr" eaLnBrk="0" hangingPunct="0"/>
            <a:endParaRPr kumimoji="0" lang="uk-UA" sz="2000" b="1" i="1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1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hangingPunct="0"/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Тема 5</a:t>
            </a:r>
            <a:endParaRPr lang="uk-UA" sz="2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hangingPunct="0"/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Організація основного </a:t>
            </a:r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виробництва</a:t>
            </a:r>
          </a:p>
          <a:p>
            <a:pPr lvl="0" algn="ctr" eaLnBrk="0" hangingPunct="0"/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Типи виробництв</a:t>
            </a:r>
            <a:endParaRPr lang="uk-UA" sz="2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8520" y="331753"/>
            <a:ext cx="892797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Організація основного виробництва</a:t>
            </a:r>
          </a:p>
          <a:p>
            <a:pPr lvl="0" algn="ctr" eaLnBrk="0" hangingPunct="0"/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Типи виробництв</a:t>
            </a:r>
            <a:endParaRPr lang="uk-UA" sz="2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14282" y="2033927"/>
            <a:ext cx="8678768" cy="353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80000" lvl="2">
              <a:spcBef>
                <a:spcPts val="3000"/>
              </a:spcBef>
            </a:pPr>
            <a:r>
              <a:rPr lang="uk-UA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lang="uk-UA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uk-UA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Зміст та задачі організації основного виробництва на підприємствах</a:t>
            </a:r>
            <a:endParaRPr lang="ru-RU" sz="2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180000" lvl="2">
              <a:spcBef>
                <a:spcPts val="3000"/>
              </a:spcBef>
            </a:pPr>
            <a:r>
              <a:rPr lang="uk-UA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2. Типи виробництва</a:t>
            </a:r>
            <a:endParaRPr lang="ru-RU" sz="2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180000" lvl="2">
              <a:spcBef>
                <a:spcPts val="3000"/>
              </a:spcBef>
            </a:pPr>
            <a:r>
              <a:rPr lang="uk-UA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3. Методи організації основного виробництва</a:t>
            </a:r>
            <a:endParaRPr lang="ru-RU" sz="2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180000" lvl="2">
              <a:spcBef>
                <a:spcPts val="3000"/>
              </a:spcBef>
            </a:pPr>
            <a:r>
              <a:rPr lang="uk-UA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4. Підвищення ефективності потокового виробництва</a:t>
            </a:r>
            <a:endParaRPr lang="ru-RU" sz="2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357188" lvl="2" indent="-357188">
              <a:lnSpc>
                <a:spcPct val="150000"/>
              </a:lnSpc>
              <a:buAutoNum type="arabicPeriod"/>
            </a:pPr>
            <a:endParaRPr lang="ru-RU" sz="22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Times New Roman" pitchFamily="18" charset="0"/>
              </a:rPr>
              <a:t>1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8520" y="293747"/>
            <a:ext cx="892797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sz="3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Задачі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3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організації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основного </a:t>
            </a:r>
            <a:r>
              <a:rPr lang="ru-RU" sz="3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виробництва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lang="uk-UA" sz="32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2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85720" y="1022582"/>
            <a:ext cx="8572560" cy="4890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1" algn="just">
              <a:lnSpc>
                <a:spcPct val="120000"/>
              </a:lnSpc>
            </a:pPr>
            <a:endParaRPr lang="uk-UA" sz="2200" dirty="0" smtClean="0"/>
          </a:p>
          <a:p>
            <a:pPr marL="271463" lvl="0">
              <a:spcBef>
                <a:spcPts val="1800"/>
              </a:spcBef>
              <a:buFont typeface="Wingdings" pitchFamily="2" charset="2"/>
              <a:buChar char="q"/>
            </a:pPr>
            <a:r>
              <a:rPr lang="ru-RU" sz="2500" b="1" dirty="0" smtClean="0"/>
              <a:t> </a:t>
            </a:r>
            <a:r>
              <a:rPr lang="ru-RU" sz="2500" b="1" dirty="0" err="1" smtClean="0"/>
              <a:t>вивчення</a:t>
            </a:r>
            <a:r>
              <a:rPr lang="ru-RU" sz="2500" b="1" dirty="0" smtClean="0"/>
              <a:t> </a:t>
            </a:r>
            <a:r>
              <a:rPr lang="ru-RU" sz="2500" b="1" dirty="0" err="1" smtClean="0"/>
              <a:t>способів</a:t>
            </a:r>
            <a:r>
              <a:rPr lang="ru-RU" sz="2500" b="1" dirty="0" smtClean="0"/>
              <a:t> </a:t>
            </a:r>
            <a:r>
              <a:rPr lang="ru-RU" sz="2500" b="1" dirty="0" err="1" smtClean="0"/>
              <a:t>поєднання</a:t>
            </a:r>
            <a:r>
              <a:rPr lang="ru-RU" sz="2500" b="1" dirty="0" smtClean="0"/>
              <a:t> </a:t>
            </a:r>
            <a:r>
              <a:rPr lang="ru-RU" sz="2500" b="1" dirty="0" err="1" smtClean="0"/>
              <a:t>елементів</a:t>
            </a:r>
            <a:r>
              <a:rPr lang="ru-RU" sz="2500" b="1" dirty="0" smtClean="0"/>
              <a:t> </a:t>
            </a:r>
            <a:r>
              <a:rPr lang="ru-RU" sz="2500" b="1" dirty="0" err="1" smtClean="0"/>
              <a:t>виробничого</a:t>
            </a:r>
            <a:r>
              <a:rPr lang="ru-RU" sz="2500" b="1" dirty="0" smtClean="0"/>
              <a:t> </a:t>
            </a:r>
            <a:r>
              <a:rPr lang="ru-RU" sz="2500" b="1" dirty="0" err="1" smtClean="0"/>
              <a:t>процесу</a:t>
            </a:r>
            <a:r>
              <a:rPr lang="ru-RU" sz="2500" b="1" dirty="0" smtClean="0"/>
              <a:t> та </a:t>
            </a:r>
            <a:r>
              <a:rPr lang="ru-RU" sz="2500" b="1" dirty="0" err="1" smtClean="0"/>
              <a:t>особливостей</a:t>
            </a:r>
            <a:r>
              <a:rPr lang="ru-RU" sz="2500" b="1" dirty="0" smtClean="0"/>
              <a:t> </a:t>
            </a:r>
            <a:r>
              <a:rPr lang="ru-RU" sz="2500" b="1" dirty="0" err="1" smtClean="0"/>
              <a:t>і</a:t>
            </a:r>
            <a:r>
              <a:rPr lang="ru-RU" sz="2500" b="1" dirty="0" smtClean="0"/>
              <a:t> умов </a:t>
            </a:r>
            <a:r>
              <a:rPr lang="ru-RU" sz="2500" b="1" dirty="0" err="1" smtClean="0"/>
              <a:t>їх</a:t>
            </a:r>
            <a:r>
              <a:rPr lang="ru-RU" sz="2500" b="1" dirty="0" smtClean="0"/>
              <a:t> </a:t>
            </a:r>
            <a:r>
              <a:rPr lang="ru-RU" sz="2500" b="1" dirty="0" err="1" smtClean="0"/>
              <a:t>удосконалення</a:t>
            </a:r>
            <a:r>
              <a:rPr lang="ru-RU" sz="2500" b="1" dirty="0" smtClean="0"/>
              <a:t>;</a:t>
            </a:r>
          </a:p>
          <a:p>
            <a:pPr marL="271463" lvl="0">
              <a:spcBef>
                <a:spcPts val="1800"/>
              </a:spcBef>
              <a:buFont typeface="Wingdings" pitchFamily="2" charset="2"/>
              <a:buChar char="q"/>
            </a:pPr>
            <a:r>
              <a:rPr lang="ru-RU" sz="2500" b="1" dirty="0" smtClean="0"/>
              <a:t> </a:t>
            </a:r>
            <a:r>
              <a:rPr lang="ru-RU" sz="2500" b="1" dirty="0" err="1" smtClean="0"/>
              <a:t>поєднання</a:t>
            </a:r>
            <a:r>
              <a:rPr lang="ru-RU" sz="2500" b="1" dirty="0" smtClean="0"/>
              <a:t> </a:t>
            </a:r>
            <a:r>
              <a:rPr lang="ru-RU" sz="2500" b="1" dirty="0" err="1" smtClean="0"/>
              <a:t>праці</a:t>
            </a:r>
            <a:r>
              <a:rPr lang="ru-RU" sz="2500" b="1" dirty="0" smtClean="0"/>
              <a:t> </a:t>
            </a:r>
            <a:r>
              <a:rPr lang="ru-RU" sz="2500" b="1" dirty="0" err="1" smtClean="0"/>
              <a:t>робітників</a:t>
            </a:r>
            <a:r>
              <a:rPr lang="ru-RU" sz="2500" b="1" dirty="0" smtClean="0"/>
              <a:t> </a:t>
            </a:r>
            <a:r>
              <a:rPr lang="ru-RU" sz="2500" b="1" dirty="0" err="1" smtClean="0"/>
              <a:t>із</a:t>
            </a:r>
            <a:r>
              <a:rPr lang="ru-RU" sz="2500" b="1" dirty="0" smtClean="0"/>
              <a:t> </a:t>
            </a:r>
            <a:r>
              <a:rPr lang="ru-RU" sz="2500" b="1" dirty="0" err="1" smtClean="0"/>
              <a:t>роботою</a:t>
            </a:r>
            <a:r>
              <a:rPr lang="ru-RU" sz="2500" b="1" dirty="0" smtClean="0"/>
              <a:t> машин;</a:t>
            </a:r>
          </a:p>
          <a:p>
            <a:pPr marL="271463" lvl="0">
              <a:spcBef>
                <a:spcPts val="1800"/>
              </a:spcBef>
              <a:buFont typeface="Wingdings" pitchFamily="2" charset="2"/>
              <a:buChar char="q"/>
            </a:pPr>
            <a:r>
              <a:rPr lang="ru-RU" sz="2500" b="1" dirty="0" smtClean="0"/>
              <a:t> </a:t>
            </a:r>
            <a:r>
              <a:rPr lang="ru-RU" sz="2500" b="1" dirty="0" err="1" smtClean="0"/>
              <a:t>оброблення</a:t>
            </a:r>
            <a:r>
              <a:rPr lang="ru-RU" sz="2500" b="1" dirty="0" smtClean="0"/>
              <a:t> </a:t>
            </a:r>
            <a:r>
              <a:rPr lang="ru-RU" sz="2500" b="1" dirty="0" err="1" smtClean="0"/>
              <a:t>сировини</a:t>
            </a:r>
            <a:r>
              <a:rPr lang="ru-RU" sz="2500" b="1" dirty="0" smtClean="0"/>
              <a:t> </a:t>
            </a:r>
            <a:r>
              <a:rPr lang="ru-RU" sz="2500" b="1" dirty="0" err="1" smtClean="0"/>
              <a:t>і</a:t>
            </a:r>
            <a:r>
              <a:rPr lang="ru-RU" sz="2500" b="1" dirty="0" smtClean="0"/>
              <a:t> </a:t>
            </a:r>
            <a:r>
              <a:rPr lang="ru-RU" sz="2500" b="1" dirty="0" err="1" smtClean="0"/>
              <a:t>матеріалів</a:t>
            </a:r>
            <a:r>
              <a:rPr lang="ru-RU" sz="2500" b="1" dirty="0" smtClean="0"/>
              <a:t>;</a:t>
            </a:r>
          </a:p>
          <a:p>
            <a:pPr marL="271463" lvl="0">
              <a:spcBef>
                <a:spcPts val="1800"/>
              </a:spcBef>
              <a:buFont typeface="Wingdings" pitchFamily="2" charset="2"/>
              <a:buChar char="q"/>
            </a:pPr>
            <a:r>
              <a:rPr lang="ru-RU" sz="2500" b="1" dirty="0" smtClean="0"/>
              <a:t> </a:t>
            </a:r>
            <a:r>
              <a:rPr lang="ru-RU" sz="2500" b="1" dirty="0" err="1" smtClean="0"/>
              <a:t>отримання</a:t>
            </a:r>
            <a:r>
              <a:rPr lang="ru-RU" sz="2500" b="1" dirty="0" smtClean="0"/>
              <a:t> </a:t>
            </a:r>
            <a:r>
              <a:rPr lang="ru-RU" sz="2500" b="1" dirty="0" err="1" smtClean="0"/>
              <a:t>запланованої</a:t>
            </a:r>
            <a:r>
              <a:rPr lang="ru-RU" sz="2500" b="1" dirty="0" smtClean="0"/>
              <a:t> </a:t>
            </a:r>
            <a:r>
              <a:rPr lang="ru-RU" sz="2500" b="1" dirty="0" err="1" smtClean="0"/>
              <a:t>кількості</a:t>
            </a:r>
            <a:r>
              <a:rPr lang="ru-RU" sz="2500" b="1" dirty="0" smtClean="0"/>
              <a:t> </a:t>
            </a:r>
            <a:r>
              <a:rPr lang="ru-RU" sz="2500" b="1" dirty="0" err="1" smtClean="0"/>
              <a:t>продукції</a:t>
            </a:r>
            <a:r>
              <a:rPr lang="ru-RU" sz="2500" b="1" dirty="0" smtClean="0"/>
              <a:t> </a:t>
            </a:r>
            <a:r>
              <a:rPr lang="ru-RU" sz="2500" b="1" dirty="0" err="1" smtClean="0"/>
              <a:t>належної</a:t>
            </a:r>
            <a:r>
              <a:rPr lang="ru-RU" sz="2500" b="1" dirty="0" smtClean="0"/>
              <a:t> </a:t>
            </a:r>
            <a:r>
              <a:rPr lang="ru-RU" sz="2500" b="1" dirty="0" err="1" smtClean="0"/>
              <a:t>якості</a:t>
            </a:r>
            <a:r>
              <a:rPr lang="ru-RU" sz="2500" b="1" dirty="0" smtClean="0"/>
              <a:t>.</a:t>
            </a:r>
          </a:p>
          <a:p>
            <a:pPr marL="0" lvl="1" algn="just">
              <a:lnSpc>
                <a:spcPct val="120000"/>
              </a:lnSpc>
              <a:buFont typeface="Wingdings" pitchFamily="2" charset="2"/>
              <a:buChar char="q"/>
            </a:pPr>
            <a:endParaRPr lang="ru-RU" sz="2200" dirty="0" smtClean="0"/>
          </a:p>
          <a:p>
            <a:pPr algn="just"/>
            <a:r>
              <a:rPr lang="uk-UA" dirty="0" smtClean="0"/>
              <a:t>.</a:t>
            </a:r>
            <a:endParaRPr lang="ru-RU" sz="24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8520" y="142852"/>
            <a:ext cx="8927976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sz="2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Комплекс </a:t>
            </a:r>
            <a:r>
              <a:rPr lang="ru-RU" sz="26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робіт</a:t>
            </a:r>
            <a:r>
              <a:rPr lang="ru-RU" sz="2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6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</a:t>
            </a:r>
            <a:r>
              <a:rPr lang="ru-RU" sz="2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6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організації</a:t>
            </a:r>
            <a:r>
              <a:rPr lang="ru-RU" sz="2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основного </a:t>
            </a:r>
            <a:r>
              <a:rPr lang="ru-RU" sz="26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виробництва</a:t>
            </a:r>
            <a:r>
              <a:rPr lang="ru-RU" sz="2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розподіляється</a:t>
            </a:r>
            <a:r>
              <a:rPr lang="ru-RU" sz="26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на три </a:t>
            </a:r>
            <a:r>
              <a:rPr lang="ru-RU" sz="2600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частини</a:t>
            </a:r>
            <a:r>
              <a:rPr lang="ru-RU" sz="26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lang="uk-UA" sz="26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3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85717" y="1071547"/>
          <a:ext cx="8572562" cy="5673552"/>
        </p:xfrm>
        <a:graphic>
          <a:graphicData uri="http://schemas.openxmlformats.org/drawingml/2006/table">
            <a:tbl>
              <a:tblPr/>
              <a:tblGrid>
                <a:gridCol w="1928829"/>
                <a:gridCol w="6643733"/>
              </a:tblGrid>
              <a:tr h="9032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err="1">
                          <a:latin typeface="+mn-lt"/>
                          <a:ea typeface="Times New Roman"/>
                          <a:cs typeface="Times New Roman"/>
                        </a:rPr>
                        <a:t>Роботи</a:t>
                      </a:r>
                      <a:r>
                        <a:rPr lang="ru-RU" sz="1400" b="1" i="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+mn-lt"/>
                          <a:ea typeface="Times New Roman"/>
                          <a:cs typeface="Times New Roman"/>
                        </a:rPr>
                        <a:t>з</a:t>
                      </a:r>
                      <a:r>
                        <a:rPr lang="ru-RU" sz="1400" b="1" i="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+mn-lt"/>
                          <a:ea typeface="Times New Roman"/>
                          <a:cs typeface="Times New Roman"/>
                        </a:rPr>
                        <a:t>організації</a:t>
                      </a:r>
                      <a:r>
                        <a:rPr lang="ru-RU" sz="1400" b="1" i="0" dirty="0">
                          <a:latin typeface="+mn-lt"/>
                          <a:ea typeface="Times New Roman"/>
                          <a:cs typeface="Times New Roman"/>
                        </a:rPr>
                        <a:t> основного </a:t>
                      </a:r>
                      <a:r>
                        <a:rPr lang="ru-RU" sz="1400" b="1" i="0" dirty="0" err="1">
                          <a:latin typeface="+mn-lt"/>
                          <a:ea typeface="Times New Roman"/>
                          <a:cs typeface="Times New Roman"/>
                        </a:rPr>
                        <a:t>виробництва</a:t>
                      </a:r>
                      <a:endParaRPr lang="ru-RU" sz="1200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err="1">
                          <a:latin typeface="+mn-lt"/>
                          <a:ea typeface="Times New Roman"/>
                          <a:cs typeface="Times New Roman"/>
                        </a:rPr>
                        <a:t>Зміст</a:t>
                      </a:r>
                      <a:r>
                        <a:rPr lang="ru-RU" sz="1400" b="1" i="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+mn-lt"/>
                          <a:ea typeface="Times New Roman"/>
                          <a:cs typeface="Times New Roman"/>
                        </a:rPr>
                        <a:t>роботи</a:t>
                      </a:r>
                      <a:r>
                        <a:rPr lang="ru-RU" sz="1400" b="1" i="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+mn-lt"/>
                          <a:ea typeface="Times New Roman"/>
                          <a:cs typeface="Times New Roman"/>
                        </a:rPr>
                        <a:t>з</a:t>
                      </a:r>
                      <a:r>
                        <a:rPr lang="ru-RU" sz="1400" b="1" i="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+mn-lt"/>
                          <a:ea typeface="Times New Roman"/>
                          <a:cs typeface="Times New Roman"/>
                        </a:rPr>
                        <a:t>організації</a:t>
                      </a:r>
                      <a:r>
                        <a:rPr lang="ru-RU" sz="1400" b="1" i="0" dirty="0">
                          <a:latin typeface="+mn-lt"/>
                          <a:ea typeface="Times New Roman"/>
                          <a:cs typeface="Times New Roman"/>
                        </a:rPr>
                        <a:t> основного </a:t>
                      </a:r>
                      <a:r>
                        <a:rPr lang="ru-RU" sz="1400" b="1" i="0" dirty="0" err="1">
                          <a:latin typeface="+mn-lt"/>
                          <a:ea typeface="Times New Roman"/>
                          <a:cs typeface="Times New Roman"/>
                        </a:rPr>
                        <a:t>виробництва</a:t>
                      </a:r>
                      <a:endParaRPr lang="ru-RU" sz="1200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402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300" b="1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І.</a:t>
                      </a:r>
                      <a:r>
                        <a:rPr lang="ru-RU" sz="2300" b="1" kern="1200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lang="ru-RU" sz="2300" b="1" kern="120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Технічна</a:t>
                      </a:r>
                      <a:r>
                        <a:rPr lang="ru-RU" sz="2300" b="1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lang="ru-RU" sz="2300" b="1" kern="120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підготовка</a:t>
                      </a:r>
                      <a:r>
                        <a:rPr lang="ru-RU" sz="2300" b="1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lang="ru-RU" sz="2300" b="1" kern="120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виробництва</a:t>
                      </a:r>
                      <a:endParaRPr lang="ru-RU" sz="2300" b="1" kern="1200" dirty="0" smtClean="0">
                        <a:solidFill>
                          <a:srgbClr val="C00000"/>
                        </a:solidFill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161925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передбачає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вибір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технологічної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схеми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розроблення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встановлення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технологічних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режимів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і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виробничих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нормативів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для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забезпечення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проектування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структури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виробничого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процесу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;.</a:t>
                      </a:r>
                      <a:endParaRPr lang="ru-RU" sz="165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342900" lvl="0" indent="-161925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є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важливою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умовою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ефективного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функціонування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виробництва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включає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заходи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з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удосконалення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продукції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що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випускається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розроблення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освоєння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нової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продукції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техніки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та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технології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її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виготовлення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;</a:t>
                      </a:r>
                      <a:endParaRPr lang="ru-RU" sz="165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342900" lvl="0" indent="-161925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задачами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виступають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забезпечення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технічного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розвитку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підприємства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створення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умов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ритмічної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рентабельної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роботи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підвищення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якості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робіт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скорочення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тривалості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виробничого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циклу,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зниження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трудомісткості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собівартості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продукції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;</a:t>
                      </a:r>
                      <a:endParaRPr lang="ru-RU" sz="165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342900" lvl="0" indent="-161925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у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загальному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вигляді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включає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науково-дослідний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конструкторський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технологічний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50" dirty="0" err="1">
                          <a:latin typeface="+mn-lt"/>
                          <a:ea typeface="Times New Roman"/>
                          <a:cs typeface="Times New Roman"/>
                        </a:rPr>
                        <a:t>етапи</a:t>
                      </a:r>
                      <a:r>
                        <a:rPr lang="ru-RU" sz="1650" dirty="0">
                          <a:latin typeface="+mn-lt"/>
                          <a:ea typeface="Times New Roman"/>
                          <a:cs typeface="Times New Roman"/>
                        </a:rPr>
                        <a:t>.</a:t>
                      </a:r>
                      <a:endParaRPr lang="ru-RU" sz="16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4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85720" y="1074886"/>
          <a:ext cx="8715436" cy="5643372"/>
        </p:xfrm>
        <a:graphic>
          <a:graphicData uri="http://schemas.openxmlformats.org/drawingml/2006/table">
            <a:tbl>
              <a:tblPr/>
              <a:tblGrid>
                <a:gridCol w="2106230"/>
                <a:gridCol w="6609206"/>
              </a:tblGrid>
              <a:tr h="642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err="1">
                          <a:latin typeface="+mn-lt"/>
                          <a:ea typeface="Times New Roman"/>
                          <a:cs typeface="Times New Roman"/>
                        </a:rPr>
                        <a:t>Роботи</a:t>
                      </a:r>
                      <a:r>
                        <a:rPr lang="ru-RU" sz="1400" b="1" i="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+mn-lt"/>
                          <a:ea typeface="Times New Roman"/>
                          <a:cs typeface="Times New Roman"/>
                        </a:rPr>
                        <a:t>з</a:t>
                      </a:r>
                      <a:r>
                        <a:rPr lang="ru-RU" sz="1400" b="1" i="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+mn-lt"/>
                          <a:ea typeface="Times New Roman"/>
                          <a:cs typeface="Times New Roman"/>
                        </a:rPr>
                        <a:t>організації</a:t>
                      </a:r>
                      <a:r>
                        <a:rPr lang="ru-RU" sz="1400" b="1" i="0" dirty="0">
                          <a:latin typeface="+mn-lt"/>
                          <a:ea typeface="Times New Roman"/>
                          <a:cs typeface="Times New Roman"/>
                        </a:rPr>
                        <a:t> основного </a:t>
                      </a:r>
                      <a:r>
                        <a:rPr lang="ru-RU" sz="1400" b="1" i="0" dirty="0" err="1">
                          <a:latin typeface="+mn-lt"/>
                          <a:ea typeface="Times New Roman"/>
                          <a:cs typeface="Times New Roman"/>
                        </a:rPr>
                        <a:t>виробництва</a:t>
                      </a:r>
                      <a:endParaRPr lang="ru-RU" sz="1200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err="1">
                          <a:latin typeface="+mn-lt"/>
                          <a:ea typeface="Times New Roman"/>
                          <a:cs typeface="Times New Roman"/>
                        </a:rPr>
                        <a:t>Зміст</a:t>
                      </a:r>
                      <a:r>
                        <a:rPr lang="ru-RU" sz="1400" b="1" i="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+mn-lt"/>
                          <a:ea typeface="Times New Roman"/>
                          <a:cs typeface="Times New Roman"/>
                        </a:rPr>
                        <a:t>роботи</a:t>
                      </a:r>
                      <a:r>
                        <a:rPr lang="ru-RU" sz="1400" b="1" i="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+mn-lt"/>
                          <a:ea typeface="Times New Roman"/>
                          <a:cs typeface="Times New Roman"/>
                        </a:rPr>
                        <a:t>з</a:t>
                      </a:r>
                      <a:r>
                        <a:rPr lang="ru-RU" sz="1400" b="1" i="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+mn-lt"/>
                          <a:ea typeface="Times New Roman"/>
                          <a:cs typeface="Times New Roman"/>
                        </a:rPr>
                        <a:t>організації</a:t>
                      </a:r>
                      <a:r>
                        <a:rPr lang="ru-RU" sz="1400" b="1" i="0" dirty="0">
                          <a:latin typeface="+mn-lt"/>
                          <a:ea typeface="Times New Roman"/>
                          <a:cs typeface="Times New Roman"/>
                        </a:rPr>
                        <a:t> основного </a:t>
                      </a:r>
                      <a:r>
                        <a:rPr lang="ru-RU" sz="1400" b="1" i="0" dirty="0" err="1">
                          <a:latin typeface="+mn-lt"/>
                          <a:ea typeface="Times New Roman"/>
                          <a:cs typeface="Times New Roman"/>
                        </a:rPr>
                        <a:t>виробництва</a:t>
                      </a:r>
                      <a:endParaRPr lang="ru-RU" sz="1200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172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ІІ. </a:t>
                      </a:r>
                      <a:r>
                        <a:rPr lang="ru-RU" sz="2000" b="1" kern="120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Організація</a:t>
                      </a:r>
                      <a:r>
                        <a:rPr lang="ru-RU" sz="2000" b="1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lang="ru-RU" sz="2000" b="1" kern="120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безпосередньо</a:t>
                      </a:r>
                      <a:r>
                        <a:rPr lang="ru-RU" sz="2000" b="1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lang="ru-RU" sz="2000" b="1" kern="120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виробництва</a:t>
                      </a:r>
                      <a:endParaRPr lang="ru-RU" sz="2000" b="1" kern="1200" dirty="0" smtClean="0">
                        <a:solidFill>
                          <a:srgbClr val="C00000"/>
                        </a:solidFill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161925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здійснення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підбору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розстановки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кадрів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навчання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робітників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новим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методам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роботи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коректування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інформаційних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потоків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документообігу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;</a:t>
                      </a:r>
                    </a:p>
                    <a:p>
                      <a:pPr marL="342900" lvl="0" indent="-161925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встановлення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порядку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технічного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обслуговування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виробництва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;</a:t>
                      </a:r>
                    </a:p>
                    <a:p>
                      <a:pPr marL="342900" lvl="0" indent="-161925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визначення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потреби у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всіх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видах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ресурсів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матеріальних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сировинних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трудових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);</a:t>
                      </a:r>
                    </a:p>
                    <a:p>
                      <a:pPr marL="342900" lvl="0" indent="-161925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здійснення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розрахунку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завантаження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ведучих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машин;</a:t>
                      </a:r>
                    </a:p>
                    <a:p>
                      <a:pPr marL="342900" lvl="0" indent="-161925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визначення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виробничого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завдання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робочим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місцям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;</a:t>
                      </a:r>
                    </a:p>
                    <a:p>
                      <a:pPr marL="342900" lvl="0" indent="-161925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проектування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руху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предметів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праці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проектування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організації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праці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на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робочих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місцях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26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ІІІ. </a:t>
                      </a:r>
                      <a:r>
                        <a:rPr lang="ru-RU" sz="2000" b="1" kern="120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Організація</a:t>
                      </a:r>
                      <a:r>
                        <a:rPr lang="ru-RU" sz="2000" b="1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lang="ru-RU" sz="2000" b="1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контролю та </a:t>
                      </a:r>
                      <a:r>
                        <a:rPr lang="ru-RU" sz="2000" b="1" kern="120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регулювання</a:t>
                      </a:r>
                      <a:r>
                        <a:rPr lang="ru-RU" sz="2000" b="1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lang="ru-RU" sz="2000" b="1" kern="120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процесів</a:t>
                      </a:r>
                      <a:r>
                        <a:rPr lang="ru-RU" sz="2000" b="1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основного </a:t>
                      </a:r>
                      <a:r>
                        <a:rPr lang="ru-RU" sz="2000" b="1" kern="120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виробництва</a:t>
                      </a:r>
                      <a:endParaRPr lang="ru-RU" sz="2000" b="1" kern="1200" dirty="0" smtClean="0">
                        <a:solidFill>
                          <a:srgbClr val="C00000"/>
                        </a:solidFill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161925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забезпечення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відповідності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виробничого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процесу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технічній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документації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;</a:t>
                      </a:r>
                    </a:p>
                    <a:p>
                      <a:pPr marL="342900" lvl="0" indent="-161925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налагодження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ефективної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системи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обліку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і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контролю;</a:t>
                      </a:r>
                    </a:p>
                    <a:p>
                      <a:pPr marL="342900" lvl="0" indent="-161925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оперативне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втручання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у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технологічні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процеси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випадку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необхідності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108520" y="71414"/>
            <a:ext cx="8927976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sz="2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Комплекс </a:t>
            </a:r>
            <a:r>
              <a:rPr lang="ru-RU" sz="26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робіт</a:t>
            </a:r>
            <a:r>
              <a:rPr lang="ru-RU" sz="2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6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</a:t>
            </a:r>
            <a:r>
              <a:rPr lang="ru-RU" sz="2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6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організації</a:t>
            </a:r>
            <a:r>
              <a:rPr lang="ru-RU" sz="2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основного </a:t>
            </a:r>
            <a:r>
              <a:rPr lang="ru-RU" sz="26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виробництва</a:t>
            </a:r>
            <a:r>
              <a:rPr lang="ru-RU" sz="2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розподіляється</a:t>
            </a:r>
            <a:r>
              <a:rPr lang="ru-RU" sz="26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на три </a:t>
            </a:r>
            <a:r>
              <a:rPr lang="ru-RU" sz="2600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частини</a:t>
            </a:r>
            <a:r>
              <a:rPr lang="ru-RU" sz="26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lang="uk-UA" sz="26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42852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Характеристика </a:t>
            </a:r>
            <a:r>
              <a:rPr lang="ru-RU" sz="28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типів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8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виробництва</a:t>
            </a:r>
            <a:endParaRPr lang="uk-UA" sz="2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5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14283" y="785797"/>
          <a:ext cx="8715434" cy="5969735"/>
        </p:xfrm>
        <a:graphic>
          <a:graphicData uri="http://schemas.openxmlformats.org/drawingml/2006/table">
            <a:tbl>
              <a:tblPr/>
              <a:tblGrid>
                <a:gridCol w="2347951"/>
                <a:gridCol w="1883623"/>
                <a:gridCol w="1883623"/>
                <a:gridCol w="2600237"/>
              </a:tblGrid>
              <a:tr h="1355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Характеристика</a:t>
                      </a:r>
                      <a:endParaRPr lang="ru-RU" sz="1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Одиничне</a:t>
                      </a:r>
                      <a:endParaRPr lang="ru-RU" sz="1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Серійне</a:t>
                      </a:r>
                      <a:endParaRPr lang="ru-RU" sz="1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Масове</a:t>
                      </a:r>
                      <a:endParaRPr lang="ru-RU" sz="1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1355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Номенклатура </a:t>
                      </a: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виробів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Необмежена</a:t>
                      </a:r>
                      <a:endParaRPr lang="ru-RU" sz="12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Обмежена серіями</a:t>
                      </a:r>
                      <a:endParaRPr lang="ru-RU" sz="12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Один або декілька виробів</a:t>
                      </a:r>
                      <a:endParaRPr lang="ru-RU" sz="12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37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Повторюваність</a:t>
                      </a: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випуску</a:t>
                      </a: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продукції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Не повторюється</a:t>
                      </a:r>
                      <a:endParaRPr lang="ru-RU" sz="12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Періодично повторюється</a:t>
                      </a:r>
                      <a:endParaRPr lang="ru-RU" sz="12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Постійно повторюється</a:t>
                      </a:r>
                      <a:endParaRPr lang="ru-RU" sz="12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37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Постійність</a:t>
                      </a: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номенклатури</a:t>
                      </a: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виробництва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  <a:cs typeface="Times New Roman"/>
                        </a:rPr>
                        <a:t>Не </a:t>
                      </a: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постійна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Періодично повторюється</a:t>
                      </a:r>
                      <a:endParaRPr lang="ru-RU" sz="12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Постійна</a:t>
                      </a:r>
                      <a:endParaRPr lang="ru-RU" sz="12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55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Обсяг</a:t>
                      </a: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виробництва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Одиничний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Середній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Великий</a:t>
                      </a:r>
                      <a:endParaRPr lang="ru-RU" sz="12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37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Виробнича</a:t>
                      </a: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спеціалізація</a:t>
                      </a: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цехів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Технологічна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Змішана</a:t>
                      </a:r>
                      <a:endParaRPr lang="ru-RU" sz="12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Предметна</a:t>
                      </a:r>
                      <a:endParaRPr lang="ru-RU" sz="12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37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Обладнання</a:t>
                      </a: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що</a:t>
                      </a: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використовується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Універсальне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Універсальне, частково спеціальне</a:t>
                      </a:r>
                      <a:endParaRPr lang="ru-RU" sz="12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Переважно спеціальне</a:t>
                      </a:r>
                      <a:endParaRPr lang="ru-RU" sz="12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19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Розташування</a:t>
                      </a: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обладнання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Групове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Групове</a:t>
                      </a:r>
                      <a:r>
                        <a:rPr lang="ru-RU" sz="1200" dirty="0">
                          <a:latin typeface="+mn-lt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послідовно</a:t>
                      </a:r>
                      <a:r>
                        <a:rPr lang="ru-RU" sz="1200" dirty="0">
                          <a:latin typeface="+mn-lt"/>
                          <a:ea typeface="Times New Roman"/>
                          <a:cs typeface="Times New Roman"/>
                        </a:rPr>
                        <a:t> за </a:t>
                      </a: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технологічним</a:t>
                      </a:r>
                      <a:r>
                        <a:rPr lang="ru-RU" sz="12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процесом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Послідовно за технологічним процесом</a:t>
                      </a:r>
                      <a:endParaRPr lang="ru-RU" sz="12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37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Планування</a:t>
                      </a: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технологічного</a:t>
                      </a: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процесу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Збільшений</a:t>
                      </a:r>
                      <a:r>
                        <a:rPr lang="ru-RU" sz="1200" dirty="0">
                          <a:latin typeface="+mn-lt"/>
                          <a:ea typeface="Times New Roman"/>
                          <a:cs typeface="Times New Roman"/>
                        </a:rPr>
                        <a:t>  метод (на </a:t>
                      </a: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виріб</a:t>
                      </a:r>
                      <a:r>
                        <a:rPr lang="ru-RU" sz="1200" dirty="0"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на</a:t>
                      </a:r>
                      <a:r>
                        <a:rPr lang="ru-RU" sz="12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вузол</a:t>
                      </a:r>
                      <a:r>
                        <a:rPr lang="ru-RU" sz="1200" dirty="0">
                          <a:latin typeface="+mn-lt"/>
                          <a:ea typeface="Times New Roman"/>
                          <a:cs typeface="Times New Roman"/>
                        </a:rPr>
                        <a:t>)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Подетальний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Подетально-поопераційний</a:t>
                      </a:r>
                      <a:endParaRPr lang="ru-RU" sz="12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19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Інструмент</a:t>
                      </a: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що</a:t>
                      </a: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застосовується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Універсальний</a:t>
                      </a:r>
                      <a:r>
                        <a:rPr lang="ru-RU" sz="1200" dirty="0"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незначною</a:t>
                      </a:r>
                      <a:r>
                        <a:rPr lang="ru-RU" sz="12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мірою</a:t>
                      </a:r>
                      <a:r>
                        <a:rPr lang="ru-RU" sz="12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спеціальний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Універсальний</a:t>
                      </a:r>
                      <a:r>
                        <a:rPr lang="ru-RU" sz="1200" dirty="0">
                          <a:latin typeface="+mn-lt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спеціальний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Переважно</a:t>
                      </a:r>
                      <a:r>
                        <a:rPr lang="ru-RU" sz="12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спеціальний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01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Закріплення</a:t>
                      </a: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операцій</a:t>
                      </a: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 за </a:t>
                      </a: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робочими</a:t>
                      </a: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місцями</a:t>
                      </a: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обладнанням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Спеціально</a:t>
                      </a:r>
                      <a:r>
                        <a:rPr lang="ru-RU" sz="1200" dirty="0">
                          <a:latin typeface="+mn-lt"/>
                          <a:ea typeface="Times New Roman"/>
                          <a:cs typeface="Times New Roman"/>
                        </a:rPr>
                        <a:t> не </a:t>
                      </a: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закріплені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Певні</a:t>
                      </a:r>
                      <a:r>
                        <a:rPr lang="ru-RU" sz="12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операції</a:t>
                      </a:r>
                      <a:r>
                        <a:rPr lang="ru-RU" sz="12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закріплені</a:t>
                      </a:r>
                      <a:r>
                        <a:rPr lang="ru-RU" sz="1200" dirty="0">
                          <a:latin typeface="+mn-lt"/>
                          <a:ea typeface="Times New Roman"/>
                          <a:cs typeface="Times New Roman"/>
                        </a:rPr>
                        <a:t> за </a:t>
                      </a: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робочими</a:t>
                      </a:r>
                      <a:r>
                        <a:rPr lang="ru-RU" sz="12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місцями</a:t>
                      </a:r>
                      <a:r>
                        <a:rPr lang="ru-RU" sz="1200" dirty="0">
                          <a:latin typeface="+mn-lt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обладнанням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  <a:cs typeface="Times New Roman"/>
                        </a:rPr>
                        <a:t>На кожному </a:t>
                      </a: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робочому</a:t>
                      </a:r>
                      <a:r>
                        <a:rPr lang="ru-RU" sz="12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місці</a:t>
                      </a:r>
                      <a:r>
                        <a:rPr lang="ru-RU" sz="12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виконується</a:t>
                      </a:r>
                      <a:r>
                        <a:rPr lang="ru-RU" sz="1200" dirty="0">
                          <a:latin typeface="+mn-lt"/>
                          <a:ea typeface="Times New Roman"/>
                          <a:cs typeface="Times New Roman"/>
                        </a:rPr>
                        <a:t> одна </a:t>
                      </a: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й</a:t>
                      </a:r>
                      <a:r>
                        <a:rPr lang="ru-RU" sz="1200" dirty="0">
                          <a:latin typeface="+mn-lt"/>
                          <a:ea typeface="Times New Roman"/>
                          <a:cs typeface="Times New Roman"/>
                        </a:rPr>
                        <a:t> та сама </a:t>
                      </a: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операція</a:t>
                      </a:r>
                      <a:r>
                        <a:rPr lang="ru-RU" sz="1200" dirty="0">
                          <a:latin typeface="+mn-lt"/>
                          <a:ea typeface="Times New Roman"/>
                          <a:cs typeface="Times New Roman"/>
                        </a:rPr>
                        <a:t> над одним </a:t>
                      </a: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і</a:t>
                      </a:r>
                      <a:r>
                        <a:rPr lang="ru-RU" sz="12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тим</a:t>
                      </a:r>
                      <a:r>
                        <a:rPr lang="ru-RU" sz="1200" dirty="0">
                          <a:latin typeface="+mn-lt"/>
                          <a:ea typeface="Times New Roman"/>
                          <a:cs typeface="Times New Roman"/>
                        </a:rPr>
                        <a:t> же предметом </a:t>
                      </a: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праці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283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Кваліфікація</a:t>
                      </a: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робітників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Висока</a:t>
                      </a:r>
                      <a:endParaRPr lang="ru-RU" sz="12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Середня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Переважно</a:t>
                      </a:r>
                      <a:r>
                        <a:rPr lang="ru-RU" sz="12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невисока</a:t>
                      </a:r>
                      <a:r>
                        <a:rPr lang="ru-RU" sz="1200" dirty="0"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але</a:t>
                      </a:r>
                      <a:r>
                        <a:rPr lang="ru-RU" sz="12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є</a:t>
                      </a:r>
                      <a:r>
                        <a:rPr lang="ru-RU" sz="12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робітники</a:t>
                      </a:r>
                      <a:r>
                        <a:rPr lang="ru-RU" sz="12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із</a:t>
                      </a:r>
                      <a:r>
                        <a:rPr lang="ru-RU" sz="12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високою</a:t>
                      </a:r>
                      <a:r>
                        <a:rPr lang="ru-RU" sz="12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кваліфікацією</a:t>
                      </a:r>
                      <a:r>
                        <a:rPr lang="ru-RU" sz="1200" dirty="0">
                          <a:latin typeface="+mn-lt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налагоджувальники</a:t>
                      </a:r>
                      <a:r>
                        <a:rPr lang="ru-RU" sz="1200" dirty="0"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інструментальники</a:t>
                      </a:r>
                      <a:r>
                        <a:rPr lang="ru-RU" sz="1200" dirty="0">
                          <a:latin typeface="+mn-lt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ін</a:t>
                      </a:r>
                      <a:r>
                        <a:rPr lang="ru-RU" sz="1200" dirty="0">
                          <a:latin typeface="+mn-lt"/>
                          <a:ea typeface="Times New Roman"/>
                          <a:cs typeface="Times New Roman"/>
                        </a:rPr>
                        <a:t>.)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9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Можливість</a:t>
                      </a: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взаємозаміни</a:t>
                      </a: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робітників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Низька</a:t>
                      </a:r>
                      <a:endParaRPr lang="ru-RU" sz="12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Неповна</a:t>
                      </a:r>
                      <a:r>
                        <a:rPr lang="ru-RU" sz="1200" dirty="0">
                          <a:latin typeface="+mn-lt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часткова</a:t>
                      </a:r>
                      <a:r>
                        <a:rPr lang="ru-RU" sz="1200" dirty="0">
                          <a:latin typeface="+mn-lt"/>
                          <a:ea typeface="Times New Roman"/>
                          <a:cs typeface="Times New Roman"/>
                        </a:rPr>
                        <a:t>)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Повна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9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Собівартість</a:t>
                      </a: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одиниці</a:t>
                      </a: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продукції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Висока</a:t>
                      </a:r>
                      <a:endParaRPr lang="ru-RU" sz="12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Середня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Низька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293353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Методи організації основного </a:t>
            </a:r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виробництва</a:t>
            </a:r>
            <a:endParaRPr lang="uk-UA" sz="2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6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14282" y="857232"/>
          <a:ext cx="8715436" cy="5803157"/>
        </p:xfrm>
        <a:graphic>
          <a:graphicData uri="http://schemas.openxmlformats.org/drawingml/2006/table">
            <a:tbl>
              <a:tblPr/>
              <a:tblGrid>
                <a:gridCol w="1381913"/>
                <a:gridCol w="7333523"/>
              </a:tblGrid>
              <a:tr h="10211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Метод </a:t>
                      </a:r>
                      <a:r>
                        <a:rPr lang="ru-RU" sz="1600" b="1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організації</a:t>
                      </a: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виробництва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Характеристика методу </a:t>
                      </a:r>
                      <a:r>
                        <a:rPr lang="ru-RU" sz="1600" b="1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організації</a:t>
                      </a: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виробництва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10211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 err="1">
                          <a:latin typeface="+mn-lt"/>
                          <a:ea typeface="Times New Roman"/>
                          <a:cs typeface="Times New Roman"/>
                        </a:rPr>
                        <a:t>Одиничний</a:t>
                      </a:r>
                      <a:r>
                        <a:rPr lang="ru-RU" sz="1800" b="1" i="1" dirty="0">
                          <a:latin typeface="+mn-lt"/>
                          <a:ea typeface="Times New Roman"/>
                          <a:cs typeface="Times New Roman"/>
                        </a:rPr>
                        <a:t> метод</a:t>
                      </a:r>
                      <a:endParaRPr lang="ru-RU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Побудова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процесу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організації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основного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виробництва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з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виготовлення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унікальних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нестандартних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виробів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які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не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повторюються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Робочі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місця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, на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яких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обробляються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предмети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праці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, –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універсальні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.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15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 err="1">
                          <a:latin typeface="+mn-lt"/>
                          <a:ea typeface="Times New Roman"/>
                          <a:cs typeface="Times New Roman"/>
                        </a:rPr>
                        <a:t>Гуртовий</a:t>
                      </a:r>
                      <a:r>
                        <a:rPr lang="ru-RU" sz="1800" b="1" i="1" dirty="0">
                          <a:latin typeface="+mn-lt"/>
                          <a:ea typeface="Times New Roman"/>
                          <a:cs typeface="Times New Roman"/>
                        </a:rPr>
                        <a:t> метод</a:t>
                      </a:r>
                      <a:endParaRPr lang="ru-RU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Побудова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основного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виробництва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з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виготовлення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партії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виробів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який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забезпечує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оброблення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всієї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партії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послідовно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за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операціями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технологічного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процесу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шляхом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передавання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виробів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до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робочих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місць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без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розподілу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на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одиниці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Застосовується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послідовний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вид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руху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предметів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праці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Робочі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місця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спеціалізовані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.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26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 err="1">
                          <a:latin typeface="+mn-lt"/>
                          <a:ea typeface="Times New Roman"/>
                          <a:cs typeface="Times New Roman"/>
                        </a:rPr>
                        <a:t>Потоковий</a:t>
                      </a:r>
                      <a:r>
                        <a:rPr lang="ru-RU" sz="1800" b="1" i="1" dirty="0">
                          <a:latin typeface="+mn-lt"/>
                          <a:ea typeface="Times New Roman"/>
                          <a:cs typeface="Times New Roman"/>
                        </a:rPr>
                        <a:t> метод</a:t>
                      </a:r>
                      <a:endParaRPr lang="ru-RU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Сировина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матеріали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безперервно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або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з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короткими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інтервалами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) у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встановленому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ритмі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технологічній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послідовності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одночасно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по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всіх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операціях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переробляються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у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готову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продукцію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. Головною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виступає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застосування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принципу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паралельності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при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достатньому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обсязі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робіт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. При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цьому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передбачається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поділ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технологічного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процесу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на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операції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з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рівними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тактами,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що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забезпечить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пропорційність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процесу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зведе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до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мінімуму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утворення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запасів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між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операціями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Потоковий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  метод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сприяє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покращенню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удосконаленню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організації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виробничого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процесу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.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293353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ru-RU" sz="28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Класифікація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потокового </a:t>
            </a:r>
            <a:r>
              <a:rPr lang="ru-RU" sz="28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виробництва</a:t>
            </a:r>
            <a:endParaRPr lang="uk-UA" sz="2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7</a:t>
            </a:r>
            <a:endParaRPr kumimoji="0" lang="ru-RU" sz="3000" b="1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14282" y="928670"/>
          <a:ext cx="8715436" cy="5844421"/>
        </p:xfrm>
        <a:graphic>
          <a:graphicData uri="http://schemas.openxmlformats.org/drawingml/2006/table">
            <a:tbl>
              <a:tblPr/>
              <a:tblGrid>
                <a:gridCol w="2286016"/>
                <a:gridCol w="6429420"/>
              </a:tblGrid>
              <a:tr h="12144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dirty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За </a:t>
                      </a:r>
                      <a:r>
                        <a:rPr lang="ru-RU" sz="1800" b="1" i="0" dirty="0" err="1">
                          <a:solidFill>
                            <a:srgbClr val="00206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ступенем</a:t>
                      </a:r>
                      <a:r>
                        <a:rPr lang="ru-RU" sz="1800" b="1" i="0" dirty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i="0" dirty="0" err="1">
                          <a:solidFill>
                            <a:srgbClr val="00206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безперервності</a:t>
                      </a:r>
                      <a:endParaRPr lang="ru-RU" sz="1800" i="0" dirty="0">
                        <a:solidFill>
                          <a:srgbClr val="00206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18097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– </a:t>
                      </a:r>
                      <a:r>
                        <a:rPr lang="ru-RU" sz="1400" b="1" i="1" dirty="0" err="1">
                          <a:latin typeface="+mn-lt"/>
                          <a:ea typeface="Times New Roman"/>
                          <a:cs typeface="Times New Roman"/>
                        </a:rPr>
                        <a:t>безперервне</a:t>
                      </a:r>
                      <a:r>
                        <a:rPr lang="ru-RU" sz="1400" b="1" i="1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i="1" dirty="0" err="1">
                          <a:latin typeface="+mn-lt"/>
                          <a:ea typeface="Times New Roman"/>
                          <a:cs typeface="Times New Roman"/>
                        </a:rPr>
                        <a:t>потокове</a:t>
                      </a:r>
                      <a:r>
                        <a:rPr lang="ru-RU" sz="1400" b="1" i="1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i="1" dirty="0" err="1" smtClean="0">
                          <a:latin typeface="+mn-lt"/>
                          <a:ea typeface="Times New Roman"/>
                          <a:cs typeface="Times New Roman"/>
                        </a:rPr>
                        <a:t>виробництво</a:t>
                      </a:r>
                      <a:r>
                        <a:rPr lang="ru-RU" sz="1400" b="1" i="1" dirty="0" smtClean="0">
                          <a:latin typeface="+mn-lt"/>
                          <a:ea typeface="Times New Roman"/>
                          <a:cs typeface="Times New Roman"/>
                        </a:rPr>
                        <a:t>;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indent="18097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– </a:t>
                      </a:r>
                      <a:r>
                        <a:rPr lang="ru-RU" sz="1400" b="1" i="1" dirty="0" err="1">
                          <a:latin typeface="+mn-lt"/>
                          <a:ea typeface="Times New Roman"/>
                          <a:cs typeface="Times New Roman"/>
                        </a:rPr>
                        <a:t>перервно-потокове</a:t>
                      </a: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i="1" dirty="0" err="1" smtClean="0">
                          <a:latin typeface="+mn-lt"/>
                          <a:ea typeface="Times New Roman"/>
                          <a:cs typeface="Times New Roman"/>
                        </a:rPr>
                        <a:t>виробництво</a:t>
                      </a:r>
                      <a:r>
                        <a:rPr lang="ru-RU" sz="1400" b="1" i="1" dirty="0" smtClean="0">
                          <a:latin typeface="+mn-lt"/>
                          <a:ea typeface="Times New Roman"/>
                          <a:cs typeface="Times New Roman"/>
                        </a:rPr>
                        <a:t>;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dirty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За номенклатурою </a:t>
                      </a:r>
                      <a:r>
                        <a:rPr lang="ru-RU" sz="1800" b="1" i="0" dirty="0" err="1">
                          <a:solidFill>
                            <a:srgbClr val="00206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виробів</a:t>
                      </a:r>
                      <a:endParaRPr lang="ru-RU" sz="1800" i="0" dirty="0">
                        <a:solidFill>
                          <a:srgbClr val="00206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18097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– </a:t>
                      </a:r>
                      <a:r>
                        <a:rPr lang="ru-RU" sz="1400" b="1" i="1" dirty="0" err="1">
                          <a:latin typeface="+mn-lt"/>
                          <a:ea typeface="Times New Roman"/>
                          <a:cs typeface="Times New Roman"/>
                        </a:rPr>
                        <a:t>однопредметні</a:t>
                      </a:r>
                      <a:r>
                        <a:rPr lang="ru-RU" sz="1400" b="1" i="1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i="1" dirty="0" err="1">
                          <a:latin typeface="+mn-lt"/>
                          <a:ea typeface="Times New Roman"/>
                          <a:cs typeface="Times New Roman"/>
                        </a:rPr>
                        <a:t>потокові</a:t>
                      </a:r>
                      <a:r>
                        <a:rPr lang="ru-RU" sz="1400" b="1" i="1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i="1" dirty="0" err="1" smtClean="0">
                          <a:latin typeface="+mn-lt"/>
                          <a:ea typeface="Times New Roman"/>
                          <a:cs typeface="Times New Roman"/>
                        </a:rPr>
                        <a:t>лінії</a:t>
                      </a:r>
                      <a:r>
                        <a:rPr lang="ru-RU" sz="1400" dirty="0" smtClean="0">
                          <a:latin typeface="+mn-lt"/>
                          <a:ea typeface="Times New Roman"/>
                          <a:cs typeface="Times New Roman"/>
                        </a:rPr>
                        <a:t>;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indent="18097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– </a:t>
                      </a:r>
                      <a:r>
                        <a:rPr lang="ru-RU" sz="1400" b="1" i="1" dirty="0" err="1">
                          <a:latin typeface="+mn-lt"/>
                          <a:ea typeface="Times New Roman"/>
                          <a:cs typeface="Times New Roman"/>
                        </a:rPr>
                        <a:t>багатопредметні</a:t>
                      </a:r>
                      <a:r>
                        <a:rPr lang="ru-RU" sz="1400" b="1" i="1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i="1" dirty="0" err="1">
                          <a:latin typeface="+mn-lt"/>
                          <a:ea typeface="Times New Roman"/>
                          <a:cs typeface="Times New Roman"/>
                        </a:rPr>
                        <a:t>потокові</a:t>
                      </a:r>
                      <a:r>
                        <a:rPr lang="ru-RU" sz="1400" b="1" i="1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i="1" dirty="0" err="1" smtClean="0">
                          <a:latin typeface="+mn-lt"/>
                          <a:ea typeface="Times New Roman"/>
                          <a:cs typeface="Times New Roman"/>
                        </a:rPr>
                        <a:t>лінії</a:t>
                      </a:r>
                      <a:r>
                        <a:rPr lang="ru-RU" sz="1400" dirty="0" smtClean="0">
                          <a:latin typeface="+mn-lt"/>
                          <a:ea typeface="Times New Roman"/>
                          <a:cs typeface="Times New Roman"/>
                        </a:rPr>
                        <a:t>;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573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dirty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За </a:t>
                      </a:r>
                      <a:r>
                        <a:rPr lang="ru-RU" sz="1800" b="1" i="0" dirty="0" err="1">
                          <a:solidFill>
                            <a:srgbClr val="00206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ступенем</a:t>
                      </a:r>
                      <a:r>
                        <a:rPr lang="ru-RU" sz="1800" b="1" i="0" dirty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i="0" dirty="0" err="1">
                          <a:solidFill>
                            <a:srgbClr val="00206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охоплення</a:t>
                      </a:r>
                      <a:r>
                        <a:rPr lang="ru-RU" sz="1800" b="1" i="0" dirty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i="0" dirty="0" err="1">
                          <a:solidFill>
                            <a:srgbClr val="00206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виробництва</a:t>
                      </a:r>
                      <a:endParaRPr lang="ru-RU" sz="1800" i="0" dirty="0">
                        <a:solidFill>
                          <a:srgbClr val="00206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80975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+mn-lt"/>
                          <a:ea typeface="Times New Roman"/>
                          <a:cs typeface="Times New Roman"/>
                        </a:rPr>
                        <a:t>– </a:t>
                      </a:r>
                      <a:r>
                        <a:rPr lang="ru-RU" sz="1400" b="1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розрізняють</a:t>
                      </a: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дільничну</a:t>
                      </a: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400" b="1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цехову</a:t>
                      </a: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400" b="1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наскрізну</a:t>
                      </a: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організацію</a:t>
                      </a: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потокового </a:t>
                      </a:r>
                      <a:r>
                        <a:rPr lang="ru-RU" sz="1400" b="1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виробництва</a:t>
                      </a: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. В </a:t>
                      </a:r>
                      <a:r>
                        <a:rPr lang="ru-RU" sz="1400" b="1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цьому</a:t>
                      </a: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разі</a:t>
                      </a: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потокові</a:t>
                      </a: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лінії</a:t>
                      </a: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мають</a:t>
                      </a: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різний</a:t>
                      </a: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ступінь</a:t>
                      </a: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охоплення</a:t>
                      </a: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основного </a:t>
                      </a:r>
                      <a:r>
                        <a:rPr lang="ru-RU" sz="1400" b="1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виробничого</a:t>
                      </a: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процесу</a:t>
                      </a: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.</a:t>
                      </a:r>
                      <a:endParaRPr lang="ru-RU" sz="1400" b="1" i="1" kern="1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38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dirty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За </a:t>
                      </a:r>
                      <a:r>
                        <a:rPr lang="ru-RU" sz="1800" b="1" i="0" dirty="0" err="1">
                          <a:solidFill>
                            <a:srgbClr val="00206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рівнем</a:t>
                      </a:r>
                      <a:r>
                        <a:rPr lang="ru-RU" sz="1800" b="1" i="0" dirty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i="0" dirty="0" err="1">
                          <a:solidFill>
                            <a:srgbClr val="00206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механізації</a:t>
                      </a:r>
                      <a:r>
                        <a:rPr lang="ru-RU" sz="1800" b="1" i="0" dirty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800" b="1" i="0" dirty="0" err="1">
                          <a:solidFill>
                            <a:srgbClr val="00206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автоматизації</a:t>
                      </a:r>
                      <a:endParaRPr lang="ru-RU" sz="1800" i="0" dirty="0">
                        <a:solidFill>
                          <a:srgbClr val="00206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18097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+mn-lt"/>
                          <a:ea typeface="Times New Roman"/>
                          <a:cs typeface="Times New Roman"/>
                        </a:rPr>
                        <a:t>–</a:t>
                      </a: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  </a:t>
                      </a:r>
                      <a:r>
                        <a:rPr lang="ru-RU" sz="1400" b="1" i="1" dirty="0" err="1">
                          <a:latin typeface="+mn-lt"/>
                          <a:ea typeface="Times New Roman"/>
                          <a:cs typeface="Times New Roman"/>
                        </a:rPr>
                        <a:t>немеханізоване</a:t>
                      </a:r>
                      <a:r>
                        <a:rPr lang="ru-RU" sz="1400" b="1" i="1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i="1" dirty="0" err="1">
                          <a:latin typeface="+mn-lt"/>
                          <a:ea typeface="Times New Roman"/>
                          <a:cs typeface="Times New Roman"/>
                        </a:rPr>
                        <a:t>потокове</a:t>
                      </a:r>
                      <a:r>
                        <a:rPr lang="ru-RU" sz="1400" b="1" i="1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i="1" dirty="0" err="1" smtClean="0">
                          <a:latin typeface="+mn-lt"/>
                          <a:ea typeface="Times New Roman"/>
                          <a:cs typeface="Times New Roman"/>
                        </a:rPr>
                        <a:t>виробництво</a:t>
                      </a:r>
                      <a:r>
                        <a:rPr lang="ru-RU" sz="1400" dirty="0" smtClean="0">
                          <a:latin typeface="+mn-lt"/>
                          <a:ea typeface="Times New Roman"/>
                          <a:cs typeface="Times New Roman"/>
                        </a:rPr>
                        <a:t>;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indent="18097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+mn-lt"/>
                          <a:ea typeface="Times New Roman"/>
                          <a:cs typeface="Times New Roman"/>
                        </a:rPr>
                        <a:t>–</a:t>
                      </a: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  </a:t>
                      </a:r>
                      <a:r>
                        <a:rPr lang="ru-RU" sz="1400" b="1" i="1" dirty="0" err="1">
                          <a:latin typeface="+mn-lt"/>
                          <a:ea typeface="Times New Roman"/>
                          <a:cs typeface="Times New Roman"/>
                        </a:rPr>
                        <a:t>потоково-механізоване</a:t>
                      </a:r>
                      <a:r>
                        <a:rPr lang="ru-RU" sz="1400" b="1" i="1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i="1" dirty="0" err="1" smtClean="0">
                          <a:latin typeface="+mn-lt"/>
                          <a:ea typeface="Times New Roman"/>
                          <a:cs typeface="Times New Roman"/>
                        </a:rPr>
                        <a:t>виробництво</a:t>
                      </a:r>
                      <a:r>
                        <a:rPr lang="ru-RU" sz="1400" b="1" i="1" dirty="0" smtClean="0">
                          <a:latin typeface="+mn-lt"/>
                          <a:ea typeface="Times New Roman"/>
                          <a:cs typeface="Times New Roman"/>
                        </a:rPr>
                        <a:t>.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pic>
        <p:nvPicPr>
          <p:cNvPr id="12290" name="Picture 2" descr="Картинки по запросу нубіп logo"/>
          <p:cNvPicPr>
            <a:picLocks noChangeAspect="1" noChangeArrowheads="1"/>
          </p:cNvPicPr>
          <p:nvPr/>
        </p:nvPicPr>
        <p:blipFill>
          <a:blip r:embed="rId4" r:link="rId5" cstate="print"/>
          <a:srcRect/>
          <a:stretch>
            <a:fillRect/>
          </a:stretch>
        </p:blipFill>
        <p:spPr bwMode="auto">
          <a:xfrm>
            <a:off x="214282" y="857232"/>
            <a:ext cx="1238250" cy="1743075"/>
          </a:xfrm>
          <a:prstGeom prst="rect">
            <a:avLst/>
          </a:prstGeom>
          <a:noFill/>
        </p:spPr>
      </p:pic>
      <p:pic>
        <p:nvPicPr>
          <p:cNvPr id="2" name="Picture 1" descr="BI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72396" y="928670"/>
            <a:ext cx="1357322" cy="1357322"/>
          </a:xfrm>
          <a:prstGeom prst="rect">
            <a:avLst/>
          </a:prstGeom>
          <a:noFill/>
        </p:spPr>
      </p:pic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332656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МЕНЕДЖМЕНТ І АДМІНІСТРУВАННЯ: ОПЕРАЦІЙНИЙ МЕНЕДЖМЕНТ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 rot="10800000" flipV="1">
            <a:off x="1500166" y="1194657"/>
            <a:ext cx="6000792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Факультет аграрного менеджменту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Кафедра виробничого та інвестиційного менеджменту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683568" y="2886035"/>
            <a:ext cx="777686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sz="48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Дякую</a:t>
            </a:r>
            <a:r>
              <a:rPr lang="ru-RU" sz="4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за </a:t>
            </a:r>
            <a:r>
              <a:rPr lang="ru-RU" sz="48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увагу</a:t>
            </a:r>
            <a:r>
              <a:rPr lang="ru-RU" sz="4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!</a:t>
            </a:r>
            <a:endParaRPr lang="uk-UA" sz="4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7504</TotalTime>
  <Words>1144</Words>
  <Application>Microsoft Office PowerPoint</Application>
  <PresentationFormat>Экран (4:3)</PresentationFormat>
  <Paragraphs>207</Paragraphs>
  <Slides>9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Vitaliy Lutskov</cp:lastModifiedBy>
  <cp:revision>623</cp:revision>
  <cp:lastPrinted>2015-04-09T11:06:06Z</cp:lastPrinted>
  <dcterms:created xsi:type="dcterms:W3CDTF">2011-08-18T09:20:44Z</dcterms:created>
  <dcterms:modified xsi:type="dcterms:W3CDTF">2017-10-29T16:09:34Z</dcterms:modified>
</cp:coreProperties>
</file>