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128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DEBA08-1B55-4625-86EE-F92A9991F4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ABD598C-0E3A-4142-AC58-04EDF7AC9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3E7562-3221-4C37-9106-1B3137CFF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29D594-BEA0-4BF7-97F5-BFA40A2A1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296C59-0A3F-4C6A-BC2F-9B172690F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55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784EA-1670-4844-8809-6106E8F36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EB8D5EE-5402-4708-AC6C-51B2148FF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746FB4-45C5-4EA4-8E68-1D6B54F5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EB6AB0-12FC-49AF-9CFE-AD97A3A03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AAFF76-317C-4102-97CD-13E875F6C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885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79F27E3-B8D0-41DB-966D-C568CA44C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490587D-CEC9-452D-8FDB-938EC474FF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068F39-204A-41DA-A8E6-7401BFB47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0A60C0-1ED1-4062-BB81-D35C65C09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77BEAD-54E1-46AF-98E1-7A759B4AC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334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D33AD4-7DDB-4D50-9510-7260DC68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5C9895-D020-4038-A51B-2CC722895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1BC985-E8D3-4606-AD69-B3701A479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F1D743-1E74-4D5B-AACC-586FA6C31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603A81-7E6B-4FD7-90BB-88F0C1C75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189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9A964-7642-4445-B0B3-32C599A0B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C46527-CD36-45D4-808C-B40AE9401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8695BB-1CED-4722-9C48-FB5AD1F77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507C06-76D6-46A7-B2D9-DC31BD0BC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BF3E99-625E-47AA-A0CF-D907A22C5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1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967FEF-E20A-4DD4-B45C-05D1EA64C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64C85D-0981-4769-A79E-C82256D3C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CB18D9-A6CC-45B6-8EE5-F57904CA6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DF6D0C-03BA-42E1-9C79-65C257A33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A6CD68-F2EC-44D4-B329-D16BD96DE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FBE30D-6655-4F93-8CBD-6D2050939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9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83A9CB-BB10-4BD1-8C82-59EB2B15A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1DE0A5-7172-4CEC-98B9-1563B2730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2DBF54-07D8-42B9-8D71-01DD33AE6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FF7EF39-C14B-4C02-B5A8-146D05B00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FBE97E4-89F6-4C3B-80A2-8824B7A4F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A52BA70-48AA-433F-A4FF-2C5D98F3E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3889202-D00B-4ADE-ABE5-37555B5ED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C4482D3-50CA-4885-85CD-6CF2C0E0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954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1E32B-60B5-470E-B742-044835E9D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86F070-F3BB-4367-AA3A-71F2DA1C9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5B3233D-8EDE-47E4-98D1-BB81CCCD1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650A06F-EA22-40A1-80B8-54AB37735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20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4A76AEE-ECA6-40A1-9948-8EA97A4DB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3FA3904-F702-4091-989B-78D60F77D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D26B0F-8E6D-4752-89DE-84CD88CBC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655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978AE-D042-47E9-97FC-94EA1795F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79E144-9A02-4634-9343-C68B01701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88F4CF-AD9A-4EC1-9A8D-54CB2E66F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211A29-9707-4EE0-A4DD-0E3FD8A75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10/12/2021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D85A3D-EBF5-4EC3-A60F-315901D4D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4146B2-0F3C-48E4-A50B-96A632280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60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408C5-5F83-4AC7-B971-EB01DF268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FE5434A-1130-4749-9B65-2EF82ED7F9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6620E39-ED9A-49E6-8C25-FFCC12821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245809-D9BA-4FA8-A5BD-314005967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10/12/2021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E7551CD-9240-4DC7-9552-C49292D7E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CDC170-02D4-4F05-976E-0B9932440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35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856210-5D7C-4A1E-97A6-D35C84199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70CB67-DDEE-4897-81EB-A755C224D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B2B746-2B11-4B52-9F00-505D3BD9D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10/12/2021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7ED003-91E1-4617-B770-2E07F715D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872363-62B4-463F-A89E-8B95D1E29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3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omy.nayka.com.ua/?op=1&amp;z=5880" TargetMode="External"/><Relationship Id="rId2" Type="http://schemas.openxmlformats.org/officeDocument/2006/relationships/hyperlink" Target="http://www.economy.in.ua/pdf/12_2016/1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5B61B-E460-48E3-9733-26603308AC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indent="450215">
              <a:spcAft>
                <a:spcPts val="0"/>
              </a:spcAft>
            </a:pPr>
            <a:r>
              <a:rPr lang="uk-UA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2. Регуляторне середовища в сфері інфраструктури світового ринку продовольства.</a:t>
            </a:r>
            <a:b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4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4DE7416-F3EE-4C57-892F-25FD918E4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475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D3BAD5-6919-4642-BB57-1663354D0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План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75994C-C93B-422C-98BB-38BC04BD1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742950" indent="-51435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ea typeface="Times New Roman" panose="02020603050405020304" pitchFamily="18" charset="0"/>
              </a:rPr>
              <a:t>Суть державної політики як чинника створення умов та стимулювання розвитку інфраструктури  ринку продовольства.</a:t>
            </a:r>
          </a:p>
          <a:p>
            <a:pPr marL="742950" indent="-51435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ea typeface="Times New Roman" panose="02020603050405020304" pitchFamily="18" charset="0"/>
              </a:rPr>
              <a:t> Роль  більш ефективної інфраструктура в зниженні споживчих цін на продовольство для кінцевих споживачів при незмінності внутрішніх цін виробника,  підвищення цінової стабільності  аграрного ринку, розвитку сільського господарства. </a:t>
            </a:r>
            <a:endParaRPr lang="ru-RU" dirty="0">
              <a:ea typeface="Times New Roman" panose="02020603050405020304" pitchFamily="18" charset="0"/>
            </a:endParaRPr>
          </a:p>
          <a:p>
            <a:pPr marL="514350" indent="-51435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ea typeface="Times New Roman" panose="02020603050405020304" pitchFamily="18" charset="0"/>
              </a:rPr>
              <a:t>Альтернативні точки зору на державну політику розвитку інфраструктури.</a:t>
            </a:r>
          </a:p>
          <a:p>
            <a:pPr marL="514350" indent="-51435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ea typeface="Times New Roman" panose="02020603050405020304" pitchFamily="18" charset="0"/>
              </a:rPr>
              <a:t> Ціль державної політики розвитку інфраструктури ринку. </a:t>
            </a:r>
          </a:p>
          <a:p>
            <a:pPr marL="514350" indent="-514350" algn="just">
              <a:spcAft>
                <a:spcPts val="0"/>
              </a:spcAft>
              <a:buFont typeface="+mj-lt"/>
              <a:buAutoNum type="arabicPeriod"/>
            </a:pPr>
            <a:endParaRPr lang="uk-UA" dirty="0">
              <a:ea typeface="Times New Roman" panose="02020603050405020304" pitchFamily="18" charset="0"/>
            </a:endParaRPr>
          </a:p>
          <a:p>
            <a:pPr marL="514350" indent="-51435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ea typeface="Times New Roman" panose="02020603050405020304" pitchFamily="18" charset="0"/>
              </a:rPr>
              <a:t>Форми державного регулювання за способом втручання у економічні процеси,  функції законодавства по відношенню до функціонування аграрного ринку. </a:t>
            </a:r>
          </a:p>
          <a:p>
            <a:pPr marL="514350" indent="-51435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ea typeface="Times New Roman" panose="02020603050405020304" pitchFamily="18" charset="0"/>
              </a:rPr>
              <a:t>Напрямки державної політики щодо розвитку ринкової інфраструктури України.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994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CF30E1-3B6B-4A1C-946F-A26D38462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Напрями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удосконалення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інфраструктури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аграрного ринку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України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300027-D349-4718-9921-73AB961D5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1" y="1729982"/>
            <a:ext cx="10904220" cy="5265178"/>
          </a:xfrm>
        </p:spPr>
        <p:txBody>
          <a:bodyPr>
            <a:normAutofit fontScale="32500" lnSpcReduction="20000"/>
          </a:bodyPr>
          <a:lstStyle/>
          <a:p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: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інтенсифікація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діяльності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установ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організацій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навчально-освітньої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роботи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із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представниками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аграрного ринку з метою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активізації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фермерства та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стимулювання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процесів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об’єднання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господарств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населення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у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кооперативи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;</a:t>
            </a:r>
          </a:p>
          <a:p>
            <a:pPr algn="just">
              <a:lnSpc>
                <a:spcPct val="120000"/>
              </a:lnSpc>
            </a:pP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підвищення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ефективності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функціонування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державних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громадських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суб’єктів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планування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реалізації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програм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розвитку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сільськогосподарської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кооперації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узгоджених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зі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стратегіями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соціально-економічного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розвитку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регіонів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;</a:t>
            </a:r>
          </a:p>
          <a:p>
            <a:pPr algn="just">
              <a:lnSpc>
                <a:spcPct val="120000"/>
              </a:lnSpc>
            </a:pP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розвиток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елементів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фінансово-кредитної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інфраструктури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(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біржі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, банки,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комерційні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фонди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інституційні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інвестори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) та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зміна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пріоритетів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у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напрямі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підвищення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фінансової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спроможності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органів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місцевого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самоврядування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територіальних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громад;</a:t>
            </a:r>
          </a:p>
          <a:p>
            <a:pPr algn="just">
              <a:lnSpc>
                <a:spcPct val="120000"/>
              </a:lnSpc>
            </a:pP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розвиток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інвестиційного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середовища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для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залучення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коштів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у транспортно-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логістичну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інформаційно-комунікаційну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сфери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села,</a:t>
            </a:r>
          </a:p>
          <a:p>
            <a:pPr algn="just">
              <a:lnSpc>
                <a:spcPct val="120000"/>
              </a:lnSpc>
            </a:pP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розбудову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мережі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гуртових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роздрібних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ринків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сільськогосподарської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продукції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аграрних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бірж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;</a:t>
            </a:r>
          </a:p>
          <a:p>
            <a:pPr algn="just">
              <a:lnSpc>
                <a:spcPct val="120000"/>
              </a:lnSpc>
            </a:pP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підвищення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ефективності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використання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інституційних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інструментів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політики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сусідства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ЄС з метою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модернізації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інженерної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соціальної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інфраструктури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сільських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5000" dirty="0" err="1">
                <a:solidFill>
                  <a:srgbClr val="333333"/>
                </a:solidFill>
                <a:latin typeface="Arial" panose="020B0604020202020204" pitchFamily="34" charset="0"/>
              </a:rPr>
              <a:t>територій</a:t>
            </a:r>
            <a:r>
              <a:rPr lang="ru-RU" sz="5000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br>
              <a:rPr lang="ru-RU" sz="5000" dirty="0"/>
            </a:br>
            <a:br>
              <a:rPr lang="ru-RU" sz="5000" dirty="0"/>
            </a:b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val="2493845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EB2FC7-B32F-4CA0-A622-6A1595D40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Ключовими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завданнями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удосконалення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інфраструктури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аграрного ринку в </a:t>
            </a:r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західних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регіонах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України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в </a:t>
            </a:r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умовах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дії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Угоди про </a:t>
            </a:r>
            <a:r>
              <a:rPr lang="ru-RU" sz="3200" dirty="0" err="1">
                <a:solidFill>
                  <a:srgbClr val="333333"/>
                </a:solidFill>
                <a:latin typeface="Arial" panose="020B0604020202020204" pitchFamily="34" charset="0"/>
              </a:rPr>
              <a:t>Асоціацію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 з ЄС є: 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86E31B-0840-4DDB-801E-E3647EC03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формування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цілісної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системи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суб’єктів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інформаційно-організаційного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забезпечення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сільгоспвиробників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із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залученням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до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її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роботи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вищих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навчальних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закладів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наукових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установ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аграрного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профілю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регіону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дорадницьких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служб, торгово-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промислових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аграрних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палат.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Для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цього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профільним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департаментам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облдержадміністрацій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слід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сформувати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перелік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проблемних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першочергових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(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щодо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вирішення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)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питань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сформувати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технічні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завдання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для ВНЗ і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наукових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установ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аграрного і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інженерного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профілю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з метою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включення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відповідних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тематик до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навчальних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науково-дослідних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планів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;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передбачити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програми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співпраці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установами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які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надають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дорадницькі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агроконсалтингові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послуги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включно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із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затвердженням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річних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планів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роботи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(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скоординованих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між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собою та з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обласними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програмними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документами –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стратегіями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розвитку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програмами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) та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моніторингом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їх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виконання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;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фінансова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організаційно-економічна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підтримка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діяльності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суб’єктів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що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реалізують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пілотні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проекти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спрямовані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на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поширення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у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регіонах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сучасних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моделей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сільськогосподарської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кооперації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, в тому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числі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використанням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досвіду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країн-членів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ЄС. Для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цього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фахівцям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обласних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місцевих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державних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адміністрацій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необхідно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сформувати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перелік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пілотних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проектів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що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передбачаються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до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реалізації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, та подати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його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на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розгляд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затвердження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до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Кабінету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Міністрів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в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цілях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виділення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необхідного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</a:rPr>
              <a:t>фінансування</a:t>
            </a:r>
            <a:r>
              <a:rPr lang="ru-RU" sz="1600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711902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5EA517-8711-4954-9418-05E1A850E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695"/>
            <a:ext cx="10515600" cy="43513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Додатковим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джерелом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фінансування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заходів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проектів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можуть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стати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гранти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організацій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ЄС, для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чого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слід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ініціювати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розробку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конкурсу заявок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від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органів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місцевого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самоврядування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громадських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організацій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удосконалення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механізмів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становлення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функціонування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інституцій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інститутів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фінансово-кредитної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підтримки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малих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агровиробників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, у т.ч. на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основі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поширення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сільськогосподарського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страхування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забезпечення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доступу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господарств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населення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до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програм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повернення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відсотків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за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кредити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під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модернізацію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виробничої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бази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збільшення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товарності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, в тому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числі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на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основі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їх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трансформації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у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фермерські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господарства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або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ж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створення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сільськогосподарських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кооперативів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чи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аграрних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кластерів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Це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потребує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здійснення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фахівцями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відповідних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структурних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підрозділів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облдержадміністрацій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інформаційно-освітньої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діяльності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агровиробниками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щодо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ознайомлення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їх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із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сучасними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можливостями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перевагами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сільськогосподарського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страхування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модернізації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виробничої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бази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в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контексті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вимог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про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Асоціацію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з ЄС,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розвитку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фермерства та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сільськогосподарської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кооперації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(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із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залученням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міжнародних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вітчизняних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експертів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науковців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</a:rPr>
              <a:t>дорадників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</a:rPr>
              <a:t>);</a:t>
            </a:r>
            <a:br>
              <a:rPr lang="ru-RU" sz="2400" dirty="0">
                <a:solidFill>
                  <a:prstClr val="black"/>
                </a:solidFill>
              </a:rPr>
            </a:br>
            <a:br>
              <a:rPr lang="ru-RU" sz="2400" dirty="0">
                <a:solidFill>
                  <a:prstClr val="black"/>
                </a:solidFill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9254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2E44480-C2D2-469A-B855-987A3E139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790"/>
            <a:ext cx="10515600" cy="557117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удосконалення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механізмів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становлення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функціонування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інституцій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інститутів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фінансово-кредитної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підтримки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малих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агровиробників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у т.ч.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основі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поширення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сільськогосподарського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страхування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забезпечення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доступу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господарств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населення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програм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повернення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відсотків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кредити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під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модернізацію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виробничої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бази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збільшення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товарності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в тому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числі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основі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трансформації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фермерські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господарства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ж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створення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кооперативів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чи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аграрних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кластерів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потребує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здійснення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фахівцями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відповідних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структурних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підрозділів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облдержадміністрацій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інформаційно-освітньої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діяльності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агровиробниками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щодо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ознайомлення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із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сучасними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можливостями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перевагами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сільськогосподарського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страхування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модернізації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виробничої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бази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контексті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вимог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про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Асоціацію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 ЄС,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розвитку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фермерства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сільськогосподарської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кооперації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із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залученням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міжнародних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вітчизняних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експертів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науковців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дорадників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);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946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CC74B3-885F-4E59-B082-DCB4E59C6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реалізація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фінансово-інвестиційних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проектів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будівництва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нових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модернізації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діючих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об’єктів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виробничої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транспортно-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логістичної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інженерної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маркетингової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інформаційної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соціальної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іншої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інфраструктури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аграрного ринку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регіону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за стандартами ЄС (у т.ч.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участі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європейських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партнерів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).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потребує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розробки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реалізації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відповідними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структурними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підрозділами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обласних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державних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адміністрацій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програм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спрямованих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залучення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інвестиційних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ресурсів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  приватного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бізнесу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інноваційний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розвиток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модернізацію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діючих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об’єктів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інфраструктури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аграрного ринку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регіону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за стандартами ЄС, в тому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числі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основі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концесії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На районному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рівні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ініціативи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представників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райдержадміністрацій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органів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місцевого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самоврядування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сільських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міських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територіальних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громад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слід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сформувати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інвестиційні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пропозиції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для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потенційних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вітчизняних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закордонних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інвесторів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щодо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проектів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розвитку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об’єктів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інфраструктури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аграрного ринку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регіону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популяризувати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середовищі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потенційних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інвесторів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через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проведення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міжнародних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національних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бізнес-форумів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інвестиційних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ярмарків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також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просувати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інформацію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про них через мережу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дипломатичних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установ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України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за кордоном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іноземних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держав в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Україні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58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F44568-C4D2-43C4-BBE1-932F512AC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51AE7E-67FF-4DC6-BAB8-38E5CB179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985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84BBC-A774-4BFF-A5CD-5A0A46E6D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Рекомендована література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97A8C7-0DE2-4399-BBF5-77C091A98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4896803"/>
          </a:xfrm>
        </p:spPr>
        <p:txBody>
          <a:bodyPr>
            <a:normAutofit fontScale="47500" lnSpcReduction="20000"/>
          </a:bodyPr>
          <a:lstStyle/>
          <a:p>
            <a:pPr algn="ctr">
              <a:spcAft>
                <a:spcPts val="0"/>
              </a:spcAft>
            </a:pPr>
            <a:r>
              <a:rPr lang="uk-UA" sz="2000" b="1" spc="-3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200"/>
              <a:buFont typeface="Times New Roman" panose="02020603050405020304" pitchFamily="18" charset="0"/>
              <a:buAutoNum type="arabicPeriod"/>
              <a:tabLst>
                <a:tab pos="180340" algn="l"/>
                <a:tab pos="450215" algn="l"/>
                <a:tab pos="540385" algn="l"/>
                <a:tab pos="630555" algn="l"/>
              </a:tabLst>
            </a:pP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Крисанов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 Д.Ф. Інтеграція </a:t>
            </a: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агрохарчового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 сектора України в єдиний нормативний простір Європейського Союзу : монографія. НАН України, ДУ «Ін-т </a:t>
            </a: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екон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. та </a:t>
            </a: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прогнозув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. НАН України». К., 2016. – 368 с.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200"/>
              <a:buFont typeface="Times New Roman" panose="02020603050405020304" pitchFamily="18" charset="0"/>
              <a:buAutoNum type="arabicPeriod"/>
              <a:tabLst>
                <a:tab pos="180340" algn="l"/>
                <a:tab pos="450215" algn="l"/>
                <a:tab pos="540385" algn="l"/>
                <a:tab pos="630555" algn="l"/>
              </a:tabLst>
            </a:pP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Марков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 Б. М. Фактори впливу на формування та розвиток </a:t>
            </a: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товаропросування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 продовольчих товарів. </a:t>
            </a:r>
            <a:r>
              <a:rPr lang="uk-UA" sz="3600" dirty="0">
                <a:solidFill>
                  <a:srgbClr val="0563C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http://www.economy.in.ua/pdf/12_2016/10.pdf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200"/>
              <a:buFont typeface="Times New Roman" panose="02020603050405020304" pitchFamily="18" charset="0"/>
              <a:buAutoNum type="arabicPeriod"/>
              <a:tabLst>
                <a:tab pos="180340" algn="l"/>
                <a:tab pos="450215" algn="l"/>
                <a:tab pos="540385" algn="l"/>
                <a:tab pos="630555" algn="l"/>
              </a:tabLst>
            </a:pP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Петруха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 С. В. Порівняльний аналіз регулювання аграрного сектору в умовах загострення конкуренції на світових продовольчих ринках/ Ефективна економіка № 11, 2017 </a:t>
            </a:r>
            <a:r>
              <a:rPr lang="uk-UA" sz="3600" dirty="0">
                <a:solidFill>
                  <a:srgbClr val="0563C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http://www.economy.nayka.com.ua/?op=1&amp;z=5880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  <a:tabLst>
                <a:tab pos="180340" algn="l"/>
              </a:tabLst>
            </a:pPr>
            <a:r>
              <a:rPr lang="uk-UA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Резнік Н.П., Слободяник А.М., Благодатний А. С. Детермінанти розвитку біржового ринку </a:t>
            </a:r>
            <a:r>
              <a:rPr lang="uk-UA" sz="3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агропродовольчої</a:t>
            </a:r>
            <a:r>
              <a:rPr lang="uk-UA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продукції в Україні: [монографія] – К. : </a:t>
            </a:r>
            <a:r>
              <a:rPr lang="uk-UA" sz="3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Білоцерківдрук</a:t>
            </a:r>
            <a:r>
              <a:rPr lang="uk-UA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2019. – 404 с. </a:t>
            </a:r>
            <a:endParaRPr lang="ru-RU" sz="3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200"/>
              <a:buFont typeface="Times New Roman" panose="02020603050405020304" pitchFamily="18" charset="0"/>
              <a:buAutoNum type="arabicPeriod"/>
              <a:tabLst>
                <a:tab pos="180340" algn="l"/>
                <a:tab pos="450215" algn="l"/>
                <a:tab pos="540385" algn="l"/>
                <a:tab pos="630555" algn="l"/>
              </a:tabLst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Розвиток інфраструктурних секторів як чинник реалізації пріоритетних напрямів економічної політики України : колективна монографія / за ред. </a:t>
            </a: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Никифорук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 О.І. ; НАН України, ДУ «Ін-т </a:t>
            </a: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екон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. та </a:t>
            </a: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прогнозув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. НАН України». К., 2017. –522 с.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3876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</TotalTime>
  <Words>947</Words>
  <Application>Microsoft Office PowerPoint</Application>
  <PresentationFormat>Широкоэкранный</PresentationFormat>
  <Paragraphs>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Тема 2. Регуляторне середовища в сфері інфраструктури світового ринку продовольства. </vt:lpstr>
      <vt:lpstr>План </vt:lpstr>
      <vt:lpstr>Напрями удосконалення інфраструктури аграрного ринку України</vt:lpstr>
      <vt:lpstr>Ключовими завданнями з удосконалення інфраструктури аграрного ринку в західних регіонах України в умовах дії Угоди про Асоціацію з ЄС є: 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Рекомендована література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helenmark044@gmail.com</dc:creator>
  <cp:lastModifiedBy>helenmark044@gmail.com</cp:lastModifiedBy>
  <cp:revision>4</cp:revision>
  <dcterms:created xsi:type="dcterms:W3CDTF">2021-10-10T20:04:01Z</dcterms:created>
  <dcterms:modified xsi:type="dcterms:W3CDTF">2021-10-12T09:16:30Z</dcterms:modified>
</cp:coreProperties>
</file>