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7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713" autoAdjust="0"/>
  </p:normalViewPr>
  <p:slideViewPr>
    <p:cSldViewPr snapToGrid="0">
      <p:cViewPr varScale="1">
        <p:scale>
          <a:sx n="69" d="100"/>
          <a:sy n="69" d="100"/>
        </p:scale>
        <p:origin x="75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4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8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2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2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30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40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456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66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46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08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90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24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422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289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439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89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7687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189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331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288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95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019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603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0267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19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6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4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7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66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72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65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3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496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549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59544"/>
            <a:ext cx="9004663" cy="3361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z="46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Лекція </a:t>
            </a:r>
            <a:r>
              <a:rPr lang="uk-UA" sz="46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600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9" y="4298245"/>
            <a:ext cx="8144134" cy="1117687"/>
          </a:xfrm>
        </p:spPr>
        <p:txBody>
          <a:bodyPr/>
          <a:lstStyle/>
          <a:p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Заголовки)"/>
              </a:rPr>
              <a:t>з курсу «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Заголовки)"/>
              </a:rPr>
              <a:t>»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Заголовки)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010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431" y="728331"/>
            <a:ext cx="99781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533400" algn="just">
              <a:spcAft>
                <a:spcPts val="0"/>
              </a:spcAft>
              <a:tabLst>
                <a:tab pos="4572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  <a:tabLst>
                <a:tab pos="4572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Надалі, для спільності, під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q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мається на увазі довільний шар мережі. При навчанні по даному методу посилюються зв'язки між збудженими нейронами.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Повний алгоритм навчання із застосуванням вищенаведеної формули виглядатиме так: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1. На стадії ініціалізації всім ваговим коефіцієнтам присвоюються невеликі випадкові значення.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2. На входи мережі подається вхідний образ, і сигнали збудження розповсюджуються по всіх шарах згідно принципам класичних мереж прямого розповсюдження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feedforward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), тобто для кожного нейрона розраховується зважена сума його входів, до якої потім застосовується активаційна (передавальна) функція нейрона, внаслідок чого встановлюється його вихідне значення.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  <a:tabLst>
                <a:tab pos="368935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3. На підставі набутих вихідних значень нейронів по приведеній формулі проводиться зміна вагових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ф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ц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іє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marR="889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68935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Цикл з кроку 2, поки вихідні значення мережі не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зафіксуються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із заданою точністю.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marR="889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68935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Вживання цього нового способу визначення завершення навчання, відмінного від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використованого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для мережі зворотного розповсюдження, це обумовлено тим, що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підстроювані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значення синапсів фактично не обмежені.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12065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 другому кроці циклу поперемінно пред'являються всі образи з вхідного набору.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3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927" y="793591"/>
            <a:ext cx="101225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indent="213360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 зазначити, що вид відгуків на кожний клас вхідних образів невідомий наперед і буде довільне поєднанням станів нейронів вихідного шару, обумовленим випадковим розподілом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стадії ініціалізації. Разом з тим, мережа здатна узагальнювати схожі образи, відносячи їх до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одному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класу. Тестування навченої мережі дозволяє визначити топологію класів у вихідному шарі. Для приведення відгуків навченої мережі до зручного уявлення можна доповнити мережу одним шаром, який, наприклад, по алгоритму навчання одношарового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персептрона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необхідно примусити відображати вихідні реакції мережі в необхідні образи.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3175" indent="213360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Інший алгоритм навчання без вчителя – алгоритм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Кохонена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Kohonen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передбачає самонавчання за правилом «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ереможець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забирає все». Структура мережі, що реалізовує дане правило, представлена на рисунку 5.3.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13360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 підстроювання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(всі вектори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повинні бути нормалізовані, тобто мати одиничну довжину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||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||=1, і=1,2,...,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виглядає таким чином: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13360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flipV="1">
            <a:off x="2422359" y="5839325"/>
            <a:ext cx="1882873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645461"/>
              </p:ext>
            </p:extLst>
          </p:nvPr>
        </p:nvGraphicFramePr>
        <p:xfrm>
          <a:off x="2422359" y="4989095"/>
          <a:ext cx="4459704" cy="1140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Уравнение" r:id="rId3" imgW="1676400" imgH="431800" progId="Equation.3">
                  <p:embed/>
                </p:oleObj>
              </mc:Choice>
              <mc:Fallback>
                <p:oleObj name="Уравнение" r:id="rId3" imgW="16764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359" y="4989095"/>
                        <a:ext cx="4459704" cy="11402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833" y="5244807"/>
            <a:ext cx="9310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(5.29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3221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lum bright="-42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076" y="899610"/>
            <a:ext cx="4994861" cy="373655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983550" y="4896671"/>
            <a:ext cx="37539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890" algn="ctr">
              <a:spcAft>
                <a:spcPts val="0"/>
              </a:spcAft>
            </a:pP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Рис. 5.3. Структура мережі </a:t>
            </a:r>
            <a:r>
              <a:rPr lang="uk-UA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Кохонена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3179" y="5526506"/>
            <a:ext cx="10154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індекс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позначає нейрон-переможець, відповідний вектору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який ближче всіх розташований до (поточному) вхідного вектору x.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923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0553" y="609600"/>
            <a:ext cx="3876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Оскільки (з урахуванням того, що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04084" y="44097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085652"/>
              </p:ext>
            </p:extLst>
          </p:nvPr>
        </p:nvGraphicFramePr>
        <p:xfrm>
          <a:off x="4446935" y="552791"/>
          <a:ext cx="1703578" cy="44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Уравнение" r:id="rId3" imgW="1205977" imgH="317362" progId="Equation.3">
                  <p:embed/>
                </p:oleObj>
              </mc:Choice>
              <mc:Fallback>
                <p:oleObj name="Уравнение" r:id="rId3" imgW="1205977" imgH="31736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935" y="552791"/>
                        <a:ext cx="1703578" cy="442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30370" y="609600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flipV="1">
            <a:off x="570553" y="1955751"/>
            <a:ext cx="147364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150449"/>
              </p:ext>
            </p:extLst>
          </p:nvPr>
        </p:nvGraphicFramePr>
        <p:xfrm>
          <a:off x="570553" y="1957138"/>
          <a:ext cx="7926820" cy="47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Уравнение" r:id="rId5" imgW="5245100" imgH="317500" progId="Equation.3">
                  <p:embed/>
                </p:oleObj>
              </mc:Choice>
              <mc:Fallback>
                <p:oleObj name="Уравнение" r:id="rId5" imgW="5245100" imgH="317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53" y="1957138"/>
                        <a:ext cx="7926820" cy="474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434855" y="2062552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(5.30)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0553" y="3105835"/>
            <a:ext cx="8573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процедура знаходження 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w</a:t>
            </a:r>
            <a:r>
              <a:rPr lang="uk-UA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r</a:t>
            </a:r>
            <a:r>
              <a:rPr lang="uk-UA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еквівалентна рішення оптимізаційної задачі: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145827" y="336916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955142"/>
              </p:ext>
            </p:extLst>
          </p:nvPr>
        </p:nvGraphicFramePr>
        <p:xfrm>
          <a:off x="4145827" y="3553829"/>
          <a:ext cx="2336613" cy="646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Уравнение" r:id="rId7" imgW="1511300" imgH="419100" progId="Equation.3">
                  <p:embed/>
                </p:oleObj>
              </mc:Choice>
              <mc:Fallback>
                <p:oleObj name="Уравнение" r:id="rId7" imgW="15113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5827" y="3553829"/>
                        <a:ext cx="2336613" cy="6466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15876" y="4306443"/>
            <a:ext cx="6327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можна дати певну геометричну інтерпретацію (рис. 5.4).</a:t>
            </a: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15877" y="5243721"/>
                <a:ext cx="10192755" cy="12154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Оскільки 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скалярний </a:t>
                </a:r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добуток</a:t>
                </a:r>
                <a:r>
                  <a:rPr lang="en-US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uk-UA" i="1" dirty="0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uk-UA" i="1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uk-UA" i="1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uk-UA" i="1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з урахуванням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||</a:t>
                </a:r>
                <a:r>
                  <a:rPr lang="uk-UA" i="1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w</a:t>
                </a:r>
                <a:r>
                  <a:rPr lang="uk-UA" i="1" baseline="-25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і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||=1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представля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є собою просто проекцію </a:t>
                </a:r>
                <a:r>
                  <a:rPr lang="uk-UA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вектора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x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на напрям </a:t>
                </a:r>
                <a:r>
                  <a:rPr lang="uk-UA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вектора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uk-UA" i="1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w</a:t>
                </a:r>
                <a:r>
                  <a:rPr lang="uk-UA" i="1" baseline="-25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і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, тоді нейрон-переможець визначається по тому вектору </a:t>
                </a:r>
                <a:r>
                  <a:rPr lang="uk-UA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вагів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, чий напрям ближче до напряму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x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(на рис. 5.4 таким є вектор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w</a:t>
                </a:r>
                <a:r>
                  <a:rPr lang="uk-UA" i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2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).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77" y="5243721"/>
                <a:ext cx="10192755" cy="1215461"/>
              </a:xfrm>
              <a:prstGeom prst="rect">
                <a:avLst/>
              </a:prstGeom>
              <a:blipFill>
                <a:blip r:embed="rId9"/>
                <a:stretch>
                  <a:fillRect l="-538" t="-2000" r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6854708" y="3628846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5.3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1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89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936" y="803247"/>
            <a:ext cx="95931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53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Після виявлення нейрона-переможця його вихід встановлюється рівним одиниці (у решти нейронів встановлюються нульові виходи), а вага коректується так, щоб зменшити квадрат величини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розузгодження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||x-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w</a:t>
            </a:r>
            <a:r>
              <a:rPr lang="uk-UA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r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||</a:t>
            </a:r>
            <a:r>
              <a:rPr lang="uk-UA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2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.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При використанні градієнтного підходу це приводить до наступного математичного формулювання: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15326" y="2132214"/>
            <a:ext cx="177960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219383"/>
              </p:ext>
            </p:extLst>
          </p:nvPr>
        </p:nvGraphicFramePr>
        <p:xfrm>
          <a:off x="4315327" y="2294021"/>
          <a:ext cx="3794879" cy="1187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Уравнение" r:id="rId3" imgW="1854200" imgH="584200" progId="Equation.3">
                  <p:embed/>
                </p:oleObj>
              </mc:Choice>
              <mc:Fallback>
                <p:oleObj name="Уравнение" r:id="rId3" imgW="1854200" imgH="584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327" y="2294021"/>
                        <a:ext cx="3794879" cy="11871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788786" y="2818535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(5.32)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05843" y="3950187"/>
            <a:ext cx="5838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: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η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-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константа, яка визначає швидкість навчання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4337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824" y="374984"/>
            <a:ext cx="35433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195205" y="3244334"/>
            <a:ext cx="5801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5.4. Ілюстрація до алгоритму самонавчання </a:t>
            </a:r>
            <a:r>
              <a:rPr lang="uk-UA" sz="1600" dirty="0" err="1">
                <a:latin typeface="+mj-lt"/>
                <a:ea typeface="Times New Roman" panose="02020603050405020304" pitchFamily="18" charset="0"/>
              </a:rPr>
              <a:t>Кохонена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53807" y="3783750"/>
            <a:ext cx="6251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653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Знайдемо похідну в правій частині останнього виразу: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37347" y="44436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840789"/>
              </p:ext>
            </p:extLst>
          </p:nvPr>
        </p:nvGraphicFramePr>
        <p:xfrm>
          <a:off x="549003" y="4355254"/>
          <a:ext cx="9173082" cy="937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Уравнение" r:id="rId4" imgW="5689600" imgH="584200" progId="Equation.3">
                  <p:embed/>
                </p:oleObj>
              </mc:Choice>
              <mc:Fallback>
                <p:oleObj name="Уравнение" r:id="rId4" imgW="5689600" imgH="584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003" y="4355254"/>
                        <a:ext cx="9173082" cy="9372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124600" y="4722590"/>
            <a:ext cx="7328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(5.33)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45505" y="5463339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При цьому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124600" y="5494117"/>
            <a:ext cx="7328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/>
              <a:t>(5.34)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923039"/>
              </p:ext>
            </p:extLst>
          </p:nvPr>
        </p:nvGraphicFramePr>
        <p:xfrm>
          <a:off x="3914273" y="5404870"/>
          <a:ext cx="3301543" cy="488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Уравнение" r:id="rId6" imgW="1612900" imgH="241300" progId="Equation.3">
                  <p:embed/>
                </p:oleObj>
              </mc:Choice>
              <mc:Fallback>
                <p:oleObj name="Уравнение" r:id="rId6" imgW="1612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273" y="5404870"/>
                        <a:ext cx="3301543" cy="4883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822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8568" y="1083439"/>
            <a:ext cx="9753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C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лід зазначити, що корекції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у інших нейронів не проводяться.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12065" indent="213360" algn="just">
              <a:spcAft>
                <a:spcPts val="0"/>
              </a:spcAft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Алгоритм навчання (без вчителя) 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Кохонена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може бути тепер описаний таким чином.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5941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Задаються випадкові нормалізовані по довжині вектори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wi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5941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Початок циклу навчання; введення чергового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входів x.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42900" marR="889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5941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Визначення нейрона-переможця, коректування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його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і задання одиничного виходу: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390052"/>
              </p:ext>
            </p:extLst>
          </p:nvPr>
        </p:nvGraphicFramePr>
        <p:xfrm>
          <a:off x="3272589" y="2718702"/>
          <a:ext cx="4082104" cy="457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Уравнение" r:id="rId3" imgW="2120900" imgH="241300" progId="Equation.3">
                  <p:embed/>
                </p:oleObj>
              </mc:Choice>
              <mc:Fallback>
                <p:oleObj name="Уравнение" r:id="rId3" imgW="21209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2589" y="2718702"/>
                        <a:ext cx="4082104" cy="4576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929664" y="2837765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(5.35)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8568" y="3549061"/>
            <a:ext cx="4150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359410" algn="l"/>
              </a:tabLs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4.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Нормалізація знайденого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0" y="4287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258672"/>
              </p:ext>
            </p:extLst>
          </p:nvPr>
        </p:nvGraphicFramePr>
        <p:xfrm>
          <a:off x="4572000" y="4034641"/>
          <a:ext cx="1556084" cy="96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Уравнение" r:id="rId5" imgW="850531" imgH="520474" progId="Equation.3">
                  <p:embed/>
                </p:oleObj>
              </mc:Choice>
              <mc:Fallback>
                <p:oleObj name="Уравнение" r:id="rId5" imgW="850531" imgH="52047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034641"/>
                        <a:ext cx="1556084" cy="961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920045" y="4422707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5.36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8568" y="5214448"/>
            <a:ext cx="4672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6535">
              <a:spcAft>
                <a:spcPts val="0"/>
              </a:spcAft>
              <a:tabLst>
                <a:tab pos="372110" algn="l"/>
              </a:tabLst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5.Задання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значень для решти нейронів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272589" y="6057334"/>
            <a:ext cx="217417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322037"/>
              </p:ext>
            </p:extLst>
          </p:nvPr>
        </p:nvGraphicFramePr>
        <p:xfrm>
          <a:off x="2614863" y="5736932"/>
          <a:ext cx="4310829" cy="576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Уравнение" r:id="rId7" imgW="1778000" imgH="241300" progId="Equation.3">
                  <p:embed/>
                </p:oleObj>
              </mc:Choice>
              <mc:Fallback>
                <p:oleObj name="Уравнение" r:id="rId7" imgW="17780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863" y="5736932"/>
                        <a:ext cx="4310829" cy="5763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929663" y="5910916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(5.37)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91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6904" y="434278"/>
            <a:ext cx="94969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213360" algn="just">
              <a:spcAft>
                <a:spcPts val="0"/>
              </a:spcAft>
              <a:tabLst>
                <a:tab pos="37211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6.	Перевірка виконання правила зупинки (у якості такого правила можна прийняти, наприклад, стабілізацію векторів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на якихось значеннях); якщо воно не виконано – продовження циклу навчання (переходом до кроку 2), в протилежному випадку – перехід до кроку 7.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21653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7. Кінець процедури навчання.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6904" y="2341693"/>
            <a:ext cx="9496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5280" indent="21653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Очевидно, що вираз для корекції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вагових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ф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ц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іє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нейрона-переможця може бути представлений у формі: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2823411" y="3380109"/>
            <a:ext cx="15508818" cy="78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309304"/>
              </p:ext>
            </p:extLst>
          </p:nvPr>
        </p:nvGraphicFramePr>
        <p:xfrm>
          <a:off x="2823410" y="3144253"/>
          <a:ext cx="5771107" cy="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Уравнение" r:id="rId3" imgW="2819400" imgH="241300" progId="Equation.3">
                  <p:embed/>
                </p:oleObj>
              </mc:Choice>
              <mc:Fallback>
                <p:oleObj name="Уравнение" r:id="rId3" imgW="28194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3410" y="3144253"/>
                        <a:ext cx="5771107" cy="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756702" y="3248834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(5.38)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6063" y="4456527"/>
            <a:ext cx="9817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5280" indent="216535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тобто нове (скоректоване) значення даного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явля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ь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зваженою сумою старого значення (до корекції)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пред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’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явленого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входів (рис. 5.5).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0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233" y="264944"/>
            <a:ext cx="4067175" cy="32480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598820" y="379564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R="332105"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5.5. Ілюстрація до процедури корекції </a:t>
            </a:r>
            <a:r>
              <a:rPr lang="uk-UA" sz="1600" dirty="0" err="1">
                <a:latin typeface="+mj-lt"/>
                <a:ea typeface="Times New Roman" panose="02020603050405020304" pitchFamily="18" charset="0"/>
              </a:rPr>
              <a:t>вектора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+mj-lt"/>
                <a:ea typeface="Times New Roman" panose="02020603050405020304" pitchFamily="18" charset="0"/>
              </a:rPr>
              <a:t>нейрона-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переможця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179" y="4724654"/>
            <a:ext cx="10667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Неважко показати, що підсумковим результатом подібних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корекц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й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(в умовах даного прикладу для двовимірного випадку) є вектори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що показують на центри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кластер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(центри групування) вхідних образів (рис. 5.6).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Інакше кажучи, алгоритм навчання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Кохонена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забезпечує рішення задачі автоматичної класифікації, тобто віднесення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входів, до одного з класів (на рис. 5.6 таких класів 3).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16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7326" y="672224"/>
            <a:ext cx="88071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Правда, така класифікація можлива тільки у разі, коли кластери є лінійно роздільними (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г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перпло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щина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) щодо початку координат в просторі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вход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НМ.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175" indent="22542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Відзначимо, що число нейронів НМ для успішного вирішення вказаної задачі повинне бути не менше ніж число кластерів;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оск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льк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и точне число кластерів може бути наперед невідоме, кількість нейронів задають з певним запасом.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175" indent="22542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«Зайві» нейрони, у яких в процесі навчання мережі ваги змінюються хаотично після закінчення даного процесу можуть бути видалені.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81" y="3102392"/>
            <a:ext cx="3305175" cy="22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502568" y="575866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5.6. Вектори </a:t>
            </a:r>
            <a:r>
              <a:rPr lang="uk-UA" sz="1600" dirty="0" err="1"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 НМ після закінчення процесу навчання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Перенавчання і узагальнення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 з найбільш серйозних труднощів висловленого підходу полягає у тому, що таким чином ми мінімізуємо не ту помилку, яку 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насправі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потрібно мінімізувати – помилку, яку можна чекати від мережі, коли їй подаватимуться абсолютно нові спостереження.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Інакше кажучи, ми хотіли б, щоб нейронна мережа мала здатність узагальнювати результат на нові спостереження. У дійсності мережа навчається мінімізувати помилку на досліджуваній множині, і при відсутності ідеальної і нескінченно великої навчальної множини це зовсім не те ж саме, що мінімізувати «справжню» помилку на поверхні помилок у наперед невідомій моделі явища.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Сильніше за все ця відмінність виявляється у </a:t>
            </a:r>
            <a:r>
              <a:rPr lang="uk-UA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проблемі перенавчання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або дуже близької підгонки. Це явище буде простіше продемонструвати не для нейронної мережі, а на прикладі 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апроксимац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ії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допомогою поліномів – при цьому суть явища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абсолютно 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така ж сама.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Поліном (або многочлен)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це вираз, що містить тільки константи і цілі ступені незалежної змінної. 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Приклади: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957514"/>
              </p:ext>
            </p:extLst>
          </p:nvPr>
        </p:nvGraphicFramePr>
        <p:xfrm>
          <a:off x="2277979" y="6249777"/>
          <a:ext cx="2818483" cy="37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Уравнение" r:id="rId3" imgW="2197100" imgH="292100" progId="Equation.3">
                  <p:embed/>
                </p:oleObj>
              </mc:Choice>
              <mc:Fallback>
                <p:oleObj name="Уравнение" r:id="rId3" imgW="2197100" imgH="292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979" y="6249777"/>
                        <a:ext cx="2818483" cy="378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2075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buFont typeface="Arial" panose="020B0604020202020204" pitchFamily="34" charset="0"/>
            </a:pP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Контрольні питання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Пояснити значення терміну “навчання” НМ.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Навести узагальнений алгоритм процесу навчання НМ.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Пояснити суть алгоритму навчання НМ зворотного розповсюдження помилки.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Поясніть значення термінів “перенавчання” та “узагальнення” НМ.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Пояснити алгоритм навчання НМ без учителя.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51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4610" y="799471"/>
            <a:ext cx="9079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Графіки поліномів можуть мати різну форму, причому чим вище ступінь многочлена (і, тим самим, чим більше членів в нього входить), тим більш складною може бути ця форма. Якщо у нас є деякі дані, ми можемо поставити мету підігнати до них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пол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ном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ін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альну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криву (модель) і одержати таким чином пояснення для даної залежності. Наші дані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ж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ут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ь бути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зашумлен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і, тому не можна вважати, що найкраща модель задається кривою, яка в точності проходить через всі наявні точки. Поліном низького порядку може бути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недо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статньо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гнучким засобом для апроксимації даних, тоді як поліном високого порядку може виявитися занадто гнучким, і точно слідуватиме даним, приймаючи при цьому складну форму, що не має ніякого відношення до форми справжньої залежності.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Нейронна мережа стикається з точно такою ж трудністю. Мережі з великим числом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моделюють складніші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функц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і, отже, схильні до перенавчання. Мережа ж з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великою кількістю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може виявитися недостатньо гнучкої, щоб змоделювати наявну залежність.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00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7726" y="601592"/>
            <a:ext cx="97375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018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Як же вибрати «правильний» ступінь складності для мережі? Майже завжди складніша мережа дає меншу помилку, але це може свідчити не про хорошу якість моделі, а про перенавчання.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Відповідь полягає в тому, щоб використовувати механізм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контрольн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крос-перевірки, при якій частина навчальних спостережень резервується і в навчанні по алгоритму зворотного розповсюдження не використовується. Натомість, по мірі роботи алгоритму, вона використовується для незалежного контролю результату.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 самому початку роботи помилки мережі на навчальній і контрольній множинах будуть однаковими (якщо вони істотно відрізняються, то, ймовірно, розбиття всіх прикладів на дві множини було неоднорідне). У міру того як мережа навчається, помилки навчання, поволі зменшуються, і поки навчання зменшує дійсну функцію помилок, помилка на контрольній множині також буде зменшуватись. Якщо ж контрольна помилка перестала зменшуватись або навіть стала зростати, це вказує на те, що мережа почала дуже близько апроксимувати дані і навчання слід зупинити. Це явище занадто точної апроксимації у процесі навчання і називається перенавчанням. Якщо таке трапилося, то звичайно радять зменшити число прихованих елементів або шарів, бо мережа є дуже потужною для даної задачі. Якщо ж мережа, навпаки, була взята недостатньо складна для того, щоб моделювати дану залежність, то перенавчання, швидше за все, не відбудеться, і обидві помилки – навчання і перевірки – не досягнуть достатнього рівня малості.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3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474" y="974338"/>
            <a:ext cx="936859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Описані проблеми з локальними мінімумами і вибором розміру мережі призводять до того, що при практичній роботі з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нейронн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мережами, як правило, доводиться експериментувати з великою кількістю різних мереж, деколи навчаючи кожну з них по кілька разів (щоб не бути введеним в оману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локальн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мінімумами) і порівнювати одержані результати. Головним показником якості результату 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контрольна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помилка. При цьому відповідно до загальнонаукового принципу, згідно якому при інших рівних слід віддати перевагу більш простій моделі, з двох мереж з приблизно рівними помилками контролю має сенс вибрати ту, яка менше.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R="6350" indent="213360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Класичний метод зворотного розповсюдження відноситься до алгоритмів з лінійною збіжністю. Для збільшення швидкості збіжності необхідно використовувати матриці других похідних функції помилки.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5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474" y="1166843"/>
            <a:ext cx="98338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350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Були запропоновані численні модифікації алгоритму зворотного розповсюдження, які зв'язані з використанням різних функцій помилки, різних процедур визначення напряму і величини кроку.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216535">
              <a:spcAft>
                <a:spcPts val="0"/>
              </a:spcAft>
              <a:tabLst>
                <a:tab pos="368935" algn="l"/>
              </a:tabLst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1.	Функції помилки: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marR="635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інтегральні функцій помилки на всій сукупності навчальних прикладів;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функції помилки цілих і дробових ступенів.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6350" indent="213360" algn="just">
              <a:spcAft>
                <a:spcPts val="0"/>
              </a:spcAft>
              <a:tabLst>
                <a:tab pos="368935" algn="l"/>
              </a:tabLst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2.	Процедури визначення величини кроку на кожній ітерації: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дихотом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інерційні співвідношення;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відпал.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216535">
              <a:spcAft>
                <a:spcPts val="0"/>
              </a:spcAft>
              <a:tabLst>
                <a:tab pos="368935" algn="l"/>
              </a:tabLst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3.	Процедури визначення напряму кроку: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marR="635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 використанням матриці похідних другого;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42900" marR="12065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320040" algn="l"/>
                <a:tab pos="533400" algn="l"/>
              </a:tabLs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 використанням напрямів на декількох кроках.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8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Навчання без вчителя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336872"/>
            <a:ext cx="10244353" cy="406392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Розглянутий алгоритм навчання нейронної мережі за допомогою процедури зворотного розповсюдження має на увазі наявність якоїсь зовнішньої ланки, надаючи мережі окрім вхідних також і цільові вихідні образи. Алгоритми, що користуються подібною концепцією, називаються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алгоритмами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навчання з вчителем. Для їх успішного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ван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необхідна наявність експертів, що створюють на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опередньому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етапі для кожного вхідного образу еталонний вихідний. Оскільки створення штучного інтелекту рухається по шляху копіювання природних прообразів, учені не припиняють суперечку на тему, чи можна рахувати алгоритми навчання з вчителем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натуральными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або ж вони повністю штучні. Наприклад, навчання людського мозку, на перший погляд, відбувається без вчителя: на зорові, слухові, тактильні і інші рецептори поступає інформація ззовні, і усередині нервової системи відбувається самоорганізація. Проте не можна заперечувати і того, що в житті людини не мало вчителів – і в прямому, і в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переносном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значеннях – які координують зовнішні дії. Разом з тим, чим би не закінчилася суперечка прихильників цих двох концепцій навчання – з вчителем і без вчителя, вони обидві мають право на існування.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44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0021" y="1443840"/>
            <a:ext cx="97054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Головне, що робить навчання без вчителя привабливим – це його «самостійність». Процес навчання, як і у разі навчання з вчителем, полягає в підстроюванні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мережі. Деякі алгоритми, правда, змінюють і структуру мережі, тобто кількість нейронів і їх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взаємозв'язкок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такі перетворення правильніше назвати більш широким терміном – самоорганізації, але тут вони розглядатися не будуть.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Очевидно, що підстроювання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може проводитися тільки на підставі інформації, доступної у нейроні, тобто його стану і вже наявних вагових коефіцієнтів. Виходячи з цього міркування, по аналогії з відомими принципами самоорганізації нервових клітин, побудовані алгоритми навчання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Хебба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82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360" y="970905"/>
            <a:ext cx="98433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535">
              <a:spcAft>
                <a:spcPts val="0"/>
              </a:spcAft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Сигнальний метод навчання 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Хебба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полягає в зміні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за наступним правилом: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35705" y="18366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371"/>
              </p:ext>
            </p:extLst>
          </p:nvPr>
        </p:nvGraphicFramePr>
        <p:xfrm>
          <a:off x="2935705" y="1785316"/>
          <a:ext cx="2942686" cy="578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Уравнение" r:id="rId3" imgW="1739900" imgH="342900" progId="Equation.3">
                  <p:embed/>
                </p:oleObj>
              </mc:Choice>
              <mc:Fallback>
                <p:oleObj name="Уравнение" r:id="rId3" imgW="1739900" imgH="342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705" y="1785316"/>
                        <a:ext cx="2942686" cy="578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620387" y="1892112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(5.28)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6589" y="3212250"/>
            <a:ext cx="615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де: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12694" y="3050443"/>
            <a:ext cx="35787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910921"/>
              </p:ext>
            </p:extLst>
          </p:nvPr>
        </p:nvGraphicFramePr>
        <p:xfrm>
          <a:off x="2412694" y="3102983"/>
          <a:ext cx="1196675" cy="59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Уравнение" r:id="rId5" imgW="330057" imgH="253890" progId="Equation.3">
                  <p:embed/>
                </p:oleObj>
              </mc:Choice>
              <mc:Fallback>
                <p:oleObj name="Уравнение" r:id="rId5" imgW="330057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2694" y="3102983"/>
                        <a:ext cx="1196675" cy="599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19601" y="3107907"/>
            <a:ext cx="6866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вихідне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значення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j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гo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нейрона шару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q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-1)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52926" y="-161807"/>
            <a:ext cx="186671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042604"/>
              </p:ext>
            </p:extLst>
          </p:nvPr>
        </p:nvGraphicFramePr>
        <p:xfrm>
          <a:off x="3038338" y="3825855"/>
          <a:ext cx="481263" cy="510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Уравнение" r:id="rId7" imgW="317362" imgH="330057" progId="Equation.3">
                  <p:embed/>
                </p:oleObj>
              </mc:Choice>
              <mc:Fallback>
                <p:oleObj name="Уравнение" r:id="rId7" imgW="317362" imgH="3300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338" y="3825855"/>
                        <a:ext cx="481263" cy="510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628416" y="3896404"/>
            <a:ext cx="4499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– вихідне значення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гo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нейрона шару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q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10776" y="45027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33400">
              <a:spcAft>
                <a:spcPts val="0"/>
              </a:spcAft>
            </a:pPr>
            <a:r>
              <a:rPr lang="en-US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w</a:t>
            </a:r>
            <a:r>
              <a:rPr lang="en-US" i="1" baseline="-25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ij</a:t>
            </a: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– ваговий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коефіціент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синапсу, що сполучає ці нейрони,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32492" y="5386025"/>
            <a:ext cx="4592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304800">
              <a:spcAft>
                <a:spcPts val="0"/>
              </a:spcAft>
              <a:tabLst>
                <a:tab pos="457200" algn="l"/>
              </a:tabLst>
            </a:pPr>
            <a:r>
              <a:rPr lang="el-G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η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–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коефіцієнт швидкості навчання.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213611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1_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Override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1797</Words>
  <Application>Microsoft Office PowerPoint</Application>
  <PresentationFormat>Широкоэкранный</PresentationFormat>
  <Paragraphs>97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Cambria Math</vt:lpstr>
      <vt:lpstr>Times New Roman</vt:lpstr>
      <vt:lpstr>Trebuchet MS</vt:lpstr>
      <vt:lpstr>Trebuchet MS (Заголовки)</vt:lpstr>
      <vt:lpstr>Берлин</vt:lpstr>
      <vt:lpstr>1_Берлин</vt:lpstr>
      <vt:lpstr>Уравнение</vt:lpstr>
      <vt:lpstr>Лекція 5</vt:lpstr>
      <vt:lpstr>Перенавчання і узагальнення. </vt:lpstr>
      <vt:lpstr>Презентация PowerPoint</vt:lpstr>
      <vt:lpstr>Презентация PowerPoint</vt:lpstr>
      <vt:lpstr>Презентация PowerPoint</vt:lpstr>
      <vt:lpstr>Презентация PowerPoint</vt:lpstr>
      <vt:lpstr>Навчання без вчителя.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Контрольні питання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Навчання нейронних мереж</dc:title>
  <dc:creator>Марія Самойленко</dc:creator>
  <cp:lastModifiedBy>Tomas</cp:lastModifiedBy>
  <cp:revision>23</cp:revision>
  <dcterms:created xsi:type="dcterms:W3CDTF">2017-04-11T07:51:41Z</dcterms:created>
  <dcterms:modified xsi:type="dcterms:W3CDTF">2017-09-05T07:41:53Z</dcterms:modified>
</cp:coreProperties>
</file>