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8" r:id="rId2"/>
  </p:sldMasterIdLst>
  <p:sldIdLst>
    <p:sldId id="257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1" autoAdjust="0"/>
    <p:restoredTop sz="94713" autoAdjust="0"/>
  </p:normalViewPr>
  <p:slideViewPr>
    <p:cSldViewPr snapToGrid="0">
      <p:cViewPr varScale="1">
        <p:scale>
          <a:sx n="69" d="100"/>
          <a:sy n="69" d="100"/>
        </p:scale>
        <p:origin x="750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B714E-102E-4C64-B211-C50CE9E3C2E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A0CF1475-4119-41B0-B884-46A0A9C0D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16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B714E-102E-4C64-B211-C50CE9E3C2E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A0CF1475-4119-41B0-B884-46A0A9C0D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742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B714E-102E-4C64-B211-C50CE9E3C2E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A0CF1475-4119-41B0-B884-46A0A9C0D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3280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B714E-102E-4C64-B211-C50CE9E3C2E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A0CF1475-4119-41B0-B884-46A0A9C0D3DD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2225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B714E-102E-4C64-B211-C50CE9E3C2E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A0CF1475-4119-41B0-B884-46A0A9C0D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205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B714E-102E-4C64-B211-C50CE9E3C2E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1475-4119-41B0-B884-46A0A9C0D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4306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B714E-102E-4C64-B211-C50CE9E3C2E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1475-4119-41B0-B884-46A0A9C0D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7140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B714E-102E-4C64-B211-C50CE9E3C2E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1475-4119-41B0-B884-46A0A9C0D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64566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4D1B714E-102E-4C64-B211-C50CE9E3C2E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A0CF1475-4119-41B0-B884-46A0A9C0D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85667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B714E-102E-4C64-B211-C50CE9E3C2E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A0CF1475-4119-41B0-B884-46A0A9C0D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99465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B714E-102E-4C64-B211-C50CE9E3C2E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1475-4119-41B0-B884-46A0A9C0D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17088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B714E-102E-4C64-B211-C50CE9E3C2E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1475-4119-41B0-B884-46A0A9C0D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83906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B714E-102E-4C64-B211-C50CE9E3C2E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A0CF1475-4119-41B0-B884-46A0A9C0D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6248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B714E-102E-4C64-B211-C50CE9E3C2E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1475-4119-41B0-B884-46A0A9C0D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34221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B714E-102E-4C64-B211-C50CE9E3C2E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1475-4119-41B0-B884-46A0A9C0D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42891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B714E-102E-4C64-B211-C50CE9E3C2E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1475-4119-41B0-B884-46A0A9C0D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42439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B714E-102E-4C64-B211-C50CE9E3C2E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1475-4119-41B0-B884-46A0A9C0D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47893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B714E-102E-4C64-B211-C50CE9E3C2E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1475-4119-41B0-B884-46A0A9C0D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77687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B714E-102E-4C64-B211-C50CE9E3C2E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1475-4119-41B0-B884-46A0A9C0D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1892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B714E-102E-4C64-B211-C50CE9E3C2E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A0CF1475-4119-41B0-B884-46A0A9C0D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733146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B714E-102E-4C64-B211-C50CE9E3C2E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A0CF1475-4119-41B0-B884-46A0A9C0D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15288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B714E-102E-4C64-B211-C50CE9E3C2E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A0CF1475-4119-41B0-B884-46A0A9C0D3DD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16953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B714E-102E-4C64-B211-C50CE9E3C2E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A0CF1475-4119-41B0-B884-46A0A9C0D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401905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B714E-102E-4C64-B211-C50CE9E3C2E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A0CF1475-4119-41B0-B884-46A0A9C0D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60330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B714E-102E-4C64-B211-C50CE9E3C2E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1475-4119-41B0-B884-46A0A9C0D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102672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B714E-102E-4C64-B211-C50CE9E3C2E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1475-4119-41B0-B884-46A0A9C0D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38196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B714E-102E-4C64-B211-C50CE9E3C2E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1475-4119-41B0-B884-46A0A9C0D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36599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8476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B714E-102E-4C64-B211-C50CE9E3C2E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1475-4119-41B0-B884-46A0A9C0D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9675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B714E-102E-4C64-B211-C50CE9E3C2E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1475-4119-41B0-B884-46A0A9C0D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0669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B714E-102E-4C64-B211-C50CE9E3C2E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1475-4119-41B0-B884-46A0A9C0D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720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B714E-102E-4C64-B211-C50CE9E3C2E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1475-4119-41B0-B884-46A0A9C0D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2656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B714E-102E-4C64-B211-C50CE9E3C2E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1475-4119-41B0-B884-46A0A9C0D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739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B714E-102E-4C64-B211-C50CE9E3C2E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1475-4119-41B0-B884-46A0A9C0D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585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B714E-102E-4C64-B211-C50CE9E3C2E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F1475-4119-41B0-B884-46A0A9C0D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24965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B714E-102E-4C64-B211-C50CE9E3C2E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F1475-4119-41B0-B884-46A0A9C0D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5491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0.wmf"/><Relationship Id="rId9" Type="http://schemas.openxmlformats.org/officeDocument/2006/relationships/image" Target="../media/image4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3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0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7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0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759544"/>
            <a:ext cx="9004663" cy="336150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uk-UA" sz="4600" dirty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Лекція </a:t>
            </a:r>
            <a:r>
              <a:rPr lang="uk-UA" sz="4600" dirty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ru-RU" sz="4600" dirty="0"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36779" y="4298245"/>
            <a:ext cx="8144134" cy="1117687"/>
          </a:xfrm>
        </p:spPr>
        <p:txBody>
          <a:bodyPr/>
          <a:lstStyle/>
          <a:p>
            <a:r>
              <a:rPr lang="uk-UA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Заголовки)"/>
              </a:rPr>
              <a:t>з курсу «</a:t>
            </a:r>
            <a:r>
              <a:rPr lang="uk-UA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Нейроінформаційні</a:t>
            </a:r>
            <a:r>
              <a:rPr lang="uk-UA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мережі керування </a:t>
            </a:r>
            <a:r>
              <a:rPr lang="uk-UA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біотехнічними</a:t>
            </a:r>
            <a:r>
              <a:rPr lang="uk-UA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об</a:t>
            </a: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</a:t>
            </a:r>
            <a:r>
              <a:rPr lang="uk-UA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єктами</a:t>
            </a:r>
            <a:r>
              <a:rPr lang="uk-UA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Заголовки)"/>
              </a:rPr>
              <a:t>»</a:t>
            </a:r>
            <a:endParaRPr lang="ru-RU" sz="1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 (Заголовки)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09166" y="3474720"/>
            <a:ext cx="2952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Автор : </a:t>
            </a:r>
          </a:p>
          <a:p>
            <a:r>
              <a:rPr lang="uk-UA" dirty="0" smtClean="0"/>
              <a:t>доцент, </a:t>
            </a:r>
            <a:r>
              <a:rPr lang="uk-UA" dirty="0" err="1" smtClean="0"/>
              <a:t>к.т.н</a:t>
            </a:r>
            <a:r>
              <a:rPr lang="uk-UA" dirty="0" smtClean="0"/>
              <a:t>. Заєць Н.А.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90102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5431" y="728331"/>
            <a:ext cx="997819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533400" algn="just">
              <a:spcAft>
                <a:spcPts val="0"/>
              </a:spcAft>
              <a:tabLst>
                <a:tab pos="457200" algn="l"/>
              </a:tabLst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 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 panose="02020603050405020304" pitchFamily="18" charset="0"/>
            </a:endParaRPr>
          </a:p>
          <a:p>
            <a:pPr indent="228600" algn="just">
              <a:spcAft>
                <a:spcPts val="0"/>
              </a:spcAft>
              <a:tabLst>
                <a:tab pos="457200" algn="l"/>
              </a:tabLst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Надалі, для спільності, під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q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мається на увазі довільний шар мережі. При навчанні по даному методу посилюються зв'язки між збудженими нейронами.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 panose="02020603050405020304" pitchFamily="18" charset="0"/>
            </a:endParaRPr>
          </a:p>
          <a:p>
            <a:pPr indent="228600" algn="just">
              <a:spcAft>
                <a:spcPts val="0"/>
              </a:spcAft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Повний алгоритм навчання із застосуванням вищенаведеної формули виглядатиме так: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 panose="02020603050405020304" pitchFamily="18" charset="0"/>
            </a:endParaRPr>
          </a:p>
          <a:p>
            <a:pPr indent="228600" algn="just">
              <a:spcAft>
                <a:spcPts val="0"/>
              </a:spcAft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1. На стадії ініціалізації всім ваговим коефіцієнтам присвоюються невеликі випадкові значення.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 panose="02020603050405020304" pitchFamily="18" charset="0"/>
            </a:endParaRPr>
          </a:p>
          <a:p>
            <a:pPr indent="228600" algn="just">
              <a:spcAft>
                <a:spcPts val="0"/>
              </a:spcAft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2. На входи мережі подається вхідний образ, і сигнали збудження розповсюджуються по всіх шарах згідно принципам класичних мереж прямого розповсюдження (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feedforward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), тобто для кожного нейрона розраховується зважена сума його входів, до якої потім застосовується активаційна (передавальна) функція нейрона, внаслідок чого встановлюється його вихідне значення.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 panose="02020603050405020304" pitchFamily="18" charset="0"/>
            </a:endParaRPr>
          </a:p>
          <a:p>
            <a:pPr indent="228600" algn="just">
              <a:spcAft>
                <a:spcPts val="0"/>
              </a:spcAft>
              <a:tabLst>
                <a:tab pos="368935" algn="l"/>
              </a:tabLst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3. На підставі набутих вихідних значень нейронів по приведеній формулі проводиться зміна вагових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ко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е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ф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і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ц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іє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нт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і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в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 panose="02020603050405020304" pitchFamily="18" charset="0"/>
            </a:endParaRPr>
          </a:p>
          <a:p>
            <a:pPr marL="342900" marR="8890" lvl="0" indent="-342900" algn="just">
              <a:spcAft>
                <a:spcPts val="0"/>
              </a:spcAft>
              <a:buFont typeface="Times New Roman" panose="02020603050405020304" pitchFamily="18" charset="0"/>
              <a:buAutoNum type="arabicPeriod"/>
              <a:tabLst>
                <a:tab pos="368935" algn="l"/>
              </a:tabLst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Цикл з кроку 2, поки вихідні значення мережі не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зафіксуються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 із заданою точністю.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 panose="02020603050405020304" pitchFamily="18" charset="0"/>
            </a:endParaRPr>
          </a:p>
          <a:p>
            <a:pPr marL="342900" marR="8890" lvl="0" indent="-342900" algn="just">
              <a:spcAft>
                <a:spcPts val="0"/>
              </a:spcAft>
              <a:buFont typeface="Times New Roman" panose="02020603050405020304" pitchFamily="18" charset="0"/>
              <a:buAutoNum type="arabicPeriod"/>
              <a:tabLst>
                <a:tab pos="368935" algn="l"/>
              </a:tabLst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Вживання цього нового способу визначення завершення навчання, відмінного від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використованого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 для мережі зворотного розповсюдження, це обумовлено тим, що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підстроювані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 значення синапсів фактично не обмежені.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 panose="02020603050405020304" pitchFamily="18" charset="0"/>
            </a:endParaRPr>
          </a:p>
          <a:p>
            <a:pPr marL="3175" marR="12065" indent="213360" algn="just">
              <a:spcAft>
                <a:spcPts val="0"/>
              </a:spcAft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На другому кроці циклу поперемінно пред'являються всі образи з вхідного набору.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630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2927" y="793591"/>
            <a:ext cx="1012256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175" indent="213360"/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Слід зазначити, що вид відгуків на кожний клас вхідних образів невідомий наперед і буде довільне поєднанням станів нейронів вихідного шару, обумовленим випадковим розподілом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вагів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стадії ініціалізації. Разом з тим, мережа здатна узагальнювати схожі образи, відносячи їх до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одному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класу. Тестування навченої мережі дозволяє визначити топологію класів у вихідному шарі. Для приведення відгуків навченої мережі до зручного уявлення можна доповнити мережу одним шаром, який, наприклад, по алгоритму навчання одношарового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персептрона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необхідно примусити відображати вихідні реакції мережі в необхідні образи.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R="3175" indent="213360"/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Інший алгоритм навчання без вчителя – алгоритм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Кохонена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Kohonen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– передбачає самонавчання за правилом «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ереможець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забирає все». Структура мережі, що реалізовує дане правило, представлена на рисунку 5.3.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213360"/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Критерій підстроювання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вагів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мережі (всі вектори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вагів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повинні бути нормалізовані, тобто мати одиничну довжину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||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wі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||=1, і=1,2,...,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виглядає таким чином: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213360"/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 flipV="1">
            <a:off x="2422359" y="5839325"/>
            <a:ext cx="1882873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6645461"/>
              </p:ext>
            </p:extLst>
          </p:nvPr>
        </p:nvGraphicFramePr>
        <p:xfrm>
          <a:off x="2422359" y="4989095"/>
          <a:ext cx="4459704" cy="11402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8" name="Уравнение" r:id="rId3" imgW="1676400" imgH="431800" progId="Equation.3">
                  <p:embed/>
                </p:oleObj>
              </mc:Choice>
              <mc:Fallback>
                <p:oleObj name="Уравнение" r:id="rId3" imgW="1676400" imgH="431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2359" y="4989095"/>
                        <a:ext cx="4459704" cy="114026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555833" y="5244807"/>
            <a:ext cx="9310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(5.29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332217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>
            <a:lum bright="-42000" contras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3076" y="899610"/>
            <a:ext cx="4994861" cy="373655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3983550" y="4896671"/>
            <a:ext cx="375391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8890" algn="ctr">
              <a:spcAft>
                <a:spcPts val="0"/>
              </a:spcAft>
            </a:pPr>
            <a:r>
              <a:rPr lang="uk-UA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Рис. 5.3. Структура мережі </a:t>
            </a:r>
            <a:r>
              <a:rPr lang="uk-UA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Кохонена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3179" y="5526506"/>
            <a:ext cx="101546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175" indent="213360">
              <a:spcAft>
                <a:spcPts val="0"/>
              </a:spcAft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 індекс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позначає нейрон-переможець, відповідний вектору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вагів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який ближче всіх розташований до (поточному) вхідного вектору x.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9238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0553" y="609600"/>
            <a:ext cx="3876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Оскільки (з урахуванням того, що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604084" y="44097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9085652"/>
              </p:ext>
            </p:extLst>
          </p:nvPr>
        </p:nvGraphicFramePr>
        <p:xfrm>
          <a:off x="4446935" y="552791"/>
          <a:ext cx="1703578" cy="442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7" name="Уравнение" r:id="rId3" imgW="1205977" imgH="317362" progId="Equation.3">
                  <p:embed/>
                </p:oleObj>
              </mc:Choice>
              <mc:Fallback>
                <p:oleObj name="Уравнение" r:id="rId3" imgW="1205977" imgH="317362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6935" y="552791"/>
                        <a:ext cx="1703578" cy="4426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130370" y="609600"/>
            <a:ext cx="354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):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 flipV="1">
            <a:off x="570553" y="1955751"/>
            <a:ext cx="1473648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9150449"/>
              </p:ext>
            </p:extLst>
          </p:nvPr>
        </p:nvGraphicFramePr>
        <p:xfrm>
          <a:off x="570553" y="1957138"/>
          <a:ext cx="7926820" cy="4747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8" name="Уравнение" r:id="rId5" imgW="5245100" imgH="317500" progId="Equation.3">
                  <p:embed/>
                </p:oleObj>
              </mc:Choice>
              <mc:Fallback>
                <p:oleObj name="Уравнение" r:id="rId5" imgW="5245100" imgH="3175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553" y="1957138"/>
                        <a:ext cx="7926820" cy="47474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8434855" y="2062552"/>
            <a:ext cx="8050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spcAft>
                <a:spcPts val="0"/>
              </a:spcAft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(5.30)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0553" y="3105835"/>
            <a:ext cx="8573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процедура знаходження </a:t>
            </a:r>
            <a:r>
              <a:rPr lang="uk-UA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w</a:t>
            </a:r>
            <a:r>
              <a:rPr lang="uk-UA" i="1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r</a:t>
            </a:r>
            <a:r>
              <a:rPr lang="uk-UA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 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еквівалентна рішення оптимізаційної задачі: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4145827" y="336916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2955142"/>
              </p:ext>
            </p:extLst>
          </p:nvPr>
        </p:nvGraphicFramePr>
        <p:xfrm>
          <a:off x="4145827" y="3553829"/>
          <a:ext cx="2336613" cy="6466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9" name="Уравнение" r:id="rId7" imgW="1511300" imgH="419100" progId="Equation.3">
                  <p:embed/>
                </p:oleObj>
              </mc:Choice>
              <mc:Fallback>
                <p:oleObj name="Уравнение" r:id="rId7" imgW="1511300" imgH="4191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5827" y="3553829"/>
                        <a:ext cx="2336613" cy="64661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715876" y="4306443"/>
            <a:ext cx="63273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можна дати певну геометричну інтерпретацію (рис. 5.4).</a:t>
            </a: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715877" y="5243721"/>
                <a:ext cx="10192755" cy="121546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uk-UA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ea typeface="Times New Roman" panose="02020603050405020304" pitchFamily="18" charset="0"/>
                  </a:rPr>
                  <a:t>Оскільки </a:t>
                </a:r>
                <a:r>
                  <a:rPr lang="uk-UA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ea typeface="Times New Roman" panose="02020603050405020304" pitchFamily="18" charset="0"/>
                  </a:rPr>
                  <a:t>скалярний </a:t>
                </a:r>
                <a:r>
                  <a:rPr lang="uk-UA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ea typeface="Times New Roman" panose="02020603050405020304" pitchFamily="18" charset="0"/>
                  </a:rPr>
                  <a:t>добуток</a:t>
                </a:r>
                <a:r>
                  <a:rPr lang="en-US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uk-UA" i="1" dirty="0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uk-UA" i="1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uk-UA" i="1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uk-UA" i="1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bSup>
                  </m:oMath>
                </a14:m>
                <a:r>
                  <a:rPr lang="uk-UA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uk-UA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з урахуванням </a:t>
                </a:r>
                <a:r>
                  <a:rPr lang="uk-UA" i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||</a:t>
                </a:r>
                <a:r>
                  <a:rPr lang="uk-UA" i="1" dirty="0" err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w</a:t>
                </a:r>
                <a:r>
                  <a:rPr lang="uk-UA" i="1" baseline="-25000" dirty="0" err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і</a:t>
                </a:r>
                <a:r>
                  <a:rPr lang="uk-UA" i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||=1</a:t>
                </a:r>
                <a:r>
                  <a:rPr lang="uk-UA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 </a:t>
                </a:r>
                <a:r>
                  <a:rPr lang="ru-RU" dirty="0" err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представля</a:t>
                </a:r>
                <a:r>
                  <a:rPr lang="uk-UA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є собою просто проекцію </a:t>
                </a:r>
                <a:r>
                  <a:rPr lang="uk-UA" dirty="0" err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вектора</a:t>
                </a:r>
                <a:r>
                  <a:rPr lang="uk-UA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 </a:t>
                </a:r>
                <a:r>
                  <a:rPr lang="uk-UA" i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x</a:t>
                </a:r>
                <a:r>
                  <a:rPr lang="uk-UA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 на напрям </a:t>
                </a:r>
                <a:r>
                  <a:rPr lang="uk-UA" dirty="0" err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вектора</a:t>
                </a:r>
                <a:r>
                  <a:rPr lang="uk-UA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 </a:t>
                </a:r>
                <a:r>
                  <a:rPr lang="uk-UA" i="1" dirty="0" err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w</a:t>
                </a:r>
                <a:r>
                  <a:rPr lang="uk-UA" i="1" baseline="-25000" dirty="0" err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і</a:t>
                </a:r>
                <a:r>
                  <a:rPr lang="uk-UA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, тоді нейрон-переможець визначається по тому вектору </a:t>
                </a:r>
                <a:r>
                  <a:rPr lang="uk-UA" dirty="0" err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вагів</a:t>
                </a:r>
                <a:r>
                  <a:rPr lang="uk-UA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, чий напрям ближче до напряму </a:t>
                </a:r>
                <a:r>
                  <a:rPr lang="uk-UA" i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x</a:t>
                </a:r>
                <a:r>
                  <a:rPr lang="uk-UA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 (на рис. 5.4 таким є вектор </a:t>
                </a:r>
                <a:r>
                  <a:rPr lang="uk-UA" i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w</a:t>
                </a:r>
                <a:r>
                  <a:rPr lang="uk-UA" i="1" baseline="-250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2</a:t>
                </a:r>
                <a:r>
                  <a:rPr lang="uk-UA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).</a:t>
                </a:r>
                <a:endParaRPr lang="ru-RU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endParaRPr>
              </a:p>
              <a:p>
                <a:endParaRPr lang="ru-RU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endParaRPr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877" y="5243721"/>
                <a:ext cx="10192755" cy="1215461"/>
              </a:xfrm>
              <a:prstGeom prst="rect">
                <a:avLst/>
              </a:prstGeom>
              <a:blipFill>
                <a:blip r:embed="rId9"/>
                <a:stretch>
                  <a:fillRect l="-538" t="-2000" r="-131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Прямоугольник 13"/>
          <p:cNvSpPr/>
          <p:nvPr/>
        </p:nvSpPr>
        <p:spPr>
          <a:xfrm>
            <a:off x="6854708" y="3628846"/>
            <a:ext cx="8050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spcAft>
                <a:spcPts val="0"/>
              </a:spcAft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(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5.3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1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)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39897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37936" y="803247"/>
            <a:ext cx="959317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16535">
              <a:spcAft>
                <a:spcPts val="0"/>
              </a:spcAft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Після виявлення нейрона-переможця його вихід встановлюється рівним одиниці (у решти нейронів встановлюються нульові виходи), а вага коректується так, щоб зменшити квадрат величини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розузгодження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 </a:t>
            </a:r>
            <a:r>
              <a:rPr lang="uk-UA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||x-</a:t>
            </a:r>
            <a:r>
              <a:rPr lang="uk-UA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w</a:t>
            </a:r>
            <a:r>
              <a:rPr lang="uk-UA" i="1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r</a:t>
            </a:r>
            <a:r>
              <a:rPr lang="uk-UA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||</a:t>
            </a:r>
            <a:r>
              <a:rPr lang="uk-UA" i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2</a:t>
            </a:r>
            <a:r>
              <a:rPr lang="uk-UA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.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 При використанні градієнтного підходу це приводить до наступного математичного формулювання: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315326" y="2132214"/>
            <a:ext cx="1779603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3219383"/>
              </p:ext>
            </p:extLst>
          </p:nvPr>
        </p:nvGraphicFramePr>
        <p:xfrm>
          <a:off x="4315327" y="2294021"/>
          <a:ext cx="3794879" cy="1187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9" name="Уравнение" r:id="rId3" imgW="1854200" imgH="584200" progId="Equation.3">
                  <p:embed/>
                </p:oleObj>
              </mc:Choice>
              <mc:Fallback>
                <p:oleObj name="Уравнение" r:id="rId3" imgW="1854200" imgH="584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5327" y="2294021"/>
                        <a:ext cx="3794879" cy="11871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788786" y="2818535"/>
            <a:ext cx="8050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(5.32)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05843" y="3950187"/>
            <a:ext cx="58384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де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: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η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 -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константа, яка визначає швидкість навчання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343371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3">
            <a:lum bright="-30000" contrast="5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1824" y="374984"/>
            <a:ext cx="3543300" cy="25146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3195205" y="3244334"/>
            <a:ext cx="580158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uk-UA" sz="1600" dirty="0">
                <a:latin typeface="+mj-lt"/>
                <a:ea typeface="Times New Roman" panose="02020603050405020304" pitchFamily="18" charset="0"/>
              </a:rPr>
              <a:t>Рис. 5.4. Ілюстрація до алгоритму самонавчання </a:t>
            </a:r>
            <a:r>
              <a:rPr lang="uk-UA" sz="1600" dirty="0" err="1">
                <a:latin typeface="+mj-lt"/>
                <a:ea typeface="Times New Roman" panose="02020603050405020304" pitchFamily="18" charset="0"/>
              </a:rPr>
              <a:t>Кохонена</a:t>
            </a:r>
            <a:endParaRPr lang="ru-RU" sz="1600" dirty="0"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53807" y="3783750"/>
            <a:ext cx="62510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16535">
              <a:spcAft>
                <a:spcPts val="0"/>
              </a:spcAft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Знайдемо похідну в правій частині останнього виразу: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037347" y="444366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4840789"/>
              </p:ext>
            </p:extLst>
          </p:nvPr>
        </p:nvGraphicFramePr>
        <p:xfrm>
          <a:off x="549003" y="4355254"/>
          <a:ext cx="9173082" cy="9372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7" name="Уравнение" r:id="rId4" imgW="5689600" imgH="584200" progId="Equation.3">
                  <p:embed/>
                </p:oleObj>
              </mc:Choice>
              <mc:Fallback>
                <p:oleObj name="Уравнение" r:id="rId4" imgW="5689600" imgH="584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003" y="4355254"/>
                        <a:ext cx="9173082" cy="93728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0124600" y="4722590"/>
            <a:ext cx="73289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uk-UA" sz="1600" dirty="0">
                <a:latin typeface="+mj-lt"/>
                <a:ea typeface="Times New Roman" panose="02020603050405020304" pitchFamily="18" charset="0"/>
              </a:rPr>
              <a:t>(5.33)</a:t>
            </a:r>
            <a:endParaRPr lang="ru-RU" sz="1600" dirty="0"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045505" y="5463339"/>
            <a:ext cx="16337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28600">
              <a:spcAft>
                <a:spcPts val="0"/>
              </a:spcAft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При цьому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0124600" y="5494117"/>
            <a:ext cx="73289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600" dirty="0"/>
              <a:t>(5.34)</a:t>
            </a:r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6923039"/>
              </p:ext>
            </p:extLst>
          </p:nvPr>
        </p:nvGraphicFramePr>
        <p:xfrm>
          <a:off x="3914273" y="5404870"/>
          <a:ext cx="3301543" cy="4883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8" name="Уравнение" r:id="rId6" imgW="1612900" imgH="241300" progId="Equation.3">
                  <p:embed/>
                </p:oleObj>
              </mc:Choice>
              <mc:Fallback>
                <p:oleObj name="Уравнение" r:id="rId6" imgW="1612900" imgH="2413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4273" y="5404870"/>
                        <a:ext cx="3301543" cy="48839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48229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8568" y="1083439"/>
            <a:ext cx="9753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spcAft>
                <a:spcPts val="0"/>
              </a:spcAft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C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лід зазначити, що корекції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вагів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у інших нейронів не проводяться.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  <a:p>
            <a:pPr marR="12065" indent="213360" algn="just">
              <a:spcAft>
                <a:spcPts val="0"/>
              </a:spcAft>
            </a:pPr>
            <a:r>
              <a:rPr lang="uk-UA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Алгоритм навчання (без вчителя) </a:t>
            </a:r>
            <a:r>
              <a:rPr lang="uk-UA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Кохонена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може бути тепер описаний таким чином.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Times New Roman" panose="02020603050405020304" pitchFamily="18" charset="0"/>
              <a:buAutoNum type="arabicPeriod"/>
              <a:tabLst>
                <a:tab pos="359410" algn="l"/>
              </a:tabLst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Задаються випадкові нормалізовані по довжині вектори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wi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Times New Roman" panose="02020603050405020304" pitchFamily="18" charset="0"/>
              <a:buAutoNum type="arabicPeriod"/>
              <a:tabLst>
                <a:tab pos="359410" algn="l"/>
              </a:tabLst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Початок циклу навчання; введення чергового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вектора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входів x.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  <a:p>
            <a:pPr marL="342900" marR="8890" lvl="0" indent="-342900" algn="just">
              <a:spcAft>
                <a:spcPts val="0"/>
              </a:spcAft>
              <a:buFont typeface="Times New Roman" panose="02020603050405020304" pitchFamily="18" charset="0"/>
              <a:buAutoNum type="arabicPeriod"/>
              <a:tabLst>
                <a:tab pos="359410" algn="l"/>
              </a:tabLst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Визначення нейрона-переможця, коректування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вектора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його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вагів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і задання одиничного виходу: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0390052"/>
              </p:ext>
            </p:extLst>
          </p:nvPr>
        </p:nvGraphicFramePr>
        <p:xfrm>
          <a:off x="3272589" y="2718702"/>
          <a:ext cx="4082104" cy="4576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9" name="Уравнение" r:id="rId3" imgW="2120900" imgH="241300" progId="Equation.3">
                  <p:embed/>
                </p:oleObj>
              </mc:Choice>
              <mc:Fallback>
                <p:oleObj name="Уравнение" r:id="rId3" imgW="2120900" imgH="2413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2589" y="2718702"/>
                        <a:ext cx="4082104" cy="45763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929664" y="2837765"/>
            <a:ext cx="73289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600" dirty="0">
                <a:latin typeface="+mj-lt"/>
                <a:ea typeface="Times New Roman" panose="02020603050405020304" pitchFamily="18" charset="0"/>
              </a:rPr>
              <a:t>(5.35)</a:t>
            </a:r>
            <a:endParaRPr lang="ru-RU" sz="1600" dirty="0"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78568" y="3549061"/>
            <a:ext cx="41504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359410" algn="l"/>
              </a:tabLst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4.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Нормалізація знайденого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вектора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: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572000" y="42877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5258672"/>
              </p:ext>
            </p:extLst>
          </p:nvPr>
        </p:nvGraphicFramePr>
        <p:xfrm>
          <a:off x="4572000" y="4034641"/>
          <a:ext cx="1556084" cy="96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0" name="Уравнение" r:id="rId5" imgW="850531" imgH="520474" progId="Equation.3">
                  <p:embed/>
                </p:oleObj>
              </mc:Choice>
              <mc:Fallback>
                <p:oleObj name="Уравнение" r:id="rId5" imgW="850531" imgH="520474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034641"/>
                        <a:ext cx="1556084" cy="961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7920045" y="4422707"/>
            <a:ext cx="7425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uk-UA" sz="1600" dirty="0">
                <a:latin typeface="+mj-lt"/>
                <a:ea typeface="Times New Roman" panose="02020603050405020304" pitchFamily="18" charset="0"/>
              </a:rPr>
              <a:t>5.36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978568" y="5214448"/>
            <a:ext cx="46721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16535">
              <a:spcAft>
                <a:spcPts val="0"/>
              </a:spcAft>
              <a:tabLst>
                <a:tab pos="372110" algn="l"/>
              </a:tabLst>
            </a:pP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5.Задання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значень для решти нейронів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3272589" y="6057334"/>
            <a:ext cx="2174177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1322037"/>
              </p:ext>
            </p:extLst>
          </p:nvPr>
        </p:nvGraphicFramePr>
        <p:xfrm>
          <a:off x="2614863" y="5736932"/>
          <a:ext cx="4310829" cy="5763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1" name="Уравнение" r:id="rId7" imgW="1778000" imgH="241300" progId="Equation.3">
                  <p:embed/>
                </p:oleObj>
              </mc:Choice>
              <mc:Fallback>
                <p:oleObj name="Уравнение" r:id="rId7" imgW="1778000" imgH="241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4863" y="5736932"/>
                        <a:ext cx="4310829" cy="57631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7929663" y="5910916"/>
            <a:ext cx="73289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600" dirty="0">
                <a:latin typeface="+mj-lt"/>
                <a:ea typeface="Times New Roman" panose="02020603050405020304" pitchFamily="18" charset="0"/>
              </a:rPr>
              <a:t>(5.37)</a:t>
            </a:r>
            <a:endParaRPr lang="ru-RU" sz="1600" dirty="0"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6918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06904" y="434278"/>
            <a:ext cx="949692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75" indent="213360" algn="just">
              <a:spcAft>
                <a:spcPts val="0"/>
              </a:spcAft>
              <a:tabLst>
                <a:tab pos="372110" algn="l"/>
              </a:tabLst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6.	Перевірка виконання правила зупинки (у якості такого правила можна прийняти, наприклад, стабілізацію векторів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вагів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на якихось значеннях); якщо воно не виконано – продовження циклу навчання (переходом до кроку 2), в протилежному випадку – перехід до кроку 7.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  <a:p>
            <a:pPr marL="216535">
              <a:spcAft>
                <a:spcPts val="0"/>
              </a:spcAft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7. Кінець процедури навчання.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06904" y="2341693"/>
            <a:ext cx="94969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35280" indent="216535" algn="just">
              <a:spcAft>
                <a:spcPts val="0"/>
              </a:spcAft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Очевидно, що вираз для корекції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вектора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вагових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ко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е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ф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і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ц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іє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нт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і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в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нейрона-переможця може бути представлений у формі: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 flipV="1">
            <a:off x="2823411" y="3380109"/>
            <a:ext cx="15508818" cy="78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7309304"/>
              </p:ext>
            </p:extLst>
          </p:nvPr>
        </p:nvGraphicFramePr>
        <p:xfrm>
          <a:off x="2823410" y="3144253"/>
          <a:ext cx="5771107" cy="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7" name="Уравнение" r:id="rId3" imgW="2819400" imgH="241300" progId="Equation.3">
                  <p:embed/>
                </p:oleObj>
              </mc:Choice>
              <mc:Fallback>
                <p:oleObj name="Уравнение" r:id="rId3" imgW="2819400" imgH="2413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3410" y="3144253"/>
                        <a:ext cx="5771107" cy="4812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8756702" y="3248834"/>
            <a:ext cx="73289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600" dirty="0">
                <a:latin typeface="+mj-lt"/>
                <a:ea typeface="Times New Roman" panose="02020603050405020304" pitchFamily="18" charset="0"/>
              </a:rPr>
              <a:t>(5.38)</a:t>
            </a:r>
            <a:endParaRPr lang="ru-RU" sz="1600" dirty="0"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86063" y="4456527"/>
            <a:ext cx="98177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35280" indent="216535" algn="just"/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тобто нове (скоректоване) значення даного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вектора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явля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є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т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ь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ся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зваженою сумою старого значення (до корекції) і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пред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’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явленого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вектора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входів (рис. 5.5).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01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>
            <a:lum bright="-30000" contrast="5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3233" y="264944"/>
            <a:ext cx="4067175" cy="324802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2598820" y="3795646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marR="332105" algn="ctr">
              <a:spcAft>
                <a:spcPts val="0"/>
              </a:spcAft>
            </a:pPr>
            <a:r>
              <a:rPr lang="uk-UA" sz="1600" dirty="0">
                <a:latin typeface="+mj-lt"/>
                <a:ea typeface="Times New Roman" panose="02020603050405020304" pitchFamily="18" charset="0"/>
              </a:rPr>
              <a:t>Рис. 5.5. Ілюстрація до процедури корекції </a:t>
            </a:r>
            <a:r>
              <a:rPr lang="uk-UA" sz="1600" dirty="0" err="1">
                <a:latin typeface="+mj-lt"/>
                <a:ea typeface="Times New Roman" panose="02020603050405020304" pitchFamily="18" charset="0"/>
              </a:rPr>
              <a:t>вектора</a:t>
            </a:r>
            <a:r>
              <a:rPr lang="uk-UA" sz="16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uk-UA" sz="1600" dirty="0" err="1">
                <a:latin typeface="+mj-lt"/>
                <a:ea typeface="Times New Roman" panose="02020603050405020304" pitchFamily="18" charset="0"/>
              </a:rPr>
              <a:t>вагів</a:t>
            </a:r>
            <a:r>
              <a:rPr lang="uk-UA" sz="16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+mj-lt"/>
                <a:ea typeface="Times New Roman" panose="02020603050405020304" pitchFamily="18" charset="0"/>
              </a:rPr>
              <a:t>нейрона-</a:t>
            </a:r>
            <a:r>
              <a:rPr lang="uk-UA" sz="1600" dirty="0">
                <a:latin typeface="+mj-lt"/>
                <a:ea typeface="Times New Roman" panose="02020603050405020304" pitchFamily="18" charset="0"/>
              </a:rPr>
              <a:t>переможця</a:t>
            </a:r>
            <a:endParaRPr lang="ru-RU" sz="1600" dirty="0"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9179" y="4724654"/>
            <a:ext cx="1066799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13360" algn="just">
              <a:spcAft>
                <a:spcPts val="0"/>
              </a:spcAft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Неважко показати, що підсумковим результатом подібних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корекц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і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й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(в умовах даного прикладу для двовимірного випадку) є вектори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вагів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, що показують на центри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кластер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і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в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(центри групування) вхідних образів (рис. 5.6).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  <a:p>
            <a:pPr indent="213360" algn="just">
              <a:spcAft>
                <a:spcPts val="0"/>
              </a:spcAft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Інакше кажучи, алгоритм навчання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Кохонена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забезпечує рішення задачі автоматичної класифікації, тобто віднесення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вектора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входів, до одного з класів (на рис. 5.6 таких класів 3).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5165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67326" y="672224"/>
            <a:ext cx="880711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13360" algn="just">
              <a:spcAft>
                <a:spcPts val="0"/>
              </a:spcAft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Правда, така класифікація можлива тільки у разі, коли кластери є лінійно роздільними (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г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і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перпло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щина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ми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) щодо початку координат в просторі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вход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і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в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НМ.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  <a:p>
            <a:pPr marL="3175" indent="225425" algn="just">
              <a:spcAft>
                <a:spcPts val="0"/>
              </a:spcAft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Відзначимо, що число нейронів НМ для успішного вирішення вказаної задачі повинне бути не менше ніж число кластерів;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оск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і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льк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и точне число кластерів може бути наперед невідоме, кількість нейронів задають з певним запасом.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  <a:p>
            <a:pPr marL="3175" indent="225425" algn="just">
              <a:spcAft>
                <a:spcPts val="0"/>
              </a:spcAft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«Зайві» нейрони, у яких в процесі навчання мережі ваги змінюються хаотично після закінчення даного процесу можуть бути видалені.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>
            <a:lum bright="-12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7981" y="3102392"/>
            <a:ext cx="3305175" cy="225742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2502568" y="5758660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uk-UA" sz="1600" dirty="0">
                <a:latin typeface="+mj-lt"/>
                <a:ea typeface="Times New Roman" panose="02020603050405020304" pitchFamily="18" charset="0"/>
              </a:rPr>
              <a:t>Рис. 5.6. Вектори </a:t>
            </a:r>
            <a:r>
              <a:rPr lang="uk-UA" sz="1600" dirty="0" err="1">
                <a:latin typeface="+mj-lt"/>
                <a:ea typeface="Times New Roman" panose="02020603050405020304" pitchFamily="18" charset="0"/>
              </a:rPr>
              <a:t>вагів</a:t>
            </a:r>
            <a:r>
              <a:rPr lang="uk-UA" sz="1600" dirty="0">
                <a:latin typeface="+mj-lt"/>
                <a:ea typeface="Times New Roman" panose="02020603050405020304" pitchFamily="18" charset="0"/>
              </a:rPr>
              <a:t> НМ після закінчення процесу навчання</a:t>
            </a:r>
            <a:endParaRPr lang="ru-RU" sz="1600" dirty="0"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25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/>
              <a:t>Перенавчання і узагальнення</a:t>
            </a:r>
            <a:r>
              <a:rPr lang="uk-UA" dirty="0"/>
              <a:t>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uk-UA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Одна з найбільш серйозних труднощів висловленого підходу полягає у тому, що таким чином ми мінімізуємо не ту помилку, яку </a:t>
            </a:r>
            <a:r>
              <a:rPr lang="uk-UA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насправі</a:t>
            </a:r>
            <a:r>
              <a:rPr lang="uk-UA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потрібно мінімізувати – помилку, яку можна чекати від мережі, коли їй подаватимуться абсолютно нові спостереження.</a:t>
            </a:r>
            <a:endParaRPr lang="ru-RU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uk-UA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Інакше кажучи, ми хотіли б, щоб нейронна мережа мала здатність узагальнювати результат на нові спостереження. У дійсності мережа навчається мінімізувати помилку на досліджуваній множині, і при відсутності ідеальної і нескінченно великої навчальної множини це зовсім не те ж саме, що мінімізувати «справжню» помилку на поверхні помилок у наперед невідомій моделі явища.</a:t>
            </a:r>
            <a:endParaRPr lang="ru-RU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uk-UA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Сильніше за все ця відмінність виявляється у </a:t>
            </a:r>
            <a:r>
              <a:rPr lang="uk-UA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проблемі перенавчання</a:t>
            </a:r>
            <a:r>
              <a:rPr lang="uk-UA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або дуже близької підгонки. Це явище буде простіше продемонструвати не для нейронної мережі, а на прикладі </a:t>
            </a:r>
            <a:r>
              <a:rPr lang="ru-RU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апроксимац</a:t>
            </a:r>
            <a:r>
              <a:rPr lang="uk-UA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ії</a:t>
            </a:r>
            <a:r>
              <a:rPr lang="uk-UA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допомогою поліномів – при цьому суть явища </a:t>
            </a: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абсолютно </a:t>
            </a:r>
            <a:r>
              <a:rPr lang="uk-UA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така ж сама.</a:t>
            </a:r>
            <a:endParaRPr lang="ru-RU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uk-UA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Поліном (або многочлен)</a:t>
            </a:r>
            <a:r>
              <a:rPr lang="uk-UA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це вираз, що містить тільки константи і цілі ступені незалежної змінної. </a:t>
            </a:r>
            <a:endParaRPr lang="ru-RU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uk-UA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Приклади:</a:t>
            </a:r>
            <a:endParaRPr lang="ru-RU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9957514"/>
              </p:ext>
            </p:extLst>
          </p:nvPr>
        </p:nvGraphicFramePr>
        <p:xfrm>
          <a:off x="2277979" y="6249777"/>
          <a:ext cx="2818483" cy="378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1" name="Уравнение" r:id="rId3" imgW="2197100" imgH="292100" progId="Equation.3">
                  <p:embed/>
                </p:oleObj>
              </mc:Choice>
              <mc:Fallback>
                <p:oleObj name="Уравнение" r:id="rId3" imgW="2197100" imgH="2921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7979" y="6249777"/>
                        <a:ext cx="2818483" cy="3782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20751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>
              <a:buFont typeface="Arial" panose="020B0604020202020204" pitchFamily="34" charset="0"/>
            </a:pPr>
            <a:r>
              <a:rPr lang="uk-UA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Контрольні питання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Пояснити значення терміну “навчання” НМ.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lvl="0"/>
            <a:r>
              <a:rPr lang="uk-UA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Навести узагальнений алгоритм процесу навчання НМ.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lvl="0"/>
            <a:r>
              <a:rPr lang="uk-UA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Пояснити суть алгоритму навчання НМ зворотного розповсюдження помилки.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lvl="0"/>
            <a:r>
              <a:rPr lang="uk-UA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Поясніть значення термінів “перенавчання” та “узагальнення” НМ.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lvl="0"/>
            <a:r>
              <a:rPr lang="uk-UA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Пояснити алгоритм навчання НМ без учителя.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5517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94610" y="799471"/>
            <a:ext cx="907983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13360">
              <a:spcAft>
                <a:spcPts val="0"/>
              </a:spcAft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Графіки поліномів можуть мати різну форму, причому чим вище ступінь многочлена (і, тим самим, чим більше членів в нього входить), тим більш складною може бути ця форма. Якщо у нас є деякі дані, ми можемо поставити мету підігнати до них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пол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і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ном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ін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альну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 криву (модель) і одержати таким чином пояснення для даної залежності. Наші дані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мо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ж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ут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ь бути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зашумлен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і, тому не можна вважати, що найкраща модель задається кривою, яка в точності проходить через всі наявні точки. Поліном низького порядку може бути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недо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статньо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 гнучким засобом для апроксимації даних, тоді як поліном високого порядку може виявитися занадто гнучким, і точно слідуватиме даним, приймаючи при цьому складну форму, що не має ніякого відношення до форми справжньої залежності.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 panose="02020603050405020304" pitchFamily="18" charset="0"/>
            </a:endParaRPr>
          </a:p>
          <a:p>
            <a:pPr indent="213360">
              <a:spcAft>
                <a:spcPts val="0"/>
              </a:spcAft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Нейронна мережа стикається з точно такою ж трудністю. Мережі з великим числом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вагів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 моделюють складніші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функц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ії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 і, отже, схильні до перенавчання. Мережа ж з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не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великою кількістю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вагів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 може виявитися недостатньо гнучкої, щоб змоделювати наявну залежність.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003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7726" y="601592"/>
            <a:ext cx="973755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10185">
              <a:spcAft>
                <a:spcPts val="0"/>
              </a:spcAft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Як же вибрати «правильний» ступінь складності для мережі? Майже завжди складніша мережа дає меншу помилку, але це може свідчити не про хорошу якість моделі, а про перенавчання.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 panose="02020603050405020304" pitchFamily="18" charset="0"/>
            </a:endParaRPr>
          </a:p>
          <a:p>
            <a:pPr indent="213360">
              <a:spcAft>
                <a:spcPts val="0"/>
              </a:spcAft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Відповідь полягає в тому, щоб використовувати механізм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контрольн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ої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 крос-перевірки, при якій частина навчальних спостережень резервується і в навчанні по алгоритму зворотного розповсюдження не використовується. Натомість, по мірі роботи алгоритму, вона використовується для незалежного контролю результату.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 panose="02020603050405020304" pitchFamily="18" charset="0"/>
            </a:endParaRPr>
          </a:p>
          <a:p>
            <a:pPr indent="213360">
              <a:spcAft>
                <a:spcPts val="0"/>
              </a:spcAft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На самому початку роботи помилки мережі на навчальній і контрольній множинах будуть однаковими (якщо вони істотно відрізняються, то, ймовірно, розбиття всіх прикладів на дві множини було неоднорідне). У міру того як мережа навчається, помилки навчання, поволі зменшуються, і поки навчання зменшує дійсну функцію помилок, помилка на контрольній множині також буде зменшуватись. Якщо ж контрольна помилка перестала зменшуватись або навіть стала зростати, це вказує на те, що мережа почала дуже близько апроксимувати дані і навчання слід зупинити. Це явище занадто точної апроксимації у процесі навчання і називається перенавчанням. Якщо таке трапилося, то звичайно радять зменшити число прихованих елементів або шарів, бо мережа є дуже потужною для даної задачі. Якщо ж мережа, навпаки, була взята недостатньо складна для того, щоб моделювати дану залежність, то перенавчання, швидше за все, не відбудеться, і обидві помилки – навчання і перевірки – не досягнуть достатнього рівня малості.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938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61474" y="974338"/>
            <a:ext cx="936859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13360"/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Описані проблеми з локальними мінімумами і вибором розміру мережі призводять до того, що при практичній роботі з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нейронн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ми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 мережами, як правило, доводиться експериментувати з великою кількістю різних мереж, деколи навчаючи кожну з них по кілька разів (щоб не бути введеним в оману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локальн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ми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 мінімумами) і порівнювати одержані результати. Головним показником якості результату є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контрольна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 помилка. При цьому відповідно до загальнонаукового принципу, згідно якому при інших рівних слід віддати перевагу більш простій моделі, з двох мереж з приблизно рівними помилками контролю має сенс вибрати ту, яка менше.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 panose="02020603050405020304" pitchFamily="18" charset="0"/>
            </a:endParaRPr>
          </a:p>
          <a:p>
            <a:pPr marR="6350" indent="213360"/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Класичний метод зворотного розповсюдження відноситься до алгоритмів з лінійною збіжністю. Для збільшення швидкості збіжності необхідно використовувати матриці других похідних функції помилки.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054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61474" y="1166843"/>
            <a:ext cx="983381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350" indent="213360" algn="just">
              <a:spcAft>
                <a:spcPts val="0"/>
              </a:spcAft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Були запропоновані численні модифікації алгоритму зворотного розповсюдження, які зв'язані з використанням різних функцій помилки, різних процедур визначення напряму і величини кроку.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 panose="02020603050405020304" pitchFamily="18" charset="0"/>
            </a:endParaRPr>
          </a:p>
          <a:p>
            <a:pPr marL="216535">
              <a:spcAft>
                <a:spcPts val="0"/>
              </a:spcAft>
              <a:tabLst>
                <a:tab pos="368935" algn="l"/>
              </a:tabLst>
            </a:pPr>
            <a:r>
              <a:rPr lang="uk-UA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1.	Функції помилки: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 panose="02020603050405020304" pitchFamily="18" charset="0"/>
            </a:endParaRPr>
          </a:p>
          <a:p>
            <a:pPr marL="342900" marR="6350" lvl="0" indent="-342900" algn="just"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320040" algn="l"/>
                <a:tab pos="533400" algn="l"/>
              </a:tabLst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інтегральні функцій помилки на всій сукупності навчальних прикладів;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320040" algn="l"/>
                <a:tab pos="533400" algn="l"/>
              </a:tabLst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функції помилки цілих і дробових ступенів.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 panose="02020603050405020304" pitchFamily="18" charset="0"/>
            </a:endParaRPr>
          </a:p>
          <a:p>
            <a:pPr marL="3175" marR="6350" indent="213360" algn="just">
              <a:spcAft>
                <a:spcPts val="0"/>
              </a:spcAft>
              <a:tabLst>
                <a:tab pos="368935" algn="l"/>
              </a:tabLst>
            </a:pPr>
            <a:r>
              <a:rPr lang="uk-UA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2.	Процедури визначення величини кроку на кожній ітерації: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320040" algn="l"/>
                <a:tab pos="533400" algn="l"/>
              </a:tabLst>
            </a:pP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дихотом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і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я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;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320040" algn="l"/>
                <a:tab pos="533400" algn="l"/>
              </a:tabLst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інерційні співвідношення;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320040" algn="l"/>
                <a:tab pos="533400" algn="l"/>
              </a:tabLst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відпал.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 panose="02020603050405020304" pitchFamily="18" charset="0"/>
            </a:endParaRPr>
          </a:p>
          <a:p>
            <a:pPr marL="216535">
              <a:spcAft>
                <a:spcPts val="0"/>
              </a:spcAft>
              <a:tabLst>
                <a:tab pos="368935" algn="l"/>
              </a:tabLst>
            </a:pPr>
            <a:r>
              <a:rPr lang="uk-UA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3.	Процедури визначення напряму кроку: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 panose="02020603050405020304" pitchFamily="18" charset="0"/>
            </a:endParaRPr>
          </a:p>
          <a:p>
            <a:pPr marL="342900" marR="6350" lvl="0" indent="-342900" algn="just"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320040" algn="l"/>
                <a:tab pos="533400" algn="l"/>
              </a:tabLst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з використанням матриці похідних другого;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 panose="02020603050405020304" pitchFamily="18" charset="0"/>
            </a:endParaRPr>
          </a:p>
          <a:p>
            <a:pPr marL="342900" marR="12065" lvl="0" indent="-342900" algn="just"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320040" algn="l"/>
                <a:tab pos="533400" algn="l"/>
              </a:tabLst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з використанням напрямів на декількох кроках.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882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/>
              <a:t>Навчання без вчителя</a:t>
            </a:r>
            <a:r>
              <a:rPr lang="uk-UA" dirty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0321" y="2336872"/>
            <a:ext cx="10244353" cy="4063927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uk-UA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Розглянутий алгоритм навчання нейронної мережі за допомогою процедури зворотного розповсюдження має на увазі наявність якоїсь зовнішньої ланки, надаючи мережі окрім вхідних також і цільові вихідні образи. Алгоритми, що користуються подібною концепцією, називаються 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алгоритмами</a:t>
            </a:r>
            <a:r>
              <a:rPr lang="uk-UA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навчання з вчителем. Для їх успішного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</a:t>
            </a:r>
            <a:r>
              <a:rPr lang="uk-UA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</a:t>
            </a:r>
            <a:r>
              <a:rPr lang="uk-UA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ван</a:t>
            </a:r>
            <a:r>
              <a:rPr lang="uk-UA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</a:t>
            </a:r>
            <a:r>
              <a:rPr lang="uk-UA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необхідна наявність експертів, що створюють на 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uk-UA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опередньому</a:t>
            </a:r>
            <a:r>
              <a:rPr lang="uk-UA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етапі для кожного вхідного образу еталонний вихідний. Оскільки створення штучного інтелекту рухається по шляху копіювання природних прообразів, учені не припиняють суперечку на тему, чи можна рахувати алгоритми навчання з вчителем 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натуральными</a:t>
            </a:r>
            <a:r>
              <a:rPr lang="uk-UA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або ж вони повністю штучні. Наприклад, навчання людського мозку, на перший погляд, відбувається без вчителя: на зорові, слухові, тактильні і інші рецептори поступає інформація ззовні, і усередині нервової системи відбувається самоорганізація. Проте не можна заперечувати і того, що в житті людини не мало вчителів – і в прямому, і в 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переносном</a:t>
            </a:r>
            <a:r>
              <a:rPr lang="uk-UA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значеннях – які координують зовнішні дії. Разом з тим, чим би не закінчилася суперечка прихильників цих двох концепцій навчання – з вчителем і без вчителя, вони обидві мають право на існування.</a:t>
            </a:r>
            <a:endParaRPr lang="ru-RU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6444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70021" y="1443840"/>
            <a:ext cx="970547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13360" algn="just">
              <a:spcAft>
                <a:spcPts val="0"/>
              </a:spcAft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Головне, що робить навчання без вчителя привабливим – це його «самостійність». Процес навчання, як і у разі навчання з вчителем, полягає в підстроюванні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вагів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мережі. Деякі алгоритми, правда, змінюють і структуру мережі, тобто кількість нейронів і їх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взаємозв'язкок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але такі перетворення правильніше назвати більш широким терміном – самоорганізації, але тут вони розглядатися не будуть.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213360" algn="just">
              <a:spcAft>
                <a:spcPts val="0"/>
              </a:spcAft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Очевидно, що підстроювання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вагів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може проводитися тільки на підставі інформації, доступної у нейроні, тобто його стану і вже наявних вагових коефіцієнтів. Виходячи з цього міркування, по аналогії з відомими принципами самоорганізації нервових клітин, побудовані алгоритми навчання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Хебба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9821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6360" y="970905"/>
            <a:ext cx="98433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16535">
              <a:spcAft>
                <a:spcPts val="0"/>
              </a:spcAft>
            </a:pPr>
            <a:r>
              <a:rPr lang="uk-UA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Сигнальний метод навчання </a:t>
            </a:r>
            <a:r>
              <a:rPr lang="uk-UA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Хебба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 полягає в зміні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вагів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 за наступним правилом: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935705" y="183663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8371"/>
              </p:ext>
            </p:extLst>
          </p:nvPr>
        </p:nvGraphicFramePr>
        <p:xfrm>
          <a:off x="2935705" y="1785316"/>
          <a:ext cx="2942686" cy="5788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2" name="Уравнение" r:id="rId3" imgW="1739900" imgH="342900" progId="Equation.3">
                  <p:embed/>
                </p:oleObj>
              </mc:Choice>
              <mc:Fallback>
                <p:oleObj name="Уравнение" r:id="rId3" imgW="1739900" imgH="3429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5705" y="1785316"/>
                        <a:ext cx="2942686" cy="57888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620387" y="1892112"/>
            <a:ext cx="8050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(5.28)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86589" y="3212250"/>
            <a:ext cx="6158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де: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412694" y="3050443"/>
            <a:ext cx="3578762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5910921"/>
              </p:ext>
            </p:extLst>
          </p:nvPr>
        </p:nvGraphicFramePr>
        <p:xfrm>
          <a:off x="2412694" y="3102983"/>
          <a:ext cx="1196675" cy="5995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3" name="Уравнение" r:id="rId5" imgW="330057" imgH="253890" progId="Equation.3">
                  <p:embed/>
                </p:oleObj>
              </mc:Choice>
              <mc:Fallback>
                <p:oleObj name="Уравнение" r:id="rId5" imgW="330057" imgH="25389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2694" y="3102983"/>
                        <a:ext cx="1196675" cy="5995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3519601" y="3107907"/>
            <a:ext cx="68662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- 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вихідне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значення </a:t>
            </a:r>
            <a:r>
              <a:rPr lang="uk-UA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j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-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гo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 нейрона шару </a:t>
            </a:r>
            <a:r>
              <a:rPr lang="uk-UA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(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q</a:t>
            </a:r>
            <a:r>
              <a:rPr lang="uk-UA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-1)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,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352926" y="-161807"/>
            <a:ext cx="1866717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8042604"/>
              </p:ext>
            </p:extLst>
          </p:nvPr>
        </p:nvGraphicFramePr>
        <p:xfrm>
          <a:off x="3038338" y="3825855"/>
          <a:ext cx="481263" cy="5104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4" name="Уравнение" r:id="rId7" imgW="317362" imgH="330057" progId="Equation.3">
                  <p:embed/>
                </p:oleObj>
              </mc:Choice>
              <mc:Fallback>
                <p:oleObj name="Уравнение" r:id="rId7" imgW="317362" imgH="330057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8338" y="3825855"/>
                        <a:ext cx="481263" cy="51043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3628416" y="3896404"/>
            <a:ext cx="44999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– вихідне значення </a:t>
            </a:r>
            <a:r>
              <a:rPr lang="uk-UA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і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-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гo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 нейрона шару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q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;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710776" y="450271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533400">
              <a:spcAft>
                <a:spcPts val="0"/>
              </a:spcAft>
            </a:pPr>
            <a:r>
              <a:rPr lang="en-US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w</a:t>
            </a:r>
            <a:r>
              <a:rPr lang="en-US" i="1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ij</a:t>
            </a:r>
            <a:r>
              <a:rPr lang="en-US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– ваговий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коефіціент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 синапсу, що сполучає ці нейрони,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832492" y="5386025"/>
            <a:ext cx="45929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indent="304800">
              <a:spcAft>
                <a:spcPts val="0"/>
              </a:spcAft>
              <a:tabLst>
                <a:tab pos="457200" algn="l"/>
              </a:tabLst>
            </a:pPr>
            <a:r>
              <a:rPr lang="el-GR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η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–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коефіцієнт швидкості навчання.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213611"/>
      </p:ext>
    </p:extLst>
  </p:cSld>
  <p:clrMapOvr>
    <a:masterClrMapping/>
  </p:clrMapOvr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ppt/theme/theme2.xml><?xml version="1.0" encoding="utf-8"?>
<a:theme xmlns:a="http://schemas.openxmlformats.org/drawingml/2006/main" name="1_Берлин">
  <a:themeElements>
    <a:clrScheme name="Берлин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ppt/theme/themeOverride1.xml><?xml version="1.0" encoding="utf-8"?>
<a:themeOverride xmlns:a="http://schemas.openxmlformats.org/drawingml/2006/main">
  <a:clrScheme name="Берлин">
    <a:dk1>
      <a:sysClr val="windowText" lastClr="000000"/>
    </a:dk1>
    <a:lt1>
      <a:sysClr val="window" lastClr="FFFFFF"/>
    </a:lt1>
    <a:dk2>
      <a:srgbClr val="6A9C41"/>
    </a:dk2>
    <a:lt2>
      <a:srgbClr val="E7E6E6"/>
    </a:lt2>
    <a:accent1>
      <a:srgbClr val="A7D535"/>
    </a:accent1>
    <a:accent2>
      <a:srgbClr val="EACA4F"/>
    </a:accent2>
    <a:accent3>
      <a:srgbClr val="FD9850"/>
    </a:accent3>
    <a:accent4>
      <a:srgbClr val="F46442"/>
    </a:accent4>
    <a:accent5>
      <a:srgbClr val="54D289"/>
    </a:accent5>
    <a:accent6>
      <a:srgbClr val="6AD8CB"/>
    </a:accent6>
    <a:hlink>
      <a:srgbClr val="CAFB50"/>
    </a:hlink>
    <a:folHlink>
      <a:srgbClr val="DEFF8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</TotalTime>
  <Words>1797</Words>
  <Application>Microsoft Office PowerPoint</Application>
  <PresentationFormat>Широкоэкранный</PresentationFormat>
  <Paragraphs>97</Paragraphs>
  <Slides>20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8" baseType="lpstr">
      <vt:lpstr>Arial</vt:lpstr>
      <vt:lpstr>Cambria Math</vt:lpstr>
      <vt:lpstr>Times New Roman</vt:lpstr>
      <vt:lpstr>Trebuchet MS</vt:lpstr>
      <vt:lpstr>Trebuchet MS (Заголовки)</vt:lpstr>
      <vt:lpstr>Берлин</vt:lpstr>
      <vt:lpstr>1_Берлин</vt:lpstr>
      <vt:lpstr>Уравнение</vt:lpstr>
      <vt:lpstr>Лекція 5</vt:lpstr>
      <vt:lpstr>Перенавчання і узагальнення. </vt:lpstr>
      <vt:lpstr>Презентация PowerPoint</vt:lpstr>
      <vt:lpstr>Презентация PowerPoint</vt:lpstr>
      <vt:lpstr>Презентация PowerPoint</vt:lpstr>
      <vt:lpstr>Презентация PowerPoint</vt:lpstr>
      <vt:lpstr>Навчання без вчителя.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Контрольні питання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Навчання нейронних мереж</dc:title>
  <dc:creator>Марія Самойленко</dc:creator>
  <cp:lastModifiedBy>Tomas</cp:lastModifiedBy>
  <cp:revision>23</cp:revision>
  <dcterms:created xsi:type="dcterms:W3CDTF">2017-04-11T07:51:41Z</dcterms:created>
  <dcterms:modified xsi:type="dcterms:W3CDTF">2017-09-05T07:41:53Z</dcterms:modified>
</cp:coreProperties>
</file>