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3"/>
  </p:notesMasterIdLst>
  <p:sldIdLst>
    <p:sldId id="277" r:id="rId2"/>
    <p:sldId id="290" r:id="rId3"/>
    <p:sldId id="283" r:id="rId4"/>
    <p:sldId id="282" r:id="rId5"/>
    <p:sldId id="284" r:id="rId6"/>
    <p:sldId id="294" r:id="rId7"/>
    <p:sldId id="293" r:id="rId8"/>
    <p:sldId id="292" r:id="rId9"/>
    <p:sldId id="285" r:id="rId10"/>
    <p:sldId id="291" r:id="rId11"/>
    <p:sldId id="28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F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46" autoAdjust="0"/>
  </p:normalViewPr>
  <p:slideViewPr>
    <p:cSldViewPr>
      <p:cViewPr varScale="1">
        <p:scale>
          <a:sx n="66" d="100"/>
          <a:sy n="66" d="100"/>
        </p:scale>
        <p:origin x="84" y="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A9E381-CA00-4473-A3A7-EB753E0825DA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6A1011-BA23-419F-9946-F7ED50CF72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51C62D-0E22-4B27-BE76-525E8CF3F035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38103F3-C4A3-4A80-85AD-2C782AF761C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1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377-22DF-424B-892C-070618F2A8F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69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377-22DF-424B-892C-070618F2A8F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530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377-22DF-424B-892C-070618F2A8F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82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377-22DF-424B-892C-070618F2A8F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4992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377-22DF-424B-892C-070618F2A8F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435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377-22DF-424B-892C-070618F2A8F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31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95BD-C6DE-4205-913F-A57B894414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F6C0-1D75-41D0-B9EC-9FE369EE58C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80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42DA-C03D-41F1-981F-F3FBB626E94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153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40C5-C582-499B-B545-8AE3AADB0BD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6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C9D3-F918-4C39-AC9C-ED9728B17DC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11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BFB3-1B3F-4359-AE38-F7F15272AB3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1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5B54-3EE0-420B-99BA-4E3B188E52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0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83B1-E4EA-4ADE-9E5B-CBC4CADC313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22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4992-7C81-49E8-AB86-B94022A6FE7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4AF-B2AC-426A-9B93-DFF662A84C9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154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82F377-22DF-424B-892C-070618F2A8F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14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15337"/>
            <a:ext cx="7148016" cy="130386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надійності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та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780928"/>
            <a:ext cx="7988300" cy="3167063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системи. Історія розвитку.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 в галузі надійності технологічних систем.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технологічних систем. Основне з’єднання механічних систем. Показники надійності основного з’єднання.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611560" y="476672"/>
            <a:ext cx="78895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Технологічна система (ТС)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функціонально 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 засобів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 оснащення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предметів виробництва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виконавців,  для виконання в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регламентованих умовах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 заданих технологічних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операцій.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755575" y="2965593"/>
            <a:ext cx="7674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Підсистема (ТС)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технологічна система яка може бути виділена по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функціональній або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структурній ознаці з технологічної системи більш високого рівня.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623257" y="4941168"/>
            <a:ext cx="7674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 безвідмовної роботи ТС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ймовірність того, що в межах заданого наробітку не відбувається відмова ТС.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42938" y="1004535"/>
            <a:ext cx="78174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систем</a:t>
            </a:r>
            <a:r>
              <a:rPr lang="uk-UA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науковий напрямок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вивчає загальні властивості систем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їхньої організації і процеси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 них протікають.</a:t>
            </a: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3" y="4221088"/>
            <a:ext cx="7447543" cy="203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913" y="2413338"/>
            <a:ext cx="7447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Навколишнє середовище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сукупність об’єктів, що не входять у систему, але впливають на неї. Середовище і система знаходяться в єдності і взаємодії. Взаємодія здійснюється за допомогою входів і виходів.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1143000"/>
            <a:ext cx="7786687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i="1" dirty="0">
                <a:latin typeface="+mn-lt"/>
              </a:rPr>
              <a:t>Система</a:t>
            </a:r>
            <a:r>
              <a:rPr lang="uk-UA" sz="3200" dirty="0">
                <a:latin typeface="+mn-lt"/>
              </a:rPr>
              <a:t> в перекладі з грецької мови означає ціле складене з частин. </a:t>
            </a:r>
            <a:endParaRPr lang="ru-RU" sz="3200" dirty="0">
              <a:latin typeface="+mn-lt"/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-79375" y="6330950"/>
            <a:ext cx="0" cy="1328738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124" name="Line 1"/>
          <p:cNvSpPr>
            <a:spLocks noChangeShapeType="1"/>
          </p:cNvSpPr>
          <p:nvPr/>
        </p:nvSpPr>
        <p:spPr bwMode="auto">
          <a:xfrm>
            <a:off x="-98425" y="6775450"/>
            <a:ext cx="0" cy="701675"/>
          </a:xfrm>
          <a:prstGeom prst="line">
            <a:avLst/>
          </a:prstGeom>
          <a:noFill/>
          <a:ln w="889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357188" y="2643188"/>
            <a:ext cx="81422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800">
                <a:solidFill>
                  <a:srgbClr val="F2F2F2"/>
                </a:solidFill>
                <a:cs typeface="Times New Roman" panose="02020603050405020304" pitchFamily="18" charset="0"/>
              </a:rPr>
              <a:t>Перші роботи, з системних  досліджень</a:t>
            </a:r>
          </a:p>
          <a:p>
            <a:pPr algn="just"/>
            <a:r>
              <a:rPr lang="uk-UA" altLang="ru-RU" sz="2800">
                <a:solidFill>
                  <a:srgbClr val="F2F2F2"/>
                </a:solidFill>
                <a:cs typeface="Times New Roman" panose="02020603050405020304" pitchFamily="18" charset="0"/>
              </a:rPr>
              <a:t>  з’явилися  наприкінці  </a:t>
            </a:r>
            <a:r>
              <a:rPr lang="en-US" altLang="ru-RU" sz="2800">
                <a:solidFill>
                  <a:srgbClr val="F2F2F2"/>
                </a:solidFill>
                <a:cs typeface="Times New Roman" panose="02020603050405020304" pitchFamily="18" charset="0"/>
              </a:rPr>
              <a:t>XIX</a:t>
            </a:r>
            <a:r>
              <a:rPr lang="uk-UA" altLang="ru-RU" sz="2800">
                <a:solidFill>
                  <a:srgbClr val="F2F2F2"/>
                </a:solidFill>
                <a:cs typeface="Times New Roman" panose="02020603050405020304" pitchFamily="18" charset="0"/>
              </a:rPr>
              <a:t> століття</a:t>
            </a:r>
          </a:p>
          <a:p>
            <a:pPr algn="just"/>
            <a:r>
              <a:rPr lang="uk-UA" altLang="ru-RU" sz="2800">
                <a:solidFill>
                  <a:srgbClr val="F2F2F2"/>
                </a:solidFill>
                <a:cs typeface="Times New Roman" panose="02020603050405020304" pitchFamily="18" charset="0"/>
              </a:rPr>
              <a:t> в Росії  і пов'язані з іменами А.М. Бутлерова</a:t>
            </a:r>
          </a:p>
          <a:p>
            <a:pPr algn="just"/>
            <a:r>
              <a:rPr lang="uk-UA" altLang="ru-RU" sz="2800">
                <a:solidFill>
                  <a:srgbClr val="F2F2F2"/>
                </a:solidFill>
                <a:cs typeface="Times New Roman" panose="02020603050405020304" pitchFamily="18" charset="0"/>
              </a:rPr>
              <a:t> в галузі хімічної будівлі, Д.І. Менделєєва по</a:t>
            </a:r>
          </a:p>
          <a:p>
            <a:pPr algn="just"/>
            <a:r>
              <a:rPr lang="uk-UA" altLang="ru-RU" sz="2800">
                <a:solidFill>
                  <a:srgbClr val="F2F2F2"/>
                </a:solidFill>
                <a:cs typeface="Times New Roman" panose="02020603050405020304" pitchFamily="18" charset="0"/>
              </a:rPr>
              <a:t> систематизації елементів, Е.С. Федорова </a:t>
            </a:r>
          </a:p>
          <a:p>
            <a:pPr algn="just"/>
            <a:r>
              <a:rPr lang="uk-UA" altLang="ru-RU" sz="2800">
                <a:solidFill>
                  <a:srgbClr val="F2F2F2"/>
                </a:solidFill>
                <a:cs typeface="Times New Roman" panose="02020603050405020304" pitchFamily="18" charset="0"/>
              </a:rPr>
              <a:t>в галузі кристалографії, Н.А. Бєлова</a:t>
            </a:r>
          </a:p>
          <a:p>
            <a:pPr algn="just"/>
            <a:r>
              <a:rPr lang="uk-UA" altLang="ru-RU" sz="2800">
                <a:solidFill>
                  <a:srgbClr val="F2F2F2"/>
                </a:solidFill>
                <a:cs typeface="Times New Roman" panose="02020603050405020304" pitchFamily="18" charset="0"/>
              </a:rPr>
              <a:t> в галузі фізіології.</a:t>
            </a:r>
            <a:endParaRPr lang="uk-UA" altLang="ru-RU" sz="280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dirty="0" smtClean="0"/>
              <a:t>Поняття системи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36912"/>
            <a:ext cx="7632848" cy="315401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комплекс взаємозалежних і взаємодіючих між собою об’єктів, призначених для рішення єдиної задачі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перекладі з грецької мови означає ціле складене з частин.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системи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сукупність існуючих властивостей (характеристик) системи в розглянутий момент часу.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Підсистемою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називається певним чином виділена сукупність елементів системи, що мають схожі ознаки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07" y="836712"/>
            <a:ext cx="7831833" cy="143192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об’єкт системи, за допомогою якого здійснюється  взаємодія елементів між собою. Зв’язки відіграють дуже важливу роль, тому що забезпечують функціонування системи як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 цілого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503" y="2780928"/>
            <a:ext cx="7669922" cy="13187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692696"/>
            <a:ext cx="7776865" cy="1431925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структурною схемою розуміють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взаєморозташування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елементів з їх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взаємозв’зками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відбиває пристрій системи.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502024"/>
            <a:ext cx="7464946" cy="28711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характеризує організованість системи і стійку упорядкованість її елементів.</a:t>
            </a:r>
          </a:p>
          <a:p>
            <a:pPr marL="0" indent="0"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зображають у вигляді 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вершини (вузли) означають елементи, а ребра (гілки, дуги) - зв’язку між ними.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16" y="1083685"/>
            <a:ext cx="4005616" cy="515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011340" y="476672"/>
            <a:ext cx="6401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Гілка </a:t>
            </a:r>
            <a:r>
              <a:rPr lang="uk-UA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дерева відмов </a:t>
            </a:r>
            <a:r>
              <a:rPr lang="uk-UA" alt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uk-UA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Зношування деталей</a:t>
            </a:r>
            <a:r>
              <a:rPr lang="uk-UA" alt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uk-UA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2975" r="2969" b="4761"/>
          <a:stretch>
            <a:fillRect/>
          </a:stretch>
        </p:blipFill>
        <p:spPr bwMode="auto">
          <a:xfrm>
            <a:off x="823020" y="1113458"/>
            <a:ext cx="3388940" cy="512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1" descr="G:\Дисертація 2012\Статти по дисертації\Статті 2012 рік\стаття 19 лютого мех подрібнення\19.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75252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43"/>
          <p:cNvSpPr>
            <a:spLocks noChangeArrowheads="1"/>
          </p:cNvSpPr>
          <p:nvPr/>
        </p:nvSpPr>
        <p:spPr bwMode="auto">
          <a:xfrm>
            <a:off x="683568" y="476672"/>
            <a:ext cx="7704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відмови механізму подрібнення-змішування кормів.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Рис стаття 2013 Харь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77" y="1240665"/>
            <a:ext cx="4157377" cy="24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23808"/>
              </p:ext>
            </p:extLst>
          </p:nvPr>
        </p:nvGraphicFramePr>
        <p:xfrm>
          <a:off x="1058760" y="5341968"/>
          <a:ext cx="1569024" cy="463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Формула" r:id="rId5" imgW="774364" imgH="228501" progId="Equation.3">
                  <p:embed/>
                </p:oleObj>
              </mc:Choice>
              <mc:Fallback>
                <p:oleObj name="Формула" r:id="rId5" imgW="774364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760" y="5341968"/>
                        <a:ext cx="1569024" cy="463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161760"/>
              </p:ext>
            </p:extLst>
          </p:nvPr>
        </p:nvGraphicFramePr>
        <p:xfrm>
          <a:off x="2212876" y="5918524"/>
          <a:ext cx="3429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Формула" r:id="rId7" imgW="152268" imgH="164957" progId="Equation.3">
                  <p:embed/>
                </p:oleObj>
              </mc:Choice>
              <mc:Fallback>
                <p:oleObj name="Формула" r:id="rId7" imgW="152268" imgH="16495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876" y="5918524"/>
                        <a:ext cx="3429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2047540" y="5327015"/>
            <a:ext cx="3300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інтенсивності відмов; </a:t>
            </a: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2072124" y="5849957"/>
            <a:ext cx="3653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1400" dirty="0"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інтенсивність відновлень</a:t>
            </a:r>
            <a:r>
              <a:rPr lang="uk-UA" altLang="ru-RU" sz="1400" dirty="0">
                <a:cs typeface="Times New Roman" panose="02020603050405020304" pitchFamily="18" charset="0"/>
              </a:rPr>
              <a:t>.</a:t>
            </a:r>
            <a:endParaRPr lang="uk-UA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7710" y="615227"/>
            <a:ext cx="8358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dirty="0" smtClean="0">
                <a:cs typeface="Times New Roman" panose="02020603050405020304" pitchFamily="18" charset="0"/>
              </a:rPr>
              <a:t>Граф </a:t>
            </a:r>
            <a:r>
              <a:rPr lang="uk-UA" altLang="ru-RU" dirty="0">
                <a:cs typeface="Times New Roman" panose="02020603050405020304" pitchFamily="18" charset="0"/>
              </a:rPr>
              <a:t>станів і переходів системи «людина-машина» у якої інтенсивність відмов збільшується: </a:t>
            </a:r>
            <a:endParaRPr lang="uk-UA" altLang="ru-RU" dirty="0"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89734" y="3581571"/>
            <a:ext cx="7901262" cy="1938992"/>
            <a:chOff x="589734" y="3581571"/>
            <a:chExt cx="7901262" cy="1938992"/>
          </a:xfrm>
        </p:grpSpPr>
        <p:sp>
          <p:nvSpPr>
            <p:cNvPr id="11271" name="Rectangle 8"/>
            <p:cNvSpPr>
              <a:spLocks noChangeArrowheads="1"/>
            </p:cNvSpPr>
            <p:nvPr/>
          </p:nvSpPr>
          <p:spPr bwMode="auto">
            <a:xfrm>
              <a:off x="589734" y="3581571"/>
              <a:ext cx="7901262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indent="4508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uk-UA" alt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uk-UA" alt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0” – працездатний стан; “1” – непрацездатний стан (усунення відмов, що виникли по причині оператора та усунення відмов внаслідок «старіння» машини);; </a:t>
              </a:r>
              <a:r>
                <a:rPr lang="uk-UA" alt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    ” </a:t>
              </a:r>
              <a:r>
                <a:rPr lang="uk-UA" alt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проміжний (фіктивний стан) зниження </a:t>
              </a:r>
              <a:r>
                <a:rPr lang="uk-UA" altLang="ru-RU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професійно</a:t>
              </a:r>
              <a:r>
                <a:rPr lang="uk-UA" alt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-психологічного </a:t>
              </a:r>
              <a:r>
                <a:rPr lang="uk-UA" alt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рівня оператора; </a:t>
              </a:r>
              <a:r>
                <a:rPr lang="uk-UA" alt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“        ” </a:t>
              </a:r>
              <a:r>
                <a:rPr lang="uk-UA" alt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проміжний (фіктивний стан) старіння машини </a:t>
              </a:r>
            </a:p>
            <a:p>
              <a:pPr algn="just"/>
              <a:endParaRPr lang="uk-UA" altLang="ru-RU" sz="2000" dirty="0"/>
            </a:p>
          </p:txBody>
        </p:sp>
        <p:graphicFrame>
          <p:nvGraphicFramePr>
            <p:cNvPr id="1126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3407092"/>
                </p:ext>
              </p:extLst>
            </p:nvPr>
          </p:nvGraphicFramePr>
          <p:xfrm>
            <a:off x="4427984" y="4221088"/>
            <a:ext cx="357187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8" name="Equation" r:id="rId9" imgW="152202" imgH="177569" progId="Equation.DSMT4">
                    <p:embed/>
                  </p:oleObj>
                </mc:Choice>
                <mc:Fallback>
                  <p:oleObj name="Equation" r:id="rId9" imgW="152202" imgH="177569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984" y="4221088"/>
                          <a:ext cx="357187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7828480"/>
                </p:ext>
              </p:extLst>
            </p:nvPr>
          </p:nvGraphicFramePr>
          <p:xfrm>
            <a:off x="899592" y="4828416"/>
            <a:ext cx="4191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9" name="Equation" r:id="rId11" imgW="418955" imgH="400050" progId="Equation.DSMT4">
                    <p:embed/>
                  </p:oleObj>
                </mc:Choice>
                <mc:Fallback>
                  <p:oleObj name="Equation" r:id="rId11" imgW="418955" imgH="40005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99592" y="4828416"/>
                          <a:ext cx="419100" cy="400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1662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технічних систем (ТС):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3538">
              <a:buNone/>
              <a:defRPr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ТС всі підсистеми якої послідовно виконують різні частини заданого технологічного процесу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3538"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3538">
              <a:buNone/>
              <a:defRPr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ТС, підсистеми якої паралельно виконують технологічний процес або задану технологічну операцію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3538"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3538">
              <a:buNone/>
              <a:defRPr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комбіновані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ТС, структура якої може бути представлена у вигляді об’єднання послідовних і паралельних систем більш низького рівня.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798</TotalTime>
  <Words>519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MathType 7.0 Equation</vt:lpstr>
      <vt:lpstr>Формула</vt:lpstr>
      <vt:lpstr>Схеми надійності технологічних систем та їх аналіз</vt:lpstr>
      <vt:lpstr>Презентация PowerPoint</vt:lpstr>
      <vt:lpstr>Поняття системи</vt:lpstr>
      <vt:lpstr>Зв’язок – це об’єкт системи, за допомогою якого здійснюється  взаємодія елементів між собою. Зв’язки відіграють дуже важливу роль, тому що забезпечують функціонування системи як єдиного цілого. </vt:lpstr>
      <vt:lpstr>Під структурною схемою розуміють взаєморозташування елементів з їх взаємозв’зками, що відбиває пристрій системи.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CiRM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ПОНЯТТЯ, ЩО ВИКОРИСТОВУЮТЬСЯ ПРИ ГЕОМЕТРИЧНІЙ ВЗАЄМОЗАМІННОСТІ</dc:title>
  <dc:creator>Andriy</dc:creator>
  <cp:lastModifiedBy>Банний Олександр Олександрович</cp:lastModifiedBy>
  <cp:revision>114</cp:revision>
  <dcterms:created xsi:type="dcterms:W3CDTF">2008-03-04T10:47:33Z</dcterms:created>
  <dcterms:modified xsi:type="dcterms:W3CDTF">2020-04-08T16:06:48Z</dcterms:modified>
</cp:coreProperties>
</file>