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A1BCFB-08E2-4924-B014-385C2C171376}" type="datetimeFigureOut">
              <a:rPr lang="uk-UA" smtClean="0"/>
              <a:t>17.12.2024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196752"/>
            <a:ext cx="6406480" cy="288032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ТЕМА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«ОСНОВИ ОЦІНКИ ФІНАНСОВИХ РИЗИКІВ»</a:t>
            </a:r>
            <a:br>
              <a:rPr lang="ru-RU" i="1" dirty="0">
                <a:solidFill>
                  <a:schemeClr val="accent1">
                    <a:lumMod val="75000"/>
                  </a:schemeClr>
                </a:solidFill>
              </a:rPr>
            </a:br>
            <a:endParaRPr lang="uk-UA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509120"/>
            <a:ext cx="6048672" cy="1865802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Автор: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к.е.н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., доцент кафедри фінансів </a:t>
            </a:r>
            <a:r>
              <a:rPr lang="uk-UA" i="1" dirty="0" err="1" smtClean="0">
                <a:solidFill>
                  <a:schemeClr val="accent1">
                    <a:lumMod val="75000"/>
                  </a:schemeClr>
                </a:solidFill>
              </a:rPr>
              <a:t>Стороженко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</a:rPr>
              <a:t> Оксана Олександрівна</a:t>
            </a:r>
            <a:endParaRPr lang="uk-UA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34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: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r>
              <a:rPr lang="ru-RU" dirty="0" err="1" smtClean="0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в </a:t>
            </a:r>
            <a:r>
              <a:rPr lang="ru-RU" b="1" i="1" dirty="0"/>
              <a:t>абсолютному </a:t>
            </a:r>
            <a:r>
              <a:rPr lang="ru-RU" b="1" i="1" dirty="0" err="1" smtClean="0"/>
              <a:t>виразі</a:t>
            </a:r>
            <a:r>
              <a:rPr lang="ru-RU" b="1" i="1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ймовірність</a:t>
            </a:r>
            <a:r>
              <a:rPr lang="ru-RU" dirty="0" smtClean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 smtClean="0"/>
              <a:t>збитків</a:t>
            </a:r>
            <a:r>
              <a:rPr lang="ru-RU" dirty="0"/>
              <a:t>; </a:t>
            </a:r>
            <a:r>
              <a:rPr lang="ru-RU" dirty="0" err="1" smtClean="0"/>
              <a:t>очікувана</a:t>
            </a:r>
            <a:r>
              <a:rPr lang="ru-RU" dirty="0" smtClean="0"/>
              <a:t> </a:t>
            </a:r>
            <a:r>
              <a:rPr lang="ru-RU" dirty="0"/>
              <a:t>величина </a:t>
            </a:r>
            <a:r>
              <a:rPr lang="ru-RU" dirty="0" err="1" smtClean="0"/>
              <a:t>збитків</a:t>
            </a:r>
            <a:r>
              <a:rPr lang="ru-RU" dirty="0"/>
              <a:t>;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err="1" smtClean="0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у </a:t>
            </a:r>
            <a:r>
              <a:rPr lang="ru-RU" b="1" i="1" dirty="0" err="1"/>
              <a:t>відносному</a:t>
            </a:r>
            <a:r>
              <a:rPr lang="ru-RU" b="1" i="1" dirty="0"/>
              <a:t> </a:t>
            </a:r>
            <a:r>
              <a:rPr lang="ru-RU" b="1" i="1" dirty="0" err="1" smtClean="0"/>
              <a:t>виразі</a:t>
            </a:r>
            <a:r>
              <a:rPr lang="ru-RU" dirty="0" smtClean="0"/>
              <a:t> (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варіації</a:t>
            </a:r>
            <a:r>
              <a:rPr lang="ru-RU" dirty="0" smtClean="0"/>
              <a:t>;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;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/>
              <a:t>;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).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6452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у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установах</a:t>
            </a:r>
            <a:r>
              <a:rPr lang="ru-RU" dirty="0" smtClean="0"/>
              <a:t> та </a:t>
            </a:r>
            <a:r>
              <a:rPr lang="ru-RU" dirty="0" err="1" smtClean="0"/>
              <a:t>корпораціях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Показник </a:t>
            </a:r>
            <a:r>
              <a:rPr lang="uk-UA" dirty="0"/>
              <a:t>«вартості під ризиком» (</a:t>
            </a:r>
            <a:r>
              <a:rPr lang="en-US" dirty="0" err="1"/>
              <a:t>VaR</a:t>
            </a:r>
            <a:r>
              <a:rPr lang="en-US" dirty="0"/>
              <a:t> – Value at Risk).</a:t>
            </a:r>
          </a:p>
          <a:p>
            <a:r>
              <a:rPr lang="uk-UA" dirty="0" smtClean="0"/>
              <a:t>Показник </a:t>
            </a:r>
            <a:r>
              <a:rPr lang="uk-UA" dirty="0"/>
              <a:t>ймовірності збитків (</a:t>
            </a:r>
            <a:r>
              <a:rPr lang="en-US" dirty="0"/>
              <a:t>Probability of Ruin) – </a:t>
            </a:r>
            <a:r>
              <a:rPr lang="uk-UA" dirty="0"/>
              <a:t>ймовірності </a:t>
            </a:r>
            <a:r>
              <a:rPr lang="uk-UA" dirty="0" smtClean="0"/>
              <a:t>вичерпання </a:t>
            </a:r>
            <a:r>
              <a:rPr lang="uk-UA" dirty="0"/>
              <a:t>капіталу.</a:t>
            </a:r>
          </a:p>
          <a:p>
            <a:r>
              <a:rPr lang="uk-UA" dirty="0" smtClean="0"/>
              <a:t>Економічна </a:t>
            </a:r>
            <a:r>
              <a:rPr lang="uk-UA" dirty="0"/>
              <a:t>вартість збитків (</a:t>
            </a:r>
            <a:r>
              <a:rPr lang="en-US" dirty="0"/>
              <a:t>Economic cost of ruin (ECOR)).</a:t>
            </a:r>
          </a:p>
          <a:p>
            <a:r>
              <a:rPr lang="uk-UA" dirty="0" smtClean="0"/>
              <a:t>Показник </a:t>
            </a:r>
            <a:r>
              <a:rPr lang="uk-UA" dirty="0"/>
              <a:t>граничного ризику (</a:t>
            </a:r>
            <a:r>
              <a:rPr lang="en-US" dirty="0"/>
              <a:t>Shortfall risk).</a:t>
            </a:r>
          </a:p>
          <a:p>
            <a:r>
              <a:rPr lang="uk-UA" dirty="0" smtClean="0"/>
              <a:t>Показник </a:t>
            </a:r>
            <a:r>
              <a:rPr lang="uk-UA" dirty="0"/>
              <a:t>«грошового потоку під ризиком» (</a:t>
            </a:r>
            <a:r>
              <a:rPr lang="en-US" dirty="0" err="1"/>
              <a:t>CFaR</a:t>
            </a:r>
            <a:r>
              <a:rPr lang="en-US" dirty="0"/>
              <a:t> – Cash flour at Risk).</a:t>
            </a:r>
          </a:p>
          <a:p>
            <a:r>
              <a:rPr lang="uk-UA" dirty="0" smtClean="0"/>
              <a:t>Дохід </a:t>
            </a:r>
            <a:r>
              <a:rPr lang="uk-UA" dirty="0"/>
              <a:t>на капітал, що враховує ризик (</a:t>
            </a:r>
            <a:r>
              <a:rPr lang="en-US" dirty="0"/>
              <a:t>Return on risk-adjusted capital (RORAC)).</a:t>
            </a:r>
          </a:p>
          <a:p>
            <a:r>
              <a:rPr lang="uk-UA" dirty="0" smtClean="0"/>
              <a:t>Відношення </a:t>
            </a:r>
            <a:r>
              <a:rPr lang="uk-UA" dirty="0" err="1"/>
              <a:t>відкорегованого</a:t>
            </a:r>
            <a:r>
              <a:rPr lang="uk-UA" dirty="0"/>
              <a:t> на ризик доходу до капіталу (</a:t>
            </a:r>
            <a:r>
              <a:rPr lang="en-US" dirty="0"/>
              <a:t>Risk-adjusted return on capital (RAROC)).</a:t>
            </a:r>
          </a:p>
          <a:p>
            <a:r>
              <a:rPr lang="uk-UA" dirty="0" smtClean="0"/>
              <a:t>Відношення </a:t>
            </a:r>
            <a:r>
              <a:rPr lang="uk-UA" dirty="0" err="1"/>
              <a:t>відкорегованого</a:t>
            </a:r>
            <a:r>
              <a:rPr lang="uk-UA" dirty="0"/>
              <a:t> на ризик доходу до капіталу з урахуванням ризику (</a:t>
            </a:r>
            <a:r>
              <a:rPr lang="en-US" dirty="0"/>
              <a:t>Risk-adjusted return on risk-adjusted capital (RARORAC)).</a:t>
            </a:r>
          </a:p>
          <a:p>
            <a:r>
              <a:rPr lang="uk-UA" dirty="0" err="1" smtClean="0"/>
              <a:t>Волатильність</a:t>
            </a:r>
            <a:r>
              <a:rPr lang="uk-UA" dirty="0" smtClean="0"/>
              <a:t> </a:t>
            </a:r>
            <a:r>
              <a:rPr lang="uk-UA" dirty="0"/>
              <a:t>(мінливість – </a:t>
            </a:r>
            <a:r>
              <a:rPr lang="en-US" dirty="0"/>
              <a:t>Volatility).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0641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Очікувані і неочікувані втрати внаслідок впливу фінансових ризиків і покриття їх величиною економічного капіталу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916833"/>
            <a:ext cx="7776864" cy="2972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686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578298"/>
          </a:xfrm>
        </p:spPr>
        <p:txBody>
          <a:bodyPr>
            <a:noAutofit/>
          </a:bodyPr>
          <a:lstStyle/>
          <a:p>
            <a:pPr algn="ctr"/>
            <a:r>
              <a:rPr lang="uk-UA" sz="2400" b="1" i="1" u="sng" dirty="0" err="1"/>
              <a:t>Волатильність</a:t>
            </a:r>
            <a:r>
              <a:rPr lang="uk-UA" sz="2400" b="1" i="1" u="sng" dirty="0"/>
              <a:t> (мінливість, англ. </a:t>
            </a:r>
            <a:r>
              <a:rPr lang="en-US" sz="2400" b="1" i="1" u="sng" dirty="0"/>
              <a:t>volatility) </a:t>
            </a:r>
            <a:r>
              <a:rPr lang="en-US" sz="2400" dirty="0"/>
              <a:t>– </a:t>
            </a:r>
            <a:r>
              <a:rPr lang="uk-UA" sz="2400" dirty="0"/>
              <a:t>статистичний показник, що </a:t>
            </a:r>
            <a:r>
              <a:rPr lang="uk-UA" sz="2400" dirty="0" smtClean="0"/>
              <a:t>характеризує </a:t>
            </a:r>
            <a:r>
              <a:rPr lang="uk-UA" sz="2400" dirty="0"/>
              <a:t>тенденцію ринкової ціни або доходу змінюватися в часі. Є </a:t>
            </a:r>
            <a:r>
              <a:rPr lang="uk-UA" sz="2400" dirty="0" smtClean="0"/>
              <a:t>найважливішим </a:t>
            </a:r>
            <a:r>
              <a:rPr lang="uk-UA" sz="2400" dirty="0"/>
              <a:t>фінансовим показником в управлінні фінансовими ризиками і мірою ризику використання фінансового інструмента за заданий проміжок часу.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924944"/>
            <a:ext cx="8147248" cy="35490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Виражається</a:t>
            </a:r>
            <a:r>
              <a:rPr lang="ru-RU" dirty="0"/>
              <a:t> </a:t>
            </a:r>
            <a:r>
              <a:rPr lang="ru-RU" dirty="0" err="1" smtClean="0"/>
              <a:t>волатильність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- в </a:t>
            </a:r>
            <a:r>
              <a:rPr lang="ru-RU" b="1" i="1" dirty="0" smtClean="0"/>
              <a:t>абсолютному</a:t>
            </a:r>
            <a:r>
              <a:rPr lang="ru-RU" dirty="0" smtClean="0"/>
              <a:t> </a:t>
            </a:r>
            <a:r>
              <a:rPr lang="ru-RU" dirty="0" err="1" smtClean="0"/>
              <a:t>значені</a:t>
            </a:r>
            <a:r>
              <a:rPr lang="ru-RU" dirty="0" smtClean="0"/>
              <a:t>(100</a:t>
            </a:r>
            <a:r>
              <a:rPr lang="ru-RU" dirty="0"/>
              <a:t>$ ± 5</a:t>
            </a:r>
            <a:r>
              <a:rPr lang="ru-RU" dirty="0" smtClean="0"/>
              <a:t>$);</a:t>
            </a:r>
          </a:p>
          <a:p>
            <a:pPr>
              <a:buFontTx/>
              <a:buChar char="-"/>
            </a:pPr>
            <a:r>
              <a:rPr lang="ru-RU" dirty="0" smtClean="0"/>
              <a:t>у </a:t>
            </a:r>
            <a:r>
              <a:rPr lang="ru-RU" b="1" i="1" dirty="0" err="1"/>
              <a:t>відносному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початкової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(100 % ± 5 %) </a:t>
            </a:r>
            <a:r>
              <a:rPr lang="ru-RU" dirty="0" err="1"/>
              <a:t>значенні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uk-UA" b="1" i="1" dirty="0" smtClean="0"/>
              <a:t>Історична</a:t>
            </a:r>
            <a:r>
              <a:rPr lang="uk-UA" dirty="0" smtClean="0"/>
              <a:t> </a:t>
            </a:r>
            <a:r>
              <a:rPr lang="uk-UA" dirty="0" err="1" smtClean="0"/>
              <a:t>волатильність</a:t>
            </a:r>
            <a:r>
              <a:rPr lang="uk-UA" dirty="0" smtClean="0"/>
              <a:t> -  </a:t>
            </a:r>
            <a:r>
              <a:rPr lang="ru-RU" dirty="0"/>
              <a:t>величина, яка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/>
              <a:t>стандартному </a:t>
            </a:r>
            <a:r>
              <a:rPr lang="ru-RU" dirty="0" err="1"/>
              <a:t>відхиленню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інструмента</a:t>
            </a:r>
            <a:r>
              <a:rPr lang="ru-RU" dirty="0"/>
              <a:t> за заданий </a:t>
            </a:r>
            <a:r>
              <a:rPr lang="ru-RU" dirty="0" err="1"/>
              <a:t>проміжок</a:t>
            </a:r>
            <a:r>
              <a:rPr lang="ru-RU" dirty="0"/>
              <a:t> часу, </a:t>
            </a:r>
            <a:r>
              <a:rPr lang="ru-RU" dirty="0" err="1"/>
              <a:t>розрахованому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3333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err="1"/>
              <a:t>Стрес-тестування</a:t>
            </a:r>
            <a:r>
              <a:rPr lang="ru-RU" dirty="0"/>
              <a:t> проводиться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1)відповідно </a:t>
            </a:r>
            <a:r>
              <a:rPr lang="uk-UA" dirty="0"/>
              <a:t>до методу «знизу–вгору» (</a:t>
            </a:r>
            <a:r>
              <a:rPr lang="en-US" dirty="0"/>
              <a:t>bottom–up) – </a:t>
            </a:r>
            <a:r>
              <a:rPr lang="uk-UA" dirty="0"/>
              <a:t>здійснюється </a:t>
            </a:r>
            <a:r>
              <a:rPr lang="uk-UA" dirty="0" smtClean="0"/>
              <a:t>безпосередньо </a:t>
            </a:r>
            <a:r>
              <a:rPr lang="uk-UA" dirty="0"/>
              <a:t>банками або фінансовими установами. Центральний банк тільки визначає параметри оцінювання;</a:t>
            </a:r>
          </a:p>
          <a:p>
            <a:pPr marL="0" indent="0">
              <a:buNone/>
            </a:pPr>
            <a:r>
              <a:rPr lang="uk-UA" dirty="0" smtClean="0"/>
              <a:t>2)відповідно </a:t>
            </a:r>
            <a:r>
              <a:rPr lang="uk-UA" dirty="0"/>
              <a:t>до методу «зверху–вниз» (</a:t>
            </a:r>
            <a:r>
              <a:rPr lang="en-US" dirty="0"/>
              <a:t>top–down) – </a:t>
            </a:r>
            <a:r>
              <a:rPr lang="uk-UA" dirty="0"/>
              <a:t>центральний банк сам проводить стрес-тестування стану банківської системи. Базою для дослідження є агрегований баланс банківської системи.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643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/>
          <a:lstStyle/>
          <a:p>
            <a:pPr algn="ctr"/>
            <a:r>
              <a:rPr lang="uk-UA" dirty="0" smtClean="0"/>
              <a:t>Методи </a:t>
            </a:r>
            <a:r>
              <a:rPr lang="uk-UA" dirty="0"/>
              <a:t>проведення стрес-тестування: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859216" cy="53492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а) </a:t>
            </a:r>
            <a:r>
              <a:rPr lang="uk-UA" b="1" i="1" u="sng" dirty="0"/>
              <a:t>метод </a:t>
            </a:r>
            <a:r>
              <a:rPr lang="uk-UA" b="1" i="1" u="sng" dirty="0" err="1"/>
              <a:t>еластичностей</a:t>
            </a:r>
            <a:r>
              <a:rPr lang="uk-UA" b="1" i="1" u="sng" dirty="0"/>
              <a:t> </a:t>
            </a:r>
            <a:r>
              <a:rPr lang="uk-UA" dirty="0"/>
              <a:t>– у результаті одержують криву еластичності зміни показників діяльності банку внаслідок зміни економічного середовища (</a:t>
            </a:r>
            <a:r>
              <a:rPr lang="uk-UA" dirty="0" smtClean="0"/>
              <a:t>здебільшого </a:t>
            </a:r>
            <a:r>
              <a:rPr lang="uk-UA" dirty="0"/>
              <a:t>процентної ставки і курсу валюти). Для одержання оцінок </a:t>
            </a:r>
            <a:r>
              <a:rPr lang="uk-UA" dirty="0" smtClean="0"/>
              <a:t>використовуються </a:t>
            </a:r>
            <a:r>
              <a:rPr lang="uk-UA" dirty="0"/>
              <a:t>інструменти регресійного аналізу;</a:t>
            </a:r>
          </a:p>
          <a:p>
            <a:pPr marL="0" indent="0">
              <a:buNone/>
            </a:pPr>
            <a:r>
              <a:rPr lang="uk-UA" dirty="0" smtClean="0"/>
              <a:t>б</a:t>
            </a:r>
            <a:r>
              <a:rPr lang="uk-UA" dirty="0"/>
              <a:t>) </a:t>
            </a:r>
            <a:r>
              <a:rPr lang="uk-UA" b="1" i="1" u="sng" dirty="0"/>
              <a:t>метод оцінки втрат </a:t>
            </a:r>
            <a:r>
              <a:rPr lang="uk-UA" dirty="0"/>
              <a:t>– аналітичним інструментом є модель </a:t>
            </a:r>
            <a:r>
              <a:rPr lang="en-US" dirty="0" err="1"/>
              <a:t>VaR</a:t>
            </a:r>
            <a:r>
              <a:rPr lang="en-US" dirty="0"/>
              <a:t>, </a:t>
            </a:r>
            <a:r>
              <a:rPr lang="uk-UA" dirty="0"/>
              <a:t>у результаті чого одержують максимальний обсяг збитків при заданій ймовірності </a:t>
            </a:r>
            <a:r>
              <a:rPr lang="uk-UA" dirty="0" smtClean="0"/>
              <a:t>несприятливих </a:t>
            </a:r>
            <a:r>
              <a:rPr lang="uk-UA" dirty="0"/>
              <a:t>подій. Але цей метод має в такому питанні безліч недоліків, описаних вище;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</a:t>
            </a:r>
            <a:r>
              <a:rPr lang="uk-UA" dirty="0"/>
              <a:t>) </a:t>
            </a:r>
            <a:r>
              <a:rPr lang="uk-UA" b="1" i="1" u="sng" dirty="0"/>
              <a:t>сценарний метод </a:t>
            </a:r>
            <a:r>
              <a:rPr lang="uk-UA" dirty="0"/>
              <a:t>– основна ідея полягає у співставленні базового прогнозу динаміки об’єкта стрес-тестування за різних значень шокових змінних. Цей </a:t>
            </a:r>
            <a:r>
              <a:rPr lang="uk-UA" dirty="0" smtClean="0"/>
              <a:t>інструмент </a:t>
            </a:r>
            <a:r>
              <a:rPr lang="uk-UA" dirty="0"/>
              <a:t>є найбільш складним у використанні;</a:t>
            </a:r>
          </a:p>
          <a:p>
            <a:pPr marL="0" indent="0">
              <a:buNone/>
            </a:pPr>
            <a:r>
              <a:rPr lang="uk-UA" dirty="0"/>
              <a:t>г) </a:t>
            </a:r>
            <a:r>
              <a:rPr lang="uk-UA" b="1" i="1" u="sng" dirty="0"/>
              <a:t>індексний метод </a:t>
            </a:r>
            <a:r>
              <a:rPr lang="uk-UA" dirty="0"/>
              <a:t>– визначається динаміка значень індексів ризиків, що </a:t>
            </a:r>
            <a:r>
              <a:rPr lang="uk-UA" dirty="0" smtClean="0"/>
              <a:t>залежить </a:t>
            </a:r>
            <a:r>
              <a:rPr lang="uk-UA" dirty="0"/>
              <a:t>від сукупного впливу основних ризиків. </a:t>
            </a:r>
          </a:p>
        </p:txBody>
      </p:sp>
    </p:spTree>
    <p:extLst>
      <p:ext uri="{BB962C8B-B14F-4D97-AF65-F5344CB8AC3E}">
        <p14:creationId xmlns:p14="http://schemas.microsoft.com/office/powerpoint/2010/main" val="99374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05342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00" algn="r">
              <a:spcAft>
                <a:spcPts val="0"/>
              </a:spcAft>
            </a:pPr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Ед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Сейкота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відомий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трейдер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який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перевів</a:t>
            </a:r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2476500" algn="r">
              <a:spcAft>
                <a:spcPts val="0"/>
              </a:spcAft>
            </a:pP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Біржову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торгівлю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на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електронну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систему </a:t>
            </a:r>
          </a:p>
          <a:p>
            <a:pPr marL="2476500" algn="r">
              <a:spcAft>
                <a:spcPts val="0"/>
              </a:spcAft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(з 1972 по 1988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збільшив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капітал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своїх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клієнтів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на 250 000%) </a:t>
            </a:r>
          </a:p>
          <a:p>
            <a:pPr marL="2476500" algn="r">
              <a:spcAft>
                <a:spcPts val="0"/>
              </a:spcAft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Ризикувати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слід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не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більше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ніж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можна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собі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дозволити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втратити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але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одночасно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достатньо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для того,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щоб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виграш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вийшов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істотним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”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2476500" algn="r">
              <a:spcAft>
                <a:spcPts val="0"/>
              </a:spcAft>
            </a:pP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Тоні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Саліба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великий трейдер та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фінансіст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2476500" algn="r">
              <a:spcAft>
                <a:spcPts val="0"/>
              </a:spcAft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Я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завжди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визначаю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свої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ризики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тому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мені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не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потрібно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про них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хвилюватися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”.</a:t>
            </a:r>
            <a:endParaRPr lang="uk-UA" i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r"/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</a:rPr>
              <a:t>Луцій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</a:rPr>
              <a:t>Анней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 Сенека,</a:t>
            </a:r>
          </a:p>
          <a:p>
            <a:pPr algn="r"/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</a:rPr>
              <a:t>д</a:t>
            </a: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</a:rPr>
              <a:t>авноримський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 філософ, державний діяч</a:t>
            </a:r>
          </a:p>
          <a:p>
            <a:pPr algn="r"/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Одержати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ризикуючи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набути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піддаючись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небезпеці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здобути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нагороди не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працюючи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будучи 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народженим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54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196753"/>
            <a:ext cx="5832648" cy="2359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600"/>
              </a:spcBef>
              <a:spcAft>
                <a:spcPts val="0"/>
              </a:spcAft>
              <a:buSzPts val="950"/>
              <a:tabLst>
                <a:tab pos="547370" algn="l"/>
              </a:tabLst>
            </a:pPr>
            <a:r>
              <a:rPr lang="uk-UA" sz="2400" spc="-10" dirty="0" smtClean="0">
                <a:latin typeface="Times New Roman"/>
                <a:ea typeface="Times New Roman"/>
              </a:rPr>
              <a:t>1. Загальні</a:t>
            </a:r>
            <a:r>
              <a:rPr lang="uk-UA" sz="2400" spc="5" dirty="0" smtClean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підходи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до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кількісної</a:t>
            </a:r>
            <a:r>
              <a:rPr lang="uk-UA" sz="2400" spc="10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оцінки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фінансових</a:t>
            </a:r>
            <a:r>
              <a:rPr lang="uk-UA" sz="2400" spc="-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ризиків.</a:t>
            </a:r>
            <a:endParaRPr lang="uk-UA" sz="2400" dirty="0">
              <a:latin typeface="Times New Roman"/>
              <a:ea typeface="Times New Roman"/>
            </a:endParaRPr>
          </a:p>
          <a:p>
            <a:pPr lvl="1">
              <a:spcBef>
                <a:spcPts val="210"/>
              </a:spcBef>
              <a:spcAft>
                <a:spcPts val="0"/>
              </a:spcAft>
              <a:buSzPts val="950"/>
              <a:tabLst>
                <a:tab pos="546735" algn="l"/>
              </a:tabLst>
            </a:pPr>
            <a:r>
              <a:rPr lang="uk-UA" sz="2400" spc="-10" dirty="0" smtClean="0">
                <a:latin typeface="Times New Roman"/>
                <a:ea typeface="Times New Roman"/>
              </a:rPr>
              <a:t>2. Показники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оцінки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фінансових</a:t>
            </a:r>
            <a:r>
              <a:rPr lang="uk-UA" sz="2400" spc="-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ризиків.</a:t>
            </a:r>
            <a:endParaRPr lang="uk-UA" sz="2400" dirty="0">
              <a:latin typeface="Times New Roman"/>
              <a:ea typeface="Times New Roman"/>
            </a:endParaRPr>
          </a:p>
          <a:p>
            <a:pPr lvl="1">
              <a:spcBef>
                <a:spcPts val="220"/>
              </a:spcBef>
              <a:spcAft>
                <a:spcPts val="0"/>
              </a:spcAft>
              <a:buSzPts val="950"/>
              <a:tabLst>
                <a:tab pos="547370" algn="l"/>
              </a:tabLst>
            </a:pPr>
            <a:r>
              <a:rPr lang="uk-UA" sz="2400" spc="-10" dirty="0" smtClean="0">
                <a:latin typeface="Times New Roman"/>
                <a:ea typeface="Times New Roman"/>
              </a:rPr>
              <a:t>3. Врахування</a:t>
            </a:r>
            <a:r>
              <a:rPr lang="uk-UA" sz="2400" spc="5" dirty="0" smtClean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ступеня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схильності</a:t>
            </a:r>
            <a:r>
              <a:rPr lang="uk-UA" sz="2400" spc="20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до</a:t>
            </a:r>
            <a:r>
              <a:rPr lang="uk-UA" sz="2400" spc="10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ризику.</a:t>
            </a:r>
            <a:r>
              <a:rPr lang="uk-UA" sz="2400" spc="10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Функція</a:t>
            </a:r>
            <a:r>
              <a:rPr lang="uk-UA" sz="2400" spc="5" dirty="0">
                <a:latin typeface="Times New Roman"/>
                <a:ea typeface="Times New Roman"/>
              </a:rPr>
              <a:t> </a:t>
            </a:r>
            <a:r>
              <a:rPr lang="uk-UA" sz="2400" spc="-10" dirty="0">
                <a:latin typeface="Times New Roman"/>
                <a:ea typeface="Times New Roman"/>
              </a:rPr>
              <a:t>корисності.</a:t>
            </a:r>
            <a:endParaRPr lang="uk-UA" sz="2400" spc="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3527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Основна функція </a:t>
            </a:r>
            <a:r>
              <a:rPr lang="uk-UA" dirty="0"/>
              <a:t>управління фінансовими ризиками є їх </a:t>
            </a:r>
            <a:r>
              <a:rPr lang="uk-UA" b="1" i="1" u="sng" dirty="0"/>
              <a:t>оцінка</a:t>
            </a:r>
            <a:r>
              <a:rPr lang="uk-UA" dirty="0"/>
              <a:t> з метою: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визначення </a:t>
            </a:r>
            <a:r>
              <a:rPr lang="uk-UA" dirty="0"/>
              <a:t>ступеня його допустимості або неприпустимості;</a:t>
            </a:r>
          </a:p>
          <a:p>
            <a:r>
              <a:rPr lang="uk-UA" dirty="0" smtClean="0"/>
              <a:t>ухвалення </a:t>
            </a:r>
            <a:r>
              <a:rPr lang="uk-UA" dirty="0"/>
              <a:t>рішення щодо вибору тієї або іншої фінансової операції (</a:t>
            </a:r>
            <a:r>
              <a:rPr lang="uk-UA" dirty="0" smtClean="0"/>
              <a:t>фінансового</a:t>
            </a:r>
            <a:r>
              <a:rPr lang="uk-UA" dirty="0"/>
              <a:t>) з урахуванням їх ступеня ризикованості;</a:t>
            </a:r>
          </a:p>
          <a:p>
            <a:r>
              <a:rPr lang="uk-UA" dirty="0" smtClean="0"/>
              <a:t>визначення </a:t>
            </a:r>
            <a:r>
              <a:rPr lang="uk-UA" dirty="0"/>
              <a:t>обсягу резервного капіталу або загального обсягу власного </a:t>
            </a:r>
            <a:r>
              <a:rPr lang="uk-UA" dirty="0" smtClean="0"/>
              <a:t>капіталу </a:t>
            </a:r>
            <a:r>
              <a:rPr lang="uk-UA" dirty="0"/>
              <a:t>як джерела відшкодування фінансових втрат;</a:t>
            </a:r>
          </a:p>
          <a:p>
            <a:r>
              <a:rPr lang="uk-UA" dirty="0" smtClean="0"/>
              <a:t>визначення </a:t>
            </a:r>
            <a:r>
              <a:rPr lang="uk-UA" dirty="0"/>
              <a:t>ступеня відповідності діяльності фінансової установи </a:t>
            </a:r>
            <a:r>
              <a:rPr lang="uk-UA" dirty="0" smtClean="0"/>
              <a:t>нормативним </a:t>
            </a:r>
            <a:r>
              <a:rPr lang="uk-UA" dirty="0"/>
              <a:t>вимогам органів контролю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47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Види аналізу оцінки рівня ризику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i="1" u="sng" dirty="0" smtClean="0"/>
              <a:t>Якісний </a:t>
            </a:r>
            <a:r>
              <a:rPr lang="uk-UA" b="1" i="1" u="sng" dirty="0"/>
              <a:t>аналіз фінансових ризиків </a:t>
            </a:r>
            <a:r>
              <a:rPr lang="uk-UA" dirty="0"/>
              <a:t>– його результатом є виявлені види </a:t>
            </a:r>
            <a:r>
              <a:rPr lang="uk-UA" dirty="0" smtClean="0"/>
              <a:t>фінансових </a:t>
            </a:r>
            <a:r>
              <a:rPr lang="uk-UA" dirty="0"/>
              <a:t>ризиків, характерні для діяльності суб’єкта економіки, а також </a:t>
            </a:r>
            <a:r>
              <a:rPr lang="uk-UA" dirty="0" smtClean="0"/>
              <a:t>взаємозв’язок </a:t>
            </a:r>
            <a:r>
              <a:rPr lang="uk-UA" dirty="0"/>
              <a:t>між ними.</a:t>
            </a:r>
          </a:p>
          <a:p>
            <a:r>
              <a:rPr lang="uk-UA" b="1" i="1" u="sng" dirty="0" smtClean="0"/>
              <a:t>Кількісний </a:t>
            </a:r>
            <a:r>
              <a:rPr lang="uk-UA" b="1" i="1" u="sng" dirty="0"/>
              <a:t>аналіз фінансових ризиків </a:t>
            </a:r>
            <a:r>
              <a:rPr lang="uk-UA" dirty="0"/>
              <a:t>– його результатом є ступінь </a:t>
            </a:r>
            <a:r>
              <a:rPr lang="uk-UA" dirty="0" smtClean="0"/>
              <a:t>ризикованості </a:t>
            </a:r>
            <a:r>
              <a:rPr lang="uk-UA" dirty="0"/>
              <a:t>того або іншого об’єкта, а також висновок про ступінь допустимості ризику. </a:t>
            </a:r>
          </a:p>
        </p:txBody>
      </p:sp>
    </p:spTree>
    <p:extLst>
      <p:ext uri="{BB962C8B-B14F-4D97-AF65-F5344CB8AC3E}">
        <p14:creationId xmlns:p14="http://schemas.microsoft.com/office/powerpoint/2010/main" val="83499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u="sng" dirty="0" smtClean="0"/>
              <a:t>Ймовірність</a:t>
            </a:r>
            <a:r>
              <a:rPr lang="uk-UA" dirty="0" smtClean="0"/>
              <a:t> </a:t>
            </a:r>
            <a:r>
              <a:rPr lang="uk-UA" dirty="0"/>
              <a:t>– це ступінь можливості виникнення ризикової (випадкової) події.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363272" cy="520519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i="1" dirty="0"/>
              <a:t>К</a:t>
            </a:r>
            <a:r>
              <a:rPr lang="uk-UA" b="1" i="1" dirty="0" smtClean="0"/>
              <a:t>ласична </a:t>
            </a:r>
            <a:r>
              <a:rPr lang="uk-UA" b="1" i="1" dirty="0"/>
              <a:t>ймовірність </a:t>
            </a:r>
            <a:r>
              <a:rPr lang="uk-UA" dirty="0"/>
              <a:t>(апріорі). Застосовується в тих випадках, коли </a:t>
            </a:r>
            <a:r>
              <a:rPr lang="uk-UA" dirty="0" smtClean="0"/>
              <a:t>можливі </a:t>
            </a:r>
            <a:r>
              <a:rPr lang="uk-UA" dirty="0"/>
              <a:t>невизначені результати відомі й однаково ймовірні (підкидання </a:t>
            </a:r>
            <a:r>
              <a:rPr lang="uk-UA" dirty="0" smtClean="0"/>
              <a:t>монети,</a:t>
            </a:r>
            <a:r>
              <a:rPr lang="en-US" dirty="0" smtClean="0"/>
              <a:t> </a:t>
            </a:r>
            <a:r>
              <a:rPr lang="uk-UA" dirty="0" smtClean="0"/>
              <a:t>гральної </a:t>
            </a:r>
            <a:r>
              <a:rPr lang="uk-UA" dirty="0"/>
              <a:t>кістки). Тоді ймовірність події дорівнює:</a:t>
            </a:r>
          </a:p>
          <a:p>
            <a:pPr marL="0" indent="0">
              <a:buNone/>
            </a:pPr>
            <a:r>
              <a:rPr lang="uk-UA" dirty="0"/>
              <a:t>𝑷(𝑨) = </a:t>
            </a:r>
            <a:r>
              <a:rPr lang="uk-UA" dirty="0" smtClean="0"/>
              <a:t>𝒌</a:t>
            </a:r>
            <a:r>
              <a:rPr lang="en-US" dirty="0" smtClean="0"/>
              <a:t>/</a:t>
            </a:r>
            <a:r>
              <a:rPr lang="uk-UA" dirty="0" smtClean="0"/>
              <a:t>𝑲,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де </a:t>
            </a:r>
            <a:r>
              <a:rPr lang="en-US" dirty="0"/>
              <a:t>k – </a:t>
            </a:r>
            <a:r>
              <a:rPr lang="uk-UA" dirty="0"/>
              <a:t>число однаково ймовірних результатів, пов’язаних з подією;</a:t>
            </a:r>
          </a:p>
          <a:p>
            <a:pPr marL="0" indent="0">
              <a:buNone/>
            </a:pPr>
            <a:r>
              <a:rPr lang="en-US" dirty="0"/>
              <a:t>K – </a:t>
            </a:r>
            <a:r>
              <a:rPr lang="uk-UA" dirty="0"/>
              <a:t>загальне число можливих результатів;</a:t>
            </a:r>
          </a:p>
          <a:p>
            <a:pPr marL="0" indent="0">
              <a:buNone/>
            </a:pPr>
            <a:r>
              <a:rPr lang="uk-UA" dirty="0"/>
              <a:t>Р(А) – ймовірність події А.</a:t>
            </a:r>
          </a:p>
          <a:p>
            <a:pPr marL="0" indent="0">
              <a:buNone/>
            </a:pPr>
            <a:r>
              <a:rPr lang="uk-UA" dirty="0"/>
              <a:t>Для оцінки фінансових ризиків цей тип ймовірності </a:t>
            </a:r>
            <a:r>
              <a:rPr lang="uk-UA" dirty="0" smtClean="0"/>
              <a:t>не використовується</a:t>
            </a:r>
            <a:r>
              <a:rPr lang="uk-UA" dirty="0"/>
              <a:t>;</a:t>
            </a:r>
          </a:p>
          <a:p>
            <a:pPr marL="0" indent="0">
              <a:buNone/>
            </a:pPr>
            <a:r>
              <a:rPr lang="uk-UA" dirty="0"/>
              <a:t>– </a:t>
            </a:r>
            <a:r>
              <a:rPr lang="uk-UA" b="1" i="1" dirty="0"/>
              <a:t>емпірична (статистична) ймовірність</a:t>
            </a:r>
            <a:r>
              <a:rPr lang="uk-UA" dirty="0"/>
              <a:t>. Виражається відношенням </a:t>
            </a:r>
            <a:r>
              <a:rPr lang="uk-UA" dirty="0" smtClean="0"/>
              <a:t>числа результатів </a:t>
            </a:r>
            <a:r>
              <a:rPr lang="en-US" dirty="0"/>
              <a:t>n, </a:t>
            </a:r>
            <a:r>
              <a:rPr lang="uk-UA" dirty="0"/>
              <a:t>в яких випала ця подія, до загального числа результатів (спроб) – </a:t>
            </a:r>
            <a:r>
              <a:rPr lang="en-US" dirty="0"/>
              <a:t>N.</a:t>
            </a:r>
          </a:p>
          <a:p>
            <a:pPr marL="0" indent="0">
              <a:buNone/>
            </a:pPr>
            <a:r>
              <a:rPr lang="uk-UA" dirty="0"/>
              <a:t>У статистиці розраховується як показник частоти:</a:t>
            </a:r>
          </a:p>
          <a:p>
            <a:pPr marL="0" indent="0">
              <a:buNone/>
            </a:pPr>
            <a:r>
              <a:rPr lang="uk-UA" b="1" dirty="0"/>
              <a:t>𝑃(𝐴) = </a:t>
            </a:r>
            <a:r>
              <a:rPr lang="uk-UA" b="1" dirty="0" smtClean="0"/>
              <a:t>𝑛/𝑁</a:t>
            </a:r>
            <a:r>
              <a:rPr lang="uk-UA" dirty="0" smtClean="0"/>
              <a:t>.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5117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uk-UA" dirty="0" smtClean="0"/>
              <a:t>Правила теорії ймовірності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Правило </a:t>
            </a:r>
            <a:r>
              <a:rPr lang="ru-RU" b="1" i="1" dirty="0" err="1"/>
              <a:t>додавання</a:t>
            </a:r>
            <a:r>
              <a:rPr lang="ru-RU" b="1" i="1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до </a:t>
            </a:r>
            <a:r>
              <a:rPr lang="ru-RU" dirty="0" err="1"/>
              <a:t>взаємовиключних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(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Б). 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b="1" i="1" dirty="0" err="1"/>
              <a:t>додавання</a:t>
            </a:r>
            <a:r>
              <a:rPr lang="ru-RU" b="1" i="1" dirty="0"/>
              <a:t> для </a:t>
            </a:r>
            <a:r>
              <a:rPr lang="ru-RU" b="1" i="1" dirty="0" err="1"/>
              <a:t>взаємоневиключних</a:t>
            </a:r>
            <a:r>
              <a:rPr lang="ru-RU" b="1" i="1" dirty="0"/>
              <a:t> </a:t>
            </a:r>
            <a:r>
              <a:rPr lang="ru-RU" b="1" i="1" dirty="0" err="1"/>
              <a:t>подій</a:t>
            </a:r>
            <a:r>
              <a:rPr lang="ru-RU" b="1" i="1" dirty="0"/>
              <a:t> </a:t>
            </a:r>
            <a:r>
              <a:rPr lang="ru-RU" dirty="0"/>
              <a:t>(за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могли </a:t>
            </a:r>
            <a:r>
              <a:rPr lang="ru-RU" dirty="0" err="1"/>
              <a:t>спричинити</a:t>
            </a:r>
            <a:r>
              <a:rPr lang="ru-RU" dirty="0"/>
              <a:t> результат А, </a:t>
            </a:r>
            <a:r>
              <a:rPr lang="ru-RU" dirty="0" err="1"/>
              <a:t>певні</a:t>
            </a:r>
            <a:r>
              <a:rPr lang="ru-RU" dirty="0"/>
              <a:t> – результат Б, а </a:t>
            </a:r>
            <a:r>
              <a:rPr lang="ru-RU" dirty="0" err="1"/>
              <a:t>певні</a:t>
            </a:r>
            <a:r>
              <a:rPr lang="ru-RU" dirty="0"/>
              <a:t> –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 smtClean="0"/>
              <a:t>одночасно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b="1" i="1" dirty="0" err="1"/>
              <a:t>множення</a:t>
            </a:r>
            <a:r>
              <a:rPr lang="ru-RU" dirty="0"/>
              <a:t> </a:t>
            </a:r>
            <a:r>
              <a:rPr lang="ru-RU" b="1" i="1" dirty="0"/>
              <a:t>для </a:t>
            </a:r>
            <a:r>
              <a:rPr lang="ru-RU" b="1" i="1" dirty="0" err="1"/>
              <a:t>незалежних</a:t>
            </a:r>
            <a:r>
              <a:rPr lang="ru-RU" b="1" i="1" dirty="0"/>
              <a:t> </a:t>
            </a:r>
            <a:r>
              <a:rPr lang="ru-RU" b="1" i="1" dirty="0" err="1"/>
              <a:t>подій</a:t>
            </a:r>
            <a:r>
              <a:rPr lang="ru-RU" b="1" i="1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і </a:t>
            </a:r>
            <a:r>
              <a:rPr lang="ru-RU" dirty="0" err="1"/>
              <a:t>події</a:t>
            </a:r>
            <a:r>
              <a:rPr lang="ru-RU" dirty="0"/>
              <a:t> А, і </a:t>
            </a:r>
            <a:r>
              <a:rPr lang="ru-RU" dirty="0" err="1"/>
              <a:t>події</a:t>
            </a:r>
            <a:r>
              <a:rPr lang="ru-RU" dirty="0"/>
              <a:t> В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незалежності</a:t>
            </a:r>
            <a:endParaRPr lang="ru-RU" dirty="0" smtClean="0"/>
          </a:p>
          <a:p>
            <a:r>
              <a:rPr lang="ru-RU" dirty="0" smtClean="0"/>
              <a:t>Правило </a:t>
            </a:r>
            <a:r>
              <a:rPr lang="ru-RU" b="1" i="1" dirty="0" err="1"/>
              <a:t>множення</a:t>
            </a:r>
            <a:r>
              <a:rPr lang="ru-RU" b="1" i="1" dirty="0"/>
              <a:t> </a:t>
            </a:r>
            <a:r>
              <a:rPr lang="ru-RU" b="1" i="1" dirty="0" err="1"/>
              <a:t>залежних</a:t>
            </a:r>
            <a:r>
              <a:rPr lang="ru-RU" b="1" i="1" dirty="0"/>
              <a:t> </a:t>
            </a:r>
            <a:r>
              <a:rPr lang="ru-RU" b="1" i="1" dirty="0" err="1"/>
              <a:t>подій</a:t>
            </a:r>
            <a:r>
              <a:rPr lang="ru-RU" b="1" i="1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А і Б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821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uk-UA" dirty="0" smtClean="0"/>
              <a:t>Типи </a:t>
            </a:r>
            <a:r>
              <a:rPr lang="uk-UA" dirty="0"/>
              <a:t>випадкових змінних: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i="1" dirty="0" smtClean="0"/>
              <a:t>дискретні </a:t>
            </a:r>
            <a:r>
              <a:rPr lang="uk-UA" dirty="0"/>
              <a:t>– ті, які мають кінцеве число можливих результатів;</a:t>
            </a:r>
          </a:p>
          <a:p>
            <a:r>
              <a:rPr lang="uk-UA" b="1" i="1" dirty="0" smtClean="0"/>
              <a:t>безперервні</a:t>
            </a:r>
            <a:r>
              <a:rPr lang="uk-UA" dirty="0" smtClean="0"/>
              <a:t> </a:t>
            </a:r>
            <a:r>
              <a:rPr lang="uk-UA" dirty="0"/>
              <a:t>– це такі випадкові змінні, які можуть набувати нескінченне число значень. Безперервні випадкові змінні можуть мати нескінченну кількість значень (наприклад, швидкість, час, відстань, рентабельність активів, курс валюти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566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 err="1"/>
              <a:t>Графік</a:t>
            </a:r>
            <a:r>
              <a:rPr lang="ru-RU" dirty="0"/>
              <a:t> нормального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(</a:t>
            </a:r>
            <a:r>
              <a:rPr lang="ru-RU" dirty="0" err="1"/>
              <a:t>розподіл</a:t>
            </a:r>
            <a:r>
              <a:rPr lang="ru-RU" dirty="0"/>
              <a:t> Гаусса)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7632848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995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350</TotalTime>
  <Words>1021</Words>
  <Application>Microsoft Office PowerPoint</Application>
  <PresentationFormat>Экран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ТЕМА 2  «ОСНОВИ ОЦІНКИ ФІНАНСОВИХ РИЗИКІВ» </vt:lpstr>
      <vt:lpstr>Презентация PowerPoint</vt:lpstr>
      <vt:lpstr>Презентация PowerPoint</vt:lpstr>
      <vt:lpstr>Основна функція управління фінансовими ризиками є їх оцінка з метою:</vt:lpstr>
      <vt:lpstr>Види аналізу оцінки рівня ризику</vt:lpstr>
      <vt:lpstr>Ймовірність – це ступінь можливості виникнення ризикової (випадкової) події.</vt:lpstr>
      <vt:lpstr>Правила теорії ймовірності</vt:lpstr>
      <vt:lpstr>Типи випадкових змінних:</vt:lpstr>
      <vt:lpstr> Графік нормального розподілу ймовірності (розподіл Гаусса)</vt:lpstr>
      <vt:lpstr>Групи традиційних показників, які використовуються для всіх видів економічних ризиків: </vt:lpstr>
      <vt:lpstr>Спеціальні показники фінансових ризиків, що використовуються у фінансових установах та корпораціях</vt:lpstr>
      <vt:lpstr>Очікувані і неочікувані втрати внаслідок впливу фінансових ризиків і покриття їх величиною економічного капіталу</vt:lpstr>
      <vt:lpstr>Волатильність (мінливість, англ. volatility) – статистичний показник, що характеризує тенденцію ринкової ціни або доходу змінюватися в часі. Є найважливішим фінансовим показником в управлінні фінансовими ризиками і мірою ризику використання фінансового інструмента за заданий проміжок часу. </vt:lpstr>
      <vt:lpstr>Стрес-тестування проводиться на основі двох альтернативних підходів:</vt:lpstr>
      <vt:lpstr>Методи проведення стрес-тестування: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 «CУТНІСТЬ І ВИДИ ФІНАНСОВИХ РИЗИКІВ КОРПОРАЦІЙ» </dc:title>
  <dc:creator>Ксенія</dc:creator>
  <cp:lastModifiedBy>Ксенія</cp:lastModifiedBy>
  <cp:revision>30</cp:revision>
  <dcterms:created xsi:type="dcterms:W3CDTF">2024-12-10T10:07:16Z</dcterms:created>
  <dcterms:modified xsi:type="dcterms:W3CDTF">2024-12-17T09:24:51Z</dcterms:modified>
</cp:coreProperties>
</file>