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77" r:id="rId2"/>
    <p:sldId id="286" r:id="rId3"/>
    <p:sldId id="287" r:id="rId4"/>
    <p:sldId id="278" r:id="rId5"/>
    <p:sldId id="279" r:id="rId6"/>
    <p:sldId id="288" r:id="rId7"/>
    <p:sldId id="285" r:id="rId8"/>
    <p:sldId id="289" r:id="rId9"/>
    <p:sldId id="280" r:id="rId10"/>
    <p:sldId id="262" r:id="rId11"/>
    <p:sldId id="263" r:id="rId12"/>
    <p:sldId id="264" r:id="rId13"/>
    <p:sldId id="265" r:id="rId14"/>
    <p:sldId id="274" r:id="rId15"/>
    <p:sldId id="281" r:id="rId16"/>
    <p:sldId id="266" r:id="rId17"/>
    <p:sldId id="282" r:id="rId18"/>
    <p:sldId id="283" r:id="rId19"/>
    <p:sldId id="273" r:id="rId20"/>
    <p:sldId id="267" r:id="rId21"/>
    <p:sldId id="268" r:id="rId22"/>
    <p:sldId id="269" r:id="rId23"/>
    <p:sldId id="270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6" autoAdjust="0"/>
  </p:normalViewPr>
  <p:slideViewPr>
    <p:cSldViewPr>
      <p:cViewPr varScale="1">
        <p:scale>
          <a:sx n="67" d="100"/>
          <a:sy n="67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2EF0-A916-499F-8FD8-A2D2C7A89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21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A001-446C-4ADE-B8BB-BF08B9D244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19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932-EB82-4BF3-A09A-CD06D51C6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95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DE3D-7D6E-48C5-AA35-22DD306F4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8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FA6B-9113-435F-8E6D-32083B476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17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A0C9-B762-4783-BC3A-5C1D059F4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12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C30C-0504-4BA2-ACB0-BA2000453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88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4EB4-F9DD-4B93-9AA8-4E307780E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08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1891-99DF-4F11-B826-0389AD9F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7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6B18-12D7-41D0-B479-0FE007502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96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9087-1FCD-4A58-848F-4A29475925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39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6310-4611-4679-A0B1-57EF8DA11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19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4607-196E-4663-AB0C-2BD1B08B4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62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A6E2-CDB2-43E2-8503-AE7E669E91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9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83FE-ECF1-46A2-AADD-4C34C2F6A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9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251E-5117-4848-8DEF-4DC302632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27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74CA-062A-4D91-9760-1FD185212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8287-30A5-4288-80E2-025CE6F88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31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20B51CB-E799-44F3-A712-44C0256C10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16" r:id="rId7"/>
    <p:sldLayoutId id="2147483826" r:id="rId8"/>
    <p:sldLayoutId id="2147483817" r:id="rId9"/>
    <p:sldLayoutId id="2147483818" r:id="rId10"/>
    <p:sldLayoutId id="2147483827" r:id="rId11"/>
    <p:sldLayoutId id="2147483828" r:id="rId12"/>
    <p:sldLayoutId id="2147483819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забезпечення надійності с-г техніки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857250" y="2714625"/>
            <a:ext cx="7531100" cy="2370138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Garamond" panose="02020404030301010803" pitchFamily="18" charset="0"/>
              <a:buAutoNum type="arabicPeriod"/>
            </a:pPr>
            <a:r>
              <a:rPr lang="uk-UA" altLang="ru-RU" dirty="0" smtClean="0"/>
              <a:t>Вступ.</a:t>
            </a:r>
            <a:endParaRPr lang="ru-RU" altLang="ru-RU" dirty="0" smtClean="0"/>
          </a:p>
          <a:p>
            <a:pPr marL="514350" indent="-514350">
              <a:buClr>
                <a:schemeClr val="tx1"/>
              </a:buClr>
              <a:buFont typeface="Garamond" panose="02020404030301010803" pitchFamily="18" charset="0"/>
              <a:buAutoNum type="arabicPeriod"/>
            </a:pPr>
            <a:r>
              <a:rPr lang="uk-UA" altLang="ru-RU" dirty="0" smtClean="0"/>
              <a:t>Особливості і місце курсу „Надійність технічних систем в АПК”.</a:t>
            </a:r>
            <a:endParaRPr lang="ru-RU" altLang="ru-RU" dirty="0" smtClean="0"/>
          </a:p>
          <a:p>
            <a:pPr marL="514350" indent="-514350">
              <a:buClr>
                <a:schemeClr val="tx1"/>
              </a:buClr>
              <a:buFont typeface="Garamond" panose="02020404030301010803" pitchFamily="18" charset="0"/>
              <a:buAutoNum type="arabicPeriod"/>
            </a:pPr>
            <a:r>
              <a:rPr lang="uk-UA" altLang="ru-RU" dirty="0" smtClean="0"/>
              <a:t>Терміни і визначення. Показники надійності технологічних систем.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5463" y="1352550"/>
            <a:ext cx="8385175" cy="736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Показники надійності виробів, які не відновлюються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2492375"/>
            <a:ext cx="8007350" cy="3763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mtClean="0"/>
              <a:t>- математичне сподівання напрацювання до першої відмови:</a:t>
            </a:r>
          </a:p>
          <a:p>
            <a:pPr>
              <a:lnSpc>
                <a:spcPct val="80000"/>
              </a:lnSpc>
            </a:pPr>
            <a:endParaRPr lang="uk-UA" altLang="ru-RU" sz="1600" smtClean="0"/>
          </a:p>
          <a:p>
            <a:pPr>
              <a:lnSpc>
                <a:spcPct val="80000"/>
              </a:lnSpc>
            </a:pPr>
            <a:endParaRPr lang="uk-UA" altLang="ru-RU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mtClean="0"/>
              <a:t>середня кількість відмов: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mtClean="0"/>
              <a:t>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mtClean="0"/>
              <a:t>- інтенсивність відмов: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2987675" y="2874963"/>
          <a:ext cx="12636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Формула" r:id="rId3" imgW="837836" imgH="431613" progId="Equation.3">
                  <p:embed/>
                </p:oleObj>
              </mc:Choice>
              <mc:Fallback>
                <p:oleObj name="Формула" r:id="rId3" imgW="837836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74963"/>
                        <a:ext cx="126365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6631" name="Object 6"/>
          <p:cNvGraphicFramePr>
            <a:graphicFrameLocks noChangeAspect="1"/>
          </p:cNvGraphicFramePr>
          <p:nvPr/>
        </p:nvGraphicFramePr>
        <p:xfrm>
          <a:off x="4718050" y="3373438"/>
          <a:ext cx="14874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Формула" r:id="rId5" imgW="1193800" imgH="609600" progId="Equation.3">
                  <p:embed/>
                </p:oleObj>
              </mc:Choice>
              <mc:Fallback>
                <p:oleObj name="Формула" r:id="rId5" imgW="1193800" imgH="60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3373438"/>
                        <a:ext cx="14874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6634" name="Object 12"/>
          <p:cNvGraphicFramePr>
            <a:graphicFrameLocks noChangeAspect="1"/>
          </p:cNvGraphicFramePr>
          <p:nvPr/>
        </p:nvGraphicFramePr>
        <p:xfrm>
          <a:off x="3984625" y="4230688"/>
          <a:ext cx="28194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Формула" r:id="rId7" imgW="1473200" imgH="660400" progId="Equation.3">
                  <p:embed/>
                </p:oleObj>
              </mc:Choice>
              <mc:Fallback>
                <p:oleObj name="Формула" r:id="rId7" imgW="1473200" imgH="660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230688"/>
                        <a:ext cx="28194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6636" name="Object 14"/>
          <p:cNvGraphicFramePr>
            <a:graphicFrameLocks noChangeAspect="1"/>
          </p:cNvGraphicFramePr>
          <p:nvPr/>
        </p:nvGraphicFramePr>
        <p:xfrm>
          <a:off x="4733925" y="5149850"/>
          <a:ext cx="13477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Формула" r:id="rId9" imgW="952087" imgH="418918" progId="Equation.3">
                  <p:embed/>
                </p:oleObj>
              </mc:Choice>
              <mc:Fallback>
                <p:oleObj name="Формула" r:id="rId9" imgW="952087" imgH="41891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5149850"/>
                        <a:ext cx="13477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6638" name="Object 16"/>
          <p:cNvGraphicFramePr>
            <a:graphicFrameLocks noChangeAspect="1"/>
          </p:cNvGraphicFramePr>
          <p:nvPr/>
        </p:nvGraphicFramePr>
        <p:xfrm>
          <a:off x="1403350" y="5070475"/>
          <a:ext cx="15128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Формула" r:id="rId11" imgW="1244600" imgH="419100" progId="Equation.3">
                  <p:embed/>
                </p:oleObj>
              </mc:Choice>
              <mc:Fallback>
                <p:oleObj name="Формула" r:id="rId11" imgW="1244600" imgH="419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070475"/>
                        <a:ext cx="15128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188" y="908050"/>
            <a:ext cx="8532812" cy="1368425"/>
          </a:xfrm>
        </p:spPr>
        <p:txBody>
          <a:bodyPr rtlCol="0"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параметр потоку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відмов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0" y="12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/>
        </p:nvGraphicFramePr>
        <p:xfrm>
          <a:off x="3563938" y="1474788"/>
          <a:ext cx="35560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Формула" r:id="rId3" imgW="1854200" imgH="419100" progId="Equation.3">
                  <p:embed/>
                </p:oleObj>
              </mc:Choice>
              <mc:Fallback>
                <p:oleObj name="Формула" r:id="rId3" imgW="18542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74788"/>
                        <a:ext cx="35560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4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7656" name="Rectangle 19"/>
          <p:cNvSpPr>
            <a:spLocks noChangeArrowheads="1"/>
          </p:cNvSpPr>
          <p:nvPr/>
        </p:nvSpPr>
        <p:spPr bwMode="auto">
          <a:xfrm>
            <a:off x="0" y="309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5076" name="Rectangle 20"/>
          <p:cNvSpPr>
            <a:spLocks noRot="1" noChangeArrowheads="1"/>
          </p:cNvSpPr>
          <p:nvPr/>
        </p:nvSpPr>
        <p:spPr bwMode="auto">
          <a:xfrm>
            <a:off x="579438" y="2478088"/>
            <a:ext cx="8820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доремонтний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міжремонтний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 ресурс:</a:t>
            </a:r>
          </a:p>
          <a:p>
            <a:pPr marL="285750" indent="-285750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285750" indent="-285750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285750" indent="-285750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гамма-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процентний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ресурс:</a:t>
            </a:r>
          </a:p>
        </p:txBody>
      </p:sp>
      <p:graphicFrame>
        <p:nvGraphicFramePr>
          <p:cNvPr id="27658" name="Object 21"/>
          <p:cNvGraphicFramePr>
            <a:graphicFrameLocks noChangeAspect="1"/>
          </p:cNvGraphicFramePr>
          <p:nvPr/>
        </p:nvGraphicFramePr>
        <p:xfrm>
          <a:off x="4878388" y="3059113"/>
          <a:ext cx="28797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Формула" r:id="rId5" imgW="1346200" imgH="431800" progId="Equation.3">
                  <p:embed/>
                </p:oleObj>
              </mc:Choice>
              <mc:Fallback>
                <p:oleObj name="Формула" r:id="rId5" imgW="1346200" imgH="431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059113"/>
                        <a:ext cx="287972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Rectangle 24"/>
          <p:cNvSpPr>
            <a:spLocks noChangeArrowheads="1"/>
          </p:cNvSpPr>
          <p:nvPr/>
        </p:nvSpPr>
        <p:spPr bwMode="auto">
          <a:xfrm>
            <a:off x="0" y="335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7660" name="Object 23"/>
          <p:cNvGraphicFramePr>
            <a:graphicFrameLocks noChangeAspect="1"/>
          </p:cNvGraphicFramePr>
          <p:nvPr/>
        </p:nvGraphicFramePr>
        <p:xfrm>
          <a:off x="4878388" y="4805363"/>
          <a:ext cx="17462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Формула" r:id="rId7" imgW="761669" imgH="393529" progId="Equation.3">
                  <p:embed/>
                </p:oleObj>
              </mc:Choice>
              <mc:Fallback>
                <p:oleObj name="Формула" r:id="rId7" imgW="761669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4805363"/>
                        <a:ext cx="174625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36625" y="1268413"/>
            <a:ext cx="7559675" cy="45402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fontAlgn="auto">
              <a:buFontTx/>
              <a:buChar char="-"/>
              <a:defRPr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середній час відновлення працездатності:</a:t>
            </a:r>
          </a:p>
          <a:p>
            <a:pPr fontAlgn="auto">
              <a:buFontTx/>
              <a:buChar char="-"/>
              <a:defRPr/>
            </a:pPr>
            <a:endParaRPr 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None/>
              <a:defRPr/>
            </a:pPr>
            <a:endParaRPr 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None/>
              <a:defRPr/>
            </a:pPr>
            <a:endParaRPr lang="uk-U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Tx/>
              <a:buNone/>
              <a:defRPr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середні питомі витрати часу на відновлення працездатності:</a:t>
            </a:r>
          </a:p>
          <a:p>
            <a:pPr algn="ctr" fontAlgn="auto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Wingdings" panose="05000000000000000000" pitchFamily="2" charset="2"/>
              <a:buNone/>
              <a:defRPr/>
            </a:pP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529013" y="1949450"/>
          <a:ext cx="23749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Формула" r:id="rId3" imgW="761669" imgH="431613" progId="Equation.3">
                  <p:embed/>
                </p:oleObj>
              </mc:Choice>
              <mc:Fallback>
                <p:oleObj name="Формула" r:id="rId3" imgW="761669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1949450"/>
                        <a:ext cx="23749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/>
        </p:nvGraphicFramePr>
        <p:xfrm>
          <a:off x="2482850" y="4464050"/>
          <a:ext cx="446563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Формула" r:id="rId5" imgW="1676400" imgH="469900" progId="Equation.3">
                  <p:embed/>
                </p:oleObj>
              </mc:Choice>
              <mc:Fallback>
                <p:oleObj name="Формула" r:id="rId5" imgW="1676400" imgH="469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4464050"/>
                        <a:ext cx="446563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196975"/>
            <a:ext cx="7874000" cy="4191000"/>
          </a:xfrm>
        </p:spPr>
        <p:txBody>
          <a:bodyPr/>
          <a:lstStyle/>
          <a:p>
            <a:pPr>
              <a:buFontTx/>
              <a:buChar char="-"/>
            </a:pPr>
            <a:r>
              <a:rPr lang="uk-UA" altLang="ru-RU" b="1" smtClean="0"/>
              <a:t>середні питомі витрати праці на відновлення працездатності:</a:t>
            </a:r>
          </a:p>
          <a:p>
            <a:pPr>
              <a:buFontTx/>
              <a:buChar char="-"/>
            </a:pPr>
            <a:endParaRPr lang="ru-RU" altLang="ru-RU" b="1" smtClean="0"/>
          </a:p>
          <a:p>
            <a:pPr>
              <a:buFontTx/>
              <a:buChar char="-"/>
            </a:pPr>
            <a:endParaRPr lang="ru-RU" altLang="ru-RU" b="1" smtClean="0"/>
          </a:p>
          <a:p>
            <a:pPr>
              <a:buFont typeface="Wingdings" panose="05000000000000000000" pitchFamily="2" charset="2"/>
              <a:buNone/>
            </a:pPr>
            <a:endParaRPr lang="uk-UA" altLang="ru-RU" b="1" smtClean="0"/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smtClean="0"/>
              <a:t>- середні питомі витрати коштів на відновлення працездатності:</a:t>
            </a:r>
            <a:endParaRPr lang="ru-RU" altLang="ru-RU" b="1" smtClean="0"/>
          </a:p>
          <a:p>
            <a:pPr>
              <a:buFontTx/>
              <a:buChar char="-"/>
            </a:pPr>
            <a:endParaRPr lang="ru-RU" altLang="ru-RU" b="1" smtClean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268538" y="2374900"/>
          <a:ext cx="482441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Формула" r:id="rId3" imgW="1943100" imgH="457200" progId="Equation.3">
                  <p:embed/>
                </p:oleObj>
              </mc:Choice>
              <mc:Fallback>
                <p:oleObj name="Формула" r:id="rId3" imgW="1943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74900"/>
                        <a:ext cx="482441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122488" y="4592638"/>
          <a:ext cx="51133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Формула" r:id="rId5" imgW="1981200" imgH="469900" progId="Equation.3">
                  <p:embed/>
                </p:oleObj>
              </mc:Choice>
              <mc:Fallback>
                <p:oleObj name="Формула" r:id="rId5" imgW="19812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4592638"/>
                        <a:ext cx="511333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981075"/>
            <a:ext cx="8161338" cy="4179888"/>
          </a:xfrm>
        </p:spPr>
        <p:txBody>
          <a:bodyPr/>
          <a:lstStyle/>
          <a:p>
            <a:pPr>
              <a:buFontTx/>
              <a:buChar char="-"/>
            </a:pPr>
            <a:r>
              <a:rPr lang="uk-UA" altLang="ru-RU" smtClean="0"/>
              <a:t>середній час збереження:</a:t>
            </a:r>
          </a:p>
          <a:p>
            <a:pPr>
              <a:buFontTx/>
              <a:buChar char="-"/>
            </a:pPr>
            <a:endParaRPr lang="uk-UA" altLang="ru-RU" smtClean="0"/>
          </a:p>
          <a:p>
            <a:pPr>
              <a:buFontTx/>
              <a:buChar char="-"/>
            </a:pPr>
            <a:endParaRPr lang="uk-UA" altLang="ru-RU" smtClean="0"/>
          </a:p>
          <a:p>
            <a:pPr>
              <a:buFontTx/>
              <a:buChar char="-"/>
            </a:pPr>
            <a:endParaRPr lang="uk-UA" altLang="ru-RU" smtClean="0"/>
          </a:p>
          <a:p>
            <a:pPr>
              <a:buFontTx/>
              <a:buChar char="-"/>
            </a:pPr>
            <a:r>
              <a:rPr lang="uk-UA" altLang="ru-RU" smtClean="0"/>
              <a:t>середні питомі витрати на зберігання техніки:</a:t>
            </a:r>
            <a:endParaRPr lang="en-US" altLang="ru-RU" smtClean="0"/>
          </a:p>
          <a:p>
            <a:endParaRPr lang="en-US" altLang="ru-RU" smtClean="0"/>
          </a:p>
          <a:p>
            <a:pPr>
              <a:buFont typeface="Wingdings" panose="05000000000000000000" pitchFamily="2" charset="2"/>
              <a:buNone/>
            </a:pPr>
            <a:endParaRPr lang="en-US" altLang="ru-RU" smtClean="0"/>
          </a:p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837113" y="965200"/>
          <a:ext cx="3240087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Формула" r:id="rId3" imgW="1002865" imgH="457002" progId="Equation.3">
                  <p:embed/>
                </p:oleObj>
              </mc:Choice>
              <mc:Fallback>
                <p:oleObj name="Формула" r:id="rId3" imgW="1002865" imgH="4570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965200"/>
                        <a:ext cx="3240087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067175" y="3716338"/>
          <a:ext cx="3313113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Формула" r:id="rId5" imgW="1269449" imgH="469696" progId="Equation.3">
                  <p:embed/>
                </p:oleObj>
              </mc:Choice>
              <mc:Fallback>
                <p:oleObj name="Формула" r:id="rId5" imgW="1269449" imgH="46969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716338"/>
                        <a:ext cx="3313113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Rot="1" noChangeArrowheads="1"/>
          </p:cNvSpPr>
          <p:nvPr/>
        </p:nvSpPr>
        <p:spPr bwMode="auto">
          <a:xfrm>
            <a:off x="611188" y="2492375"/>
            <a:ext cx="7777162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uk-UA" sz="2400" kern="0" dirty="0">
                <a:latin typeface="+mn-lt"/>
              </a:rPr>
              <a:t>Середнє напрацювання на відмову та середній час відновлення працездатності: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uk-UA" sz="32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uk-UA" sz="3200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uk-UA" sz="2400" kern="0" dirty="0">
                <a:latin typeface="+mn-lt"/>
              </a:rPr>
              <a:t>Параметр потоку відмов:</a:t>
            </a:r>
            <a:endParaRPr lang="ru-RU" sz="3200" kern="0" dirty="0">
              <a:latin typeface="+mn-lt"/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792163"/>
            <a:ext cx="8385175" cy="1431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Показники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надійності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виробів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відновлюються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24525" y="3268663"/>
          <a:ext cx="19002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Формула" r:id="rId3" imgW="761669" imgH="431613" progId="Equation.3">
                  <p:embed/>
                </p:oleObj>
              </mc:Choice>
              <mc:Fallback>
                <p:oleObj name="Формула" r:id="rId3" imgW="761669" imgH="431613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68663"/>
                        <a:ext cx="19002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"/>
          <p:cNvGraphicFramePr>
            <a:graphicFrameLocks noChangeAspect="1"/>
          </p:cNvGraphicFramePr>
          <p:nvPr/>
        </p:nvGraphicFramePr>
        <p:xfrm>
          <a:off x="1908175" y="3386138"/>
          <a:ext cx="18748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Формула" r:id="rId5" imgW="837836" imgH="431613" progId="Equation.3">
                  <p:embed/>
                </p:oleObj>
              </mc:Choice>
              <mc:Fallback>
                <p:oleObj name="Формула" r:id="rId5" imgW="837836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386138"/>
                        <a:ext cx="18748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1"/>
          <p:cNvGraphicFramePr>
            <a:graphicFrameLocks noChangeAspect="1"/>
          </p:cNvGraphicFramePr>
          <p:nvPr/>
        </p:nvGraphicFramePr>
        <p:xfrm>
          <a:off x="3995738" y="5083175"/>
          <a:ext cx="3886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Формула" r:id="rId7" imgW="1854200" imgH="419100" progId="Equation.3">
                  <p:embed/>
                </p:oleObj>
              </mc:Choice>
              <mc:Fallback>
                <p:oleObj name="Формула" r:id="rId7" imgW="18542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083175"/>
                        <a:ext cx="3886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68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Комплексні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показники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надійності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uk-UA" altLang="ru-RU" smtClean="0"/>
          </a:p>
          <a:p>
            <a:pPr algn="ctr">
              <a:buFont typeface="Wingdings" panose="05000000000000000000" pitchFamily="2" charset="2"/>
              <a:buNone/>
            </a:pPr>
            <a:endParaRPr lang="uk-UA" altLang="ru-RU" sz="4000" smtClean="0"/>
          </a:p>
          <a:p>
            <a:pPr algn="ctr">
              <a:buFont typeface="Wingdings" panose="05000000000000000000" pitchFamily="2" charset="2"/>
              <a:buNone/>
            </a:pPr>
            <a:endParaRPr lang="en-US" altLang="ru-RU" sz="4000" smtClean="0"/>
          </a:p>
          <a:p>
            <a:pPr algn="ctr">
              <a:buFont typeface="Wingdings" panose="05000000000000000000" pitchFamily="2" charset="2"/>
              <a:buNone/>
            </a:pPr>
            <a:endParaRPr lang="ru-RU" altLang="ru-RU" sz="4000" smtClean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2774" name="Rectangle 8"/>
          <p:cNvSpPr>
            <a:spLocks noRot="1" noChangeArrowheads="1"/>
          </p:cNvSpPr>
          <p:nvPr/>
        </p:nvSpPr>
        <p:spPr bwMode="auto">
          <a:xfrm>
            <a:off x="646113" y="1141413"/>
            <a:ext cx="8007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ru-RU" altLang="ru-RU" sz="2400"/>
              <a:t>коефіцієнт готовності: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endParaRPr lang="ru-RU" altLang="ru-RU" sz="24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endParaRPr lang="ru-RU" altLang="ru-RU" sz="24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Tx/>
              <a:buChar char="-"/>
            </a:pPr>
            <a:r>
              <a:rPr lang="ru-RU" altLang="ru-RU" sz="2400"/>
              <a:t>коефіцієнт технічного використання: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ru-RU" altLang="ru-RU" sz="24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ru-RU" altLang="ru-RU" sz="24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uk-UA" altLang="ru-RU" sz="2400"/>
              <a:t> - питома вартість надійності: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uk-UA" altLang="ru-RU" sz="2400" i="1"/>
              <a:t>СН = СМ + СРП + СЗБ + СПР</a:t>
            </a:r>
            <a:r>
              <a:rPr lang="uk-UA" altLang="ru-RU" sz="2400"/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uk-UA" altLang="ru-RU" sz="2400"/>
              <a:t>СПР = С</a:t>
            </a:r>
            <a:r>
              <a:rPr lang="uk-UA" altLang="ru-RU" sz="2400" baseline="-25000"/>
              <a:t>год.пр</a:t>
            </a:r>
            <a:r>
              <a:rPr lang="uk-UA" altLang="ru-RU" sz="2400"/>
              <a:t> Т</a:t>
            </a:r>
            <a:r>
              <a:rPr lang="uk-UA" altLang="ru-RU" sz="2400" baseline="-25000"/>
              <a:t>пр</a:t>
            </a:r>
            <a:r>
              <a:rPr lang="uk-UA" altLang="ru-RU" sz="2400"/>
              <a:t> </a:t>
            </a:r>
            <a:r>
              <a:rPr lang="en-US" altLang="ru-RU" sz="2400"/>
              <a:t>W</a:t>
            </a:r>
            <a:r>
              <a:rPr lang="uk-UA" altLang="ru-RU" sz="2400"/>
              <a:t>; </a:t>
            </a:r>
            <a:endParaRPr lang="ru-RU" altLang="ru-RU" sz="2400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2776" name="Object 9"/>
          <p:cNvGraphicFramePr>
            <a:graphicFrameLocks noChangeAspect="1"/>
          </p:cNvGraphicFramePr>
          <p:nvPr/>
        </p:nvGraphicFramePr>
        <p:xfrm>
          <a:off x="3322638" y="5270500"/>
          <a:ext cx="36004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Формула" r:id="rId3" imgW="1663700" imgH="444500" progId="Equation.3">
                  <p:embed/>
                </p:oleObj>
              </mc:Choice>
              <mc:Fallback>
                <p:oleObj name="Формула" r:id="rId3" imgW="16637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5270500"/>
                        <a:ext cx="360045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Объект 1"/>
          <p:cNvGraphicFramePr>
            <a:graphicFrameLocks noChangeAspect="1"/>
          </p:cNvGraphicFramePr>
          <p:nvPr/>
        </p:nvGraphicFramePr>
        <p:xfrm>
          <a:off x="4500563" y="1112838"/>
          <a:ext cx="1866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5" imgW="927000" imgH="431640" progId="Equation.DSMT4">
                  <p:embed/>
                </p:oleObj>
              </mc:Choice>
              <mc:Fallback>
                <p:oleObj name="Equation" r:id="rId5" imgW="927000" imgH="43164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12838"/>
                        <a:ext cx="18669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4"/>
          <p:cNvGraphicFramePr>
            <a:graphicFrameLocks noChangeAspect="1"/>
          </p:cNvGraphicFramePr>
          <p:nvPr/>
        </p:nvGraphicFramePr>
        <p:xfrm>
          <a:off x="3343275" y="2924175"/>
          <a:ext cx="2738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7" imgW="1600200" imgH="431640" progId="Equation.DSMT4">
                  <p:embed/>
                </p:oleObj>
              </mc:Choice>
              <mc:Fallback>
                <p:oleObj name="Equation" r:id="rId7" imgW="16002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2924175"/>
                        <a:ext cx="27384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1457325" y="2400300"/>
          <a:ext cx="18430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Формула" r:id="rId3" imgW="1257300" imgH="508000" progId="Equation.3">
                  <p:embed/>
                </p:oleObj>
              </mc:Choice>
              <mc:Fallback>
                <p:oleObj name="Формула" r:id="rId3" imgW="12573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400300"/>
                        <a:ext cx="184308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1457325" y="3262313"/>
          <a:ext cx="15192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Формула" r:id="rId5" imgW="1204561" imgH="920151" progId="Equation.3">
                  <p:embed/>
                </p:oleObj>
              </mc:Choice>
              <mc:Fallback>
                <p:oleObj name="Формула" r:id="rId5" imgW="1204561" imgH="92015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3262313"/>
                        <a:ext cx="15192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1462088" y="4365625"/>
          <a:ext cx="11588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Формула" r:id="rId7" imgW="914400" imgH="736600" progId="Equation.3">
                  <p:embed/>
                </p:oleObj>
              </mc:Choice>
              <mc:Fallback>
                <p:oleObj name="Формула" r:id="rId7" imgW="914400" imgH="736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4365625"/>
                        <a:ext cx="11588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3801" name="Object 7"/>
          <p:cNvGraphicFramePr>
            <a:graphicFrameLocks noChangeAspect="1"/>
          </p:cNvGraphicFramePr>
          <p:nvPr/>
        </p:nvGraphicFramePr>
        <p:xfrm>
          <a:off x="860425" y="5481638"/>
          <a:ext cx="19145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Формула" r:id="rId9" imgW="1257300" imgH="457200" progId="Equation.3">
                  <p:embed/>
                </p:oleObj>
              </mc:Choice>
              <mc:Fallback>
                <p:oleObj name="Формула" r:id="rId9" imgW="12573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481638"/>
                        <a:ext cx="19145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100388" y="3665538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>
                <a:cs typeface="Times New Roman" panose="02020603050405020304" pitchFamily="18" charset="0"/>
              </a:rPr>
              <a:t>- </a:t>
            </a:r>
            <a:r>
              <a:rPr lang="uk-UA" altLang="ru-RU" sz="2400">
                <a:cs typeface="Times New Roman" panose="02020603050405020304" pitchFamily="18" charset="0"/>
              </a:rPr>
              <a:t>частота відмов</a:t>
            </a:r>
            <a:endParaRPr lang="uk-UA" altLang="ru-RU" sz="2400"/>
          </a:p>
        </p:txBody>
      </p:sp>
      <p:sp>
        <p:nvSpPr>
          <p:cNvPr id="33803" name="Rectangle 9"/>
          <p:cNvSpPr>
            <a:spLocks noChangeArrowheads="1"/>
          </p:cNvSpPr>
          <p:nvPr/>
        </p:nvSpPr>
        <p:spPr bwMode="auto">
          <a:xfrm>
            <a:off x="3492500" y="2535238"/>
            <a:ext cx="4929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>
                <a:cs typeface="Times New Roman" panose="02020603050405020304" pitchFamily="18" charset="0"/>
              </a:rPr>
              <a:t>- </a:t>
            </a:r>
            <a:r>
              <a:rPr lang="uk-UA" altLang="ru-RU" sz="2400">
                <a:cs typeface="Times New Roman" panose="02020603050405020304" pitchFamily="18" charset="0"/>
              </a:rPr>
              <a:t>ймовірність безвідмовної роботи</a:t>
            </a:r>
            <a:endParaRPr lang="uk-UA" altLang="ru-RU" sz="2400"/>
          </a:p>
        </p:txBody>
      </p:sp>
      <p:sp>
        <p:nvSpPr>
          <p:cNvPr id="33804" name="Rectangle 9"/>
          <p:cNvSpPr>
            <a:spLocks noChangeArrowheads="1"/>
          </p:cNvSpPr>
          <p:nvPr/>
        </p:nvSpPr>
        <p:spPr bwMode="auto">
          <a:xfrm>
            <a:off x="3059113" y="4727575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>
                <a:cs typeface="Times New Roman" panose="02020603050405020304" pitchFamily="18" charset="0"/>
              </a:rPr>
              <a:t>- </a:t>
            </a:r>
            <a:r>
              <a:rPr lang="uk-UA" altLang="ru-RU" sz="2400">
                <a:cs typeface="Times New Roman" panose="02020603050405020304" pitchFamily="18" charset="0"/>
              </a:rPr>
              <a:t>інтенсивність відмов</a:t>
            </a:r>
            <a:endParaRPr lang="uk-UA" altLang="ru-RU" sz="2400"/>
          </a:p>
        </p:txBody>
      </p:sp>
      <p:sp>
        <p:nvSpPr>
          <p:cNvPr id="20493" name="Прямоугольник 14"/>
          <p:cNvSpPr>
            <a:spLocks noChangeArrowheads="1"/>
          </p:cNvSpPr>
          <p:nvPr/>
        </p:nvSpPr>
        <p:spPr bwMode="auto">
          <a:xfrm>
            <a:off x="860425" y="1187450"/>
            <a:ext cx="6929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Показники надійності  для невідновлювальних виробів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806" name="Rectangle 10"/>
          <p:cNvSpPr>
            <a:spLocks noChangeArrowheads="1"/>
          </p:cNvSpPr>
          <p:nvPr/>
        </p:nvSpPr>
        <p:spPr bwMode="auto">
          <a:xfrm>
            <a:off x="3059113" y="5410200"/>
            <a:ext cx="5143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>
                <a:cs typeface="Times New Roman" panose="02020603050405020304" pitchFamily="18" charset="0"/>
              </a:rPr>
              <a:t>- середнє число справно працюючих  виробів в інтервалі Δt.</a:t>
            </a:r>
            <a:endParaRPr lang="uk-UA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4819" name="Object 1"/>
          <p:cNvGraphicFramePr>
            <a:graphicFrameLocks noChangeAspect="1"/>
          </p:cNvGraphicFramePr>
          <p:nvPr/>
        </p:nvGraphicFramePr>
        <p:xfrm>
          <a:off x="814388" y="915988"/>
          <a:ext cx="2055812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Формула" r:id="rId3" imgW="1054100" imgH="1320800" progId="Equation.3">
                  <p:embed/>
                </p:oleObj>
              </mc:Choice>
              <mc:Fallback>
                <p:oleObj name="Формула" r:id="rId3" imgW="1054100" imgH="1320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915988"/>
                        <a:ext cx="2055812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2987675" y="2855913"/>
            <a:ext cx="514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>
                <a:cs typeface="Times New Roman" panose="02020603050405020304" pitchFamily="18" charset="0"/>
              </a:rPr>
              <a:t>- </a:t>
            </a:r>
            <a:r>
              <a:rPr lang="uk-UA" altLang="ru-RU" sz="2400">
                <a:cs typeface="Times New Roman" panose="02020603050405020304" pitchFamily="18" charset="0"/>
              </a:rPr>
              <a:t>інтенсивність відмов системи</a:t>
            </a:r>
            <a:endParaRPr lang="uk-UA" altLang="ru-RU" sz="2400"/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3132138" y="1125538"/>
            <a:ext cx="5786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>
                <a:cs typeface="Times New Roman" panose="02020603050405020304" pitchFamily="18" charset="0"/>
              </a:rPr>
              <a:t>- </a:t>
            </a:r>
            <a:r>
              <a:rPr lang="uk-UA" altLang="ru-RU" sz="2400">
                <a:cs typeface="Times New Roman" panose="02020603050405020304" pitchFamily="18" charset="0"/>
              </a:rPr>
              <a:t>ймовірність безвідмовної роботи для експоненціального закону розподілу</a:t>
            </a:r>
            <a:endParaRPr lang="uk-UA" altLang="ru-RU" sz="2400"/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4823" name="Object 3"/>
          <p:cNvGraphicFramePr>
            <a:graphicFrameLocks noChangeAspect="1"/>
          </p:cNvGraphicFramePr>
          <p:nvPr/>
        </p:nvGraphicFramePr>
        <p:xfrm>
          <a:off x="1116013" y="3956050"/>
          <a:ext cx="120173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Формула" r:id="rId5" imgW="812447" imgH="799753" progId="Equation.3">
                  <p:embed/>
                </p:oleObj>
              </mc:Choice>
              <mc:Fallback>
                <p:oleObj name="Формула" r:id="rId5" imgW="812447" imgH="79975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56050"/>
                        <a:ext cx="120173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Прямоугольник 10"/>
          <p:cNvSpPr>
            <a:spLocks noChangeArrowheads="1"/>
          </p:cNvSpPr>
          <p:nvPr/>
        </p:nvSpPr>
        <p:spPr bwMode="auto">
          <a:xfrm>
            <a:off x="2644775" y="4911725"/>
            <a:ext cx="583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/>
              <a:t>- середній наробіток до першої відмови</a:t>
            </a:r>
            <a:endParaRPr lang="ru-RU" altLang="ru-RU" sz="2400"/>
          </a:p>
        </p:txBody>
      </p:sp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4826" name="Object 5"/>
          <p:cNvGraphicFramePr>
            <a:graphicFrameLocks noChangeAspect="1"/>
          </p:cNvGraphicFramePr>
          <p:nvPr/>
        </p:nvGraphicFramePr>
        <p:xfrm>
          <a:off x="1077913" y="5164138"/>
          <a:ext cx="13858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Формула" r:id="rId7" imgW="1002865" imgH="571252" progId="Equation.3">
                  <p:embed/>
                </p:oleObj>
              </mc:Choice>
              <mc:Fallback>
                <p:oleObj name="Формула" r:id="rId7" imgW="1002865" imgH="57125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164138"/>
                        <a:ext cx="13858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1163" y="1111250"/>
            <a:ext cx="8385175" cy="1023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Характеристика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законів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розподілу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показників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надійності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2398713"/>
            <a:ext cx="8007350" cy="1871662"/>
          </a:xfrm>
        </p:spPr>
        <p:txBody>
          <a:bodyPr rtlCol="0">
            <a:normAutofit fontScale="77500" lnSpcReduction="20000"/>
          </a:bodyPr>
          <a:lstStyle/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Закон нормального розподілу (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Гаусса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характарезує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поступові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відмови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зношування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старіння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ЗНР – 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дво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параметричний, симетричний; </a:t>
            </a: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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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- 99,73% - відхилення включає;</a:t>
            </a: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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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- 95,5%  - кількість об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єктів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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- 68,5%.</a:t>
            </a: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uk-UA" sz="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3357563" y="3860800"/>
            <a:ext cx="3673475" cy="2376488"/>
            <a:chOff x="4389" y="11799"/>
            <a:chExt cx="1539" cy="1596"/>
          </a:xfrm>
        </p:grpSpPr>
        <p:sp>
          <p:nvSpPr>
            <p:cNvPr id="35851" name="Line 20"/>
            <p:cNvSpPr>
              <a:spLocks noChangeShapeType="1"/>
            </p:cNvSpPr>
            <p:nvPr/>
          </p:nvSpPr>
          <p:spPr bwMode="auto">
            <a:xfrm flipV="1">
              <a:off x="4389" y="11799"/>
              <a:ext cx="0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5852" name="Line 21"/>
            <p:cNvSpPr>
              <a:spLocks noChangeShapeType="1"/>
            </p:cNvSpPr>
            <p:nvPr/>
          </p:nvSpPr>
          <p:spPr bwMode="auto">
            <a:xfrm>
              <a:off x="4389" y="13053"/>
              <a:ext cx="1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5853" name="Freeform 22"/>
            <p:cNvSpPr>
              <a:spLocks/>
            </p:cNvSpPr>
            <p:nvPr/>
          </p:nvSpPr>
          <p:spPr bwMode="auto">
            <a:xfrm>
              <a:off x="4503" y="12038"/>
              <a:ext cx="1026" cy="901"/>
            </a:xfrm>
            <a:custGeom>
              <a:avLst/>
              <a:gdLst>
                <a:gd name="T0" fmla="*/ 0 w 1026"/>
                <a:gd name="T1" fmla="*/ 901 h 901"/>
                <a:gd name="T2" fmla="*/ 114 w 1026"/>
                <a:gd name="T3" fmla="*/ 787 h 901"/>
                <a:gd name="T4" fmla="*/ 228 w 1026"/>
                <a:gd name="T5" fmla="*/ 502 h 901"/>
                <a:gd name="T6" fmla="*/ 342 w 1026"/>
                <a:gd name="T7" fmla="*/ 160 h 901"/>
                <a:gd name="T8" fmla="*/ 543 w 1026"/>
                <a:gd name="T9" fmla="*/ 0 h 901"/>
                <a:gd name="T10" fmla="*/ 741 w 1026"/>
                <a:gd name="T11" fmla="*/ 160 h 901"/>
                <a:gd name="T12" fmla="*/ 855 w 1026"/>
                <a:gd name="T13" fmla="*/ 673 h 901"/>
                <a:gd name="T14" fmla="*/ 912 w 1026"/>
                <a:gd name="T15" fmla="*/ 844 h 901"/>
                <a:gd name="T16" fmla="*/ 1026 w 1026"/>
                <a:gd name="T17" fmla="*/ 901 h 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6"/>
                <a:gd name="T28" fmla="*/ 0 h 901"/>
                <a:gd name="T29" fmla="*/ 1026 w 1026"/>
                <a:gd name="T30" fmla="*/ 901 h 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6" h="901">
                  <a:moveTo>
                    <a:pt x="0" y="901"/>
                  </a:moveTo>
                  <a:cubicBezTo>
                    <a:pt x="38" y="877"/>
                    <a:pt x="76" y="853"/>
                    <a:pt x="114" y="787"/>
                  </a:cubicBezTo>
                  <a:cubicBezTo>
                    <a:pt x="152" y="721"/>
                    <a:pt x="190" y="606"/>
                    <a:pt x="228" y="502"/>
                  </a:cubicBezTo>
                  <a:cubicBezTo>
                    <a:pt x="266" y="398"/>
                    <a:pt x="290" y="244"/>
                    <a:pt x="342" y="160"/>
                  </a:cubicBezTo>
                  <a:cubicBezTo>
                    <a:pt x="394" y="76"/>
                    <a:pt x="477" y="0"/>
                    <a:pt x="543" y="0"/>
                  </a:cubicBezTo>
                  <a:cubicBezTo>
                    <a:pt x="609" y="0"/>
                    <a:pt x="689" y="48"/>
                    <a:pt x="741" y="160"/>
                  </a:cubicBezTo>
                  <a:cubicBezTo>
                    <a:pt x="793" y="272"/>
                    <a:pt x="827" y="559"/>
                    <a:pt x="855" y="673"/>
                  </a:cubicBezTo>
                  <a:cubicBezTo>
                    <a:pt x="883" y="787"/>
                    <a:pt x="883" y="806"/>
                    <a:pt x="912" y="844"/>
                  </a:cubicBezTo>
                  <a:cubicBezTo>
                    <a:pt x="941" y="882"/>
                    <a:pt x="983" y="891"/>
                    <a:pt x="1026" y="90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5854" name="Line 23"/>
            <p:cNvSpPr>
              <a:spLocks noChangeShapeType="1"/>
            </p:cNvSpPr>
            <p:nvPr/>
          </p:nvSpPr>
          <p:spPr bwMode="auto">
            <a:xfrm>
              <a:off x="5016" y="12027"/>
              <a:ext cx="0" cy="1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584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584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584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584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5850" name="Object 37"/>
          <p:cNvGraphicFramePr>
            <a:graphicFrameLocks noChangeAspect="1"/>
          </p:cNvGraphicFramePr>
          <p:nvPr/>
        </p:nvGraphicFramePr>
        <p:xfrm>
          <a:off x="5795963" y="3952875"/>
          <a:ext cx="208756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Формула" r:id="rId3" imgW="1307532" imgH="482391" progId="Equation.3">
                  <p:embed/>
                </p:oleObj>
              </mc:Choice>
              <mc:Fallback>
                <p:oleObj name="Формула" r:id="rId3" imgW="1307532" imgH="482391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952875"/>
                        <a:ext cx="208756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684213" y="3071813"/>
            <a:ext cx="77041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400" b="1">
                <a:solidFill>
                  <a:srgbClr val="7A5E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науки про надійність ТС </a:t>
            </a:r>
            <a:r>
              <a:rPr lang="uk-UA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вивчення закономірностей зміни показників якості об'єктів у часі та розробка методів, що дозволяють з мінімальною витратою часу  і ресурсів забезпечити необхідну тривалість і ефективність їх роботи. </a:t>
            </a:r>
          </a:p>
          <a:p>
            <a:pPr algn="just" eaLnBrk="1" hangingPunct="1"/>
            <a:r>
              <a:rPr lang="uk-UA" altLang="ru-RU" sz="2400" b="1">
                <a:solidFill>
                  <a:srgbClr val="7A5E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Специфічними особливостями питань надійності є:</a:t>
            </a:r>
          </a:p>
          <a:p>
            <a:pPr algn="just" eaLnBrk="1" hangingPunct="1">
              <a:buFontTx/>
              <a:buChar char="-"/>
            </a:pPr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чинника часу; - прогнозування надійності машин;</a:t>
            </a:r>
          </a:p>
          <a:p>
            <a:pPr algn="just" eaLnBrk="1" hangingPunct="1">
              <a:buFontTx/>
              <a:buChar char="-"/>
            </a:pPr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абсолютне зниження якості; відносне зниження якості. 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611188" y="2255838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Об'єктом вивчення дисципліни </a:t>
            </a:r>
            <a:r>
              <a:rPr lang="uk-UA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машини та обладнання сільського господарства та АПК. 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611188" y="665163"/>
            <a:ext cx="7921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дисципліни навчити </a:t>
            </a:r>
            <a:r>
              <a:rPr lang="uk-UA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майбутніх фахівців основам сучасних методів дослідження і забезпечення надійності та ефективності технічних систем ОЛК в процесі їх створення та експлуатації.</a:t>
            </a:r>
            <a:endParaRPr lang="uk-UA" alt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27063" y="1117600"/>
            <a:ext cx="7832725" cy="1368425"/>
          </a:xfrm>
        </p:spPr>
        <p:txBody>
          <a:bodyPr rtlCol="0">
            <a:normAutofit fontScale="92500"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Закон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розподілу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Вейбулла-Гнєденко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трьох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параметричний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закон,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характарезує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поступові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відмови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зношування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старіння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втрату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працездатності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втомленості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pSp>
        <p:nvGrpSpPr>
          <p:cNvPr id="36868" name="Group 9"/>
          <p:cNvGrpSpPr>
            <a:grpSpLocks/>
          </p:cNvGrpSpPr>
          <p:nvPr/>
        </p:nvGrpSpPr>
        <p:grpSpPr bwMode="auto">
          <a:xfrm>
            <a:off x="3059113" y="3644900"/>
            <a:ext cx="4392612" cy="2665413"/>
            <a:chOff x="4788" y="969"/>
            <a:chExt cx="1539" cy="1254"/>
          </a:xfrm>
        </p:grpSpPr>
        <p:sp>
          <p:nvSpPr>
            <p:cNvPr id="36872" name="Line 10"/>
            <p:cNvSpPr>
              <a:spLocks noChangeShapeType="1"/>
            </p:cNvSpPr>
            <p:nvPr/>
          </p:nvSpPr>
          <p:spPr bwMode="auto">
            <a:xfrm flipV="1">
              <a:off x="4788" y="969"/>
              <a:ext cx="0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4788" y="2223"/>
              <a:ext cx="1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6874" name="Freeform 12"/>
            <p:cNvSpPr>
              <a:spLocks/>
            </p:cNvSpPr>
            <p:nvPr/>
          </p:nvSpPr>
          <p:spPr bwMode="auto">
            <a:xfrm>
              <a:off x="5079" y="1037"/>
              <a:ext cx="646" cy="1094"/>
            </a:xfrm>
            <a:custGeom>
              <a:avLst/>
              <a:gdLst>
                <a:gd name="T0" fmla="*/ 59 w 646"/>
                <a:gd name="T1" fmla="*/ 0 h 1094"/>
                <a:gd name="T2" fmla="*/ 36 w 646"/>
                <a:gd name="T3" fmla="*/ 219 h 1094"/>
                <a:gd name="T4" fmla="*/ 13 w 646"/>
                <a:gd name="T5" fmla="*/ 484 h 1094"/>
                <a:gd name="T6" fmla="*/ 117 w 646"/>
                <a:gd name="T7" fmla="*/ 760 h 1094"/>
                <a:gd name="T8" fmla="*/ 393 w 646"/>
                <a:gd name="T9" fmla="*/ 1002 h 1094"/>
                <a:gd name="T10" fmla="*/ 646 w 646"/>
                <a:gd name="T11" fmla="*/ 1094 h 10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1094"/>
                <a:gd name="T20" fmla="*/ 646 w 646"/>
                <a:gd name="T21" fmla="*/ 1094 h 10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1094">
                  <a:moveTo>
                    <a:pt x="59" y="0"/>
                  </a:moveTo>
                  <a:cubicBezTo>
                    <a:pt x="55" y="36"/>
                    <a:pt x="44" y="138"/>
                    <a:pt x="36" y="219"/>
                  </a:cubicBezTo>
                  <a:cubicBezTo>
                    <a:pt x="28" y="300"/>
                    <a:pt x="0" y="394"/>
                    <a:pt x="13" y="484"/>
                  </a:cubicBezTo>
                  <a:cubicBezTo>
                    <a:pt x="26" y="574"/>
                    <a:pt x="54" y="674"/>
                    <a:pt x="117" y="760"/>
                  </a:cubicBezTo>
                  <a:cubicBezTo>
                    <a:pt x="180" y="846"/>
                    <a:pt x="305" y="946"/>
                    <a:pt x="393" y="1002"/>
                  </a:cubicBezTo>
                  <a:cubicBezTo>
                    <a:pt x="481" y="1058"/>
                    <a:pt x="593" y="1075"/>
                    <a:pt x="646" y="109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6875" name="Freeform 13"/>
            <p:cNvSpPr>
              <a:spLocks/>
            </p:cNvSpPr>
            <p:nvPr/>
          </p:nvSpPr>
          <p:spPr bwMode="auto">
            <a:xfrm>
              <a:off x="4975" y="1080"/>
              <a:ext cx="1177" cy="878"/>
            </a:xfrm>
            <a:custGeom>
              <a:avLst/>
              <a:gdLst>
                <a:gd name="T0" fmla="*/ 0 w 1177"/>
                <a:gd name="T1" fmla="*/ 0 h 878"/>
                <a:gd name="T2" fmla="*/ 83 w 1177"/>
                <a:gd name="T3" fmla="*/ 268 h 878"/>
                <a:gd name="T4" fmla="*/ 255 w 1177"/>
                <a:gd name="T5" fmla="*/ 533 h 878"/>
                <a:gd name="T6" fmla="*/ 509 w 1177"/>
                <a:gd name="T7" fmla="*/ 706 h 878"/>
                <a:gd name="T8" fmla="*/ 831 w 1177"/>
                <a:gd name="T9" fmla="*/ 821 h 878"/>
                <a:gd name="T10" fmla="*/ 1177 w 1177"/>
                <a:gd name="T11" fmla="*/ 878 h 8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77"/>
                <a:gd name="T19" fmla="*/ 0 h 878"/>
                <a:gd name="T20" fmla="*/ 1177 w 1177"/>
                <a:gd name="T21" fmla="*/ 878 h 8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7" h="878">
                  <a:moveTo>
                    <a:pt x="0" y="0"/>
                  </a:moveTo>
                  <a:cubicBezTo>
                    <a:pt x="15" y="44"/>
                    <a:pt x="41" y="179"/>
                    <a:pt x="83" y="268"/>
                  </a:cubicBezTo>
                  <a:cubicBezTo>
                    <a:pt x="125" y="357"/>
                    <a:pt x="184" y="460"/>
                    <a:pt x="255" y="533"/>
                  </a:cubicBezTo>
                  <a:cubicBezTo>
                    <a:pt x="326" y="606"/>
                    <a:pt x="413" y="658"/>
                    <a:pt x="509" y="706"/>
                  </a:cubicBezTo>
                  <a:cubicBezTo>
                    <a:pt x="605" y="754"/>
                    <a:pt x="720" y="792"/>
                    <a:pt x="831" y="821"/>
                  </a:cubicBezTo>
                  <a:cubicBezTo>
                    <a:pt x="942" y="850"/>
                    <a:pt x="1105" y="866"/>
                    <a:pt x="1177" y="8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6876" name="Freeform 14"/>
            <p:cNvSpPr>
              <a:spLocks/>
            </p:cNvSpPr>
            <p:nvPr/>
          </p:nvSpPr>
          <p:spPr bwMode="auto">
            <a:xfrm>
              <a:off x="4959" y="1254"/>
              <a:ext cx="1140" cy="570"/>
            </a:xfrm>
            <a:custGeom>
              <a:avLst/>
              <a:gdLst>
                <a:gd name="T0" fmla="*/ 0 w 1140"/>
                <a:gd name="T1" fmla="*/ 52 h 706"/>
                <a:gd name="T2" fmla="*/ 127 w 1140"/>
                <a:gd name="T3" fmla="*/ 28 h 706"/>
                <a:gd name="T4" fmla="*/ 253 w 1140"/>
                <a:gd name="T5" fmla="*/ 12 h 706"/>
                <a:gd name="T6" fmla="*/ 432 w 1140"/>
                <a:gd name="T7" fmla="*/ 0 h 706"/>
                <a:gd name="T8" fmla="*/ 640 w 1140"/>
                <a:gd name="T9" fmla="*/ 12 h 706"/>
                <a:gd name="T10" fmla="*/ 778 w 1140"/>
                <a:gd name="T11" fmla="*/ 59 h 706"/>
                <a:gd name="T12" fmla="*/ 971 w 1140"/>
                <a:gd name="T13" fmla="*/ 94 h 706"/>
                <a:gd name="T14" fmla="*/ 1140 w 1140"/>
                <a:gd name="T15" fmla="*/ 103 h 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0"/>
                <a:gd name="T25" fmla="*/ 0 h 706"/>
                <a:gd name="T26" fmla="*/ 1140 w 1140"/>
                <a:gd name="T27" fmla="*/ 706 h 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0" h="706">
                  <a:moveTo>
                    <a:pt x="0" y="364"/>
                  </a:moveTo>
                  <a:cubicBezTo>
                    <a:pt x="42" y="302"/>
                    <a:pt x="84" y="241"/>
                    <a:pt x="127" y="193"/>
                  </a:cubicBezTo>
                  <a:cubicBezTo>
                    <a:pt x="169" y="145"/>
                    <a:pt x="202" y="111"/>
                    <a:pt x="253" y="79"/>
                  </a:cubicBezTo>
                  <a:cubicBezTo>
                    <a:pt x="304" y="47"/>
                    <a:pt x="368" y="0"/>
                    <a:pt x="432" y="0"/>
                  </a:cubicBezTo>
                  <a:cubicBezTo>
                    <a:pt x="496" y="0"/>
                    <a:pt x="582" y="14"/>
                    <a:pt x="640" y="81"/>
                  </a:cubicBezTo>
                  <a:cubicBezTo>
                    <a:pt x="698" y="148"/>
                    <a:pt x="723" y="308"/>
                    <a:pt x="778" y="403"/>
                  </a:cubicBezTo>
                  <a:cubicBezTo>
                    <a:pt x="833" y="498"/>
                    <a:pt x="911" y="599"/>
                    <a:pt x="971" y="649"/>
                  </a:cubicBezTo>
                  <a:cubicBezTo>
                    <a:pt x="1031" y="699"/>
                    <a:pt x="1087" y="701"/>
                    <a:pt x="1140" y="70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6869" name="Rectangle 18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6871" name="Object 19"/>
          <p:cNvGraphicFramePr>
            <a:graphicFrameLocks noChangeAspect="1"/>
          </p:cNvGraphicFramePr>
          <p:nvPr/>
        </p:nvGraphicFramePr>
        <p:xfrm>
          <a:off x="5211763" y="3019425"/>
          <a:ext cx="22860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Формула" r:id="rId3" imgW="1079500" imgH="508000" progId="Equation.3">
                  <p:embed/>
                </p:oleObj>
              </mc:Choice>
              <mc:Fallback>
                <p:oleObj name="Формула" r:id="rId3" imgW="1079500" imgH="508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3019425"/>
                        <a:ext cx="22860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765175"/>
            <a:ext cx="8007350" cy="7191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Експоненціальний закон,</a:t>
            </a:r>
          </a:p>
          <a:p>
            <a:pPr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однопараметричний закон, характеризує аварійні відмови</a:t>
            </a:r>
          </a:p>
        </p:txBody>
      </p:sp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3379788" y="3213100"/>
            <a:ext cx="4103687" cy="2736850"/>
            <a:chOff x="3192" y="4275"/>
            <a:chExt cx="1653" cy="1502"/>
          </a:xfrm>
        </p:grpSpPr>
        <p:sp>
          <p:nvSpPr>
            <p:cNvPr id="37895" name="Line 12"/>
            <p:cNvSpPr>
              <a:spLocks noChangeShapeType="1"/>
            </p:cNvSpPr>
            <p:nvPr/>
          </p:nvSpPr>
          <p:spPr bwMode="auto">
            <a:xfrm flipV="1">
              <a:off x="3192" y="4275"/>
              <a:ext cx="0" cy="1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7896" name="Line 13"/>
            <p:cNvSpPr>
              <a:spLocks noChangeShapeType="1"/>
            </p:cNvSpPr>
            <p:nvPr/>
          </p:nvSpPr>
          <p:spPr bwMode="auto">
            <a:xfrm>
              <a:off x="3192" y="5777"/>
              <a:ext cx="16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7897" name="Freeform 14"/>
            <p:cNvSpPr>
              <a:spLocks/>
            </p:cNvSpPr>
            <p:nvPr/>
          </p:nvSpPr>
          <p:spPr bwMode="auto">
            <a:xfrm>
              <a:off x="3420" y="4389"/>
              <a:ext cx="1197" cy="1026"/>
            </a:xfrm>
            <a:custGeom>
              <a:avLst/>
              <a:gdLst>
                <a:gd name="T0" fmla="*/ 0 w 1197"/>
                <a:gd name="T1" fmla="*/ 0 h 1026"/>
                <a:gd name="T2" fmla="*/ 399 w 1197"/>
                <a:gd name="T3" fmla="*/ 741 h 1026"/>
                <a:gd name="T4" fmla="*/ 1197 w 1197"/>
                <a:gd name="T5" fmla="*/ 1026 h 1026"/>
                <a:gd name="T6" fmla="*/ 0 60000 65536"/>
                <a:gd name="T7" fmla="*/ 0 60000 65536"/>
                <a:gd name="T8" fmla="*/ 0 60000 65536"/>
                <a:gd name="T9" fmla="*/ 0 w 1197"/>
                <a:gd name="T10" fmla="*/ 0 h 1026"/>
                <a:gd name="T11" fmla="*/ 1197 w 1197"/>
                <a:gd name="T12" fmla="*/ 1026 h 10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1026">
                  <a:moveTo>
                    <a:pt x="0" y="0"/>
                  </a:moveTo>
                  <a:cubicBezTo>
                    <a:pt x="100" y="285"/>
                    <a:pt x="200" y="570"/>
                    <a:pt x="399" y="741"/>
                  </a:cubicBezTo>
                  <a:cubicBezTo>
                    <a:pt x="598" y="912"/>
                    <a:pt x="897" y="969"/>
                    <a:pt x="1197" y="10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789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7894" name="Object 15"/>
          <p:cNvGraphicFramePr>
            <a:graphicFrameLocks noChangeAspect="1"/>
          </p:cNvGraphicFramePr>
          <p:nvPr/>
        </p:nvGraphicFramePr>
        <p:xfrm>
          <a:off x="5435600" y="2692400"/>
          <a:ext cx="24288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Формула" r:id="rId3" imgW="774364" imgH="228501" progId="Equation.3">
                  <p:embed/>
                </p:oleObj>
              </mc:Choice>
              <mc:Fallback>
                <p:oleObj name="Формула" r:id="rId3" imgW="774364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692400"/>
                        <a:ext cx="24288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063625"/>
            <a:ext cx="8007350" cy="11636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mtClean="0"/>
              <a:t>4. Закон Релея, двопараметричний, характеризуєпоступові відмови</a:t>
            </a:r>
            <a:endParaRPr lang="uk-UA" altLang="ru-RU" sz="2800" smtClean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2862263" y="3573463"/>
            <a:ext cx="3455987" cy="2232025"/>
            <a:chOff x="4674" y="6555"/>
            <a:chExt cx="1824" cy="1502"/>
          </a:xfrm>
        </p:grpSpPr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4674" y="6555"/>
              <a:ext cx="0" cy="1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V="1">
              <a:off x="4674" y="8037"/>
              <a:ext cx="1824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4674" y="6888"/>
              <a:ext cx="1482" cy="1149"/>
            </a:xfrm>
            <a:custGeom>
              <a:avLst/>
              <a:gdLst>
                <a:gd name="T0" fmla="*/ 0 w 1653"/>
                <a:gd name="T1" fmla="*/ 1149 h 1149"/>
                <a:gd name="T2" fmla="*/ 85 w 1653"/>
                <a:gd name="T3" fmla="*/ 978 h 1149"/>
                <a:gd name="T4" fmla="*/ 191 w 1653"/>
                <a:gd name="T5" fmla="*/ 408 h 1149"/>
                <a:gd name="T6" fmla="*/ 256 w 1653"/>
                <a:gd name="T7" fmla="*/ 66 h 1149"/>
                <a:gd name="T8" fmla="*/ 338 w 1653"/>
                <a:gd name="T9" fmla="*/ 12 h 1149"/>
                <a:gd name="T10" fmla="*/ 420 w 1653"/>
                <a:gd name="T11" fmla="*/ 128 h 1149"/>
                <a:gd name="T12" fmla="*/ 512 w 1653"/>
                <a:gd name="T13" fmla="*/ 465 h 1149"/>
                <a:gd name="T14" fmla="*/ 576 w 1653"/>
                <a:gd name="T15" fmla="*/ 636 h 1149"/>
                <a:gd name="T16" fmla="*/ 619 w 1653"/>
                <a:gd name="T17" fmla="*/ 693 h 1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53"/>
                <a:gd name="T28" fmla="*/ 0 h 1149"/>
                <a:gd name="T29" fmla="*/ 1653 w 1653"/>
                <a:gd name="T30" fmla="*/ 1149 h 1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53" h="1149">
                  <a:moveTo>
                    <a:pt x="0" y="1149"/>
                  </a:moveTo>
                  <a:cubicBezTo>
                    <a:pt x="71" y="1125"/>
                    <a:pt x="143" y="1101"/>
                    <a:pt x="228" y="978"/>
                  </a:cubicBezTo>
                  <a:cubicBezTo>
                    <a:pt x="313" y="855"/>
                    <a:pt x="437" y="560"/>
                    <a:pt x="513" y="408"/>
                  </a:cubicBezTo>
                  <a:cubicBezTo>
                    <a:pt x="589" y="256"/>
                    <a:pt x="619" y="132"/>
                    <a:pt x="684" y="66"/>
                  </a:cubicBezTo>
                  <a:cubicBezTo>
                    <a:pt x="749" y="0"/>
                    <a:pt x="829" y="2"/>
                    <a:pt x="902" y="12"/>
                  </a:cubicBezTo>
                  <a:cubicBezTo>
                    <a:pt x="975" y="22"/>
                    <a:pt x="1043" y="53"/>
                    <a:pt x="1121" y="128"/>
                  </a:cubicBezTo>
                  <a:cubicBezTo>
                    <a:pt x="1199" y="203"/>
                    <a:pt x="1298" y="380"/>
                    <a:pt x="1368" y="465"/>
                  </a:cubicBezTo>
                  <a:cubicBezTo>
                    <a:pt x="1438" y="550"/>
                    <a:pt x="1492" y="598"/>
                    <a:pt x="1539" y="636"/>
                  </a:cubicBezTo>
                  <a:cubicBezTo>
                    <a:pt x="1586" y="674"/>
                    <a:pt x="1619" y="683"/>
                    <a:pt x="1653" y="69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89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8918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8919" name="Object 14"/>
          <p:cNvGraphicFramePr>
            <a:graphicFrameLocks noChangeAspect="1"/>
          </p:cNvGraphicFramePr>
          <p:nvPr/>
        </p:nvGraphicFramePr>
        <p:xfrm>
          <a:off x="4716463" y="2897188"/>
          <a:ext cx="21590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Формула" r:id="rId3" imgW="1016000" imgH="457200" progId="Equation.3">
                  <p:embed/>
                </p:oleObj>
              </mc:Choice>
              <mc:Fallback>
                <p:oleObj name="Формула" r:id="rId3" imgW="10160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897188"/>
                        <a:ext cx="21590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4"/>
          <p:cNvGrpSpPr>
            <a:grpSpLocks/>
          </p:cNvGrpSpPr>
          <p:nvPr/>
        </p:nvGrpSpPr>
        <p:grpSpPr bwMode="auto">
          <a:xfrm>
            <a:off x="1619250" y="3844925"/>
            <a:ext cx="3600450" cy="2305050"/>
            <a:chOff x="5040" y="12240"/>
            <a:chExt cx="2880" cy="2016"/>
          </a:xfrm>
        </p:grpSpPr>
        <p:sp>
          <p:nvSpPr>
            <p:cNvPr id="39947" name="Line 15"/>
            <p:cNvSpPr>
              <a:spLocks noChangeShapeType="1"/>
            </p:cNvSpPr>
            <p:nvPr/>
          </p:nvSpPr>
          <p:spPr bwMode="auto">
            <a:xfrm flipV="1">
              <a:off x="5040" y="12240"/>
              <a:ext cx="0" cy="2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9948" name="Line 16"/>
            <p:cNvSpPr>
              <a:spLocks noChangeShapeType="1"/>
            </p:cNvSpPr>
            <p:nvPr/>
          </p:nvSpPr>
          <p:spPr bwMode="auto">
            <a:xfrm>
              <a:off x="5040" y="14256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9949" name="Freeform 17"/>
            <p:cNvSpPr>
              <a:spLocks/>
            </p:cNvSpPr>
            <p:nvPr/>
          </p:nvSpPr>
          <p:spPr bwMode="auto">
            <a:xfrm>
              <a:off x="5040" y="12811"/>
              <a:ext cx="2580" cy="1445"/>
            </a:xfrm>
            <a:custGeom>
              <a:avLst/>
              <a:gdLst>
                <a:gd name="T0" fmla="*/ 0 w 2580"/>
                <a:gd name="T1" fmla="*/ 1445 h 1445"/>
                <a:gd name="T2" fmla="*/ 288 w 2580"/>
                <a:gd name="T3" fmla="*/ 1301 h 1445"/>
                <a:gd name="T4" fmla="*/ 432 w 2580"/>
                <a:gd name="T5" fmla="*/ 1157 h 1445"/>
                <a:gd name="T6" fmla="*/ 864 w 2580"/>
                <a:gd name="T7" fmla="*/ 581 h 1445"/>
                <a:gd name="T8" fmla="*/ 1296 w 2580"/>
                <a:gd name="T9" fmla="*/ 149 h 1445"/>
                <a:gd name="T10" fmla="*/ 1728 w 2580"/>
                <a:gd name="T11" fmla="*/ 5 h 1445"/>
                <a:gd name="T12" fmla="*/ 2190 w 2580"/>
                <a:gd name="T13" fmla="*/ 119 h 1445"/>
                <a:gd name="T14" fmla="*/ 2580 w 2580"/>
                <a:gd name="T15" fmla="*/ 439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80"/>
                <a:gd name="T25" fmla="*/ 0 h 1445"/>
                <a:gd name="T26" fmla="*/ 2580 w 2580"/>
                <a:gd name="T27" fmla="*/ 1445 h 14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80" h="1445">
                  <a:moveTo>
                    <a:pt x="0" y="1445"/>
                  </a:moveTo>
                  <a:cubicBezTo>
                    <a:pt x="108" y="1397"/>
                    <a:pt x="216" y="1349"/>
                    <a:pt x="288" y="1301"/>
                  </a:cubicBezTo>
                  <a:cubicBezTo>
                    <a:pt x="360" y="1253"/>
                    <a:pt x="336" y="1277"/>
                    <a:pt x="432" y="1157"/>
                  </a:cubicBezTo>
                  <a:cubicBezTo>
                    <a:pt x="528" y="1037"/>
                    <a:pt x="720" y="749"/>
                    <a:pt x="864" y="581"/>
                  </a:cubicBezTo>
                  <a:cubicBezTo>
                    <a:pt x="1008" y="413"/>
                    <a:pt x="1152" y="245"/>
                    <a:pt x="1296" y="149"/>
                  </a:cubicBezTo>
                  <a:cubicBezTo>
                    <a:pt x="1440" y="53"/>
                    <a:pt x="1579" y="10"/>
                    <a:pt x="1728" y="5"/>
                  </a:cubicBezTo>
                  <a:cubicBezTo>
                    <a:pt x="1877" y="0"/>
                    <a:pt x="2048" y="47"/>
                    <a:pt x="2190" y="119"/>
                  </a:cubicBezTo>
                  <a:cubicBezTo>
                    <a:pt x="2332" y="191"/>
                    <a:pt x="2499" y="372"/>
                    <a:pt x="2580" y="43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9950" name="Freeform 18"/>
            <p:cNvSpPr>
              <a:spLocks/>
            </p:cNvSpPr>
            <p:nvPr/>
          </p:nvSpPr>
          <p:spPr bwMode="auto">
            <a:xfrm>
              <a:off x="5040" y="12672"/>
              <a:ext cx="1970" cy="1478"/>
            </a:xfrm>
            <a:custGeom>
              <a:avLst/>
              <a:gdLst>
                <a:gd name="T0" fmla="*/ 0 w 1970"/>
                <a:gd name="T1" fmla="*/ 0 h 1478"/>
                <a:gd name="T2" fmla="*/ 510 w 1970"/>
                <a:gd name="T3" fmla="*/ 548 h 1478"/>
                <a:gd name="T4" fmla="*/ 1130 w 1970"/>
                <a:gd name="T5" fmla="*/ 1048 h 1478"/>
                <a:gd name="T6" fmla="*/ 1970 w 1970"/>
                <a:gd name="T7" fmla="*/ 1478 h 14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0"/>
                <a:gd name="T13" fmla="*/ 0 h 1478"/>
                <a:gd name="T14" fmla="*/ 1970 w 1970"/>
                <a:gd name="T15" fmla="*/ 1478 h 14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0" h="1478">
                  <a:moveTo>
                    <a:pt x="0" y="0"/>
                  </a:moveTo>
                  <a:cubicBezTo>
                    <a:pt x="85" y="91"/>
                    <a:pt x="322" y="373"/>
                    <a:pt x="510" y="548"/>
                  </a:cubicBezTo>
                  <a:cubicBezTo>
                    <a:pt x="698" y="723"/>
                    <a:pt x="887" y="893"/>
                    <a:pt x="1130" y="1048"/>
                  </a:cubicBezTo>
                  <a:cubicBezTo>
                    <a:pt x="1373" y="1203"/>
                    <a:pt x="1795" y="1389"/>
                    <a:pt x="1970" y="14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9951" name="Line 19"/>
            <p:cNvSpPr>
              <a:spLocks noChangeShapeType="1"/>
            </p:cNvSpPr>
            <p:nvPr/>
          </p:nvSpPr>
          <p:spPr bwMode="auto">
            <a:xfrm flipV="1">
              <a:off x="5187" y="12768"/>
              <a:ext cx="201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9952" name="Line 20"/>
            <p:cNvSpPr>
              <a:spLocks noChangeShapeType="1"/>
            </p:cNvSpPr>
            <p:nvPr/>
          </p:nvSpPr>
          <p:spPr bwMode="auto">
            <a:xfrm flipV="1">
              <a:off x="7182" y="12768"/>
              <a:ext cx="114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59398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827088" y="989013"/>
            <a:ext cx="7243762" cy="13700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Нормована функція Лапласа.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&lt;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&lt;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=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–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= При 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Symbol" pitchFamily="18" charset="2"/>
              </a:rPr>
              <a:t>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ємних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маємо: 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= 1 –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 flipV="1">
            <a:off x="0" y="2997200"/>
            <a:ext cx="9144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9943" name="Object 9"/>
          <p:cNvGraphicFramePr>
            <a:graphicFrameLocks noChangeAspect="1"/>
          </p:cNvGraphicFramePr>
          <p:nvPr/>
        </p:nvGraphicFramePr>
        <p:xfrm>
          <a:off x="2995613" y="2406650"/>
          <a:ext cx="31527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Формула" r:id="rId3" imgW="1473200" imgH="406400" progId="Equation.3">
                  <p:embed/>
                </p:oleObj>
              </mc:Choice>
              <mc:Fallback>
                <p:oleObj name="Формула" r:id="rId3" imgW="1473200" imgH="40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2406650"/>
                        <a:ext cx="315277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11"/>
          <p:cNvSpPr>
            <a:spLocks noRot="1" noChangeArrowheads="1"/>
          </p:cNvSpPr>
          <p:nvPr/>
        </p:nvSpPr>
        <p:spPr bwMode="auto">
          <a:xfrm>
            <a:off x="693738" y="3382963"/>
            <a:ext cx="8450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uk-UA" altLang="ru-RU" sz="2400"/>
              <a:t>5. Гамма-розподіл, характеризує відмови від втомленості</a:t>
            </a:r>
            <a:endParaRPr lang="en-US" altLang="ru-RU" sz="2400"/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9946" name="Object 12"/>
          <p:cNvGraphicFramePr>
            <a:graphicFrameLocks noChangeAspect="1"/>
          </p:cNvGraphicFramePr>
          <p:nvPr/>
        </p:nvGraphicFramePr>
        <p:xfrm>
          <a:off x="5867400" y="3910013"/>
          <a:ext cx="21605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Формула" r:id="rId5" imgW="977900" imgH="457200" progId="Equation.3">
                  <p:embed/>
                </p:oleObj>
              </mc:Choice>
              <mc:Fallback>
                <p:oleObj name="Формула" r:id="rId5" imgW="9779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10013"/>
                        <a:ext cx="2160588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785813" y="1438275"/>
            <a:ext cx="7572375" cy="483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457200" algn="just">
              <a:defRPr/>
            </a:pPr>
            <a:r>
              <a:rPr lang="uk-UA" altLang="ru-RU" sz="2200" dirty="0" smtClean="0">
                <a:cs typeface="Times New Roman" panose="02020603050405020304" pitchFamily="18" charset="0"/>
              </a:rPr>
              <a:t>1. Більш широкого впровадження аналітичних методів розрахунку на надійність на стадії проектування, як окремих машин так і особливо їх</a:t>
            </a:r>
            <a:r>
              <a:rPr lang="uk-UA" altLang="ru-RU" sz="2200" i="1" dirty="0" smtClean="0">
                <a:cs typeface="Times New Roman" panose="02020603050405020304" pitchFamily="18" charset="0"/>
              </a:rPr>
              <a:t> </a:t>
            </a:r>
            <a:r>
              <a:rPr lang="uk-UA" altLang="ru-RU" sz="2200" dirty="0" smtClean="0">
                <a:cs typeface="Times New Roman" panose="02020603050405020304" pitchFamily="18" charset="0"/>
              </a:rPr>
              <a:t>комплектів (систем).</a:t>
            </a:r>
            <a:endParaRPr lang="ru-RU" altLang="ru-RU" sz="2200" dirty="0" smtClean="0"/>
          </a:p>
          <a:p>
            <a:pPr marL="0" lvl="1" indent="457200" algn="just">
              <a:defRPr/>
            </a:pPr>
            <a:r>
              <a:rPr lang="uk-UA" altLang="ru-RU" sz="2200" dirty="0" smtClean="0">
                <a:cs typeface="Times New Roman" panose="02020603050405020304" pitchFamily="18" charset="0"/>
              </a:rPr>
              <a:t>2. Активного впровадження принципу резервування деталей, вузлів і машин в цілому для отримання необхідних показників надійності.</a:t>
            </a:r>
            <a:endParaRPr lang="ru-RU" altLang="ru-RU" sz="2200" dirty="0" smtClean="0"/>
          </a:p>
          <a:p>
            <a:pPr marL="0" lvl="1" indent="457200" algn="just">
              <a:defRPr/>
            </a:pPr>
            <a:r>
              <a:rPr lang="uk-UA" altLang="ru-RU" sz="2200" dirty="0" smtClean="0">
                <a:cs typeface="Times New Roman" panose="02020603050405020304" pitchFamily="18" charset="0"/>
              </a:rPr>
              <a:t>3. Раціонального використання вітчизняних матеріалів – замінників закордонних, у відповідальних деталях, які б забезпечували необхідних ресурс.</a:t>
            </a:r>
            <a:endParaRPr lang="ru-RU" altLang="ru-RU" sz="2200" dirty="0" smtClean="0"/>
          </a:p>
          <a:p>
            <a:pPr marL="0" lvl="1" indent="457200" algn="just">
              <a:defRPr/>
            </a:pPr>
            <a:r>
              <a:rPr lang="uk-UA" altLang="ru-RU" sz="2200" dirty="0" smtClean="0">
                <a:cs typeface="Times New Roman" panose="02020603050405020304" pitchFamily="18" charset="0"/>
              </a:rPr>
              <a:t>4. Розвитку вторинного ринку техніки, яка вже використовувалась і за допомогою якого можна забезпечити строк служби сільськогосподарських машин  без великих економічних втрат.</a:t>
            </a:r>
            <a:endParaRPr lang="uk-UA" altLang="ru-RU" sz="2200" dirty="0" smtClean="0"/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785813" y="500063"/>
            <a:ext cx="7572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400" dirty="0" smtClean="0">
                <a:solidFill>
                  <a:schemeClr val="accent6">
                    <a:lumMod val="50000"/>
                  </a:schemeClr>
                </a:solidFill>
              </a:rPr>
              <a:t>Сучасні проблеми забезпечення надійності сільськогосподарської техніки </a:t>
            </a:r>
            <a:endParaRPr lang="ru-RU" alt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84213" y="746125"/>
            <a:ext cx="7704137" cy="535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uk-UA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Завданням дисципліни ("Надійність технічних систем") є подання в логічно-послідовному і формалізованому вигляді основних проблем надійності і ефективності технологічних систем, що виникають на різних етапах їх життєвого циклу:</a:t>
            </a:r>
            <a:endParaRPr lang="ru-RU" altLang="ru-RU" b="1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завдання вимог по надійності технологічних систем і нормування (розподіл) вимог по надійності їх елементів на стадії розробки;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вибір раціональної структури технологічної системи та обґрунтування необхідного резервування, рівня </a:t>
            </a:r>
            <a:r>
              <a:rPr lang="uk-UA" alt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контролюпридатності</a:t>
            </a:r>
            <a:r>
              <a:rPr lang="uk-UA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відновлюваності;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обґрунтування основних принципів (напрямків) і програм забезпечення надійності технологічних систем і їх елементів при їх створенні та експлуатації;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оцінка рівня показників надійності технічних систем та їх елементів на основі апріорної інформації за результатами проектування, виробництва та експлуатації;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діагностування і прогнозування технічного стану технічних систем та їх елементів;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вибір і обґрунтування планів випробувань технічних систем та їх елементів на надійність.</a:t>
            </a:r>
            <a:endParaRPr lang="uk-UA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7"/>
          <a:stretch>
            <a:fillRect/>
          </a:stretch>
        </p:blipFill>
        <p:spPr>
          <a:xfrm>
            <a:off x="809625" y="2579688"/>
            <a:ext cx="7578725" cy="1354137"/>
          </a:xfrm>
          <a:noFill/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657225" y="4076700"/>
            <a:ext cx="78295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31416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3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Використання техніки в колишньому СРСР характеризувалась:</a:t>
            </a:r>
          </a:p>
          <a:p>
            <a:pPr indent="358775" algn="just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300" i="1" dirty="0" smtClean="0">
                <a:cs typeface="Times New Roman" panose="02020603050405020304" pitchFamily="18" charset="0"/>
              </a:rPr>
              <a:t>інтенсивною експлуатацією відносно невеликого парку машин при коротких термінах їх роботи;</a:t>
            </a:r>
            <a:endParaRPr lang="ru-RU" altLang="ru-RU" sz="2300" i="1" dirty="0" smtClean="0"/>
          </a:p>
          <a:p>
            <a:pPr indent="358775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2300" i="1" dirty="0" smtClean="0">
                <a:cs typeface="Times New Roman" panose="02020603050405020304" pitchFamily="18" charset="0"/>
              </a:rPr>
              <a:t>завантаженням промисловості виробництвом машин в основному на покриття списаної техніки.</a:t>
            </a:r>
            <a:endParaRPr lang="uk-UA" altLang="ru-RU" sz="2300" i="1" dirty="0" smtClean="0"/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1008063" y="1001713"/>
            <a:ext cx="7127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 b="1"/>
              <a:t>Фактичні терміни використання машин</a:t>
            </a:r>
            <a:endParaRPr lang="ru-RU" alt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1214438"/>
            <a:ext cx="8385175" cy="1135062"/>
          </a:xfrm>
        </p:spPr>
        <p:txBody>
          <a:bodyPr/>
          <a:lstStyle/>
          <a:p>
            <a:r>
              <a:rPr lang="uk-UA" altLang="ru-RU" sz="2800" b="1" smtClean="0">
                <a:ln>
                  <a:noFill/>
                </a:ln>
              </a:rPr>
              <a:t>Наслідки ненадійності можна звести до наступного:</a:t>
            </a:r>
            <a:endParaRPr lang="ru-RU" altLang="ru-RU" sz="2800" b="1" smtClean="0">
              <a:ln>
                <a:noFill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667000"/>
            <a:ext cx="7459663" cy="1985963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зниження ефективності техніки;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зростання матеріальних витрат;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зростання часу на забезпечення працездатності;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недовіра до техніки.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42116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ВМ-4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714750"/>
            <a:ext cx="44418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628650" y="549275"/>
            <a:ext cx="78501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3200" dirty="0" smtClean="0">
                <a:solidFill>
                  <a:schemeClr val="accent6">
                    <a:lumMod val="50000"/>
                  </a:schemeClr>
                </a:solidFill>
              </a:rPr>
              <a:t>Основні характеристики технічної системи </a:t>
            </a: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30363"/>
            <a:ext cx="745331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00313"/>
            <a:ext cx="47148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22675" y="3063875"/>
          <a:ext cx="1898650" cy="731838"/>
        </p:xfrm>
        <a:graphic>
          <a:graphicData uri="http://schemas.openxmlformats.org/drawingml/2006/table">
            <a:tbl>
              <a:tblPr/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9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Кабіна трактора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5" name="AutoShape 1"/>
          <p:cNvSpPr>
            <a:spLocks noChangeArrowheads="1"/>
          </p:cNvSpPr>
          <p:nvPr/>
        </p:nvSpPr>
        <p:spPr bwMode="auto">
          <a:xfrm rot="9356115">
            <a:off x="3557588" y="1771650"/>
            <a:ext cx="227012" cy="1381125"/>
          </a:xfrm>
          <a:prstGeom prst="upArrow">
            <a:avLst>
              <a:gd name="adj1" fmla="val 50000"/>
              <a:gd name="adj2" fmla="val 19282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22675" y="3063875"/>
          <a:ext cx="1898650" cy="731838"/>
        </p:xfrm>
        <a:graphic>
          <a:graphicData uri="http://schemas.openxmlformats.org/drawingml/2006/table">
            <a:tbl>
              <a:tblPr/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9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Кабіна трактора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92" name="AutoShape 2"/>
          <p:cNvSpPr>
            <a:spLocks noChangeArrowheads="1"/>
          </p:cNvSpPr>
          <p:nvPr/>
        </p:nvSpPr>
        <p:spPr bwMode="auto">
          <a:xfrm rot="9356115">
            <a:off x="5045075" y="1797050"/>
            <a:ext cx="184150" cy="1655763"/>
          </a:xfrm>
          <a:prstGeom prst="upArrow">
            <a:avLst>
              <a:gd name="adj1" fmla="val 50000"/>
              <a:gd name="adj2" fmla="val 19398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625" y="142875"/>
          <a:ext cx="8429625" cy="1357313"/>
        </p:xfrm>
        <a:graphic>
          <a:graphicData uri="http://schemas.openxmlformats.org/drawingml/2006/table">
            <a:tbl>
              <a:tblPr/>
              <a:tblGrid>
                <a:gridCol w="842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13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9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Системний  аналіз надійності трелювального трактора ТДТ-55А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622675" y="3071813"/>
          <a:ext cx="1898650" cy="731837"/>
        </p:xfrm>
        <a:graphic>
          <a:graphicData uri="http://schemas.openxmlformats.org/drawingml/2006/table">
            <a:tbl>
              <a:tblPr/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7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9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Кабіна трактора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05" name="Прямоугольник 15"/>
          <p:cNvSpPr>
            <a:spLocks noChangeArrowheads="1"/>
          </p:cNvSpPr>
          <p:nvPr/>
        </p:nvSpPr>
        <p:spPr bwMode="auto">
          <a:xfrm>
            <a:off x="1928813" y="1428750"/>
            <a:ext cx="201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rgbClr val="FFC000"/>
                </a:solidFill>
              </a:rPr>
              <a:t>Кабіна трактора</a:t>
            </a:r>
            <a:endParaRPr lang="ru-RU" altLang="ru-RU">
              <a:solidFill>
                <a:srgbClr val="FFC000"/>
              </a:solidFill>
            </a:endParaRPr>
          </a:p>
        </p:txBody>
      </p:sp>
      <p:sp>
        <p:nvSpPr>
          <p:cNvPr id="24606" name="Прямоугольник 16"/>
          <p:cNvSpPr>
            <a:spLocks noChangeArrowheads="1"/>
          </p:cNvSpPr>
          <p:nvPr/>
        </p:nvSpPr>
        <p:spPr bwMode="auto">
          <a:xfrm>
            <a:off x="4572000" y="150018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rgbClr val="FFC000"/>
                </a:solidFill>
              </a:rPr>
              <a:t>Лебідка</a:t>
            </a:r>
            <a:endParaRPr lang="ru-RU" altLang="ru-RU">
              <a:solidFill>
                <a:srgbClr val="FFC000"/>
              </a:solidFill>
            </a:endParaRPr>
          </a:p>
        </p:txBody>
      </p:sp>
      <p:sp>
        <p:nvSpPr>
          <p:cNvPr id="24607" name="Прямоугольник 17"/>
          <p:cNvSpPr>
            <a:spLocks noChangeArrowheads="1"/>
          </p:cNvSpPr>
          <p:nvPr/>
        </p:nvSpPr>
        <p:spPr bwMode="auto">
          <a:xfrm>
            <a:off x="1285875" y="6072188"/>
            <a:ext cx="373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rgbClr val="FFC000"/>
                </a:solidFill>
              </a:rPr>
              <a:t>Штовхач з навісною системою</a:t>
            </a:r>
            <a:endParaRPr lang="ru-RU" altLang="ru-RU">
              <a:solidFill>
                <a:srgbClr val="FFC000"/>
              </a:solidFill>
            </a:endParaRPr>
          </a:p>
        </p:txBody>
      </p:sp>
      <p:sp>
        <p:nvSpPr>
          <p:cNvPr id="24608" name="Прямоугольник 18"/>
          <p:cNvSpPr>
            <a:spLocks noChangeArrowheads="1"/>
          </p:cNvSpPr>
          <p:nvPr/>
        </p:nvSpPr>
        <p:spPr bwMode="auto">
          <a:xfrm>
            <a:off x="5572125" y="6072188"/>
            <a:ext cx="2027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rgbClr val="FFC000"/>
                </a:solidFill>
              </a:rPr>
              <a:t>Ходова система</a:t>
            </a:r>
            <a:endParaRPr lang="ru-RU" altLang="ru-RU">
              <a:solidFill>
                <a:srgbClr val="FFC000"/>
              </a:solidFill>
            </a:endParaRPr>
          </a:p>
        </p:txBody>
      </p:sp>
      <p:sp>
        <p:nvSpPr>
          <p:cNvPr id="24609" name="AutoShape 7"/>
          <p:cNvSpPr>
            <a:spLocks noChangeArrowheads="1"/>
          </p:cNvSpPr>
          <p:nvPr/>
        </p:nvSpPr>
        <p:spPr bwMode="auto">
          <a:xfrm rot="1405888">
            <a:off x="2936875" y="4519613"/>
            <a:ext cx="222250" cy="1544637"/>
          </a:xfrm>
          <a:prstGeom prst="upArrow">
            <a:avLst>
              <a:gd name="adj1" fmla="val 50000"/>
              <a:gd name="adj2" fmla="val 17529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4610" name="AutoShape 8"/>
          <p:cNvSpPr>
            <a:spLocks noChangeArrowheads="1"/>
          </p:cNvSpPr>
          <p:nvPr/>
        </p:nvSpPr>
        <p:spPr bwMode="auto">
          <a:xfrm rot="-1696252">
            <a:off x="5651500" y="4602163"/>
            <a:ext cx="228600" cy="16002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674813" y="2890838"/>
            <a:ext cx="6569075" cy="3451225"/>
          </a:xfrm>
        </p:spPr>
        <p:txBody>
          <a:bodyPr/>
          <a:lstStyle/>
          <a:p>
            <a:pPr algn="l"/>
            <a:r>
              <a:rPr lang="uk-UA" altLang="ru-RU" sz="2400" b="1" smtClean="0">
                <a:ln>
                  <a:noFill/>
                </a:ln>
              </a:rPr>
              <a:t>Р(t) </a:t>
            </a:r>
            <a:r>
              <a:rPr lang="uk-UA" altLang="ru-RU" sz="2400" smtClean="0">
                <a:ln>
                  <a:noFill/>
                </a:ln>
              </a:rPr>
              <a:t>– ймовірність безвідмовної роботи;</a:t>
            </a:r>
            <a:r>
              <a:rPr lang="ru-RU" altLang="ru-RU" sz="2400" smtClean="0">
                <a:ln>
                  <a:noFill/>
                </a:ln>
              </a:rPr>
              <a:t/>
            </a:r>
            <a:br>
              <a:rPr lang="ru-RU" altLang="ru-RU" sz="2400" smtClean="0">
                <a:ln>
                  <a:noFill/>
                </a:ln>
              </a:rPr>
            </a:br>
            <a:r>
              <a:rPr lang="uk-UA" altLang="ru-RU" sz="2400" b="1" smtClean="0">
                <a:ln>
                  <a:noFill/>
                </a:ln>
              </a:rPr>
              <a:t>Т</a:t>
            </a:r>
            <a:r>
              <a:rPr lang="uk-UA" altLang="ru-RU" sz="2400" b="1" baseline="-25000" smtClean="0">
                <a:ln>
                  <a:noFill/>
                </a:ln>
              </a:rPr>
              <a:t>ср</a:t>
            </a:r>
            <a:r>
              <a:rPr lang="uk-UA" altLang="ru-RU" sz="2400" smtClean="0">
                <a:ln>
                  <a:noFill/>
                </a:ln>
              </a:rPr>
              <a:t> – середнє напрацювання до першої відмови;</a:t>
            </a:r>
            <a:r>
              <a:rPr lang="ru-RU" altLang="ru-RU" sz="2400" smtClean="0">
                <a:ln>
                  <a:noFill/>
                </a:ln>
              </a:rPr>
              <a:t/>
            </a:r>
            <a:br>
              <a:rPr lang="ru-RU" altLang="ru-RU" sz="2400" smtClean="0">
                <a:ln>
                  <a:noFill/>
                </a:ln>
              </a:rPr>
            </a:br>
            <a:r>
              <a:rPr lang="uk-UA" altLang="ru-RU" sz="2400" b="1" smtClean="0">
                <a:ln>
                  <a:noFill/>
                </a:ln>
              </a:rPr>
              <a:t>t</a:t>
            </a:r>
            <a:r>
              <a:rPr lang="uk-UA" altLang="ru-RU" sz="2400" b="1" baseline="-25000" smtClean="0">
                <a:ln>
                  <a:noFill/>
                </a:ln>
              </a:rPr>
              <a:t>ср</a:t>
            </a:r>
            <a:r>
              <a:rPr lang="uk-UA" altLang="ru-RU" sz="2400" b="1" smtClean="0">
                <a:ln>
                  <a:noFill/>
                </a:ln>
              </a:rPr>
              <a:t> </a:t>
            </a:r>
            <a:r>
              <a:rPr lang="uk-UA" altLang="ru-RU" sz="2400" smtClean="0">
                <a:ln>
                  <a:noFill/>
                </a:ln>
              </a:rPr>
              <a:t>- напрацювання на відмову;</a:t>
            </a:r>
            <a:r>
              <a:rPr lang="ru-RU" altLang="ru-RU" sz="2400" smtClean="0">
                <a:ln>
                  <a:noFill/>
                </a:ln>
              </a:rPr>
              <a:t/>
            </a:r>
            <a:br>
              <a:rPr lang="ru-RU" altLang="ru-RU" sz="2400" smtClean="0">
                <a:ln>
                  <a:noFill/>
                </a:ln>
              </a:rPr>
            </a:br>
            <a:r>
              <a:rPr lang="uk-UA" altLang="ru-RU" sz="2400" b="1" smtClean="0">
                <a:ln>
                  <a:noFill/>
                </a:ln>
              </a:rPr>
              <a:t>а(t) </a:t>
            </a:r>
            <a:r>
              <a:rPr lang="uk-UA" altLang="ru-RU" sz="2400" smtClean="0">
                <a:ln>
                  <a:noFill/>
                </a:ln>
              </a:rPr>
              <a:t>- частота відмов;</a:t>
            </a:r>
            <a:r>
              <a:rPr lang="ru-RU" altLang="ru-RU" sz="2400" smtClean="0">
                <a:ln>
                  <a:noFill/>
                </a:ln>
              </a:rPr>
              <a:t/>
            </a:r>
            <a:br>
              <a:rPr lang="ru-RU" altLang="ru-RU" sz="2400" smtClean="0">
                <a:ln>
                  <a:noFill/>
                </a:ln>
              </a:rPr>
            </a:br>
            <a:r>
              <a:rPr lang="uk-UA" altLang="ru-RU" sz="2400" b="1" smtClean="0">
                <a:ln>
                  <a:noFill/>
                </a:ln>
              </a:rPr>
              <a:t>λ(t) </a:t>
            </a:r>
            <a:r>
              <a:rPr lang="uk-UA" altLang="ru-RU" sz="2400" smtClean="0">
                <a:ln>
                  <a:noFill/>
                </a:ln>
              </a:rPr>
              <a:t>- інтенсивність відмов;</a:t>
            </a:r>
            <a:r>
              <a:rPr lang="ru-RU" altLang="ru-RU" sz="2400" smtClean="0">
                <a:ln>
                  <a:noFill/>
                </a:ln>
              </a:rPr>
              <a:t/>
            </a:r>
            <a:br>
              <a:rPr lang="ru-RU" altLang="ru-RU" sz="2400" smtClean="0">
                <a:ln>
                  <a:noFill/>
                </a:ln>
              </a:rPr>
            </a:br>
            <a:r>
              <a:rPr lang="uk-UA" altLang="ru-RU" sz="2400" b="1" smtClean="0">
                <a:ln>
                  <a:noFill/>
                </a:ln>
              </a:rPr>
              <a:t>ω(t) </a:t>
            </a:r>
            <a:r>
              <a:rPr lang="uk-UA" altLang="ru-RU" sz="2400" smtClean="0">
                <a:ln>
                  <a:noFill/>
                </a:ln>
              </a:rPr>
              <a:t>- параметр потоку відмов;</a:t>
            </a:r>
            <a:r>
              <a:rPr lang="ru-RU" altLang="ru-RU" sz="2400" smtClean="0">
                <a:ln>
                  <a:noFill/>
                </a:ln>
              </a:rPr>
              <a:t/>
            </a:r>
            <a:br>
              <a:rPr lang="ru-RU" altLang="ru-RU" sz="2400" smtClean="0">
                <a:ln>
                  <a:noFill/>
                </a:ln>
              </a:rPr>
            </a:br>
            <a:r>
              <a:rPr lang="uk-UA" altLang="ru-RU" sz="2400" b="1" smtClean="0">
                <a:ln>
                  <a:noFill/>
                </a:ln>
              </a:rPr>
              <a:t>К</a:t>
            </a:r>
            <a:r>
              <a:rPr lang="uk-UA" altLang="ru-RU" sz="2400" b="1" baseline="-25000" smtClean="0">
                <a:ln>
                  <a:noFill/>
                </a:ln>
              </a:rPr>
              <a:t>Г</a:t>
            </a:r>
            <a:r>
              <a:rPr lang="uk-UA" altLang="ru-RU" sz="2400" b="1" smtClean="0">
                <a:ln>
                  <a:noFill/>
                </a:ln>
              </a:rPr>
              <a:t>(t) </a:t>
            </a:r>
            <a:r>
              <a:rPr lang="uk-UA" altLang="ru-RU" sz="2400" smtClean="0">
                <a:ln>
                  <a:noFill/>
                </a:ln>
              </a:rPr>
              <a:t>- функція готовності;</a:t>
            </a:r>
            <a:r>
              <a:rPr lang="ru-RU" altLang="ru-RU" sz="2400" smtClean="0">
                <a:ln>
                  <a:noFill/>
                </a:ln>
              </a:rPr>
              <a:t/>
            </a:r>
            <a:br>
              <a:rPr lang="ru-RU" altLang="ru-RU" sz="2400" smtClean="0">
                <a:ln>
                  <a:noFill/>
                </a:ln>
              </a:rPr>
            </a:br>
            <a:r>
              <a:rPr lang="uk-UA" altLang="ru-RU" sz="2400" b="1" smtClean="0">
                <a:ln>
                  <a:noFill/>
                </a:ln>
              </a:rPr>
              <a:t>К</a:t>
            </a:r>
            <a:r>
              <a:rPr lang="uk-UA" altLang="ru-RU" sz="2400" b="1" baseline="-25000" smtClean="0">
                <a:ln>
                  <a:noFill/>
                </a:ln>
              </a:rPr>
              <a:t>Г</a:t>
            </a:r>
            <a:r>
              <a:rPr lang="uk-UA" altLang="ru-RU" sz="2400" smtClean="0">
                <a:ln>
                  <a:noFill/>
                </a:ln>
              </a:rPr>
              <a:t> - коефіцієнт готовності.</a:t>
            </a:r>
            <a:endParaRPr lang="ru-RU" altLang="ru-RU" smtClean="0">
              <a:ln>
                <a:noFill/>
              </a:ln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1692275" y="525463"/>
            <a:ext cx="5500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/>
              <a:t>Показник надійності</a:t>
            </a:r>
            <a:endParaRPr lang="ru-RU" altLang="ru-RU" sz="4000" b="1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423988"/>
            <a:ext cx="67151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814</TotalTime>
  <Words>788</Words>
  <Application>Microsoft Office PowerPoint</Application>
  <PresentationFormat>Экран (4:3)</PresentationFormat>
  <Paragraphs>112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Garamond</vt:lpstr>
      <vt:lpstr>Symbol</vt:lpstr>
      <vt:lpstr>Times New Roman</vt:lpstr>
      <vt:lpstr>Wingdings</vt:lpstr>
      <vt:lpstr>Натуральные материалы</vt:lpstr>
      <vt:lpstr>Формула</vt:lpstr>
      <vt:lpstr>Equation</vt:lpstr>
      <vt:lpstr>Сучасні проблеми забезпечення надійності с-г техніки</vt:lpstr>
      <vt:lpstr>Презентация PowerPoint</vt:lpstr>
      <vt:lpstr>Презентация PowerPoint</vt:lpstr>
      <vt:lpstr>Презентация PowerPoint</vt:lpstr>
      <vt:lpstr>Наслідки ненадійності можна звести до наступного:</vt:lpstr>
      <vt:lpstr>Презентация PowerPoint</vt:lpstr>
      <vt:lpstr>Презентация PowerPoint</vt:lpstr>
      <vt:lpstr>Презентация PowerPoint</vt:lpstr>
      <vt:lpstr>Р(t) – ймовірність безвідмовної роботи; Тср – середнє напрацювання до першої відмови; tср - напрацювання на відмову; а(t) - частота відмов; λ(t) - інтенсивність відмов; ω(t) - параметр потоку відмов; КГ(t) - функція готовності; КГ - коефіцієнт готовності.</vt:lpstr>
      <vt:lpstr>Показники надійності виробів, які не відновлюються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Показники надійності виробів, які відновлюються</vt:lpstr>
      <vt:lpstr>Комплексні показники надійності</vt:lpstr>
      <vt:lpstr>Презентация PowerPoint</vt:lpstr>
      <vt:lpstr>Презентация PowerPoint</vt:lpstr>
      <vt:lpstr>Характеристика основних законів розподілу показників надійності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CiRM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ПОНЯТТЯ, ЩО ВИКОРИСТОВУЮТЬСЯ ПРИ ГЕОМЕТРИЧНІЙ ВЗАЄМОЗАМІННОСТІ</dc:title>
  <dc:creator>Andriy</dc:creator>
  <cp:lastModifiedBy>Банний Олександр Олександрович</cp:lastModifiedBy>
  <cp:revision>116</cp:revision>
  <dcterms:created xsi:type="dcterms:W3CDTF">2008-03-04T10:47:33Z</dcterms:created>
  <dcterms:modified xsi:type="dcterms:W3CDTF">2020-04-08T19:01:51Z</dcterms:modified>
</cp:coreProperties>
</file>