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CFD1EA-EFC0-4297-A707-0935B36578D8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8C0E8D9-6264-42F5-8AD7-65ACC8DE7CE8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</a:rPr>
            <a:t>– забезпечувати комплексне вирішення питань фінансового оздоровлення та відновлення працездатності цілісного організму підприємства;</a:t>
          </a:r>
          <a:endParaRPr lang="ru-RU" sz="1600" dirty="0">
            <a:solidFill>
              <a:schemeClr val="tx1"/>
            </a:solidFill>
          </a:endParaRPr>
        </a:p>
      </dgm:t>
    </dgm:pt>
    <dgm:pt modelId="{67C5CD32-73A5-4CA8-9419-0425E74B7A23}" type="parTrans" cxnId="{DBD241EC-50AD-43F1-8D47-5F1662B4D87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B00DD1A3-FA0D-4BA0-8412-FA4E6A0A1C72}" type="sibTrans" cxnId="{DBD241EC-50AD-43F1-8D47-5F1662B4D87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2E1AC07-F4F2-4D86-BA5E-BB3C77BCBC86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</a:rPr>
            <a:t>– бути підпорядкованими стратегічним інтересам підприємства і привабливими для власника, керівництва, персоналу підприємства; </a:t>
          </a:r>
          <a:endParaRPr lang="ru-RU" sz="1600" dirty="0">
            <a:solidFill>
              <a:schemeClr val="tx1"/>
            </a:solidFill>
          </a:endParaRPr>
        </a:p>
      </dgm:t>
    </dgm:pt>
    <dgm:pt modelId="{90CAFE00-D505-4727-9B02-7C28B1ED00F0}" type="parTrans" cxnId="{23B772AA-1F8A-4600-A21B-4AB6CEB6A05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2A2B65C4-2A22-43DD-878E-85395DEDBF55}" type="sibTrans" cxnId="{23B772AA-1F8A-4600-A21B-4AB6CEB6A055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845E7BEE-4559-4EBD-941F-56677E9B891D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</a:rPr>
            <a:t>– бути привабливими для зовнішніх інвесторів та забезпечувати залучення зовнішніх коштів, необхідних для її здійснення; </a:t>
          </a:r>
          <a:endParaRPr lang="ru-RU" sz="1600" dirty="0">
            <a:solidFill>
              <a:schemeClr val="tx1"/>
            </a:solidFill>
          </a:endParaRPr>
        </a:p>
      </dgm:t>
    </dgm:pt>
    <dgm:pt modelId="{EC818F3B-8542-4B80-BB45-9527A19489E6}" type="parTrans" cxnId="{196C5FD4-5539-4E90-9B99-9BBEEA356644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010D144E-850A-4131-9F36-6CEE7D4CAC81}" type="sibTrans" cxnId="{196C5FD4-5539-4E90-9B99-9BBEEA356644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EE26D992-AFCB-4BC4-A28E-332C828EE144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</a:rPr>
            <a:t>– встановлювати цілі, які кількісно вимірюються та можуть контролюватися; </a:t>
          </a:r>
          <a:endParaRPr lang="ru-RU" sz="1600" dirty="0">
            <a:solidFill>
              <a:schemeClr val="tx1"/>
            </a:solidFill>
          </a:endParaRPr>
        </a:p>
      </dgm:t>
    </dgm:pt>
    <dgm:pt modelId="{5FA4724D-03EB-45B2-8F95-C26DE102D121}" type="parTrans" cxnId="{BE51046E-E3FA-4CDA-8220-CF28F9214F5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DCD31389-1516-45EE-B409-7B0DFB99BFCB}" type="sibTrans" cxnId="{BE51046E-E3FA-4CDA-8220-CF28F9214F5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E7450DA6-1055-4A82-AA54-85FAFCB06004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</a:rPr>
            <a:t>– містити рішення, що усувають існуючі проблеми і загрозу для функціонування підприємства; </a:t>
          </a:r>
          <a:endParaRPr lang="ru-RU" sz="1600" dirty="0">
            <a:solidFill>
              <a:schemeClr val="tx1"/>
            </a:solidFill>
          </a:endParaRPr>
        </a:p>
      </dgm:t>
    </dgm:pt>
    <dgm:pt modelId="{CCEF9AA2-BD16-4DBF-81D3-979B8F76DEEA}" type="parTrans" cxnId="{BB514597-DE38-4089-A209-9A55D8E7E5FA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5DBEF274-ECAF-4DCD-B433-3286646AE54B}" type="sibTrans" cxnId="{BB514597-DE38-4089-A209-9A55D8E7E5FA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29F6720-E728-464E-B1E5-E7D0D27AB131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</a:rPr>
            <a:t>– конкретизувати завдання в розрізі структурних підрозділів та функціональних служб підприємства; </a:t>
          </a:r>
          <a:endParaRPr lang="ru-RU" sz="1600" dirty="0">
            <a:solidFill>
              <a:schemeClr val="tx1"/>
            </a:solidFill>
          </a:endParaRPr>
        </a:p>
      </dgm:t>
    </dgm:pt>
    <dgm:pt modelId="{46699FF2-453C-42A5-BB07-4E4C50DB249A}" type="parTrans" cxnId="{3DCE89E4-01DD-4066-9424-87FA31F9E0B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47BDFFCE-4970-445C-959C-7C6CA02188F9}" type="sibTrans" cxnId="{3DCE89E4-01DD-4066-9424-87FA31F9E0B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C7140504-3A41-4EB0-8EB2-40D6ACDEDE32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</a:rPr>
            <a:t>– передбачати змістовні (кількісні та якісні) наслідки запропонованих заходів, можливі терміни їх отримання.</a:t>
          </a:r>
          <a:endParaRPr lang="ru-RU" sz="1600" dirty="0">
            <a:solidFill>
              <a:schemeClr val="tx1"/>
            </a:solidFill>
          </a:endParaRPr>
        </a:p>
      </dgm:t>
    </dgm:pt>
    <dgm:pt modelId="{0EC2D8F6-6C82-4181-A0FA-126AD3E6818F}" type="parTrans" cxnId="{E3550C0C-29B1-4F30-9492-8C65A018B0D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FB24C072-B104-4CBB-BEE9-98109235003C}" type="sibTrans" cxnId="{E3550C0C-29B1-4F30-9492-8C65A018B0DD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F9664CC9-7597-43D8-B5E5-F4B49B79272C}" type="pres">
      <dgm:prSet presAssocID="{C9CFD1EA-EFC0-4297-A707-0935B36578D8}" presName="diagram" presStyleCnt="0">
        <dgm:presLayoutVars>
          <dgm:dir/>
          <dgm:resizeHandles val="exact"/>
        </dgm:presLayoutVars>
      </dgm:prSet>
      <dgm:spPr/>
    </dgm:pt>
    <dgm:pt modelId="{2C316F9F-76B2-412F-BD3B-D9B0E003360F}" type="pres">
      <dgm:prSet presAssocID="{68C0E8D9-6264-42F5-8AD7-65ACC8DE7CE8}" presName="node" presStyleLbl="node1" presStyleIdx="0" presStyleCnt="7" custScaleX="1092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203CA-B782-4416-95B2-C355EF0885BA}" type="pres">
      <dgm:prSet presAssocID="{B00DD1A3-FA0D-4BA0-8412-FA4E6A0A1C72}" presName="sibTrans" presStyleCnt="0"/>
      <dgm:spPr/>
    </dgm:pt>
    <dgm:pt modelId="{6DB947F3-453C-45E4-AFEF-6D6FD188EE5D}" type="pres">
      <dgm:prSet presAssocID="{32E1AC07-F4F2-4D86-BA5E-BB3C77BCBC86}" presName="node" presStyleLbl="node1" presStyleIdx="1" presStyleCnt="7" custLinFactX="46560" custLinFactY="17942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357F75-6C7C-460A-AD25-E243A5C70CF5}" type="pres">
      <dgm:prSet presAssocID="{2A2B65C4-2A22-43DD-878E-85395DEDBF55}" presName="sibTrans" presStyleCnt="0"/>
      <dgm:spPr/>
    </dgm:pt>
    <dgm:pt modelId="{27D94C58-B21F-4F99-B77A-CC7CF000AFD0}" type="pres">
      <dgm:prSet presAssocID="{845E7BEE-4559-4EBD-941F-56677E9B891D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8BFF03-6538-4765-BFA5-F4B995C02AC0}" type="pres">
      <dgm:prSet presAssocID="{010D144E-850A-4131-9F36-6CEE7D4CAC81}" presName="sibTrans" presStyleCnt="0"/>
      <dgm:spPr/>
    </dgm:pt>
    <dgm:pt modelId="{201ABEB4-17EC-4CC9-82CC-C7EC971F89DF}" type="pres">
      <dgm:prSet presAssocID="{EE26D992-AFCB-4BC4-A28E-332C828EE144}" presName="node" presStyleLbl="node1" presStyleIdx="3" presStyleCnt="7" custScaleX="81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CA0BC1-7041-49BD-B98B-EE4CE595C582}" type="pres">
      <dgm:prSet presAssocID="{DCD31389-1516-45EE-B409-7B0DFB99BFCB}" presName="sibTrans" presStyleCnt="0"/>
      <dgm:spPr/>
    </dgm:pt>
    <dgm:pt modelId="{75C2659B-7096-404D-A520-D586EC80198E}" type="pres">
      <dgm:prSet presAssocID="{E7450DA6-1055-4A82-AA54-85FAFCB06004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19638B-B417-433A-94EF-4A105067CB4D}" type="pres">
      <dgm:prSet presAssocID="{5DBEF274-ECAF-4DCD-B433-3286646AE54B}" presName="sibTrans" presStyleCnt="0"/>
      <dgm:spPr/>
    </dgm:pt>
    <dgm:pt modelId="{D02F8DA2-F2BC-473A-9DFC-D1441D1E9052}" type="pres">
      <dgm:prSet presAssocID="{A29F6720-E728-464E-B1E5-E7D0D27AB131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94B362-5782-47CC-951F-6B23BD8C4D36}" type="pres">
      <dgm:prSet presAssocID="{47BDFFCE-4970-445C-959C-7C6CA02188F9}" presName="sibTrans" presStyleCnt="0"/>
      <dgm:spPr/>
    </dgm:pt>
    <dgm:pt modelId="{363A7A2B-4659-4CA6-BCFE-4F6ECC304E75}" type="pres">
      <dgm:prSet presAssocID="{C7140504-3A41-4EB0-8EB2-40D6ACDEDE32}" presName="node" presStyleLbl="node1" presStyleIdx="6" presStyleCnt="7" custScaleX="114878" custLinFactX="-51700" custLinFactY="-1560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6C5FD4-5539-4E90-9B99-9BBEEA356644}" srcId="{C9CFD1EA-EFC0-4297-A707-0935B36578D8}" destId="{845E7BEE-4559-4EBD-941F-56677E9B891D}" srcOrd="2" destOrd="0" parTransId="{EC818F3B-8542-4B80-BB45-9527A19489E6}" sibTransId="{010D144E-850A-4131-9F36-6CEE7D4CAC81}"/>
    <dgm:cxn modelId="{DBD241EC-50AD-43F1-8D47-5F1662B4D87E}" srcId="{C9CFD1EA-EFC0-4297-A707-0935B36578D8}" destId="{68C0E8D9-6264-42F5-8AD7-65ACC8DE7CE8}" srcOrd="0" destOrd="0" parTransId="{67C5CD32-73A5-4CA8-9419-0425E74B7A23}" sibTransId="{B00DD1A3-FA0D-4BA0-8412-FA4E6A0A1C72}"/>
    <dgm:cxn modelId="{23B772AA-1F8A-4600-A21B-4AB6CEB6A055}" srcId="{C9CFD1EA-EFC0-4297-A707-0935B36578D8}" destId="{32E1AC07-F4F2-4D86-BA5E-BB3C77BCBC86}" srcOrd="1" destOrd="0" parTransId="{90CAFE00-D505-4727-9B02-7C28B1ED00F0}" sibTransId="{2A2B65C4-2A22-43DD-878E-85395DEDBF55}"/>
    <dgm:cxn modelId="{DE143A3C-3996-4D33-B022-CC8318184AE7}" type="presOf" srcId="{C9CFD1EA-EFC0-4297-A707-0935B36578D8}" destId="{F9664CC9-7597-43D8-B5E5-F4B49B79272C}" srcOrd="0" destOrd="0" presId="urn:microsoft.com/office/officeart/2005/8/layout/default"/>
    <dgm:cxn modelId="{58964891-032A-486B-9A04-7AC05BD60794}" type="presOf" srcId="{C7140504-3A41-4EB0-8EB2-40D6ACDEDE32}" destId="{363A7A2B-4659-4CA6-BCFE-4F6ECC304E75}" srcOrd="0" destOrd="0" presId="urn:microsoft.com/office/officeart/2005/8/layout/default"/>
    <dgm:cxn modelId="{23460168-BD98-4DCA-8582-6E5E618CB880}" type="presOf" srcId="{A29F6720-E728-464E-B1E5-E7D0D27AB131}" destId="{D02F8DA2-F2BC-473A-9DFC-D1441D1E9052}" srcOrd="0" destOrd="0" presId="urn:microsoft.com/office/officeart/2005/8/layout/default"/>
    <dgm:cxn modelId="{433E3D5A-41D9-4AAE-8210-F533D5ADB74B}" type="presOf" srcId="{32E1AC07-F4F2-4D86-BA5E-BB3C77BCBC86}" destId="{6DB947F3-453C-45E4-AFEF-6D6FD188EE5D}" srcOrd="0" destOrd="0" presId="urn:microsoft.com/office/officeart/2005/8/layout/default"/>
    <dgm:cxn modelId="{ADD18D56-73EA-4D75-A106-1F0C17A5259D}" type="presOf" srcId="{EE26D992-AFCB-4BC4-A28E-332C828EE144}" destId="{201ABEB4-17EC-4CC9-82CC-C7EC971F89DF}" srcOrd="0" destOrd="0" presId="urn:microsoft.com/office/officeart/2005/8/layout/default"/>
    <dgm:cxn modelId="{3F49835E-2225-4CE8-B48E-6A8A62766DAD}" type="presOf" srcId="{68C0E8D9-6264-42F5-8AD7-65ACC8DE7CE8}" destId="{2C316F9F-76B2-412F-BD3B-D9B0E003360F}" srcOrd="0" destOrd="0" presId="urn:microsoft.com/office/officeart/2005/8/layout/default"/>
    <dgm:cxn modelId="{E4FE8A64-C953-45A3-820F-EAB00E8148E0}" type="presOf" srcId="{E7450DA6-1055-4A82-AA54-85FAFCB06004}" destId="{75C2659B-7096-404D-A520-D586EC80198E}" srcOrd="0" destOrd="0" presId="urn:microsoft.com/office/officeart/2005/8/layout/default"/>
    <dgm:cxn modelId="{75D7CC69-372B-4D96-862F-2DCAB670D269}" type="presOf" srcId="{845E7BEE-4559-4EBD-941F-56677E9B891D}" destId="{27D94C58-B21F-4F99-B77A-CC7CF000AFD0}" srcOrd="0" destOrd="0" presId="urn:microsoft.com/office/officeart/2005/8/layout/default"/>
    <dgm:cxn modelId="{E3550C0C-29B1-4F30-9492-8C65A018B0DD}" srcId="{C9CFD1EA-EFC0-4297-A707-0935B36578D8}" destId="{C7140504-3A41-4EB0-8EB2-40D6ACDEDE32}" srcOrd="6" destOrd="0" parTransId="{0EC2D8F6-6C82-4181-A0FA-126AD3E6818F}" sibTransId="{FB24C072-B104-4CBB-BEE9-98109235003C}"/>
    <dgm:cxn modelId="{BB514597-DE38-4089-A209-9A55D8E7E5FA}" srcId="{C9CFD1EA-EFC0-4297-A707-0935B36578D8}" destId="{E7450DA6-1055-4A82-AA54-85FAFCB06004}" srcOrd="4" destOrd="0" parTransId="{CCEF9AA2-BD16-4DBF-81D3-979B8F76DEEA}" sibTransId="{5DBEF274-ECAF-4DCD-B433-3286646AE54B}"/>
    <dgm:cxn modelId="{BE51046E-E3FA-4CDA-8220-CF28F9214F5D}" srcId="{C9CFD1EA-EFC0-4297-A707-0935B36578D8}" destId="{EE26D992-AFCB-4BC4-A28E-332C828EE144}" srcOrd="3" destOrd="0" parTransId="{5FA4724D-03EB-45B2-8F95-C26DE102D121}" sibTransId="{DCD31389-1516-45EE-B409-7B0DFB99BFCB}"/>
    <dgm:cxn modelId="{3DCE89E4-01DD-4066-9424-87FA31F9E0B7}" srcId="{C9CFD1EA-EFC0-4297-A707-0935B36578D8}" destId="{A29F6720-E728-464E-B1E5-E7D0D27AB131}" srcOrd="5" destOrd="0" parTransId="{46699FF2-453C-42A5-BB07-4E4C50DB249A}" sibTransId="{47BDFFCE-4970-445C-959C-7C6CA02188F9}"/>
    <dgm:cxn modelId="{E0C5C873-DF19-46E2-8A8D-3E8FE0912843}" type="presParOf" srcId="{F9664CC9-7597-43D8-B5E5-F4B49B79272C}" destId="{2C316F9F-76B2-412F-BD3B-D9B0E003360F}" srcOrd="0" destOrd="0" presId="urn:microsoft.com/office/officeart/2005/8/layout/default"/>
    <dgm:cxn modelId="{A5DC48D1-C4F8-42CC-9B93-3FC7C084EDC7}" type="presParOf" srcId="{F9664CC9-7597-43D8-B5E5-F4B49B79272C}" destId="{22C203CA-B782-4416-95B2-C355EF0885BA}" srcOrd="1" destOrd="0" presId="urn:microsoft.com/office/officeart/2005/8/layout/default"/>
    <dgm:cxn modelId="{B304B2C6-A9B5-4A0B-AD9F-C50398596FFC}" type="presParOf" srcId="{F9664CC9-7597-43D8-B5E5-F4B49B79272C}" destId="{6DB947F3-453C-45E4-AFEF-6D6FD188EE5D}" srcOrd="2" destOrd="0" presId="urn:microsoft.com/office/officeart/2005/8/layout/default"/>
    <dgm:cxn modelId="{3EB6F6E2-E178-46B7-BFF6-FACFFF23C922}" type="presParOf" srcId="{F9664CC9-7597-43D8-B5E5-F4B49B79272C}" destId="{D2357F75-6C7C-460A-AD25-E243A5C70CF5}" srcOrd="3" destOrd="0" presId="urn:microsoft.com/office/officeart/2005/8/layout/default"/>
    <dgm:cxn modelId="{57CD287E-BF15-4ED5-9937-336844B0E0B3}" type="presParOf" srcId="{F9664CC9-7597-43D8-B5E5-F4B49B79272C}" destId="{27D94C58-B21F-4F99-B77A-CC7CF000AFD0}" srcOrd="4" destOrd="0" presId="urn:microsoft.com/office/officeart/2005/8/layout/default"/>
    <dgm:cxn modelId="{EB3C646E-158D-4180-9E50-E4520A638F6C}" type="presParOf" srcId="{F9664CC9-7597-43D8-B5E5-F4B49B79272C}" destId="{EA8BFF03-6538-4765-BFA5-F4B995C02AC0}" srcOrd="5" destOrd="0" presId="urn:microsoft.com/office/officeart/2005/8/layout/default"/>
    <dgm:cxn modelId="{5AD38073-EC86-4548-8235-F08BF3229F46}" type="presParOf" srcId="{F9664CC9-7597-43D8-B5E5-F4B49B79272C}" destId="{201ABEB4-17EC-4CC9-82CC-C7EC971F89DF}" srcOrd="6" destOrd="0" presId="urn:microsoft.com/office/officeart/2005/8/layout/default"/>
    <dgm:cxn modelId="{92EF1396-5B2F-46C7-81A9-2851693F2831}" type="presParOf" srcId="{F9664CC9-7597-43D8-B5E5-F4B49B79272C}" destId="{ACCA0BC1-7041-49BD-B98B-EE4CE595C582}" srcOrd="7" destOrd="0" presId="urn:microsoft.com/office/officeart/2005/8/layout/default"/>
    <dgm:cxn modelId="{EBC9179F-A5C4-4B5C-8D1D-90678587F8C7}" type="presParOf" srcId="{F9664CC9-7597-43D8-B5E5-F4B49B79272C}" destId="{75C2659B-7096-404D-A520-D586EC80198E}" srcOrd="8" destOrd="0" presId="urn:microsoft.com/office/officeart/2005/8/layout/default"/>
    <dgm:cxn modelId="{C0444AF1-EE54-4FA4-9270-C28E484BF4E3}" type="presParOf" srcId="{F9664CC9-7597-43D8-B5E5-F4B49B79272C}" destId="{8C19638B-B417-433A-94EF-4A105067CB4D}" srcOrd="9" destOrd="0" presId="urn:microsoft.com/office/officeart/2005/8/layout/default"/>
    <dgm:cxn modelId="{0F39350E-1654-46EA-BC0A-D70894EB42B9}" type="presParOf" srcId="{F9664CC9-7597-43D8-B5E5-F4B49B79272C}" destId="{D02F8DA2-F2BC-473A-9DFC-D1441D1E9052}" srcOrd="10" destOrd="0" presId="urn:microsoft.com/office/officeart/2005/8/layout/default"/>
    <dgm:cxn modelId="{7326423B-E865-4B4A-BF59-5260F5BF2CD4}" type="presParOf" srcId="{F9664CC9-7597-43D8-B5E5-F4B49B79272C}" destId="{F894B362-5782-47CC-951F-6B23BD8C4D36}" srcOrd="11" destOrd="0" presId="urn:microsoft.com/office/officeart/2005/8/layout/default"/>
    <dgm:cxn modelId="{885B0F4B-BF31-4442-B616-B0E3F9DDC5A5}" type="presParOf" srcId="{F9664CC9-7597-43D8-B5E5-F4B49B79272C}" destId="{363A7A2B-4659-4CA6-BCFE-4F6ECC304E7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0DEBBE-3A0A-4A2F-8F6E-ADE3EC20B1BF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B65DC36-D726-4422-B7B2-2028F84311EA}">
      <dgm:prSet phldrT="[Текст]" custT="1"/>
      <dgm:spPr/>
      <dgm:t>
        <a:bodyPr/>
        <a:lstStyle/>
        <a:p>
          <a:r>
            <a:rPr lang="ru-RU" sz="1600" dirty="0" smtClean="0"/>
            <a:t>1 </a:t>
          </a:r>
          <a:r>
            <a:rPr lang="uk-UA" sz="1600" dirty="0" smtClean="0"/>
            <a:t>етап</a:t>
          </a:r>
          <a:endParaRPr lang="ru-RU" sz="1600" dirty="0"/>
        </a:p>
      </dgm:t>
    </dgm:pt>
    <dgm:pt modelId="{52F78B07-62B3-45E0-B8FA-CCEE4442BA21}" type="parTrans" cxnId="{1FD20CE8-4229-4B2D-B093-58B1154223C9}">
      <dgm:prSet/>
      <dgm:spPr/>
      <dgm:t>
        <a:bodyPr/>
        <a:lstStyle/>
        <a:p>
          <a:endParaRPr lang="ru-RU" sz="1600"/>
        </a:p>
      </dgm:t>
    </dgm:pt>
    <dgm:pt modelId="{AF50E60A-F4FD-4E87-888D-5DC8F6D9FB2D}" type="sibTrans" cxnId="{1FD20CE8-4229-4B2D-B093-58B1154223C9}">
      <dgm:prSet/>
      <dgm:spPr/>
      <dgm:t>
        <a:bodyPr/>
        <a:lstStyle/>
        <a:p>
          <a:endParaRPr lang="ru-RU" sz="1600"/>
        </a:p>
      </dgm:t>
    </dgm:pt>
    <dgm:pt modelId="{D3A430FB-1A59-45BA-8F8B-0006375ACBD0}">
      <dgm:prSet phldrT="[Текст]" custT="1"/>
      <dgm:spPr/>
      <dgm:t>
        <a:bodyPr/>
        <a:lstStyle/>
        <a:p>
          <a:r>
            <a:rPr lang="uk-UA" sz="1600" dirty="0" smtClean="0"/>
            <a:t>загальна </a:t>
          </a:r>
          <a:r>
            <a:rPr lang="uk-UA" sz="1600" dirty="0" err="1" smtClean="0"/>
            <a:t>хар</a:t>
          </a:r>
          <a:r>
            <a:rPr lang="ru-RU" sz="1600" dirty="0" err="1" smtClean="0"/>
            <a:t>актеристика</a:t>
          </a:r>
          <a:r>
            <a:rPr lang="ru-RU" sz="1600" dirty="0" smtClean="0"/>
            <a:t> стану </a:t>
          </a:r>
          <a:r>
            <a:rPr lang="ru-RU" sz="1600" dirty="0" err="1" smtClean="0"/>
            <a:t>кризи</a:t>
          </a:r>
          <a:r>
            <a:rPr lang="ru-RU" sz="1600" dirty="0" smtClean="0"/>
            <a:t>, </a:t>
          </a:r>
          <a:r>
            <a:rPr lang="ru-RU" sz="1600" dirty="0" err="1" smtClean="0"/>
            <a:t>основних</a:t>
          </a:r>
          <a:r>
            <a:rPr lang="ru-RU" sz="1600" dirty="0" smtClean="0"/>
            <a:t> причин, </a:t>
          </a:r>
          <a:r>
            <a:rPr lang="ru-RU" sz="1600" dirty="0" err="1" smtClean="0"/>
            <a:t>що</a:t>
          </a:r>
          <a:r>
            <a:rPr lang="ru-RU" sz="1600" dirty="0" smtClean="0"/>
            <a:t> </a:t>
          </a:r>
          <a:r>
            <a:rPr lang="ru-RU" sz="1600" dirty="0" err="1" smtClean="0"/>
            <a:t>її</a:t>
          </a:r>
          <a:r>
            <a:rPr lang="ru-RU" sz="1600" dirty="0" smtClean="0"/>
            <a:t> </a:t>
          </a:r>
          <a:r>
            <a:rPr lang="ru-RU" sz="1600" dirty="0" err="1" smtClean="0"/>
            <a:t>обумовили</a:t>
          </a:r>
          <a:r>
            <a:rPr lang="ru-RU" sz="1600" dirty="0" smtClean="0"/>
            <a:t> та </a:t>
          </a:r>
          <a:r>
            <a:rPr lang="ru-RU" sz="1600" dirty="0" err="1" smtClean="0"/>
            <a:t>проблеми</a:t>
          </a:r>
          <a:r>
            <a:rPr lang="ru-RU" sz="1600" dirty="0" smtClean="0"/>
            <a:t>, </a:t>
          </a:r>
          <a:r>
            <a:rPr lang="ru-RU" sz="1600" dirty="0" err="1" smtClean="0"/>
            <a:t>що</a:t>
          </a:r>
          <a:r>
            <a:rPr lang="ru-RU" sz="1600" dirty="0" smtClean="0"/>
            <a:t> </a:t>
          </a:r>
          <a:r>
            <a:rPr lang="ru-RU" sz="1600" dirty="0" err="1" smtClean="0"/>
            <a:t>потребують</a:t>
          </a:r>
          <a:r>
            <a:rPr lang="ru-RU" sz="1600" dirty="0" smtClean="0"/>
            <a:t> </a:t>
          </a:r>
          <a:r>
            <a:rPr lang="ru-RU" sz="1600" dirty="0" err="1" smtClean="0"/>
            <a:t>розв’язання</a:t>
          </a:r>
          <a:r>
            <a:rPr lang="ru-RU" sz="1600" dirty="0" smtClean="0"/>
            <a:t>. </a:t>
          </a:r>
          <a:endParaRPr lang="ru-RU" sz="1600" dirty="0"/>
        </a:p>
      </dgm:t>
    </dgm:pt>
    <dgm:pt modelId="{0AE53466-D950-4CC4-947C-57E241BC1C7C}" type="parTrans" cxnId="{A7BDA74A-E972-4803-AF72-1C7B94E1B9F9}">
      <dgm:prSet/>
      <dgm:spPr/>
      <dgm:t>
        <a:bodyPr/>
        <a:lstStyle/>
        <a:p>
          <a:endParaRPr lang="ru-RU" sz="1600"/>
        </a:p>
      </dgm:t>
    </dgm:pt>
    <dgm:pt modelId="{76CEB3B9-F802-4BF7-A940-EA96C4AF9E02}" type="sibTrans" cxnId="{A7BDA74A-E972-4803-AF72-1C7B94E1B9F9}">
      <dgm:prSet/>
      <dgm:spPr/>
      <dgm:t>
        <a:bodyPr/>
        <a:lstStyle/>
        <a:p>
          <a:endParaRPr lang="ru-RU" sz="1600"/>
        </a:p>
      </dgm:t>
    </dgm:pt>
    <dgm:pt modelId="{9DA13139-19C7-47B7-8AA5-C0E17DB6FEF9}">
      <dgm:prSet phldrT="[Текст]" custT="1"/>
      <dgm:spPr/>
      <dgm:t>
        <a:bodyPr/>
        <a:lstStyle/>
        <a:p>
          <a:r>
            <a:rPr lang="ru-RU" sz="1600" dirty="0" smtClean="0"/>
            <a:t>2 </a:t>
          </a:r>
          <a:r>
            <a:rPr lang="ru-RU" sz="1600" dirty="0" err="1" smtClean="0"/>
            <a:t>етап</a:t>
          </a:r>
          <a:endParaRPr lang="ru-RU" sz="1600" dirty="0"/>
        </a:p>
      </dgm:t>
    </dgm:pt>
    <dgm:pt modelId="{ECA97FCF-9094-4CAB-8B03-6D21C8590F48}" type="parTrans" cxnId="{8AE40874-98F5-4DB2-8228-0EE93317A3D4}">
      <dgm:prSet/>
      <dgm:spPr/>
      <dgm:t>
        <a:bodyPr/>
        <a:lstStyle/>
        <a:p>
          <a:endParaRPr lang="ru-RU" sz="1600"/>
        </a:p>
      </dgm:t>
    </dgm:pt>
    <dgm:pt modelId="{E6458C8B-C5FA-47F6-89AE-40690BBA4231}" type="sibTrans" cxnId="{8AE40874-98F5-4DB2-8228-0EE93317A3D4}">
      <dgm:prSet/>
      <dgm:spPr/>
      <dgm:t>
        <a:bodyPr/>
        <a:lstStyle/>
        <a:p>
          <a:endParaRPr lang="ru-RU" sz="1600"/>
        </a:p>
      </dgm:t>
    </dgm:pt>
    <dgm:pt modelId="{8F4FA25B-7B77-43CA-A08A-BBC099B09201}">
      <dgm:prSet phldrT="[Текст]" custT="1"/>
      <dgm:spPr/>
      <dgm:t>
        <a:bodyPr/>
        <a:lstStyle/>
        <a:p>
          <a:r>
            <a:rPr lang="uk-UA" sz="1600" dirty="0" smtClean="0"/>
            <a:t>визначення цільових параметрів антикризового процесу, тобто якісне визначення цільового стану підприємства та його кількісні ознаки у вигляді певної системи цільових (планових) показників </a:t>
          </a:r>
          <a:endParaRPr lang="ru-RU" sz="1600" dirty="0"/>
        </a:p>
      </dgm:t>
    </dgm:pt>
    <dgm:pt modelId="{F8FD3D7C-BA30-463A-96DB-534F6E3DDB14}" type="parTrans" cxnId="{7F5896B8-D598-4A4E-A078-90ED3D9FF23E}">
      <dgm:prSet/>
      <dgm:spPr/>
      <dgm:t>
        <a:bodyPr/>
        <a:lstStyle/>
        <a:p>
          <a:endParaRPr lang="ru-RU" sz="1600"/>
        </a:p>
      </dgm:t>
    </dgm:pt>
    <dgm:pt modelId="{67C43B33-9A52-4B81-969A-E249CC38B819}" type="sibTrans" cxnId="{7F5896B8-D598-4A4E-A078-90ED3D9FF23E}">
      <dgm:prSet/>
      <dgm:spPr/>
      <dgm:t>
        <a:bodyPr/>
        <a:lstStyle/>
        <a:p>
          <a:endParaRPr lang="ru-RU" sz="1600"/>
        </a:p>
      </dgm:t>
    </dgm:pt>
    <dgm:pt modelId="{7EEC8E9E-E4B6-4967-84FB-96163FD7A644}">
      <dgm:prSet phldrT="[Текст]" custT="1"/>
      <dgm:spPr/>
      <dgm:t>
        <a:bodyPr/>
        <a:lstStyle/>
        <a:p>
          <a:r>
            <a:rPr lang="ru-RU" sz="1600" dirty="0" smtClean="0"/>
            <a:t/>
          </a:r>
          <a:br>
            <a:rPr lang="ru-RU" sz="1600" dirty="0" smtClean="0"/>
          </a:br>
          <a:r>
            <a:rPr lang="ru-RU" sz="1600" dirty="0" smtClean="0"/>
            <a:t>3 </a:t>
          </a:r>
          <a:r>
            <a:rPr lang="ru-RU" sz="1600" dirty="0" err="1" smtClean="0"/>
            <a:t>етап</a:t>
          </a:r>
          <a:endParaRPr lang="ru-RU" sz="1600" dirty="0"/>
        </a:p>
      </dgm:t>
    </dgm:pt>
    <dgm:pt modelId="{1C451B89-CDB9-4304-BB03-77283D905037}" type="parTrans" cxnId="{FE2466C8-B0F1-441E-9FEF-A5945B19E9A5}">
      <dgm:prSet/>
      <dgm:spPr/>
      <dgm:t>
        <a:bodyPr/>
        <a:lstStyle/>
        <a:p>
          <a:endParaRPr lang="ru-RU" sz="1600"/>
        </a:p>
      </dgm:t>
    </dgm:pt>
    <dgm:pt modelId="{08A8485E-AA3E-4622-89B1-0786F64747B2}" type="sibTrans" cxnId="{FE2466C8-B0F1-441E-9FEF-A5945B19E9A5}">
      <dgm:prSet/>
      <dgm:spPr/>
      <dgm:t>
        <a:bodyPr/>
        <a:lstStyle/>
        <a:p>
          <a:endParaRPr lang="ru-RU" sz="1600"/>
        </a:p>
      </dgm:t>
    </dgm:pt>
    <dgm:pt modelId="{2165DCD2-4F29-401A-B934-374BA5A49AD2}">
      <dgm:prSet phldrT="[Текст]" custT="1"/>
      <dgm:spPr/>
      <dgm:t>
        <a:bodyPr/>
        <a:lstStyle/>
        <a:p>
          <a:r>
            <a:rPr lang="ru-RU" sz="1600" dirty="0" err="1" smtClean="0"/>
            <a:t>визначення</a:t>
          </a:r>
          <a:r>
            <a:rPr lang="ru-RU" sz="1600" dirty="0" smtClean="0"/>
            <a:t> </a:t>
          </a:r>
          <a:r>
            <a:rPr lang="ru-RU" sz="1600" dirty="0" err="1" smtClean="0"/>
            <a:t>обмежень</a:t>
          </a:r>
          <a:r>
            <a:rPr lang="ru-RU" sz="1600" dirty="0" smtClean="0"/>
            <a:t> </a:t>
          </a:r>
          <a:r>
            <a:rPr lang="ru-RU" sz="1600" dirty="0" err="1" smtClean="0"/>
            <a:t>антикризового</a:t>
          </a:r>
          <a:r>
            <a:rPr lang="ru-RU" sz="1600" dirty="0" smtClean="0"/>
            <a:t> </a:t>
          </a:r>
          <a:r>
            <a:rPr lang="ru-RU" sz="1600" dirty="0" err="1" smtClean="0"/>
            <a:t>процесу</a:t>
          </a:r>
          <a:r>
            <a:rPr lang="ru-RU" sz="1600" dirty="0" smtClean="0"/>
            <a:t> (</a:t>
          </a:r>
          <a:r>
            <a:rPr lang="ru-RU" sz="1600" dirty="0" err="1" smtClean="0"/>
            <a:t>часових</a:t>
          </a:r>
          <a:r>
            <a:rPr lang="ru-RU" sz="1600" dirty="0" smtClean="0"/>
            <a:t> та </a:t>
          </a:r>
          <a:r>
            <a:rPr lang="ru-RU" sz="1600" dirty="0" err="1" smtClean="0"/>
            <a:t>ресурсних</a:t>
          </a:r>
          <a:r>
            <a:rPr lang="ru-RU" sz="1600" dirty="0" smtClean="0"/>
            <a:t>). </a:t>
          </a:r>
          <a:endParaRPr lang="ru-RU" sz="1600" dirty="0"/>
        </a:p>
      </dgm:t>
    </dgm:pt>
    <dgm:pt modelId="{AD4E6584-D54F-4F68-81D9-D2602EBFA02A}" type="parTrans" cxnId="{2B5C8F76-487A-40C6-B085-4F9473E071B1}">
      <dgm:prSet/>
      <dgm:spPr/>
      <dgm:t>
        <a:bodyPr/>
        <a:lstStyle/>
        <a:p>
          <a:endParaRPr lang="ru-RU" sz="1600"/>
        </a:p>
      </dgm:t>
    </dgm:pt>
    <dgm:pt modelId="{C16B1523-B97D-4B80-BE9D-1E6444FD1AF8}" type="sibTrans" cxnId="{2B5C8F76-487A-40C6-B085-4F9473E071B1}">
      <dgm:prSet/>
      <dgm:spPr/>
      <dgm:t>
        <a:bodyPr/>
        <a:lstStyle/>
        <a:p>
          <a:endParaRPr lang="ru-RU" sz="1600"/>
        </a:p>
      </dgm:t>
    </dgm:pt>
    <dgm:pt modelId="{C9D15553-27AD-461A-928C-A40BC4ED326E}">
      <dgm:prSet phldrT="[Текст]" custT="1"/>
      <dgm:spPr/>
      <dgm:t>
        <a:bodyPr/>
        <a:lstStyle/>
        <a:p>
          <a:r>
            <a:rPr lang="ru-RU" sz="1600" dirty="0" smtClean="0"/>
            <a:t/>
          </a:r>
          <a:br>
            <a:rPr lang="ru-RU" sz="1600" dirty="0" smtClean="0"/>
          </a:br>
          <a:r>
            <a:rPr lang="ru-RU" sz="1600" dirty="0" smtClean="0"/>
            <a:t>4 </a:t>
          </a:r>
          <a:r>
            <a:rPr lang="ru-RU" sz="1600" dirty="0" err="1" smtClean="0"/>
            <a:t>етап</a:t>
          </a:r>
          <a:endParaRPr lang="ru-RU" sz="1600" dirty="0"/>
        </a:p>
      </dgm:t>
    </dgm:pt>
    <dgm:pt modelId="{A7DA0DC6-7B97-4E75-8342-3FDA2D7DD8F6}" type="parTrans" cxnId="{4131D464-497D-4380-93B4-36AA06BE6AA2}">
      <dgm:prSet/>
      <dgm:spPr/>
      <dgm:t>
        <a:bodyPr/>
        <a:lstStyle/>
        <a:p>
          <a:endParaRPr lang="ru-RU" sz="1600"/>
        </a:p>
      </dgm:t>
    </dgm:pt>
    <dgm:pt modelId="{09D89E91-40D4-4C2B-8CD4-AB7E51CEB2B9}" type="sibTrans" cxnId="{4131D464-497D-4380-93B4-36AA06BE6AA2}">
      <dgm:prSet/>
      <dgm:spPr/>
      <dgm:t>
        <a:bodyPr/>
        <a:lstStyle/>
        <a:p>
          <a:endParaRPr lang="ru-RU" sz="1600"/>
        </a:p>
      </dgm:t>
    </dgm:pt>
    <dgm:pt modelId="{A45053C6-C1C7-4558-956A-20A00A4F5AC2}">
      <dgm:prSet phldrT="[Текст]" custT="1"/>
      <dgm:spPr/>
      <dgm:t>
        <a:bodyPr/>
        <a:lstStyle/>
        <a:p>
          <a:r>
            <a:rPr lang="ru-RU" sz="1600" dirty="0" smtClean="0"/>
            <a:t/>
          </a:r>
          <a:br>
            <a:rPr lang="ru-RU" sz="1600" dirty="0" smtClean="0"/>
          </a:br>
          <a:r>
            <a:rPr lang="ru-RU" sz="1600" dirty="0" smtClean="0"/>
            <a:t>5 </a:t>
          </a:r>
          <a:r>
            <a:rPr lang="ru-RU" sz="1600" dirty="0" err="1" smtClean="0"/>
            <a:t>етап</a:t>
          </a:r>
          <a:endParaRPr lang="ru-RU" sz="1600" dirty="0"/>
        </a:p>
      </dgm:t>
    </dgm:pt>
    <dgm:pt modelId="{D84A6890-0014-4793-B5F9-20F07486E3F1}" type="parTrans" cxnId="{C0E90D93-7710-40F7-8BA9-BDCBD70DEEBF}">
      <dgm:prSet/>
      <dgm:spPr/>
      <dgm:t>
        <a:bodyPr/>
        <a:lstStyle/>
        <a:p>
          <a:endParaRPr lang="ru-RU" sz="1600"/>
        </a:p>
      </dgm:t>
    </dgm:pt>
    <dgm:pt modelId="{AADBCB21-4CBD-4464-80CB-660C64DC8CE1}" type="sibTrans" cxnId="{C0E90D93-7710-40F7-8BA9-BDCBD70DEEBF}">
      <dgm:prSet/>
      <dgm:spPr/>
      <dgm:t>
        <a:bodyPr/>
        <a:lstStyle/>
        <a:p>
          <a:endParaRPr lang="ru-RU" sz="1600"/>
        </a:p>
      </dgm:t>
    </dgm:pt>
    <dgm:pt modelId="{16C2FE93-5E4C-46B4-9F65-BAC5019DC579}">
      <dgm:prSet phldrT="[Текст]" custT="1"/>
      <dgm:spPr/>
      <dgm:t>
        <a:bodyPr/>
        <a:lstStyle/>
        <a:p>
          <a:r>
            <a:rPr lang="ru-RU" sz="1600" dirty="0" smtClean="0"/>
            <a:t/>
          </a:r>
          <a:br>
            <a:rPr lang="ru-RU" sz="1600" dirty="0" smtClean="0"/>
          </a:br>
          <a:r>
            <a:rPr lang="ru-RU" sz="1600" dirty="0" smtClean="0"/>
            <a:t>6 </a:t>
          </a:r>
          <a:r>
            <a:rPr lang="ru-RU" sz="1600" dirty="0" err="1" smtClean="0"/>
            <a:t>етап</a:t>
          </a:r>
          <a:endParaRPr lang="ru-RU" sz="1600" dirty="0"/>
        </a:p>
      </dgm:t>
    </dgm:pt>
    <dgm:pt modelId="{C6A49D9A-E7E6-4495-B65B-E5BD1E39B9FB}" type="parTrans" cxnId="{CA12A82A-C62B-4767-BA62-7A4A3E3D8B8F}">
      <dgm:prSet/>
      <dgm:spPr/>
      <dgm:t>
        <a:bodyPr/>
        <a:lstStyle/>
        <a:p>
          <a:endParaRPr lang="ru-RU" sz="1600"/>
        </a:p>
      </dgm:t>
    </dgm:pt>
    <dgm:pt modelId="{FAF348DC-0E65-4D75-A3AA-94B930727B9D}" type="sibTrans" cxnId="{CA12A82A-C62B-4767-BA62-7A4A3E3D8B8F}">
      <dgm:prSet/>
      <dgm:spPr/>
      <dgm:t>
        <a:bodyPr/>
        <a:lstStyle/>
        <a:p>
          <a:endParaRPr lang="ru-RU" sz="1600"/>
        </a:p>
      </dgm:t>
    </dgm:pt>
    <dgm:pt modelId="{C42DAB45-982D-4169-8477-FCBC49DD5EBA}">
      <dgm:prSet phldrT="[Текст]" custT="1"/>
      <dgm:spPr/>
      <dgm:t>
        <a:bodyPr/>
        <a:lstStyle/>
        <a:p>
          <a:r>
            <a:rPr lang="ru-RU" sz="1600" dirty="0" smtClean="0"/>
            <a:t/>
          </a:r>
          <a:br>
            <a:rPr lang="ru-RU" sz="1600" dirty="0" smtClean="0"/>
          </a:br>
          <a:r>
            <a:rPr lang="ru-RU" sz="1600" dirty="0" smtClean="0"/>
            <a:t>7 </a:t>
          </a:r>
          <a:r>
            <a:rPr lang="ru-RU" sz="1600" dirty="0" err="1" smtClean="0"/>
            <a:t>етап</a:t>
          </a:r>
          <a:endParaRPr lang="ru-RU" sz="1600" dirty="0"/>
        </a:p>
      </dgm:t>
    </dgm:pt>
    <dgm:pt modelId="{D08E2D17-AE4A-436D-92EA-CCBDB653E660}" type="parTrans" cxnId="{3096ACBC-A581-4608-B573-ACB1C10E692C}">
      <dgm:prSet/>
      <dgm:spPr/>
      <dgm:t>
        <a:bodyPr/>
        <a:lstStyle/>
        <a:p>
          <a:endParaRPr lang="ru-RU" sz="1600"/>
        </a:p>
      </dgm:t>
    </dgm:pt>
    <dgm:pt modelId="{985483E3-E5A2-486E-A2B2-B3B3B25DD233}" type="sibTrans" cxnId="{3096ACBC-A581-4608-B573-ACB1C10E692C}">
      <dgm:prSet/>
      <dgm:spPr/>
      <dgm:t>
        <a:bodyPr/>
        <a:lstStyle/>
        <a:p>
          <a:endParaRPr lang="ru-RU" sz="1600"/>
        </a:p>
      </dgm:t>
    </dgm:pt>
    <dgm:pt modelId="{AE2B6861-3BAB-4517-AFD6-10CE9A2FD312}">
      <dgm:prSet custT="1"/>
      <dgm:spPr/>
      <dgm:t>
        <a:bodyPr/>
        <a:lstStyle/>
        <a:p>
          <a:r>
            <a:rPr lang="ru-RU" sz="1600" smtClean="0"/>
            <a:t>перелік антикризових заходів, що плануються, з визначенням детального плану-графіка реалізації кожного з них (з конкретизацією завдань по підрозділах та виконавцях)</a:t>
          </a:r>
          <a:endParaRPr lang="ru-RU" sz="1600"/>
        </a:p>
      </dgm:t>
    </dgm:pt>
    <dgm:pt modelId="{71D8B129-8992-4328-B614-18BE98237444}" type="parTrans" cxnId="{3072D353-4185-4C06-87DB-8B19CD5EF78D}">
      <dgm:prSet/>
      <dgm:spPr/>
      <dgm:t>
        <a:bodyPr/>
        <a:lstStyle/>
        <a:p>
          <a:endParaRPr lang="ru-RU" sz="1600"/>
        </a:p>
      </dgm:t>
    </dgm:pt>
    <dgm:pt modelId="{7AEAAF9A-A516-4A21-8F9C-94EDA5304509}" type="sibTrans" cxnId="{3072D353-4185-4C06-87DB-8B19CD5EF78D}">
      <dgm:prSet/>
      <dgm:spPr/>
      <dgm:t>
        <a:bodyPr/>
        <a:lstStyle/>
        <a:p>
          <a:endParaRPr lang="ru-RU" sz="1600"/>
        </a:p>
      </dgm:t>
    </dgm:pt>
    <dgm:pt modelId="{81CB7B42-006A-4CEB-8461-B505294A201F}">
      <dgm:prSet custT="1"/>
      <dgm:spPr/>
      <dgm:t>
        <a:bodyPr/>
        <a:lstStyle/>
        <a:p>
          <a:r>
            <a:rPr lang="uk-UA" sz="1600" smtClean="0"/>
            <a:t>розробка бюджету витрачання коштів на реалізацію програми (плану) (якщо планові заходи потребують додаткового фінансування певних специфічних витрат). </a:t>
          </a:r>
          <a:endParaRPr lang="ru-RU" sz="1600"/>
        </a:p>
      </dgm:t>
    </dgm:pt>
    <dgm:pt modelId="{E165346A-C48A-48AD-B4C7-9585C7B973F8}" type="parTrans" cxnId="{DA188998-13A0-48D3-9EC9-0D1C68E33F63}">
      <dgm:prSet/>
      <dgm:spPr/>
      <dgm:t>
        <a:bodyPr/>
        <a:lstStyle/>
        <a:p>
          <a:endParaRPr lang="ru-RU" sz="1600"/>
        </a:p>
      </dgm:t>
    </dgm:pt>
    <dgm:pt modelId="{75904086-A074-4E20-9AAE-F12FE4E4B029}" type="sibTrans" cxnId="{DA188998-13A0-48D3-9EC9-0D1C68E33F63}">
      <dgm:prSet/>
      <dgm:spPr/>
      <dgm:t>
        <a:bodyPr/>
        <a:lstStyle/>
        <a:p>
          <a:endParaRPr lang="ru-RU" sz="1600"/>
        </a:p>
      </dgm:t>
    </dgm:pt>
    <dgm:pt modelId="{24C35C91-75A5-4733-96FA-A9AFF1F6D155}">
      <dgm:prSet custT="1"/>
      <dgm:spPr/>
      <dgm:t>
        <a:bodyPr/>
        <a:lstStyle/>
        <a:p>
          <a:r>
            <a:rPr lang="uk-UA" sz="1600" smtClean="0"/>
            <a:t>фінансовий план діяльності підприємства на період реалізації програми, у тому числі план обслуговування та погашення боргів, план руху грошових коштів. </a:t>
          </a:r>
          <a:endParaRPr lang="ru-RU" sz="1600"/>
        </a:p>
      </dgm:t>
    </dgm:pt>
    <dgm:pt modelId="{114ED3AA-7595-4D9D-9EDE-0E514E0B3259}" type="parTrans" cxnId="{2C534071-A044-4846-9A07-3BAFE2EF2225}">
      <dgm:prSet/>
      <dgm:spPr/>
      <dgm:t>
        <a:bodyPr/>
        <a:lstStyle/>
        <a:p>
          <a:endParaRPr lang="ru-RU" sz="1600"/>
        </a:p>
      </dgm:t>
    </dgm:pt>
    <dgm:pt modelId="{73D60BEE-3BDE-460B-A1E3-FBEEAB14476A}" type="sibTrans" cxnId="{2C534071-A044-4846-9A07-3BAFE2EF2225}">
      <dgm:prSet/>
      <dgm:spPr/>
      <dgm:t>
        <a:bodyPr/>
        <a:lstStyle/>
        <a:p>
          <a:endParaRPr lang="ru-RU" sz="1600"/>
        </a:p>
      </dgm:t>
    </dgm:pt>
    <dgm:pt modelId="{B14372A5-674F-4AAE-B6C2-B93B3B610349}">
      <dgm:prSet custT="1"/>
      <dgm:spPr/>
      <dgm:t>
        <a:bodyPr/>
        <a:lstStyle/>
        <a:p>
          <a:r>
            <a:rPr lang="uk-UA" sz="1600" dirty="0" smtClean="0"/>
            <a:t>розробка форм та механізмів контролю за реалізацією програми з боку зацікавлених сторін (власників, кредиторів, органів державного управління тощо), їх повноваження щодо поточного управління реалізацією програми.</a:t>
          </a:r>
          <a:endParaRPr lang="ru-RU" sz="1600" dirty="0"/>
        </a:p>
      </dgm:t>
    </dgm:pt>
    <dgm:pt modelId="{F7568125-2F6A-4A55-AB99-FE9712573E3D}" type="parTrans" cxnId="{0E3897DF-3EDC-44A8-B273-D6C16E508921}">
      <dgm:prSet/>
      <dgm:spPr/>
      <dgm:t>
        <a:bodyPr/>
        <a:lstStyle/>
        <a:p>
          <a:endParaRPr lang="ru-RU" sz="1600"/>
        </a:p>
      </dgm:t>
    </dgm:pt>
    <dgm:pt modelId="{949AAD8B-8B85-4547-9D73-D4B430BD9BB1}" type="sibTrans" cxnId="{0E3897DF-3EDC-44A8-B273-D6C16E508921}">
      <dgm:prSet/>
      <dgm:spPr/>
      <dgm:t>
        <a:bodyPr/>
        <a:lstStyle/>
        <a:p>
          <a:endParaRPr lang="ru-RU" sz="1600"/>
        </a:p>
      </dgm:t>
    </dgm:pt>
    <dgm:pt modelId="{FE175E06-F264-46DD-AFA9-F724997A196C}" type="pres">
      <dgm:prSet presAssocID="{F60DEBBE-3A0A-4A2F-8F6E-ADE3EC20B1BF}" presName="linearFlow" presStyleCnt="0">
        <dgm:presLayoutVars>
          <dgm:dir/>
          <dgm:animLvl val="lvl"/>
          <dgm:resizeHandles val="exact"/>
        </dgm:presLayoutVars>
      </dgm:prSet>
      <dgm:spPr/>
    </dgm:pt>
    <dgm:pt modelId="{E5F1C556-F319-43F7-8903-515B3DD5D107}" type="pres">
      <dgm:prSet presAssocID="{8B65DC36-D726-4422-B7B2-2028F84311EA}" presName="composite" presStyleCnt="0"/>
      <dgm:spPr/>
    </dgm:pt>
    <dgm:pt modelId="{1BD674E8-5D65-4A98-B3BD-9E905E674EB2}" type="pres">
      <dgm:prSet presAssocID="{8B65DC36-D726-4422-B7B2-2028F84311EA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4F594-BD4F-40EE-9F4A-9105B9F67C1B}" type="pres">
      <dgm:prSet presAssocID="{8B65DC36-D726-4422-B7B2-2028F84311EA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D21F43-9EB4-4776-B155-293285AD6C9C}" type="pres">
      <dgm:prSet presAssocID="{AF50E60A-F4FD-4E87-888D-5DC8F6D9FB2D}" presName="sp" presStyleCnt="0"/>
      <dgm:spPr/>
    </dgm:pt>
    <dgm:pt modelId="{5DCA60FC-AB40-41F9-9EC3-8746892FE641}" type="pres">
      <dgm:prSet presAssocID="{9DA13139-19C7-47B7-8AA5-C0E17DB6FEF9}" presName="composite" presStyleCnt="0"/>
      <dgm:spPr/>
    </dgm:pt>
    <dgm:pt modelId="{7B517B44-F2B8-4451-B511-11D2B1757698}" type="pres">
      <dgm:prSet presAssocID="{9DA13139-19C7-47B7-8AA5-C0E17DB6FEF9}" presName="parentText" presStyleLbl="alignNode1" presStyleIdx="1" presStyleCnt="7">
        <dgm:presLayoutVars>
          <dgm:chMax val="1"/>
          <dgm:bulletEnabled val="1"/>
        </dgm:presLayoutVars>
      </dgm:prSet>
      <dgm:spPr/>
    </dgm:pt>
    <dgm:pt modelId="{82E7F559-C875-4266-BAC6-0CD4FE882196}" type="pres">
      <dgm:prSet presAssocID="{9DA13139-19C7-47B7-8AA5-C0E17DB6FEF9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389FE6-B5C8-4ED9-B4BD-3170C34B5BF4}" type="pres">
      <dgm:prSet presAssocID="{E6458C8B-C5FA-47F6-89AE-40690BBA4231}" presName="sp" presStyleCnt="0"/>
      <dgm:spPr/>
    </dgm:pt>
    <dgm:pt modelId="{6AC1CBFB-660B-4535-9CF5-C3A0AB2A4DF8}" type="pres">
      <dgm:prSet presAssocID="{7EEC8E9E-E4B6-4967-84FB-96163FD7A644}" presName="composite" presStyleCnt="0"/>
      <dgm:spPr/>
    </dgm:pt>
    <dgm:pt modelId="{A9CE11A4-0638-419D-A17A-926802C9BC5A}" type="pres">
      <dgm:prSet presAssocID="{7EEC8E9E-E4B6-4967-84FB-96163FD7A644}" presName="parentText" presStyleLbl="alignNode1" presStyleIdx="2" presStyleCnt="7">
        <dgm:presLayoutVars>
          <dgm:chMax val="1"/>
          <dgm:bulletEnabled val="1"/>
        </dgm:presLayoutVars>
      </dgm:prSet>
      <dgm:spPr/>
    </dgm:pt>
    <dgm:pt modelId="{CE0594E4-9EDB-493A-AD03-538DC594A5CF}" type="pres">
      <dgm:prSet presAssocID="{7EEC8E9E-E4B6-4967-84FB-96163FD7A644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09AC40-4F9D-4259-8567-6C4172AAB6FE}" type="pres">
      <dgm:prSet presAssocID="{08A8485E-AA3E-4622-89B1-0786F64747B2}" presName="sp" presStyleCnt="0"/>
      <dgm:spPr/>
    </dgm:pt>
    <dgm:pt modelId="{4FD1526F-3D89-4E85-AC81-6AFF706A252C}" type="pres">
      <dgm:prSet presAssocID="{C9D15553-27AD-461A-928C-A40BC4ED326E}" presName="composite" presStyleCnt="0"/>
      <dgm:spPr/>
    </dgm:pt>
    <dgm:pt modelId="{D025160A-0B0B-478E-89D9-E0FD1CE261EE}" type="pres">
      <dgm:prSet presAssocID="{C9D15553-27AD-461A-928C-A40BC4ED326E}" presName="parentText" presStyleLbl="alignNode1" presStyleIdx="3" presStyleCnt="7">
        <dgm:presLayoutVars>
          <dgm:chMax val="1"/>
          <dgm:bulletEnabled val="1"/>
        </dgm:presLayoutVars>
      </dgm:prSet>
      <dgm:spPr/>
    </dgm:pt>
    <dgm:pt modelId="{F5F0A620-325C-408F-99FF-31014F9C9A24}" type="pres">
      <dgm:prSet presAssocID="{C9D15553-27AD-461A-928C-A40BC4ED326E}" presName="descendantText" presStyleLbl="alignAcc1" presStyleIdx="3" presStyleCnt="7">
        <dgm:presLayoutVars>
          <dgm:bulletEnabled val="1"/>
        </dgm:presLayoutVars>
      </dgm:prSet>
      <dgm:spPr/>
    </dgm:pt>
    <dgm:pt modelId="{7BBA765F-DC84-47F8-9A68-F61511D3A083}" type="pres">
      <dgm:prSet presAssocID="{09D89E91-40D4-4C2B-8CD4-AB7E51CEB2B9}" presName="sp" presStyleCnt="0"/>
      <dgm:spPr/>
    </dgm:pt>
    <dgm:pt modelId="{38A07B61-9530-409F-BF0A-5F3EFBE05DC2}" type="pres">
      <dgm:prSet presAssocID="{A45053C6-C1C7-4558-956A-20A00A4F5AC2}" presName="composite" presStyleCnt="0"/>
      <dgm:spPr/>
    </dgm:pt>
    <dgm:pt modelId="{37FE3EA9-06B5-4E1C-B09E-FD12D69E24D9}" type="pres">
      <dgm:prSet presAssocID="{A45053C6-C1C7-4558-956A-20A00A4F5AC2}" presName="parentText" presStyleLbl="alignNode1" presStyleIdx="4" presStyleCnt="7">
        <dgm:presLayoutVars>
          <dgm:chMax val="1"/>
          <dgm:bulletEnabled val="1"/>
        </dgm:presLayoutVars>
      </dgm:prSet>
      <dgm:spPr/>
    </dgm:pt>
    <dgm:pt modelId="{DAD6723B-88DE-457F-BEEA-2D39E1786E1A}" type="pres">
      <dgm:prSet presAssocID="{A45053C6-C1C7-4558-956A-20A00A4F5AC2}" presName="descendantText" presStyleLbl="alignAcc1" presStyleIdx="4" presStyleCnt="7">
        <dgm:presLayoutVars>
          <dgm:bulletEnabled val="1"/>
        </dgm:presLayoutVars>
      </dgm:prSet>
      <dgm:spPr/>
    </dgm:pt>
    <dgm:pt modelId="{B747763C-1E55-4888-931E-41E5E4757818}" type="pres">
      <dgm:prSet presAssocID="{AADBCB21-4CBD-4464-80CB-660C64DC8CE1}" presName="sp" presStyleCnt="0"/>
      <dgm:spPr/>
    </dgm:pt>
    <dgm:pt modelId="{1945F4B1-9AE6-4C24-ADC9-E58DFC23E774}" type="pres">
      <dgm:prSet presAssocID="{16C2FE93-5E4C-46B4-9F65-BAC5019DC579}" presName="composite" presStyleCnt="0"/>
      <dgm:spPr/>
    </dgm:pt>
    <dgm:pt modelId="{22ADDBFE-DA9A-4999-8C3B-754F16420D47}" type="pres">
      <dgm:prSet presAssocID="{16C2FE93-5E4C-46B4-9F65-BAC5019DC579}" presName="parentText" presStyleLbl="alignNode1" presStyleIdx="5" presStyleCnt="7">
        <dgm:presLayoutVars>
          <dgm:chMax val="1"/>
          <dgm:bulletEnabled val="1"/>
        </dgm:presLayoutVars>
      </dgm:prSet>
      <dgm:spPr/>
    </dgm:pt>
    <dgm:pt modelId="{E343A920-9311-4DCD-AF73-E10FDBB65142}" type="pres">
      <dgm:prSet presAssocID="{16C2FE93-5E4C-46B4-9F65-BAC5019DC579}" presName="descendantText" presStyleLbl="alignAcc1" presStyleIdx="5" presStyleCnt="7">
        <dgm:presLayoutVars>
          <dgm:bulletEnabled val="1"/>
        </dgm:presLayoutVars>
      </dgm:prSet>
      <dgm:spPr/>
    </dgm:pt>
    <dgm:pt modelId="{3E991F38-F6F8-4DD7-93CB-575FCE5816B1}" type="pres">
      <dgm:prSet presAssocID="{FAF348DC-0E65-4D75-A3AA-94B930727B9D}" presName="sp" presStyleCnt="0"/>
      <dgm:spPr/>
    </dgm:pt>
    <dgm:pt modelId="{EE3DC64A-8DB5-46B6-85F5-D6E6ABD8F764}" type="pres">
      <dgm:prSet presAssocID="{C42DAB45-982D-4169-8477-FCBC49DD5EBA}" presName="composite" presStyleCnt="0"/>
      <dgm:spPr/>
    </dgm:pt>
    <dgm:pt modelId="{EF9AD233-A631-4DDD-8AE9-08EB64F7A739}" type="pres">
      <dgm:prSet presAssocID="{C42DAB45-982D-4169-8477-FCBC49DD5EBA}" presName="parentText" presStyleLbl="alignNode1" presStyleIdx="6" presStyleCnt="7">
        <dgm:presLayoutVars>
          <dgm:chMax val="1"/>
          <dgm:bulletEnabled val="1"/>
        </dgm:presLayoutVars>
      </dgm:prSet>
      <dgm:spPr/>
    </dgm:pt>
    <dgm:pt modelId="{66E82EF1-DD67-4785-810E-41EAA0B2CEC3}" type="pres">
      <dgm:prSet presAssocID="{C42DAB45-982D-4169-8477-FCBC49DD5EBA}" presName="descendantText" presStyleLbl="alignAcc1" presStyleIdx="6" presStyleCnt="7" custScaleY="146782">
        <dgm:presLayoutVars>
          <dgm:bulletEnabled val="1"/>
        </dgm:presLayoutVars>
      </dgm:prSet>
      <dgm:spPr/>
    </dgm:pt>
  </dgm:ptLst>
  <dgm:cxnLst>
    <dgm:cxn modelId="{5C9EC90D-B100-459D-8C8E-75975C4DD98B}" type="presOf" srcId="{9DA13139-19C7-47B7-8AA5-C0E17DB6FEF9}" destId="{7B517B44-F2B8-4451-B511-11D2B1757698}" srcOrd="0" destOrd="0" presId="urn:microsoft.com/office/officeart/2005/8/layout/chevron2"/>
    <dgm:cxn modelId="{CC14F254-9A11-4B67-86E7-35AE19291021}" type="presOf" srcId="{2165DCD2-4F29-401A-B934-374BA5A49AD2}" destId="{CE0594E4-9EDB-493A-AD03-538DC594A5CF}" srcOrd="0" destOrd="0" presId="urn:microsoft.com/office/officeart/2005/8/layout/chevron2"/>
    <dgm:cxn modelId="{A98D8C9D-6C2D-4663-9C04-4A038C507151}" type="presOf" srcId="{D3A430FB-1A59-45BA-8F8B-0006375ACBD0}" destId="{4164F594-BD4F-40EE-9F4A-9105B9F67C1B}" srcOrd="0" destOrd="0" presId="urn:microsoft.com/office/officeart/2005/8/layout/chevron2"/>
    <dgm:cxn modelId="{2B5C8F76-487A-40C6-B085-4F9473E071B1}" srcId="{7EEC8E9E-E4B6-4967-84FB-96163FD7A644}" destId="{2165DCD2-4F29-401A-B934-374BA5A49AD2}" srcOrd="0" destOrd="0" parTransId="{AD4E6584-D54F-4F68-81D9-D2602EBFA02A}" sibTransId="{C16B1523-B97D-4B80-BE9D-1E6444FD1AF8}"/>
    <dgm:cxn modelId="{CA12A82A-C62B-4767-BA62-7A4A3E3D8B8F}" srcId="{F60DEBBE-3A0A-4A2F-8F6E-ADE3EC20B1BF}" destId="{16C2FE93-5E4C-46B4-9F65-BAC5019DC579}" srcOrd="5" destOrd="0" parTransId="{C6A49D9A-E7E6-4495-B65B-E5BD1E39B9FB}" sibTransId="{FAF348DC-0E65-4D75-A3AA-94B930727B9D}"/>
    <dgm:cxn modelId="{063A995D-8539-4EE6-A829-C2F6DEF484B4}" type="presOf" srcId="{AE2B6861-3BAB-4517-AFD6-10CE9A2FD312}" destId="{F5F0A620-325C-408F-99FF-31014F9C9A24}" srcOrd="0" destOrd="0" presId="urn:microsoft.com/office/officeart/2005/8/layout/chevron2"/>
    <dgm:cxn modelId="{0D8C290A-2348-44A9-AB0F-2F2E913A4D40}" type="presOf" srcId="{C9D15553-27AD-461A-928C-A40BC4ED326E}" destId="{D025160A-0B0B-478E-89D9-E0FD1CE261EE}" srcOrd="0" destOrd="0" presId="urn:microsoft.com/office/officeart/2005/8/layout/chevron2"/>
    <dgm:cxn modelId="{4FD7BB82-75F2-4D1F-9122-7EB6F8DF93CE}" type="presOf" srcId="{A45053C6-C1C7-4558-956A-20A00A4F5AC2}" destId="{37FE3EA9-06B5-4E1C-B09E-FD12D69E24D9}" srcOrd="0" destOrd="0" presId="urn:microsoft.com/office/officeart/2005/8/layout/chevron2"/>
    <dgm:cxn modelId="{57B144E8-E59C-4CE7-A214-7357414F3574}" type="presOf" srcId="{8F4FA25B-7B77-43CA-A08A-BBC099B09201}" destId="{82E7F559-C875-4266-BAC6-0CD4FE882196}" srcOrd="0" destOrd="0" presId="urn:microsoft.com/office/officeart/2005/8/layout/chevron2"/>
    <dgm:cxn modelId="{8AE40874-98F5-4DB2-8228-0EE93317A3D4}" srcId="{F60DEBBE-3A0A-4A2F-8F6E-ADE3EC20B1BF}" destId="{9DA13139-19C7-47B7-8AA5-C0E17DB6FEF9}" srcOrd="1" destOrd="0" parTransId="{ECA97FCF-9094-4CAB-8B03-6D21C8590F48}" sibTransId="{E6458C8B-C5FA-47F6-89AE-40690BBA4231}"/>
    <dgm:cxn modelId="{FE2466C8-B0F1-441E-9FEF-A5945B19E9A5}" srcId="{F60DEBBE-3A0A-4A2F-8F6E-ADE3EC20B1BF}" destId="{7EEC8E9E-E4B6-4967-84FB-96163FD7A644}" srcOrd="2" destOrd="0" parTransId="{1C451B89-CDB9-4304-BB03-77283D905037}" sibTransId="{08A8485E-AA3E-4622-89B1-0786F64747B2}"/>
    <dgm:cxn modelId="{70F55870-22C8-4B8F-AE2A-C3FC0FEA6623}" type="presOf" srcId="{24C35C91-75A5-4733-96FA-A9AFF1F6D155}" destId="{E343A920-9311-4DCD-AF73-E10FDBB65142}" srcOrd="0" destOrd="0" presId="urn:microsoft.com/office/officeart/2005/8/layout/chevron2"/>
    <dgm:cxn modelId="{33ABD93E-2F31-46B8-9451-6D379A4D670C}" type="presOf" srcId="{7EEC8E9E-E4B6-4967-84FB-96163FD7A644}" destId="{A9CE11A4-0638-419D-A17A-926802C9BC5A}" srcOrd="0" destOrd="0" presId="urn:microsoft.com/office/officeart/2005/8/layout/chevron2"/>
    <dgm:cxn modelId="{C0E90D93-7710-40F7-8BA9-BDCBD70DEEBF}" srcId="{F60DEBBE-3A0A-4A2F-8F6E-ADE3EC20B1BF}" destId="{A45053C6-C1C7-4558-956A-20A00A4F5AC2}" srcOrd="4" destOrd="0" parTransId="{D84A6890-0014-4793-B5F9-20F07486E3F1}" sibTransId="{AADBCB21-4CBD-4464-80CB-660C64DC8CE1}"/>
    <dgm:cxn modelId="{3B0922A0-FA55-4FBF-AA7D-7D5AFEEFD1CF}" type="presOf" srcId="{81CB7B42-006A-4CEB-8461-B505294A201F}" destId="{DAD6723B-88DE-457F-BEEA-2D39E1786E1A}" srcOrd="0" destOrd="0" presId="urn:microsoft.com/office/officeart/2005/8/layout/chevron2"/>
    <dgm:cxn modelId="{621B4BF7-15C9-4800-B7DD-51B840E97E64}" type="presOf" srcId="{16C2FE93-5E4C-46B4-9F65-BAC5019DC579}" destId="{22ADDBFE-DA9A-4999-8C3B-754F16420D47}" srcOrd="0" destOrd="0" presId="urn:microsoft.com/office/officeart/2005/8/layout/chevron2"/>
    <dgm:cxn modelId="{95E050C9-E694-4A26-8BCB-AD6EADF9C8E6}" type="presOf" srcId="{C42DAB45-982D-4169-8477-FCBC49DD5EBA}" destId="{EF9AD233-A631-4DDD-8AE9-08EB64F7A739}" srcOrd="0" destOrd="0" presId="urn:microsoft.com/office/officeart/2005/8/layout/chevron2"/>
    <dgm:cxn modelId="{A7BDA74A-E972-4803-AF72-1C7B94E1B9F9}" srcId="{8B65DC36-D726-4422-B7B2-2028F84311EA}" destId="{D3A430FB-1A59-45BA-8F8B-0006375ACBD0}" srcOrd="0" destOrd="0" parTransId="{0AE53466-D950-4CC4-947C-57E241BC1C7C}" sibTransId="{76CEB3B9-F802-4BF7-A940-EA96C4AF9E02}"/>
    <dgm:cxn modelId="{4131D464-497D-4380-93B4-36AA06BE6AA2}" srcId="{F60DEBBE-3A0A-4A2F-8F6E-ADE3EC20B1BF}" destId="{C9D15553-27AD-461A-928C-A40BC4ED326E}" srcOrd="3" destOrd="0" parTransId="{A7DA0DC6-7B97-4E75-8342-3FDA2D7DD8F6}" sibTransId="{09D89E91-40D4-4C2B-8CD4-AB7E51CEB2B9}"/>
    <dgm:cxn modelId="{3096ACBC-A581-4608-B573-ACB1C10E692C}" srcId="{F60DEBBE-3A0A-4A2F-8F6E-ADE3EC20B1BF}" destId="{C42DAB45-982D-4169-8477-FCBC49DD5EBA}" srcOrd="6" destOrd="0" parTransId="{D08E2D17-AE4A-436D-92EA-CCBDB653E660}" sibTransId="{985483E3-E5A2-486E-A2B2-B3B3B25DD233}"/>
    <dgm:cxn modelId="{12115AA6-A5E5-47E2-86CF-33E77EC5C390}" type="presOf" srcId="{B14372A5-674F-4AAE-B6C2-B93B3B610349}" destId="{66E82EF1-DD67-4785-810E-41EAA0B2CEC3}" srcOrd="0" destOrd="0" presId="urn:microsoft.com/office/officeart/2005/8/layout/chevron2"/>
    <dgm:cxn modelId="{1FD20CE8-4229-4B2D-B093-58B1154223C9}" srcId="{F60DEBBE-3A0A-4A2F-8F6E-ADE3EC20B1BF}" destId="{8B65DC36-D726-4422-B7B2-2028F84311EA}" srcOrd="0" destOrd="0" parTransId="{52F78B07-62B3-45E0-B8FA-CCEE4442BA21}" sibTransId="{AF50E60A-F4FD-4E87-888D-5DC8F6D9FB2D}"/>
    <dgm:cxn modelId="{7F5896B8-D598-4A4E-A078-90ED3D9FF23E}" srcId="{9DA13139-19C7-47B7-8AA5-C0E17DB6FEF9}" destId="{8F4FA25B-7B77-43CA-A08A-BBC099B09201}" srcOrd="0" destOrd="0" parTransId="{F8FD3D7C-BA30-463A-96DB-534F6E3DDB14}" sibTransId="{67C43B33-9A52-4B81-969A-E249CC38B819}"/>
    <dgm:cxn modelId="{2C534071-A044-4846-9A07-3BAFE2EF2225}" srcId="{16C2FE93-5E4C-46B4-9F65-BAC5019DC579}" destId="{24C35C91-75A5-4733-96FA-A9AFF1F6D155}" srcOrd="0" destOrd="0" parTransId="{114ED3AA-7595-4D9D-9EDE-0E514E0B3259}" sibTransId="{73D60BEE-3BDE-460B-A1E3-FBEEAB14476A}"/>
    <dgm:cxn modelId="{6EC102E6-1339-487A-85A6-B3DF6CB1B05F}" type="presOf" srcId="{F60DEBBE-3A0A-4A2F-8F6E-ADE3EC20B1BF}" destId="{FE175E06-F264-46DD-AFA9-F724997A196C}" srcOrd="0" destOrd="0" presId="urn:microsoft.com/office/officeart/2005/8/layout/chevron2"/>
    <dgm:cxn modelId="{0E3897DF-3EDC-44A8-B273-D6C16E508921}" srcId="{C42DAB45-982D-4169-8477-FCBC49DD5EBA}" destId="{B14372A5-674F-4AAE-B6C2-B93B3B610349}" srcOrd="0" destOrd="0" parTransId="{F7568125-2F6A-4A55-AB99-FE9712573E3D}" sibTransId="{949AAD8B-8B85-4547-9D73-D4B430BD9BB1}"/>
    <dgm:cxn modelId="{3072D353-4185-4C06-87DB-8B19CD5EF78D}" srcId="{C9D15553-27AD-461A-928C-A40BC4ED326E}" destId="{AE2B6861-3BAB-4517-AFD6-10CE9A2FD312}" srcOrd="0" destOrd="0" parTransId="{71D8B129-8992-4328-B614-18BE98237444}" sibTransId="{7AEAAF9A-A516-4A21-8F9C-94EDA5304509}"/>
    <dgm:cxn modelId="{9CB6FF6F-D5DB-453A-B801-7B53E213D80C}" type="presOf" srcId="{8B65DC36-D726-4422-B7B2-2028F84311EA}" destId="{1BD674E8-5D65-4A98-B3BD-9E905E674EB2}" srcOrd="0" destOrd="0" presId="urn:microsoft.com/office/officeart/2005/8/layout/chevron2"/>
    <dgm:cxn modelId="{DA188998-13A0-48D3-9EC9-0D1C68E33F63}" srcId="{A45053C6-C1C7-4558-956A-20A00A4F5AC2}" destId="{81CB7B42-006A-4CEB-8461-B505294A201F}" srcOrd="0" destOrd="0" parTransId="{E165346A-C48A-48AD-B4C7-9585C7B973F8}" sibTransId="{75904086-A074-4E20-9AAE-F12FE4E4B029}"/>
    <dgm:cxn modelId="{91889A59-FAB0-4532-B242-239476BBAE5D}" type="presParOf" srcId="{FE175E06-F264-46DD-AFA9-F724997A196C}" destId="{E5F1C556-F319-43F7-8903-515B3DD5D107}" srcOrd="0" destOrd="0" presId="urn:microsoft.com/office/officeart/2005/8/layout/chevron2"/>
    <dgm:cxn modelId="{F736210C-9671-45F3-80E8-5F99885FAC9F}" type="presParOf" srcId="{E5F1C556-F319-43F7-8903-515B3DD5D107}" destId="{1BD674E8-5D65-4A98-B3BD-9E905E674EB2}" srcOrd="0" destOrd="0" presId="urn:microsoft.com/office/officeart/2005/8/layout/chevron2"/>
    <dgm:cxn modelId="{BBAA7836-877C-4031-A810-941114E3FA2B}" type="presParOf" srcId="{E5F1C556-F319-43F7-8903-515B3DD5D107}" destId="{4164F594-BD4F-40EE-9F4A-9105B9F67C1B}" srcOrd="1" destOrd="0" presId="urn:microsoft.com/office/officeart/2005/8/layout/chevron2"/>
    <dgm:cxn modelId="{75382A08-C729-4186-B2FD-A7AEACDAD9CC}" type="presParOf" srcId="{FE175E06-F264-46DD-AFA9-F724997A196C}" destId="{1CD21F43-9EB4-4776-B155-293285AD6C9C}" srcOrd="1" destOrd="0" presId="urn:microsoft.com/office/officeart/2005/8/layout/chevron2"/>
    <dgm:cxn modelId="{63CB8BD7-6D2B-4383-9189-9846D30E612B}" type="presParOf" srcId="{FE175E06-F264-46DD-AFA9-F724997A196C}" destId="{5DCA60FC-AB40-41F9-9EC3-8746892FE641}" srcOrd="2" destOrd="0" presId="urn:microsoft.com/office/officeart/2005/8/layout/chevron2"/>
    <dgm:cxn modelId="{C19DFD39-1B33-4F8F-80A1-B941393D1941}" type="presParOf" srcId="{5DCA60FC-AB40-41F9-9EC3-8746892FE641}" destId="{7B517B44-F2B8-4451-B511-11D2B1757698}" srcOrd="0" destOrd="0" presId="urn:microsoft.com/office/officeart/2005/8/layout/chevron2"/>
    <dgm:cxn modelId="{EFAC31D1-6B9E-4AAE-8230-E167CB61EB57}" type="presParOf" srcId="{5DCA60FC-AB40-41F9-9EC3-8746892FE641}" destId="{82E7F559-C875-4266-BAC6-0CD4FE882196}" srcOrd="1" destOrd="0" presId="urn:microsoft.com/office/officeart/2005/8/layout/chevron2"/>
    <dgm:cxn modelId="{FD680028-4ECF-4F5C-8D0C-605022E5744F}" type="presParOf" srcId="{FE175E06-F264-46DD-AFA9-F724997A196C}" destId="{0B389FE6-B5C8-4ED9-B4BD-3170C34B5BF4}" srcOrd="3" destOrd="0" presId="urn:microsoft.com/office/officeart/2005/8/layout/chevron2"/>
    <dgm:cxn modelId="{5B5D9E7D-4065-4CEC-85D9-4339E891305C}" type="presParOf" srcId="{FE175E06-F264-46DD-AFA9-F724997A196C}" destId="{6AC1CBFB-660B-4535-9CF5-C3A0AB2A4DF8}" srcOrd="4" destOrd="0" presId="urn:microsoft.com/office/officeart/2005/8/layout/chevron2"/>
    <dgm:cxn modelId="{3B9A14E2-19E2-44A3-A512-5F4CC9E5EFC8}" type="presParOf" srcId="{6AC1CBFB-660B-4535-9CF5-C3A0AB2A4DF8}" destId="{A9CE11A4-0638-419D-A17A-926802C9BC5A}" srcOrd="0" destOrd="0" presId="urn:microsoft.com/office/officeart/2005/8/layout/chevron2"/>
    <dgm:cxn modelId="{FF09725B-5EBD-4995-87B9-A27F41B5D36D}" type="presParOf" srcId="{6AC1CBFB-660B-4535-9CF5-C3A0AB2A4DF8}" destId="{CE0594E4-9EDB-493A-AD03-538DC594A5CF}" srcOrd="1" destOrd="0" presId="urn:microsoft.com/office/officeart/2005/8/layout/chevron2"/>
    <dgm:cxn modelId="{8BB46910-BCBF-403D-9FD2-CAD20FBA169E}" type="presParOf" srcId="{FE175E06-F264-46DD-AFA9-F724997A196C}" destId="{9209AC40-4F9D-4259-8567-6C4172AAB6FE}" srcOrd="5" destOrd="0" presId="urn:microsoft.com/office/officeart/2005/8/layout/chevron2"/>
    <dgm:cxn modelId="{0482F072-E521-4D9D-B9EB-2E83E4502BC8}" type="presParOf" srcId="{FE175E06-F264-46DD-AFA9-F724997A196C}" destId="{4FD1526F-3D89-4E85-AC81-6AFF706A252C}" srcOrd="6" destOrd="0" presId="urn:microsoft.com/office/officeart/2005/8/layout/chevron2"/>
    <dgm:cxn modelId="{978E47D6-9333-46F4-B797-15B1CCF6F162}" type="presParOf" srcId="{4FD1526F-3D89-4E85-AC81-6AFF706A252C}" destId="{D025160A-0B0B-478E-89D9-E0FD1CE261EE}" srcOrd="0" destOrd="0" presId="urn:microsoft.com/office/officeart/2005/8/layout/chevron2"/>
    <dgm:cxn modelId="{3D4F0620-8351-4E41-9212-CF87A48E58A0}" type="presParOf" srcId="{4FD1526F-3D89-4E85-AC81-6AFF706A252C}" destId="{F5F0A620-325C-408F-99FF-31014F9C9A24}" srcOrd="1" destOrd="0" presId="urn:microsoft.com/office/officeart/2005/8/layout/chevron2"/>
    <dgm:cxn modelId="{207DBB07-A550-436B-BBD9-A254C57F3331}" type="presParOf" srcId="{FE175E06-F264-46DD-AFA9-F724997A196C}" destId="{7BBA765F-DC84-47F8-9A68-F61511D3A083}" srcOrd="7" destOrd="0" presId="urn:microsoft.com/office/officeart/2005/8/layout/chevron2"/>
    <dgm:cxn modelId="{92869945-7A8F-4C46-93A0-EC6934E73CC2}" type="presParOf" srcId="{FE175E06-F264-46DD-AFA9-F724997A196C}" destId="{38A07B61-9530-409F-BF0A-5F3EFBE05DC2}" srcOrd="8" destOrd="0" presId="urn:microsoft.com/office/officeart/2005/8/layout/chevron2"/>
    <dgm:cxn modelId="{F294CB54-2AE1-4C69-A0C9-70B77A779D28}" type="presParOf" srcId="{38A07B61-9530-409F-BF0A-5F3EFBE05DC2}" destId="{37FE3EA9-06B5-4E1C-B09E-FD12D69E24D9}" srcOrd="0" destOrd="0" presId="urn:microsoft.com/office/officeart/2005/8/layout/chevron2"/>
    <dgm:cxn modelId="{11319DBF-9903-499F-8FA7-8725B661E748}" type="presParOf" srcId="{38A07B61-9530-409F-BF0A-5F3EFBE05DC2}" destId="{DAD6723B-88DE-457F-BEEA-2D39E1786E1A}" srcOrd="1" destOrd="0" presId="urn:microsoft.com/office/officeart/2005/8/layout/chevron2"/>
    <dgm:cxn modelId="{D3967343-DCF2-4C74-BED9-EAD3A5F76CAF}" type="presParOf" srcId="{FE175E06-F264-46DD-AFA9-F724997A196C}" destId="{B747763C-1E55-4888-931E-41E5E4757818}" srcOrd="9" destOrd="0" presId="urn:microsoft.com/office/officeart/2005/8/layout/chevron2"/>
    <dgm:cxn modelId="{014AF280-D389-4CA6-9A81-5756CBA9DD98}" type="presParOf" srcId="{FE175E06-F264-46DD-AFA9-F724997A196C}" destId="{1945F4B1-9AE6-4C24-ADC9-E58DFC23E774}" srcOrd="10" destOrd="0" presId="urn:microsoft.com/office/officeart/2005/8/layout/chevron2"/>
    <dgm:cxn modelId="{6D0BA298-B647-4EAC-A5CA-59B177FA48F2}" type="presParOf" srcId="{1945F4B1-9AE6-4C24-ADC9-E58DFC23E774}" destId="{22ADDBFE-DA9A-4999-8C3B-754F16420D47}" srcOrd="0" destOrd="0" presId="urn:microsoft.com/office/officeart/2005/8/layout/chevron2"/>
    <dgm:cxn modelId="{52F343C9-D278-4EE5-83B3-1EE20E7CA5B8}" type="presParOf" srcId="{1945F4B1-9AE6-4C24-ADC9-E58DFC23E774}" destId="{E343A920-9311-4DCD-AF73-E10FDBB65142}" srcOrd="1" destOrd="0" presId="urn:microsoft.com/office/officeart/2005/8/layout/chevron2"/>
    <dgm:cxn modelId="{E8EC1FF0-3FAC-4AE8-BE7E-8AE99F860AD5}" type="presParOf" srcId="{FE175E06-F264-46DD-AFA9-F724997A196C}" destId="{3E991F38-F6F8-4DD7-93CB-575FCE5816B1}" srcOrd="11" destOrd="0" presId="urn:microsoft.com/office/officeart/2005/8/layout/chevron2"/>
    <dgm:cxn modelId="{0493A3C2-30A0-4F0F-BCFB-0A30E11F3D72}" type="presParOf" srcId="{FE175E06-F264-46DD-AFA9-F724997A196C}" destId="{EE3DC64A-8DB5-46B6-85F5-D6E6ABD8F764}" srcOrd="12" destOrd="0" presId="urn:microsoft.com/office/officeart/2005/8/layout/chevron2"/>
    <dgm:cxn modelId="{7580C1A2-5B00-4EA5-BED7-449C8D285944}" type="presParOf" srcId="{EE3DC64A-8DB5-46B6-85F5-D6E6ABD8F764}" destId="{EF9AD233-A631-4DDD-8AE9-08EB64F7A739}" srcOrd="0" destOrd="0" presId="urn:microsoft.com/office/officeart/2005/8/layout/chevron2"/>
    <dgm:cxn modelId="{F2831B37-C923-4D57-8BE6-3AAE26A5985F}" type="presParOf" srcId="{EE3DC64A-8DB5-46B6-85F5-D6E6ABD8F764}" destId="{66E82EF1-DD67-4785-810E-41EAA0B2CEC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CF2432-A83C-4B12-B684-4AB78C96378B}" type="doc">
      <dgm:prSet loTypeId="urn:microsoft.com/office/officeart/2005/8/layout/hierarchy1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45F5EF9-6D1A-4131-B1C3-BB373C1203B2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i="1" dirty="0" smtClean="0"/>
            <a:t>Основними (базовими) елементами задачі формування антикризової програми є: </a:t>
          </a:r>
        </a:p>
        <a:p>
          <a:pPr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BBD7C7B6-64CF-4324-91CC-1BDE82A3E319}" type="parTrans" cxnId="{763B33EB-9BC8-4566-A454-E8FA9BADEE3D}">
      <dgm:prSet/>
      <dgm:spPr/>
      <dgm:t>
        <a:bodyPr/>
        <a:lstStyle/>
        <a:p>
          <a:endParaRPr lang="ru-RU"/>
        </a:p>
      </dgm:t>
    </dgm:pt>
    <dgm:pt modelId="{D91A0C7F-B663-428D-8481-A0A76E46B608}" type="sibTrans" cxnId="{763B33EB-9BC8-4566-A454-E8FA9BADEE3D}">
      <dgm:prSet/>
      <dgm:spPr/>
      <dgm:t>
        <a:bodyPr/>
        <a:lstStyle/>
        <a:p>
          <a:endParaRPr lang="ru-RU"/>
        </a:p>
      </dgm:t>
    </dgm:pt>
    <dgm:pt modelId="{2C13AB67-384C-4E21-9F66-8D0CCE77D7D5}">
      <dgm:prSet phldrT="[Текст]"/>
      <dgm:spPr/>
      <dgm:t>
        <a:bodyPr/>
        <a:lstStyle/>
        <a:p>
          <a:r>
            <a:rPr lang="uk-UA" sz="1800" dirty="0" smtClean="0"/>
            <a:t>– множина альтернатив А;</a:t>
          </a:r>
          <a:endParaRPr lang="ru-RU" dirty="0"/>
        </a:p>
      </dgm:t>
    </dgm:pt>
    <dgm:pt modelId="{6A839D15-CBF9-41B4-AB39-2EECB2B393FB}" type="parTrans" cxnId="{E59AECF5-2CD0-4CB1-8BE7-186E859B0CB2}">
      <dgm:prSet/>
      <dgm:spPr/>
      <dgm:t>
        <a:bodyPr/>
        <a:lstStyle/>
        <a:p>
          <a:endParaRPr lang="ru-RU"/>
        </a:p>
      </dgm:t>
    </dgm:pt>
    <dgm:pt modelId="{5D7F39B1-50DF-40FF-9091-05026DD06787}" type="sibTrans" cxnId="{E59AECF5-2CD0-4CB1-8BE7-186E859B0CB2}">
      <dgm:prSet/>
      <dgm:spPr/>
      <dgm:t>
        <a:bodyPr/>
        <a:lstStyle/>
        <a:p>
          <a:endParaRPr lang="ru-RU"/>
        </a:p>
      </dgm:t>
    </dgm:pt>
    <dgm:pt modelId="{3183C57D-EBA5-43AB-965A-876C2A9A95CF}">
      <dgm:prSet phldrT="[Текст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dirty="0" smtClean="0"/>
            <a:t>– множина гіпотез Н; 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34CC7B94-135B-4D9E-9C32-3DFE05D0BEBD}" type="parTrans" cxnId="{E06F7B65-6983-4068-BB56-511A5055D551}">
      <dgm:prSet/>
      <dgm:spPr/>
      <dgm:t>
        <a:bodyPr/>
        <a:lstStyle/>
        <a:p>
          <a:endParaRPr lang="ru-RU"/>
        </a:p>
      </dgm:t>
    </dgm:pt>
    <dgm:pt modelId="{32D1E77F-E3A0-41CA-A216-E531A7716D28}" type="sibTrans" cxnId="{E06F7B65-6983-4068-BB56-511A5055D551}">
      <dgm:prSet/>
      <dgm:spPr/>
      <dgm:t>
        <a:bodyPr/>
        <a:lstStyle/>
        <a:p>
          <a:endParaRPr lang="ru-RU"/>
        </a:p>
      </dgm:t>
    </dgm:pt>
    <dgm:pt modelId="{4A240CA0-F174-4582-B183-DCA80DE996AB}">
      <dgm:prSet phldrT="[Текст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dirty="0" smtClean="0"/>
            <a:t>– множина наслідків </a:t>
          </a:r>
          <a:r>
            <a:rPr lang="ru-RU" sz="1800" dirty="0" smtClean="0"/>
            <a:t>W</a:t>
          </a:r>
          <a:r>
            <a:rPr lang="uk-UA" sz="1800" dirty="0" smtClean="0"/>
            <a:t>. </a:t>
          </a:r>
          <a:endParaRPr lang="uk-UA" dirty="0" smtClean="0"/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DCEDF768-EE9C-4D73-8475-6D515B85E107}" type="parTrans" cxnId="{ABAF1AE8-8753-45C6-96CA-E13A83314DC8}">
      <dgm:prSet/>
      <dgm:spPr/>
      <dgm:t>
        <a:bodyPr/>
        <a:lstStyle/>
        <a:p>
          <a:endParaRPr lang="ru-RU"/>
        </a:p>
      </dgm:t>
    </dgm:pt>
    <dgm:pt modelId="{D2E3C4BE-F719-41EF-82BA-C0BCE72DB6F7}" type="sibTrans" cxnId="{ABAF1AE8-8753-45C6-96CA-E13A83314DC8}">
      <dgm:prSet/>
      <dgm:spPr/>
      <dgm:t>
        <a:bodyPr/>
        <a:lstStyle/>
        <a:p>
          <a:endParaRPr lang="ru-RU"/>
        </a:p>
      </dgm:t>
    </dgm:pt>
    <dgm:pt modelId="{49790E07-C315-4AB7-B928-B9CBB4810BE2}" type="pres">
      <dgm:prSet presAssocID="{49CF2432-A83C-4B12-B684-4AB78C96378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D129B4D-ECEB-4764-BB98-016B7FBACCE7}" type="pres">
      <dgm:prSet presAssocID="{A45F5EF9-6D1A-4131-B1C3-BB373C1203B2}" presName="hierRoot1" presStyleCnt="0"/>
      <dgm:spPr/>
    </dgm:pt>
    <dgm:pt modelId="{61D93D41-3BE1-4C84-8ABA-25B433F4D08E}" type="pres">
      <dgm:prSet presAssocID="{A45F5EF9-6D1A-4131-B1C3-BB373C1203B2}" presName="composite" presStyleCnt="0"/>
      <dgm:spPr/>
    </dgm:pt>
    <dgm:pt modelId="{6916690E-A66C-457A-8454-6239E2DEE0D0}" type="pres">
      <dgm:prSet presAssocID="{A45F5EF9-6D1A-4131-B1C3-BB373C1203B2}" presName="background" presStyleLbl="node0" presStyleIdx="0" presStyleCnt="1"/>
      <dgm:spPr/>
    </dgm:pt>
    <dgm:pt modelId="{7F1EF0BD-8C15-44E9-84AD-4034654D43DC}" type="pres">
      <dgm:prSet presAssocID="{A45F5EF9-6D1A-4131-B1C3-BB373C1203B2}" presName="text" presStyleLbl="fgAcc0" presStyleIdx="0" presStyleCnt="1" custScaleX="210028">
        <dgm:presLayoutVars>
          <dgm:chPref val="3"/>
        </dgm:presLayoutVars>
      </dgm:prSet>
      <dgm:spPr/>
    </dgm:pt>
    <dgm:pt modelId="{1C1D1FCE-358C-40D0-A174-8B020ACB9F3A}" type="pres">
      <dgm:prSet presAssocID="{A45F5EF9-6D1A-4131-B1C3-BB373C1203B2}" presName="hierChild2" presStyleCnt="0"/>
      <dgm:spPr/>
    </dgm:pt>
    <dgm:pt modelId="{05948EAB-05F6-4E5C-9269-0BBAC7A7D032}" type="pres">
      <dgm:prSet presAssocID="{6A839D15-CBF9-41B4-AB39-2EECB2B393FB}" presName="Name10" presStyleLbl="parChTrans1D2" presStyleIdx="0" presStyleCnt="3"/>
      <dgm:spPr/>
    </dgm:pt>
    <dgm:pt modelId="{41A95C72-FF7A-4918-A0D8-9666C91650F7}" type="pres">
      <dgm:prSet presAssocID="{2C13AB67-384C-4E21-9F66-8D0CCE77D7D5}" presName="hierRoot2" presStyleCnt="0"/>
      <dgm:spPr/>
    </dgm:pt>
    <dgm:pt modelId="{90E1C3A0-B5B3-4FBC-A0B1-260B38344B0F}" type="pres">
      <dgm:prSet presAssocID="{2C13AB67-384C-4E21-9F66-8D0CCE77D7D5}" presName="composite2" presStyleCnt="0"/>
      <dgm:spPr/>
    </dgm:pt>
    <dgm:pt modelId="{7DA939DC-5FF2-409F-8B63-05B211E37C3B}" type="pres">
      <dgm:prSet presAssocID="{2C13AB67-384C-4E21-9F66-8D0CCE77D7D5}" presName="background2" presStyleLbl="node2" presStyleIdx="0" presStyleCnt="3"/>
      <dgm:spPr/>
    </dgm:pt>
    <dgm:pt modelId="{51C810E4-3800-48E3-B64B-BE8907C6939D}" type="pres">
      <dgm:prSet presAssocID="{2C13AB67-384C-4E21-9F66-8D0CCE77D7D5}" presName="text2" presStyleLbl="fgAcc2" presStyleIdx="0" presStyleCnt="3">
        <dgm:presLayoutVars>
          <dgm:chPref val="3"/>
        </dgm:presLayoutVars>
      </dgm:prSet>
      <dgm:spPr/>
    </dgm:pt>
    <dgm:pt modelId="{DA03E43F-0785-40D1-BAF2-6F34FE4FC2A9}" type="pres">
      <dgm:prSet presAssocID="{2C13AB67-384C-4E21-9F66-8D0CCE77D7D5}" presName="hierChild3" presStyleCnt="0"/>
      <dgm:spPr/>
    </dgm:pt>
    <dgm:pt modelId="{808FF6A4-0575-4D1D-9262-700E12BAC7A5}" type="pres">
      <dgm:prSet presAssocID="{34CC7B94-135B-4D9E-9C32-3DFE05D0BEBD}" presName="Name10" presStyleLbl="parChTrans1D2" presStyleIdx="1" presStyleCnt="3"/>
      <dgm:spPr/>
    </dgm:pt>
    <dgm:pt modelId="{395C4010-D1E0-48B8-BC16-061E16C029AF}" type="pres">
      <dgm:prSet presAssocID="{3183C57D-EBA5-43AB-965A-876C2A9A95CF}" presName="hierRoot2" presStyleCnt="0"/>
      <dgm:spPr/>
    </dgm:pt>
    <dgm:pt modelId="{68E69520-971F-4D11-BE06-3363DD75AEE3}" type="pres">
      <dgm:prSet presAssocID="{3183C57D-EBA5-43AB-965A-876C2A9A95CF}" presName="composite2" presStyleCnt="0"/>
      <dgm:spPr/>
    </dgm:pt>
    <dgm:pt modelId="{397EF714-AA94-432F-B438-BF1B03D6F36A}" type="pres">
      <dgm:prSet presAssocID="{3183C57D-EBA5-43AB-965A-876C2A9A95CF}" presName="background2" presStyleLbl="node2" presStyleIdx="1" presStyleCnt="3"/>
      <dgm:spPr/>
    </dgm:pt>
    <dgm:pt modelId="{8DFB30EF-49BA-47D7-8C9B-382E62F30ED4}" type="pres">
      <dgm:prSet presAssocID="{3183C57D-EBA5-43AB-965A-876C2A9A95CF}" presName="text2" presStyleLbl="fgAcc2" presStyleIdx="1" presStyleCnt="3">
        <dgm:presLayoutVars>
          <dgm:chPref val="3"/>
        </dgm:presLayoutVars>
      </dgm:prSet>
      <dgm:spPr/>
    </dgm:pt>
    <dgm:pt modelId="{60CD40EA-A4BF-4C61-9B33-9673D26FC854}" type="pres">
      <dgm:prSet presAssocID="{3183C57D-EBA5-43AB-965A-876C2A9A95CF}" presName="hierChild3" presStyleCnt="0"/>
      <dgm:spPr/>
    </dgm:pt>
    <dgm:pt modelId="{AEE6547F-11EF-4058-807C-935749ED7B20}" type="pres">
      <dgm:prSet presAssocID="{DCEDF768-EE9C-4D73-8475-6D515B85E107}" presName="Name10" presStyleLbl="parChTrans1D2" presStyleIdx="2" presStyleCnt="3"/>
      <dgm:spPr/>
    </dgm:pt>
    <dgm:pt modelId="{795FB4A6-7D28-4C71-9DD5-C84CE53DB0E2}" type="pres">
      <dgm:prSet presAssocID="{4A240CA0-F174-4582-B183-DCA80DE996AB}" presName="hierRoot2" presStyleCnt="0"/>
      <dgm:spPr/>
    </dgm:pt>
    <dgm:pt modelId="{56D65254-2244-44AE-A61D-197FE9B3B80F}" type="pres">
      <dgm:prSet presAssocID="{4A240CA0-F174-4582-B183-DCA80DE996AB}" presName="composite2" presStyleCnt="0"/>
      <dgm:spPr/>
    </dgm:pt>
    <dgm:pt modelId="{5A7FAD2F-1868-488B-903B-4B30ED571B5D}" type="pres">
      <dgm:prSet presAssocID="{4A240CA0-F174-4582-B183-DCA80DE996AB}" presName="background2" presStyleLbl="node2" presStyleIdx="2" presStyleCnt="3"/>
      <dgm:spPr/>
    </dgm:pt>
    <dgm:pt modelId="{89BB88D1-1850-40C3-8535-B4E0FC30F02E}" type="pres">
      <dgm:prSet presAssocID="{4A240CA0-F174-4582-B183-DCA80DE996AB}" presName="text2" presStyleLbl="fgAcc2" presStyleIdx="2" presStyleCnt="3">
        <dgm:presLayoutVars>
          <dgm:chPref val="3"/>
        </dgm:presLayoutVars>
      </dgm:prSet>
      <dgm:spPr/>
    </dgm:pt>
    <dgm:pt modelId="{66BD75F8-1B38-4F37-9648-41F03909791F}" type="pres">
      <dgm:prSet presAssocID="{4A240CA0-F174-4582-B183-DCA80DE996AB}" presName="hierChild3" presStyleCnt="0"/>
      <dgm:spPr/>
    </dgm:pt>
  </dgm:ptLst>
  <dgm:cxnLst>
    <dgm:cxn modelId="{CC5B256A-ADF2-450B-90CD-75AA27CDA3E2}" type="presOf" srcId="{6A839D15-CBF9-41B4-AB39-2EECB2B393FB}" destId="{05948EAB-05F6-4E5C-9269-0BBAC7A7D032}" srcOrd="0" destOrd="0" presId="urn:microsoft.com/office/officeart/2005/8/layout/hierarchy1"/>
    <dgm:cxn modelId="{9DEF2947-DFFC-49E4-90D9-AD9EB3C97D98}" type="presOf" srcId="{34CC7B94-135B-4D9E-9C32-3DFE05D0BEBD}" destId="{808FF6A4-0575-4D1D-9262-700E12BAC7A5}" srcOrd="0" destOrd="0" presId="urn:microsoft.com/office/officeart/2005/8/layout/hierarchy1"/>
    <dgm:cxn modelId="{CDF62DF4-93F5-4CB4-9521-D4A9AFCE7B3C}" type="presOf" srcId="{49CF2432-A83C-4B12-B684-4AB78C96378B}" destId="{49790E07-C315-4AB7-B928-B9CBB4810BE2}" srcOrd="0" destOrd="0" presId="urn:microsoft.com/office/officeart/2005/8/layout/hierarchy1"/>
    <dgm:cxn modelId="{8530DB5A-4A6A-4F6C-AE2B-AF04FCAFA54A}" type="presOf" srcId="{A45F5EF9-6D1A-4131-B1C3-BB373C1203B2}" destId="{7F1EF0BD-8C15-44E9-84AD-4034654D43DC}" srcOrd="0" destOrd="0" presId="urn:microsoft.com/office/officeart/2005/8/layout/hierarchy1"/>
    <dgm:cxn modelId="{E06F7B65-6983-4068-BB56-511A5055D551}" srcId="{A45F5EF9-6D1A-4131-B1C3-BB373C1203B2}" destId="{3183C57D-EBA5-43AB-965A-876C2A9A95CF}" srcOrd="1" destOrd="0" parTransId="{34CC7B94-135B-4D9E-9C32-3DFE05D0BEBD}" sibTransId="{32D1E77F-E3A0-41CA-A216-E531A7716D28}"/>
    <dgm:cxn modelId="{C4AE3F06-BEF7-45F7-81AE-34B7B8953627}" type="presOf" srcId="{2C13AB67-384C-4E21-9F66-8D0CCE77D7D5}" destId="{51C810E4-3800-48E3-B64B-BE8907C6939D}" srcOrd="0" destOrd="0" presId="urn:microsoft.com/office/officeart/2005/8/layout/hierarchy1"/>
    <dgm:cxn modelId="{763B33EB-9BC8-4566-A454-E8FA9BADEE3D}" srcId="{49CF2432-A83C-4B12-B684-4AB78C96378B}" destId="{A45F5EF9-6D1A-4131-B1C3-BB373C1203B2}" srcOrd="0" destOrd="0" parTransId="{BBD7C7B6-64CF-4324-91CC-1BDE82A3E319}" sibTransId="{D91A0C7F-B663-428D-8481-A0A76E46B608}"/>
    <dgm:cxn modelId="{A3F006CF-889F-4CF0-8039-CE4CCF17F01F}" type="presOf" srcId="{4A240CA0-F174-4582-B183-DCA80DE996AB}" destId="{89BB88D1-1850-40C3-8535-B4E0FC30F02E}" srcOrd="0" destOrd="0" presId="urn:microsoft.com/office/officeart/2005/8/layout/hierarchy1"/>
    <dgm:cxn modelId="{AC7499C4-91BD-46FE-9D0B-E584E35BB33A}" type="presOf" srcId="{DCEDF768-EE9C-4D73-8475-6D515B85E107}" destId="{AEE6547F-11EF-4058-807C-935749ED7B20}" srcOrd="0" destOrd="0" presId="urn:microsoft.com/office/officeart/2005/8/layout/hierarchy1"/>
    <dgm:cxn modelId="{D2A6D366-DC6A-4E9F-AF6B-CDB5A757C917}" type="presOf" srcId="{3183C57D-EBA5-43AB-965A-876C2A9A95CF}" destId="{8DFB30EF-49BA-47D7-8C9B-382E62F30ED4}" srcOrd="0" destOrd="0" presId="urn:microsoft.com/office/officeart/2005/8/layout/hierarchy1"/>
    <dgm:cxn modelId="{E59AECF5-2CD0-4CB1-8BE7-186E859B0CB2}" srcId="{A45F5EF9-6D1A-4131-B1C3-BB373C1203B2}" destId="{2C13AB67-384C-4E21-9F66-8D0CCE77D7D5}" srcOrd="0" destOrd="0" parTransId="{6A839D15-CBF9-41B4-AB39-2EECB2B393FB}" sibTransId="{5D7F39B1-50DF-40FF-9091-05026DD06787}"/>
    <dgm:cxn modelId="{ABAF1AE8-8753-45C6-96CA-E13A83314DC8}" srcId="{A45F5EF9-6D1A-4131-B1C3-BB373C1203B2}" destId="{4A240CA0-F174-4582-B183-DCA80DE996AB}" srcOrd="2" destOrd="0" parTransId="{DCEDF768-EE9C-4D73-8475-6D515B85E107}" sibTransId="{D2E3C4BE-F719-41EF-82BA-C0BCE72DB6F7}"/>
    <dgm:cxn modelId="{0874F096-4F34-4160-8FC7-D7A4F94675D6}" type="presParOf" srcId="{49790E07-C315-4AB7-B928-B9CBB4810BE2}" destId="{AD129B4D-ECEB-4764-BB98-016B7FBACCE7}" srcOrd="0" destOrd="0" presId="urn:microsoft.com/office/officeart/2005/8/layout/hierarchy1"/>
    <dgm:cxn modelId="{D51990D2-070C-484C-9016-A1099F9B2887}" type="presParOf" srcId="{AD129B4D-ECEB-4764-BB98-016B7FBACCE7}" destId="{61D93D41-3BE1-4C84-8ABA-25B433F4D08E}" srcOrd="0" destOrd="0" presId="urn:microsoft.com/office/officeart/2005/8/layout/hierarchy1"/>
    <dgm:cxn modelId="{7E5ED9BF-A329-4113-82A7-ABA0F7421B68}" type="presParOf" srcId="{61D93D41-3BE1-4C84-8ABA-25B433F4D08E}" destId="{6916690E-A66C-457A-8454-6239E2DEE0D0}" srcOrd="0" destOrd="0" presId="urn:microsoft.com/office/officeart/2005/8/layout/hierarchy1"/>
    <dgm:cxn modelId="{937BBD97-EF19-4EAF-830A-55BF399EB2F6}" type="presParOf" srcId="{61D93D41-3BE1-4C84-8ABA-25B433F4D08E}" destId="{7F1EF0BD-8C15-44E9-84AD-4034654D43DC}" srcOrd="1" destOrd="0" presId="urn:microsoft.com/office/officeart/2005/8/layout/hierarchy1"/>
    <dgm:cxn modelId="{5C0875A8-4872-4C0A-B7D6-1512D50BC720}" type="presParOf" srcId="{AD129B4D-ECEB-4764-BB98-016B7FBACCE7}" destId="{1C1D1FCE-358C-40D0-A174-8B020ACB9F3A}" srcOrd="1" destOrd="0" presId="urn:microsoft.com/office/officeart/2005/8/layout/hierarchy1"/>
    <dgm:cxn modelId="{CF998F8D-F868-4BC2-8CD7-823DF11F6219}" type="presParOf" srcId="{1C1D1FCE-358C-40D0-A174-8B020ACB9F3A}" destId="{05948EAB-05F6-4E5C-9269-0BBAC7A7D032}" srcOrd="0" destOrd="0" presId="urn:microsoft.com/office/officeart/2005/8/layout/hierarchy1"/>
    <dgm:cxn modelId="{E5BCAE82-7DCA-456B-98ED-24687E287DBB}" type="presParOf" srcId="{1C1D1FCE-358C-40D0-A174-8B020ACB9F3A}" destId="{41A95C72-FF7A-4918-A0D8-9666C91650F7}" srcOrd="1" destOrd="0" presId="urn:microsoft.com/office/officeart/2005/8/layout/hierarchy1"/>
    <dgm:cxn modelId="{65291EE1-E214-420E-87B8-98C3F4C1A155}" type="presParOf" srcId="{41A95C72-FF7A-4918-A0D8-9666C91650F7}" destId="{90E1C3A0-B5B3-4FBC-A0B1-260B38344B0F}" srcOrd="0" destOrd="0" presId="urn:microsoft.com/office/officeart/2005/8/layout/hierarchy1"/>
    <dgm:cxn modelId="{656B8EDC-4933-42DB-97A4-25B9273516E7}" type="presParOf" srcId="{90E1C3A0-B5B3-4FBC-A0B1-260B38344B0F}" destId="{7DA939DC-5FF2-409F-8B63-05B211E37C3B}" srcOrd="0" destOrd="0" presId="urn:microsoft.com/office/officeart/2005/8/layout/hierarchy1"/>
    <dgm:cxn modelId="{1507DF60-9E6B-4411-B546-4D921A6728BB}" type="presParOf" srcId="{90E1C3A0-B5B3-4FBC-A0B1-260B38344B0F}" destId="{51C810E4-3800-48E3-B64B-BE8907C6939D}" srcOrd="1" destOrd="0" presId="urn:microsoft.com/office/officeart/2005/8/layout/hierarchy1"/>
    <dgm:cxn modelId="{B204A1A6-089B-418F-8A07-5D2A995B8F95}" type="presParOf" srcId="{41A95C72-FF7A-4918-A0D8-9666C91650F7}" destId="{DA03E43F-0785-40D1-BAF2-6F34FE4FC2A9}" srcOrd="1" destOrd="0" presId="urn:microsoft.com/office/officeart/2005/8/layout/hierarchy1"/>
    <dgm:cxn modelId="{2B432A32-FB97-4A0E-9CA2-C24C3F7D7E6C}" type="presParOf" srcId="{1C1D1FCE-358C-40D0-A174-8B020ACB9F3A}" destId="{808FF6A4-0575-4D1D-9262-700E12BAC7A5}" srcOrd="2" destOrd="0" presId="urn:microsoft.com/office/officeart/2005/8/layout/hierarchy1"/>
    <dgm:cxn modelId="{770E6EDF-5939-426F-BD06-34981A354B4C}" type="presParOf" srcId="{1C1D1FCE-358C-40D0-A174-8B020ACB9F3A}" destId="{395C4010-D1E0-48B8-BC16-061E16C029AF}" srcOrd="3" destOrd="0" presId="urn:microsoft.com/office/officeart/2005/8/layout/hierarchy1"/>
    <dgm:cxn modelId="{7300B8FA-EB12-4932-BB70-FB2DE8E5C968}" type="presParOf" srcId="{395C4010-D1E0-48B8-BC16-061E16C029AF}" destId="{68E69520-971F-4D11-BE06-3363DD75AEE3}" srcOrd="0" destOrd="0" presId="urn:microsoft.com/office/officeart/2005/8/layout/hierarchy1"/>
    <dgm:cxn modelId="{05DACEEF-67DB-4870-BCE8-959E47213F1B}" type="presParOf" srcId="{68E69520-971F-4D11-BE06-3363DD75AEE3}" destId="{397EF714-AA94-432F-B438-BF1B03D6F36A}" srcOrd="0" destOrd="0" presId="urn:microsoft.com/office/officeart/2005/8/layout/hierarchy1"/>
    <dgm:cxn modelId="{0146EFB3-AA66-4FCA-AFC2-EFD96977AC3E}" type="presParOf" srcId="{68E69520-971F-4D11-BE06-3363DD75AEE3}" destId="{8DFB30EF-49BA-47D7-8C9B-382E62F30ED4}" srcOrd="1" destOrd="0" presId="urn:microsoft.com/office/officeart/2005/8/layout/hierarchy1"/>
    <dgm:cxn modelId="{9F6B66F6-7D18-4B59-8B7C-17B092492286}" type="presParOf" srcId="{395C4010-D1E0-48B8-BC16-061E16C029AF}" destId="{60CD40EA-A4BF-4C61-9B33-9673D26FC854}" srcOrd="1" destOrd="0" presId="urn:microsoft.com/office/officeart/2005/8/layout/hierarchy1"/>
    <dgm:cxn modelId="{1143ED92-72E6-495A-9BA9-20F8B05CB662}" type="presParOf" srcId="{1C1D1FCE-358C-40D0-A174-8B020ACB9F3A}" destId="{AEE6547F-11EF-4058-807C-935749ED7B20}" srcOrd="4" destOrd="0" presId="urn:microsoft.com/office/officeart/2005/8/layout/hierarchy1"/>
    <dgm:cxn modelId="{D7FEE14C-4975-43CA-A7D1-2EF4D753EED1}" type="presParOf" srcId="{1C1D1FCE-358C-40D0-A174-8B020ACB9F3A}" destId="{795FB4A6-7D28-4C71-9DD5-C84CE53DB0E2}" srcOrd="5" destOrd="0" presId="urn:microsoft.com/office/officeart/2005/8/layout/hierarchy1"/>
    <dgm:cxn modelId="{3B4EEC45-6904-4E6D-8AE5-F3B8251C0C3A}" type="presParOf" srcId="{795FB4A6-7D28-4C71-9DD5-C84CE53DB0E2}" destId="{56D65254-2244-44AE-A61D-197FE9B3B80F}" srcOrd="0" destOrd="0" presId="urn:microsoft.com/office/officeart/2005/8/layout/hierarchy1"/>
    <dgm:cxn modelId="{32438DC9-EB8A-4A45-9D75-A3BFFBEE92A3}" type="presParOf" srcId="{56D65254-2244-44AE-A61D-197FE9B3B80F}" destId="{5A7FAD2F-1868-488B-903B-4B30ED571B5D}" srcOrd="0" destOrd="0" presId="urn:microsoft.com/office/officeart/2005/8/layout/hierarchy1"/>
    <dgm:cxn modelId="{6B558DFA-5BC1-4473-BFA5-71BDFBC95E43}" type="presParOf" srcId="{56D65254-2244-44AE-A61D-197FE9B3B80F}" destId="{89BB88D1-1850-40C3-8535-B4E0FC30F02E}" srcOrd="1" destOrd="0" presId="urn:microsoft.com/office/officeart/2005/8/layout/hierarchy1"/>
    <dgm:cxn modelId="{D97B3128-7A68-4B1E-9358-7544013B1B43}" type="presParOf" srcId="{795FB4A6-7D28-4C71-9DD5-C84CE53DB0E2}" destId="{66BD75F8-1B38-4F37-9648-41F03909791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BD795C-604E-41FB-96BF-CF29594D11A6}" type="doc">
      <dgm:prSet loTypeId="urn:microsoft.com/office/officeart/2005/8/layout/hierarchy2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E8883E8-CBB2-477D-8AC3-481E49C2F7D7}">
      <dgm:prSet phldrT="[Текст]" custT="1"/>
      <dgm:spPr/>
      <dgm:t>
        <a:bodyPr/>
        <a:lstStyle/>
        <a:p>
          <a:r>
            <a:rPr lang="uk-UA" sz="2000" dirty="0" smtClean="0"/>
            <a:t>Залежно від характеру застосовуваних заходів є  такі форми реструктуризації</a:t>
          </a:r>
          <a:endParaRPr lang="ru-RU" sz="2000" dirty="0"/>
        </a:p>
      </dgm:t>
    </dgm:pt>
    <dgm:pt modelId="{6D096C72-2D70-4335-A21D-6CB6E795FA04}" type="parTrans" cxnId="{FAAD65B9-99E7-4D90-A99F-87B331C7BD5D}">
      <dgm:prSet/>
      <dgm:spPr/>
      <dgm:t>
        <a:bodyPr/>
        <a:lstStyle/>
        <a:p>
          <a:endParaRPr lang="ru-RU" sz="2000"/>
        </a:p>
      </dgm:t>
    </dgm:pt>
    <dgm:pt modelId="{7121D70F-C6A7-4B3A-B363-27119C9F175A}" type="sibTrans" cxnId="{FAAD65B9-99E7-4D90-A99F-87B331C7BD5D}">
      <dgm:prSet/>
      <dgm:spPr/>
      <dgm:t>
        <a:bodyPr/>
        <a:lstStyle/>
        <a:p>
          <a:endParaRPr lang="ru-RU" sz="2000"/>
        </a:p>
      </dgm:t>
    </dgm:pt>
    <dgm:pt modelId="{F6F8D006-766F-40FD-9E53-94BFAB1C4052}">
      <dgm:prSet phldrT="[Текст]" custT="1"/>
      <dgm:spPr/>
      <dgm:t>
        <a:bodyPr/>
        <a:lstStyle/>
        <a:p>
          <a:r>
            <a:rPr lang="uk-UA" sz="2000" dirty="0" smtClean="0"/>
            <a:t>виробництва; </a:t>
          </a:r>
          <a:endParaRPr lang="ru-RU" sz="2000" dirty="0"/>
        </a:p>
      </dgm:t>
    </dgm:pt>
    <dgm:pt modelId="{D0889EA9-1A16-4D79-BC30-CA53A78966E9}" type="parTrans" cxnId="{48ED7708-6721-4944-85A0-6BD5F7B83CFC}">
      <dgm:prSet custT="1"/>
      <dgm:spPr/>
      <dgm:t>
        <a:bodyPr/>
        <a:lstStyle/>
        <a:p>
          <a:endParaRPr lang="ru-RU" sz="2000"/>
        </a:p>
      </dgm:t>
    </dgm:pt>
    <dgm:pt modelId="{9C851457-CC5A-416B-B515-449E745A8FA9}" type="sibTrans" cxnId="{48ED7708-6721-4944-85A0-6BD5F7B83CFC}">
      <dgm:prSet/>
      <dgm:spPr/>
      <dgm:t>
        <a:bodyPr/>
        <a:lstStyle/>
        <a:p>
          <a:endParaRPr lang="ru-RU" sz="2000"/>
        </a:p>
      </dgm:t>
    </dgm:pt>
    <dgm:pt modelId="{A76F13A6-92B6-4222-BEFC-70272598A715}">
      <dgm:prSet phldrT="[Текст]" custT="1"/>
      <dgm:spPr/>
      <dgm:t>
        <a:bodyPr/>
        <a:lstStyle/>
        <a:p>
          <a:r>
            <a:rPr lang="uk-UA" sz="2000" dirty="0" smtClean="0"/>
            <a:t>корпоративну (реорганізацію). </a:t>
          </a:r>
          <a:endParaRPr lang="ru-RU" sz="2000" dirty="0"/>
        </a:p>
      </dgm:t>
    </dgm:pt>
    <dgm:pt modelId="{23838FE9-0090-492E-A9CB-2C984C8F7396}" type="parTrans" cxnId="{D017FA60-627E-4CFB-9624-F299933DA958}">
      <dgm:prSet custT="1"/>
      <dgm:spPr/>
      <dgm:t>
        <a:bodyPr/>
        <a:lstStyle/>
        <a:p>
          <a:endParaRPr lang="ru-RU" sz="2000"/>
        </a:p>
      </dgm:t>
    </dgm:pt>
    <dgm:pt modelId="{F83016D8-0DB3-46AE-99F8-152D10762F36}" type="sibTrans" cxnId="{D017FA60-627E-4CFB-9624-F299933DA958}">
      <dgm:prSet/>
      <dgm:spPr/>
      <dgm:t>
        <a:bodyPr/>
        <a:lstStyle/>
        <a:p>
          <a:endParaRPr lang="ru-RU" sz="2000"/>
        </a:p>
      </dgm:t>
    </dgm:pt>
    <dgm:pt modelId="{770E86D0-BEE8-4522-81C2-9B4442012ABF}">
      <dgm:prSet phldrT="[Текст]" custT="1"/>
      <dgm:spPr/>
      <dgm:t>
        <a:bodyPr/>
        <a:lstStyle/>
        <a:p>
          <a:r>
            <a:rPr lang="uk-UA" sz="2000" dirty="0" smtClean="0"/>
            <a:t>активів; </a:t>
          </a:r>
          <a:endParaRPr lang="ru-RU" sz="2000" dirty="0"/>
        </a:p>
      </dgm:t>
    </dgm:pt>
    <dgm:pt modelId="{0E487D2B-5655-43B7-9366-9C760F75BE5D}" type="parTrans" cxnId="{06E1554C-8247-4C37-AAD3-BDE3F2B373B9}">
      <dgm:prSet custT="1"/>
      <dgm:spPr/>
      <dgm:t>
        <a:bodyPr/>
        <a:lstStyle/>
        <a:p>
          <a:endParaRPr lang="ru-RU" sz="2000"/>
        </a:p>
      </dgm:t>
    </dgm:pt>
    <dgm:pt modelId="{2B4532E5-65DE-44E2-92CD-8F44AA3ACED5}" type="sibTrans" cxnId="{06E1554C-8247-4C37-AAD3-BDE3F2B373B9}">
      <dgm:prSet/>
      <dgm:spPr/>
      <dgm:t>
        <a:bodyPr/>
        <a:lstStyle/>
        <a:p>
          <a:endParaRPr lang="ru-RU" sz="2000"/>
        </a:p>
      </dgm:t>
    </dgm:pt>
    <dgm:pt modelId="{27D4F2EB-DD11-4BF1-B1C8-25E685FD3193}">
      <dgm:prSet phldrT="[Текст]" custT="1"/>
      <dgm:spPr/>
      <dgm:t>
        <a:bodyPr/>
        <a:lstStyle/>
        <a:p>
          <a:r>
            <a:rPr lang="uk-UA" sz="2000" dirty="0" smtClean="0"/>
            <a:t>фінансову</a:t>
          </a:r>
          <a:endParaRPr lang="ru-RU" sz="2000" dirty="0"/>
        </a:p>
      </dgm:t>
    </dgm:pt>
    <dgm:pt modelId="{0617C2AA-A4A6-44B7-8C02-4FC61CF434D1}" type="parTrans" cxnId="{C7FC2BD0-5943-4109-AF6B-1B035A7E7389}">
      <dgm:prSet custT="1"/>
      <dgm:spPr/>
      <dgm:t>
        <a:bodyPr/>
        <a:lstStyle/>
        <a:p>
          <a:endParaRPr lang="ru-RU" sz="2000"/>
        </a:p>
      </dgm:t>
    </dgm:pt>
    <dgm:pt modelId="{9D87A855-E670-417D-86BE-F8F97FE45323}" type="sibTrans" cxnId="{C7FC2BD0-5943-4109-AF6B-1B035A7E7389}">
      <dgm:prSet/>
      <dgm:spPr/>
      <dgm:t>
        <a:bodyPr/>
        <a:lstStyle/>
        <a:p>
          <a:endParaRPr lang="ru-RU" sz="2000"/>
        </a:p>
      </dgm:t>
    </dgm:pt>
    <dgm:pt modelId="{0CCFE1F8-86D3-424F-AE56-28B69A2E0793}" type="pres">
      <dgm:prSet presAssocID="{45BD795C-604E-41FB-96BF-CF29594D11A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74730BF-AC23-46CA-8CB5-5B78B32E1CF3}" type="pres">
      <dgm:prSet presAssocID="{FE8883E8-CBB2-477D-8AC3-481E49C2F7D7}" presName="root1" presStyleCnt="0"/>
      <dgm:spPr/>
    </dgm:pt>
    <dgm:pt modelId="{24EE37F2-D363-499D-9F4A-9B3187E65192}" type="pres">
      <dgm:prSet presAssocID="{FE8883E8-CBB2-477D-8AC3-481E49C2F7D7}" presName="LevelOneTextNode" presStyleLbl="node0" presStyleIdx="0" presStyleCnt="1" custScaleX="283448" custScaleY="2934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FA155A-A832-4B52-887D-E46158872EF4}" type="pres">
      <dgm:prSet presAssocID="{FE8883E8-CBB2-477D-8AC3-481E49C2F7D7}" presName="level2hierChild" presStyleCnt="0"/>
      <dgm:spPr/>
    </dgm:pt>
    <dgm:pt modelId="{9D7136A6-24BC-4432-AAC4-1EC55A8ECBAF}" type="pres">
      <dgm:prSet presAssocID="{D0889EA9-1A16-4D79-BC30-CA53A78966E9}" presName="conn2-1" presStyleLbl="parChTrans1D2" presStyleIdx="0" presStyleCnt="4"/>
      <dgm:spPr/>
    </dgm:pt>
    <dgm:pt modelId="{C5B51A69-4E1C-48FC-B1F8-4E7EF4F14B49}" type="pres">
      <dgm:prSet presAssocID="{D0889EA9-1A16-4D79-BC30-CA53A78966E9}" presName="connTx" presStyleLbl="parChTrans1D2" presStyleIdx="0" presStyleCnt="4"/>
      <dgm:spPr/>
    </dgm:pt>
    <dgm:pt modelId="{DC821525-E5F6-4DA7-B9B8-B78628C1FA82}" type="pres">
      <dgm:prSet presAssocID="{F6F8D006-766F-40FD-9E53-94BFAB1C4052}" presName="root2" presStyleCnt="0"/>
      <dgm:spPr/>
    </dgm:pt>
    <dgm:pt modelId="{3789E278-B317-45D9-AF31-E89A0425DB34}" type="pres">
      <dgm:prSet presAssocID="{F6F8D006-766F-40FD-9E53-94BFAB1C4052}" presName="LevelTwoTextNode" presStyleLbl="node2" presStyleIdx="0" presStyleCnt="4" custScaleX="148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9A51D9A-6A80-4AE4-83DA-24B73E713B0A}" type="pres">
      <dgm:prSet presAssocID="{F6F8D006-766F-40FD-9E53-94BFAB1C4052}" presName="level3hierChild" presStyleCnt="0"/>
      <dgm:spPr/>
    </dgm:pt>
    <dgm:pt modelId="{7B799B2D-25B8-4A86-B53E-0F9C73C7D06D}" type="pres">
      <dgm:prSet presAssocID="{0E487D2B-5655-43B7-9366-9C760F75BE5D}" presName="conn2-1" presStyleLbl="parChTrans1D2" presStyleIdx="1" presStyleCnt="4"/>
      <dgm:spPr/>
    </dgm:pt>
    <dgm:pt modelId="{05E89F66-FFE6-446E-9D21-8669F5516E06}" type="pres">
      <dgm:prSet presAssocID="{0E487D2B-5655-43B7-9366-9C760F75BE5D}" presName="connTx" presStyleLbl="parChTrans1D2" presStyleIdx="1" presStyleCnt="4"/>
      <dgm:spPr/>
    </dgm:pt>
    <dgm:pt modelId="{264783DA-3075-4611-ADB4-63FBA1D1ED00}" type="pres">
      <dgm:prSet presAssocID="{770E86D0-BEE8-4522-81C2-9B4442012ABF}" presName="root2" presStyleCnt="0"/>
      <dgm:spPr/>
    </dgm:pt>
    <dgm:pt modelId="{3CC03458-B7C8-419A-B759-FE1CCC1A7E99}" type="pres">
      <dgm:prSet presAssocID="{770E86D0-BEE8-4522-81C2-9B4442012ABF}" presName="LevelTwoTextNode" presStyleLbl="node2" presStyleIdx="1" presStyleCnt="4" custScaleX="1430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14974E-464F-4328-BECB-D34B30181C72}" type="pres">
      <dgm:prSet presAssocID="{770E86D0-BEE8-4522-81C2-9B4442012ABF}" presName="level3hierChild" presStyleCnt="0"/>
      <dgm:spPr/>
    </dgm:pt>
    <dgm:pt modelId="{92CEC431-B0E4-43D8-9ADF-218EBEC180F1}" type="pres">
      <dgm:prSet presAssocID="{0617C2AA-A4A6-44B7-8C02-4FC61CF434D1}" presName="conn2-1" presStyleLbl="parChTrans1D2" presStyleIdx="2" presStyleCnt="4"/>
      <dgm:spPr/>
    </dgm:pt>
    <dgm:pt modelId="{69BBC5F8-6C3F-4F55-93D2-83A9D6B40DFE}" type="pres">
      <dgm:prSet presAssocID="{0617C2AA-A4A6-44B7-8C02-4FC61CF434D1}" presName="connTx" presStyleLbl="parChTrans1D2" presStyleIdx="2" presStyleCnt="4"/>
      <dgm:spPr/>
    </dgm:pt>
    <dgm:pt modelId="{D47F942D-8175-426D-B52E-07590C3032AC}" type="pres">
      <dgm:prSet presAssocID="{27D4F2EB-DD11-4BF1-B1C8-25E685FD3193}" presName="root2" presStyleCnt="0"/>
      <dgm:spPr/>
    </dgm:pt>
    <dgm:pt modelId="{6D35FE63-4A38-4246-8E06-6CF157AB1BCC}" type="pres">
      <dgm:prSet presAssocID="{27D4F2EB-DD11-4BF1-B1C8-25E685FD3193}" presName="LevelTwoTextNode" presStyleLbl="node2" presStyleIdx="2" presStyleCnt="4" custScaleX="1457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1462F9-DA0B-49B8-B954-9F91100AA104}" type="pres">
      <dgm:prSet presAssocID="{27D4F2EB-DD11-4BF1-B1C8-25E685FD3193}" presName="level3hierChild" presStyleCnt="0"/>
      <dgm:spPr/>
    </dgm:pt>
    <dgm:pt modelId="{4370AD1E-B4AC-4DC8-9A49-9BE5BFF3F493}" type="pres">
      <dgm:prSet presAssocID="{23838FE9-0090-492E-A9CB-2C984C8F7396}" presName="conn2-1" presStyleLbl="parChTrans1D2" presStyleIdx="3" presStyleCnt="4"/>
      <dgm:spPr/>
    </dgm:pt>
    <dgm:pt modelId="{D460C8D3-05A7-4022-AA62-858657BA71CB}" type="pres">
      <dgm:prSet presAssocID="{23838FE9-0090-492E-A9CB-2C984C8F7396}" presName="connTx" presStyleLbl="parChTrans1D2" presStyleIdx="3" presStyleCnt="4"/>
      <dgm:spPr/>
    </dgm:pt>
    <dgm:pt modelId="{6CC7C60A-F86D-436A-9D03-3B181818591F}" type="pres">
      <dgm:prSet presAssocID="{A76F13A6-92B6-4222-BEFC-70272598A715}" presName="root2" presStyleCnt="0"/>
      <dgm:spPr/>
    </dgm:pt>
    <dgm:pt modelId="{9F5B2ED9-BE04-4C9F-BC09-2C9AD0AAB749}" type="pres">
      <dgm:prSet presAssocID="{A76F13A6-92B6-4222-BEFC-70272598A715}" presName="LevelTwoTextNode" presStyleLbl="node2" presStyleIdx="3" presStyleCnt="4" custScaleX="1524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060176-2982-49AF-9603-538155A8FB1A}" type="pres">
      <dgm:prSet presAssocID="{A76F13A6-92B6-4222-BEFC-70272598A715}" presName="level3hierChild" presStyleCnt="0"/>
      <dgm:spPr/>
    </dgm:pt>
  </dgm:ptLst>
  <dgm:cxnLst>
    <dgm:cxn modelId="{E9F79E79-9E3C-4312-A5E7-619CD442D93D}" type="presOf" srcId="{0617C2AA-A4A6-44B7-8C02-4FC61CF434D1}" destId="{92CEC431-B0E4-43D8-9ADF-218EBEC180F1}" srcOrd="0" destOrd="0" presId="urn:microsoft.com/office/officeart/2005/8/layout/hierarchy2"/>
    <dgm:cxn modelId="{61DF85E8-F776-4884-8365-5E9B50225C54}" type="presOf" srcId="{0617C2AA-A4A6-44B7-8C02-4FC61CF434D1}" destId="{69BBC5F8-6C3F-4F55-93D2-83A9D6B40DFE}" srcOrd="1" destOrd="0" presId="urn:microsoft.com/office/officeart/2005/8/layout/hierarchy2"/>
    <dgm:cxn modelId="{48ED7708-6721-4944-85A0-6BD5F7B83CFC}" srcId="{FE8883E8-CBB2-477D-8AC3-481E49C2F7D7}" destId="{F6F8D006-766F-40FD-9E53-94BFAB1C4052}" srcOrd="0" destOrd="0" parTransId="{D0889EA9-1A16-4D79-BC30-CA53A78966E9}" sibTransId="{9C851457-CC5A-416B-B515-449E745A8FA9}"/>
    <dgm:cxn modelId="{1D846105-7831-4C88-8393-59950C105D15}" type="presOf" srcId="{FE8883E8-CBB2-477D-8AC3-481E49C2F7D7}" destId="{24EE37F2-D363-499D-9F4A-9B3187E65192}" srcOrd="0" destOrd="0" presId="urn:microsoft.com/office/officeart/2005/8/layout/hierarchy2"/>
    <dgm:cxn modelId="{ABA14CDF-5E34-4441-9721-F0D9643961EC}" type="presOf" srcId="{0E487D2B-5655-43B7-9366-9C760F75BE5D}" destId="{05E89F66-FFE6-446E-9D21-8669F5516E06}" srcOrd="1" destOrd="0" presId="urn:microsoft.com/office/officeart/2005/8/layout/hierarchy2"/>
    <dgm:cxn modelId="{E57BC5F0-2598-4D71-9173-D3A013645D02}" type="presOf" srcId="{D0889EA9-1A16-4D79-BC30-CA53A78966E9}" destId="{9D7136A6-24BC-4432-AAC4-1EC55A8ECBAF}" srcOrd="0" destOrd="0" presId="urn:microsoft.com/office/officeart/2005/8/layout/hierarchy2"/>
    <dgm:cxn modelId="{70DA84D9-388C-49A5-A51A-9C05BB529ECD}" type="presOf" srcId="{0E487D2B-5655-43B7-9366-9C760F75BE5D}" destId="{7B799B2D-25B8-4A86-B53E-0F9C73C7D06D}" srcOrd="0" destOrd="0" presId="urn:microsoft.com/office/officeart/2005/8/layout/hierarchy2"/>
    <dgm:cxn modelId="{D017FA60-627E-4CFB-9624-F299933DA958}" srcId="{FE8883E8-CBB2-477D-8AC3-481E49C2F7D7}" destId="{A76F13A6-92B6-4222-BEFC-70272598A715}" srcOrd="3" destOrd="0" parTransId="{23838FE9-0090-492E-A9CB-2C984C8F7396}" sibTransId="{F83016D8-0DB3-46AE-99F8-152D10762F36}"/>
    <dgm:cxn modelId="{C7FC2BD0-5943-4109-AF6B-1B035A7E7389}" srcId="{FE8883E8-CBB2-477D-8AC3-481E49C2F7D7}" destId="{27D4F2EB-DD11-4BF1-B1C8-25E685FD3193}" srcOrd="2" destOrd="0" parTransId="{0617C2AA-A4A6-44B7-8C02-4FC61CF434D1}" sibTransId="{9D87A855-E670-417D-86BE-F8F97FE45323}"/>
    <dgm:cxn modelId="{754D79E4-32AD-42A4-A91C-12FB59DC5A14}" type="presOf" srcId="{27D4F2EB-DD11-4BF1-B1C8-25E685FD3193}" destId="{6D35FE63-4A38-4246-8E06-6CF157AB1BCC}" srcOrd="0" destOrd="0" presId="urn:microsoft.com/office/officeart/2005/8/layout/hierarchy2"/>
    <dgm:cxn modelId="{72B695A1-8CB1-4036-BEE7-1F369B582D3F}" type="presOf" srcId="{23838FE9-0090-492E-A9CB-2C984C8F7396}" destId="{D460C8D3-05A7-4022-AA62-858657BA71CB}" srcOrd="1" destOrd="0" presId="urn:microsoft.com/office/officeart/2005/8/layout/hierarchy2"/>
    <dgm:cxn modelId="{B777ADB5-53B4-49AC-A5B3-C471961DDFCF}" type="presOf" srcId="{45BD795C-604E-41FB-96BF-CF29594D11A6}" destId="{0CCFE1F8-86D3-424F-AE56-28B69A2E0793}" srcOrd="0" destOrd="0" presId="urn:microsoft.com/office/officeart/2005/8/layout/hierarchy2"/>
    <dgm:cxn modelId="{FAAD65B9-99E7-4D90-A99F-87B331C7BD5D}" srcId="{45BD795C-604E-41FB-96BF-CF29594D11A6}" destId="{FE8883E8-CBB2-477D-8AC3-481E49C2F7D7}" srcOrd="0" destOrd="0" parTransId="{6D096C72-2D70-4335-A21D-6CB6E795FA04}" sibTransId="{7121D70F-C6A7-4B3A-B363-27119C9F175A}"/>
    <dgm:cxn modelId="{D3CED8F1-D6C2-431C-97EB-63FA076ED8CD}" type="presOf" srcId="{23838FE9-0090-492E-A9CB-2C984C8F7396}" destId="{4370AD1E-B4AC-4DC8-9A49-9BE5BFF3F493}" srcOrd="0" destOrd="0" presId="urn:microsoft.com/office/officeart/2005/8/layout/hierarchy2"/>
    <dgm:cxn modelId="{06E1554C-8247-4C37-AAD3-BDE3F2B373B9}" srcId="{FE8883E8-CBB2-477D-8AC3-481E49C2F7D7}" destId="{770E86D0-BEE8-4522-81C2-9B4442012ABF}" srcOrd="1" destOrd="0" parTransId="{0E487D2B-5655-43B7-9366-9C760F75BE5D}" sibTransId="{2B4532E5-65DE-44E2-92CD-8F44AA3ACED5}"/>
    <dgm:cxn modelId="{3B9864F5-83BC-473F-8EC5-C196499D7CC3}" type="presOf" srcId="{770E86D0-BEE8-4522-81C2-9B4442012ABF}" destId="{3CC03458-B7C8-419A-B759-FE1CCC1A7E99}" srcOrd="0" destOrd="0" presId="urn:microsoft.com/office/officeart/2005/8/layout/hierarchy2"/>
    <dgm:cxn modelId="{FB859595-8773-41F1-8435-6361F865815E}" type="presOf" srcId="{D0889EA9-1A16-4D79-BC30-CA53A78966E9}" destId="{C5B51A69-4E1C-48FC-B1F8-4E7EF4F14B49}" srcOrd="1" destOrd="0" presId="urn:microsoft.com/office/officeart/2005/8/layout/hierarchy2"/>
    <dgm:cxn modelId="{289E8D50-100D-4399-A229-59CFCB28C130}" type="presOf" srcId="{F6F8D006-766F-40FD-9E53-94BFAB1C4052}" destId="{3789E278-B317-45D9-AF31-E89A0425DB34}" srcOrd="0" destOrd="0" presId="urn:microsoft.com/office/officeart/2005/8/layout/hierarchy2"/>
    <dgm:cxn modelId="{53DC5CD7-2E57-43EA-9BB5-1733613736AB}" type="presOf" srcId="{A76F13A6-92B6-4222-BEFC-70272598A715}" destId="{9F5B2ED9-BE04-4C9F-BC09-2C9AD0AAB749}" srcOrd="0" destOrd="0" presId="urn:microsoft.com/office/officeart/2005/8/layout/hierarchy2"/>
    <dgm:cxn modelId="{FC8A73A6-9F4D-4FEC-A3A2-BC931B79289E}" type="presParOf" srcId="{0CCFE1F8-86D3-424F-AE56-28B69A2E0793}" destId="{B74730BF-AC23-46CA-8CB5-5B78B32E1CF3}" srcOrd="0" destOrd="0" presId="urn:microsoft.com/office/officeart/2005/8/layout/hierarchy2"/>
    <dgm:cxn modelId="{4E8ED564-3F81-4E1E-BA99-7A9D60A9F523}" type="presParOf" srcId="{B74730BF-AC23-46CA-8CB5-5B78B32E1CF3}" destId="{24EE37F2-D363-499D-9F4A-9B3187E65192}" srcOrd="0" destOrd="0" presId="urn:microsoft.com/office/officeart/2005/8/layout/hierarchy2"/>
    <dgm:cxn modelId="{9C24AC45-270B-4C3E-8DD1-66FB0B0A8231}" type="presParOf" srcId="{B74730BF-AC23-46CA-8CB5-5B78B32E1CF3}" destId="{20FA155A-A832-4B52-887D-E46158872EF4}" srcOrd="1" destOrd="0" presId="urn:microsoft.com/office/officeart/2005/8/layout/hierarchy2"/>
    <dgm:cxn modelId="{33414137-AABB-4915-89ED-56B2C1A71887}" type="presParOf" srcId="{20FA155A-A832-4B52-887D-E46158872EF4}" destId="{9D7136A6-24BC-4432-AAC4-1EC55A8ECBAF}" srcOrd="0" destOrd="0" presId="urn:microsoft.com/office/officeart/2005/8/layout/hierarchy2"/>
    <dgm:cxn modelId="{09C4C3BE-CDC2-47DE-BAC4-8CA61F52B331}" type="presParOf" srcId="{9D7136A6-24BC-4432-AAC4-1EC55A8ECBAF}" destId="{C5B51A69-4E1C-48FC-B1F8-4E7EF4F14B49}" srcOrd="0" destOrd="0" presId="urn:microsoft.com/office/officeart/2005/8/layout/hierarchy2"/>
    <dgm:cxn modelId="{1D037AE3-1E71-48D2-85B3-E23FD7C93221}" type="presParOf" srcId="{20FA155A-A832-4B52-887D-E46158872EF4}" destId="{DC821525-E5F6-4DA7-B9B8-B78628C1FA82}" srcOrd="1" destOrd="0" presId="urn:microsoft.com/office/officeart/2005/8/layout/hierarchy2"/>
    <dgm:cxn modelId="{65F53B09-1EAC-4E44-9D19-C08E9258BAF1}" type="presParOf" srcId="{DC821525-E5F6-4DA7-B9B8-B78628C1FA82}" destId="{3789E278-B317-45D9-AF31-E89A0425DB34}" srcOrd="0" destOrd="0" presId="urn:microsoft.com/office/officeart/2005/8/layout/hierarchy2"/>
    <dgm:cxn modelId="{92F98465-1896-4BF0-82E2-ED6FD376F63F}" type="presParOf" srcId="{DC821525-E5F6-4DA7-B9B8-B78628C1FA82}" destId="{C9A51D9A-6A80-4AE4-83DA-24B73E713B0A}" srcOrd="1" destOrd="0" presId="urn:microsoft.com/office/officeart/2005/8/layout/hierarchy2"/>
    <dgm:cxn modelId="{3A481CFE-E2A9-4841-AD69-B68F03B3F237}" type="presParOf" srcId="{20FA155A-A832-4B52-887D-E46158872EF4}" destId="{7B799B2D-25B8-4A86-B53E-0F9C73C7D06D}" srcOrd="2" destOrd="0" presId="urn:microsoft.com/office/officeart/2005/8/layout/hierarchy2"/>
    <dgm:cxn modelId="{FCA3F606-A761-4E33-92E4-E12F6DB911DF}" type="presParOf" srcId="{7B799B2D-25B8-4A86-B53E-0F9C73C7D06D}" destId="{05E89F66-FFE6-446E-9D21-8669F5516E06}" srcOrd="0" destOrd="0" presId="urn:microsoft.com/office/officeart/2005/8/layout/hierarchy2"/>
    <dgm:cxn modelId="{11FC2064-27A3-42E3-B3C9-E69A64597542}" type="presParOf" srcId="{20FA155A-A832-4B52-887D-E46158872EF4}" destId="{264783DA-3075-4611-ADB4-63FBA1D1ED00}" srcOrd="3" destOrd="0" presId="urn:microsoft.com/office/officeart/2005/8/layout/hierarchy2"/>
    <dgm:cxn modelId="{CACE4413-B500-4ABA-AEAF-0E0F0269C09F}" type="presParOf" srcId="{264783DA-3075-4611-ADB4-63FBA1D1ED00}" destId="{3CC03458-B7C8-419A-B759-FE1CCC1A7E99}" srcOrd="0" destOrd="0" presId="urn:microsoft.com/office/officeart/2005/8/layout/hierarchy2"/>
    <dgm:cxn modelId="{E16EF705-F5FC-4D2D-B45F-21C69F177F09}" type="presParOf" srcId="{264783DA-3075-4611-ADB4-63FBA1D1ED00}" destId="{A514974E-464F-4328-BECB-D34B30181C72}" srcOrd="1" destOrd="0" presId="urn:microsoft.com/office/officeart/2005/8/layout/hierarchy2"/>
    <dgm:cxn modelId="{3A320AC2-E646-403D-A526-05A36472E998}" type="presParOf" srcId="{20FA155A-A832-4B52-887D-E46158872EF4}" destId="{92CEC431-B0E4-43D8-9ADF-218EBEC180F1}" srcOrd="4" destOrd="0" presId="urn:microsoft.com/office/officeart/2005/8/layout/hierarchy2"/>
    <dgm:cxn modelId="{CA0FE847-2ECA-4033-8974-8B935973597B}" type="presParOf" srcId="{92CEC431-B0E4-43D8-9ADF-218EBEC180F1}" destId="{69BBC5F8-6C3F-4F55-93D2-83A9D6B40DFE}" srcOrd="0" destOrd="0" presId="urn:microsoft.com/office/officeart/2005/8/layout/hierarchy2"/>
    <dgm:cxn modelId="{F0E60FEC-A978-4F38-8EF5-5B9BC9E9B6A1}" type="presParOf" srcId="{20FA155A-A832-4B52-887D-E46158872EF4}" destId="{D47F942D-8175-426D-B52E-07590C3032AC}" srcOrd="5" destOrd="0" presId="urn:microsoft.com/office/officeart/2005/8/layout/hierarchy2"/>
    <dgm:cxn modelId="{BFF3A2A2-C393-4BE5-8DE3-9951E89F7A1C}" type="presParOf" srcId="{D47F942D-8175-426D-B52E-07590C3032AC}" destId="{6D35FE63-4A38-4246-8E06-6CF157AB1BCC}" srcOrd="0" destOrd="0" presId="urn:microsoft.com/office/officeart/2005/8/layout/hierarchy2"/>
    <dgm:cxn modelId="{52EA5EC8-9DDC-4A44-8B41-6ADD6DE385E7}" type="presParOf" srcId="{D47F942D-8175-426D-B52E-07590C3032AC}" destId="{ED1462F9-DA0B-49B8-B954-9F91100AA104}" srcOrd="1" destOrd="0" presId="urn:microsoft.com/office/officeart/2005/8/layout/hierarchy2"/>
    <dgm:cxn modelId="{69D0103A-AF3C-46E2-93DE-74D5ED56EB14}" type="presParOf" srcId="{20FA155A-A832-4B52-887D-E46158872EF4}" destId="{4370AD1E-B4AC-4DC8-9A49-9BE5BFF3F493}" srcOrd="6" destOrd="0" presId="urn:microsoft.com/office/officeart/2005/8/layout/hierarchy2"/>
    <dgm:cxn modelId="{57543DCE-168C-4E9D-B44F-112F9B3B3D33}" type="presParOf" srcId="{4370AD1E-B4AC-4DC8-9A49-9BE5BFF3F493}" destId="{D460C8D3-05A7-4022-AA62-858657BA71CB}" srcOrd="0" destOrd="0" presId="urn:microsoft.com/office/officeart/2005/8/layout/hierarchy2"/>
    <dgm:cxn modelId="{94A0BD04-BBE3-48D5-B7F2-F87A6794C231}" type="presParOf" srcId="{20FA155A-A832-4B52-887D-E46158872EF4}" destId="{6CC7C60A-F86D-436A-9D03-3B181818591F}" srcOrd="7" destOrd="0" presId="urn:microsoft.com/office/officeart/2005/8/layout/hierarchy2"/>
    <dgm:cxn modelId="{6CA11FAA-43EC-46F4-AF14-C78A9622FA47}" type="presParOf" srcId="{6CC7C60A-F86D-436A-9D03-3B181818591F}" destId="{9F5B2ED9-BE04-4C9F-BC09-2C9AD0AAB749}" srcOrd="0" destOrd="0" presId="urn:microsoft.com/office/officeart/2005/8/layout/hierarchy2"/>
    <dgm:cxn modelId="{4C908A47-5991-41FB-9737-5707DF62776E}" type="presParOf" srcId="{6CC7C60A-F86D-436A-9D03-3B181818591F}" destId="{A9060176-2982-49AF-9603-538155A8FB1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328FA3-DA72-4CBC-B4F9-B8ECE0252842}" type="doc">
      <dgm:prSet loTypeId="urn:microsoft.com/office/officeart/2005/8/layout/defaul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98F5187-DB35-48D4-A447-07FA3017BBCF}">
      <dgm:prSet phldrT="[Текст]" custT="1"/>
      <dgm:spPr/>
      <dgm:t>
        <a:bodyPr/>
        <a:lstStyle/>
        <a:p>
          <a:r>
            <a:rPr lang="uk-UA" sz="1500" dirty="0" smtClean="0"/>
            <a:t>а) інвентаризація наявних основних засобів підприємства та виробничих запасів</a:t>
          </a:r>
          <a:endParaRPr lang="ru-RU" sz="1500" dirty="0"/>
        </a:p>
      </dgm:t>
    </dgm:pt>
    <dgm:pt modelId="{4A90F183-39FA-473D-925C-9057C03AF42A}" type="parTrans" cxnId="{3AE94998-575C-4E14-948F-42D8206C984C}">
      <dgm:prSet/>
      <dgm:spPr/>
      <dgm:t>
        <a:bodyPr/>
        <a:lstStyle/>
        <a:p>
          <a:endParaRPr lang="ru-RU" sz="1500"/>
        </a:p>
      </dgm:t>
    </dgm:pt>
    <dgm:pt modelId="{7BAB76C6-44D6-4920-9004-50A277C4E6EF}" type="sibTrans" cxnId="{3AE94998-575C-4E14-948F-42D8206C984C}">
      <dgm:prSet/>
      <dgm:spPr/>
      <dgm:t>
        <a:bodyPr/>
        <a:lstStyle/>
        <a:p>
          <a:endParaRPr lang="ru-RU" sz="1500"/>
        </a:p>
      </dgm:t>
    </dgm:pt>
    <dgm:pt modelId="{2BC74A1B-DBD9-4688-91FC-9ADC0AF535BE}">
      <dgm:prSet phldrT="[Текст]" custT="1"/>
      <dgm:spPr/>
      <dgm:t>
        <a:bodyPr/>
        <a:lstStyle/>
        <a:p>
          <a:r>
            <a:rPr lang="uk-UA" sz="1500" dirty="0" smtClean="0"/>
            <a:t>б) виявлення майна підприємства, яке не використовується або тимчасово не використовується в технологічних процесах</a:t>
          </a:r>
          <a:endParaRPr lang="ru-RU" sz="1500" dirty="0"/>
        </a:p>
      </dgm:t>
    </dgm:pt>
    <dgm:pt modelId="{4023009C-E059-4D3D-8684-49A2C66FCE94}" type="parTrans" cxnId="{849D2FEB-A7A2-4387-82B8-9BC2DF994A15}">
      <dgm:prSet/>
      <dgm:spPr/>
      <dgm:t>
        <a:bodyPr/>
        <a:lstStyle/>
        <a:p>
          <a:endParaRPr lang="ru-RU" sz="1500"/>
        </a:p>
      </dgm:t>
    </dgm:pt>
    <dgm:pt modelId="{C7963D1E-A178-4F40-9945-BD532DDFE56C}" type="sibTrans" cxnId="{849D2FEB-A7A2-4387-82B8-9BC2DF994A15}">
      <dgm:prSet/>
      <dgm:spPr/>
      <dgm:t>
        <a:bodyPr/>
        <a:lstStyle/>
        <a:p>
          <a:endParaRPr lang="ru-RU" sz="1500"/>
        </a:p>
      </dgm:t>
    </dgm:pt>
    <dgm:pt modelId="{3CA01B3A-65EB-432F-8BA5-708905565192}">
      <dgm:prSet phldrT="[Текст]" custT="1"/>
      <dgm:spPr/>
      <dgm:t>
        <a:bodyPr/>
        <a:lstStyle/>
        <a:p>
          <a:r>
            <a:rPr lang="uk-UA" sz="1500" dirty="0" smtClean="0"/>
            <a:t>в) виявлення основних засобів, зношених на 100 %;</a:t>
          </a:r>
          <a:endParaRPr lang="ru-RU" sz="1500" dirty="0"/>
        </a:p>
      </dgm:t>
    </dgm:pt>
    <dgm:pt modelId="{067AD931-ED73-4AAC-B230-B86AEA05B716}" type="parTrans" cxnId="{0C7CE92A-681B-4B60-9386-65A9729E7FAF}">
      <dgm:prSet/>
      <dgm:spPr/>
      <dgm:t>
        <a:bodyPr/>
        <a:lstStyle/>
        <a:p>
          <a:endParaRPr lang="ru-RU" sz="1500"/>
        </a:p>
      </dgm:t>
    </dgm:pt>
    <dgm:pt modelId="{2C9B5EAD-170B-4BC0-9914-0E158FDD6FC6}" type="sibTrans" cxnId="{0C7CE92A-681B-4B60-9386-65A9729E7FAF}">
      <dgm:prSet/>
      <dgm:spPr/>
      <dgm:t>
        <a:bodyPr/>
        <a:lstStyle/>
        <a:p>
          <a:endParaRPr lang="ru-RU" sz="1500"/>
        </a:p>
      </dgm:t>
    </dgm:pt>
    <dgm:pt modelId="{571B5807-B500-49CA-909D-30E8A9EC449F}">
      <dgm:prSet phldrT="[Текст]" custT="1"/>
      <dgm:spPr/>
      <dgm:t>
        <a:bodyPr/>
        <a:lstStyle/>
        <a:p>
          <a:r>
            <a:rPr lang="uk-UA" sz="1500" dirty="0" smtClean="0"/>
            <a:t>г) списання з балансу підприємства неліквідних основних засобів</a:t>
          </a:r>
          <a:endParaRPr lang="ru-RU" sz="1500" dirty="0"/>
        </a:p>
      </dgm:t>
    </dgm:pt>
    <dgm:pt modelId="{A3776D6F-94A2-4223-BBAF-13CE675DACD8}" type="parTrans" cxnId="{B64378A0-FAA4-4E27-8218-218E4227D8B4}">
      <dgm:prSet/>
      <dgm:spPr/>
      <dgm:t>
        <a:bodyPr/>
        <a:lstStyle/>
        <a:p>
          <a:endParaRPr lang="ru-RU" sz="1500"/>
        </a:p>
      </dgm:t>
    </dgm:pt>
    <dgm:pt modelId="{93B3D740-2B56-4459-A625-E6EC3C56D5E5}" type="sibTrans" cxnId="{B64378A0-FAA4-4E27-8218-218E4227D8B4}">
      <dgm:prSet/>
      <dgm:spPr/>
      <dgm:t>
        <a:bodyPr/>
        <a:lstStyle/>
        <a:p>
          <a:endParaRPr lang="ru-RU" sz="1500"/>
        </a:p>
      </dgm:t>
    </dgm:pt>
    <dgm:pt modelId="{FB0DD152-6D71-45A0-ACDF-D88475581722}">
      <dgm:prSet phldrT="[Текст]" custT="1"/>
      <dgm:spPr/>
      <dgm:t>
        <a:bodyPr/>
        <a:lstStyle/>
        <a:p>
          <a:r>
            <a:rPr lang="uk-UA" sz="1500" dirty="0" smtClean="0"/>
            <a:t>д) реалізація надлишків виробничих запасів, а також залишків продукції і товарів на складах </a:t>
          </a:r>
          <a:endParaRPr lang="ru-RU" sz="1500" dirty="0"/>
        </a:p>
      </dgm:t>
    </dgm:pt>
    <dgm:pt modelId="{3361FE13-3894-4870-9DEC-7A90829A7939}" type="parTrans" cxnId="{20134B72-1252-4765-879B-22891C004034}">
      <dgm:prSet/>
      <dgm:spPr/>
      <dgm:t>
        <a:bodyPr/>
        <a:lstStyle/>
        <a:p>
          <a:endParaRPr lang="ru-RU" sz="1500"/>
        </a:p>
      </dgm:t>
    </dgm:pt>
    <dgm:pt modelId="{E7BC90D2-B025-4CC3-9D84-7852EAA7590B}" type="sibTrans" cxnId="{20134B72-1252-4765-879B-22891C004034}">
      <dgm:prSet/>
      <dgm:spPr/>
      <dgm:t>
        <a:bodyPr/>
        <a:lstStyle/>
        <a:p>
          <a:endParaRPr lang="ru-RU" sz="1500"/>
        </a:p>
      </dgm:t>
    </dgm:pt>
    <dgm:pt modelId="{6C111E83-041E-4109-9466-1368698A362C}">
      <dgm:prSet phldrT="[Текст]" custT="1"/>
      <dgm:spPr/>
      <dgm:t>
        <a:bodyPr/>
        <a:lstStyle/>
        <a:p>
          <a:r>
            <a:rPr lang="uk-UA" sz="1500" dirty="0" smtClean="0"/>
            <a:t>е) розгляд можливості погашення заборгованості із ЗП за рахунок товарів або грошових надходжень від цих заходів</a:t>
          </a:r>
          <a:endParaRPr lang="ru-RU" sz="1500" dirty="0"/>
        </a:p>
      </dgm:t>
    </dgm:pt>
    <dgm:pt modelId="{FC0CB47D-9DD8-46A4-A74D-5D4AF0CE1B9E}" type="parTrans" cxnId="{3F8C2005-ECF5-41ED-AD7D-743345FBA09F}">
      <dgm:prSet/>
      <dgm:spPr/>
      <dgm:t>
        <a:bodyPr/>
        <a:lstStyle/>
        <a:p>
          <a:endParaRPr lang="ru-RU" sz="1500"/>
        </a:p>
      </dgm:t>
    </dgm:pt>
    <dgm:pt modelId="{5991E9EF-8D70-4E50-AE6E-A19A30BECA70}" type="sibTrans" cxnId="{3F8C2005-ECF5-41ED-AD7D-743345FBA09F}">
      <dgm:prSet/>
      <dgm:spPr/>
      <dgm:t>
        <a:bodyPr/>
        <a:lstStyle/>
        <a:p>
          <a:endParaRPr lang="ru-RU" sz="1500"/>
        </a:p>
      </dgm:t>
    </dgm:pt>
    <dgm:pt modelId="{7A177BA2-F70A-4261-BA4D-2E5C51FDC417}">
      <dgm:prSet phldrT="[Текст]" custT="1"/>
      <dgm:spPr/>
      <dgm:t>
        <a:bodyPr/>
        <a:lstStyle/>
        <a:p>
          <a:r>
            <a:rPr lang="uk-UA" sz="1500" dirty="0" smtClean="0"/>
            <a:t>ж) виявлення активів та коштів підприємства, які були передані до статутних фондів інших суб’єктів господарювання</a:t>
          </a:r>
          <a:endParaRPr lang="ru-RU" sz="1500" dirty="0"/>
        </a:p>
      </dgm:t>
    </dgm:pt>
    <dgm:pt modelId="{36901B9A-FF5B-4667-BC68-8D6EDFDB76FD}" type="parTrans" cxnId="{62811759-2CD9-4B48-BC18-971CBA8FDC11}">
      <dgm:prSet/>
      <dgm:spPr/>
      <dgm:t>
        <a:bodyPr/>
        <a:lstStyle/>
        <a:p>
          <a:endParaRPr lang="ru-RU" sz="1500"/>
        </a:p>
      </dgm:t>
    </dgm:pt>
    <dgm:pt modelId="{43026205-C8C5-4D65-8BEE-C28844A1D775}" type="sibTrans" cxnId="{62811759-2CD9-4B48-BC18-971CBA8FDC11}">
      <dgm:prSet/>
      <dgm:spPr/>
      <dgm:t>
        <a:bodyPr/>
        <a:lstStyle/>
        <a:p>
          <a:endParaRPr lang="ru-RU" sz="1500"/>
        </a:p>
      </dgm:t>
    </dgm:pt>
    <dgm:pt modelId="{3F8BA3FC-CDD9-45FF-B020-611049651541}">
      <dgm:prSet phldrT="[Текст]" custT="1"/>
      <dgm:spPr/>
      <dgm:t>
        <a:bodyPr/>
        <a:lstStyle/>
        <a:p>
          <a:r>
            <a:rPr lang="uk-UA" sz="1500" dirty="0" smtClean="0"/>
            <a:t>з) визначення з майнового комплексу об’єктів для створення представництв та філій, дочірніх підприємств</a:t>
          </a:r>
          <a:endParaRPr lang="ru-RU" sz="1500" dirty="0"/>
        </a:p>
      </dgm:t>
    </dgm:pt>
    <dgm:pt modelId="{E51591B2-5190-4943-9596-A093D986D7B6}" type="parTrans" cxnId="{998A5546-2F2B-4895-ADD7-E5C379A1229B}">
      <dgm:prSet/>
      <dgm:spPr/>
      <dgm:t>
        <a:bodyPr/>
        <a:lstStyle/>
        <a:p>
          <a:endParaRPr lang="ru-RU" sz="1500"/>
        </a:p>
      </dgm:t>
    </dgm:pt>
    <dgm:pt modelId="{4D0B26C4-33F1-44D8-8D3D-AC1F814DA37B}" type="sibTrans" cxnId="{998A5546-2F2B-4895-ADD7-E5C379A1229B}">
      <dgm:prSet/>
      <dgm:spPr/>
      <dgm:t>
        <a:bodyPr/>
        <a:lstStyle/>
        <a:p>
          <a:endParaRPr lang="ru-RU" sz="1500"/>
        </a:p>
      </dgm:t>
    </dgm:pt>
    <dgm:pt modelId="{F732215F-9420-4811-AACB-512501B0D9D9}">
      <dgm:prSet phldrT="[Текст]" custT="1"/>
      <dgm:spPr/>
      <dgm:t>
        <a:bodyPr/>
        <a:lstStyle/>
        <a:p>
          <a:r>
            <a:rPr lang="uk-UA" sz="1500" dirty="0" smtClean="0"/>
            <a:t>к) відмова від частини земельних ділянок, які не використовуються</a:t>
          </a:r>
          <a:endParaRPr lang="ru-RU" sz="1500" dirty="0"/>
        </a:p>
      </dgm:t>
    </dgm:pt>
    <dgm:pt modelId="{E1A49A7D-3799-4900-A60C-ADFBD4D0B6A4}" type="parTrans" cxnId="{B2F1C4A2-E92E-49CC-8F94-D390A1A8B8A2}">
      <dgm:prSet/>
      <dgm:spPr/>
      <dgm:t>
        <a:bodyPr/>
        <a:lstStyle/>
        <a:p>
          <a:endParaRPr lang="ru-RU" sz="1500"/>
        </a:p>
      </dgm:t>
    </dgm:pt>
    <dgm:pt modelId="{556B7363-C589-4FA2-A465-E5892A390AEE}" type="sibTrans" cxnId="{B2F1C4A2-E92E-49CC-8F94-D390A1A8B8A2}">
      <dgm:prSet/>
      <dgm:spPr/>
      <dgm:t>
        <a:bodyPr/>
        <a:lstStyle/>
        <a:p>
          <a:endParaRPr lang="ru-RU" sz="1500"/>
        </a:p>
      </dgm:t>
    </dgm:pt>
    <dgm:pt modelId="{6A2CC686-E642-471C-A71B-1E1D695A1AD5}">
      <dgm:prSet phldrT="[Текст]" custT="1"/>
      <dgm:spPr/>
      <dgm:t>
        <a:bodyPr/>
        <a:lstStyle/>
        <a:p>
          <a:r>
            <a:rPr lang="uk-UA" sz="1500" dirty="0" smtClean="0"/>
            <a:t>л) розробка заходів реструктуризації кредиторської заборгованості; </a:t>
          </a:r>
          <a:endParaRPr lang="ru-RU" sz="1500" dirty="0"/>
        </a:p>
      </dgm:t>
    </dgm:pt>
    <dgm:pt modelId="{4B651299-A4F0-47E4-9D92-1023CF5D6A20}" type="parTrans" cxnId="{C675FBD9-8DEA-4986-BFE4-46CA00A73184}">
      <dgm:prSet/>
      <dgm:spPr/>
      <dgm:t>
        <a:bodyPr/>
        <a:lstStyle/>
        <a:p>
          <a:endParaRPr lang="ru-RU" sz="1500"/>
        </a:p>
      </dgm:t>
    </dgm:pt>
    <dgm:pt modelId="{B8F76698-3CEB-4E32-8356-2C7301430D58}" type="sibTrans" cxnId="{C675FBD9-8DEA-4986-BFE4-46CA00A73184}">
      <dgm:prSet/>
      <dgm:spPr/>
      <dgm:t>
        <a:bodyPr/>
        <a:lstStyle/>
        <a:p>
          <a:endParaRPr lang="ru-RU" sz="1500"/>
        </a:p>
      </dgm:t>
    </dgm:pt>
    <dgm:pt modelId="{6699AFBB-FA88-48CE-B218-803F3C4A63D5}">
      <dgm:prSet phldrT="[Текст]" custT="1"/>
      <dgm:spPr/>
      <dgm:t>
        <a:bodyPr/>
        <a:lstStyle/>
        <a:p>
          <a:r>
            <a:rPr lang="uk-UA" sz="1500" dirty="0" smtClean="0"/>
            <a:t>м) створення сучасних організаційних форм управління</a:t>
          </a:r>
          <a:endParaRPr lang="ru-RU" sz="1500" dirty="0"/>
        </a:p>
      </dgm:t>
    </dgm:pt>
    <dgm:pt modelId="{8796B419-1CBC-482E-9C69-8437DC30DE60}" type="parTrans" cxnId="{E755E7A7-FD49-4721-BE6F-5AD634B29D15}">
      <dgm:prSet/>
      <dgm:spPr/>
      <dgm:t>
        <a:bodyPr/>
        <a:lstStyle/>
        <a:p>
          <a:endParaRPr lang="ru-RU" sz="1500"/>
        </a:p>
      </dgm:t>
    </dgm:pt>
    <dgm:pt modelId="{8CEFADDA-5029-42F2-A3DA-2CD0F9521DF4}" type="sibTrans" cxnId="{E755E7A7-FD49-4721-BE6F-5AD634B29D15}">
      <dgm:prSet/>
      <dgm:spPr/>
      <dgm:t>
        <a:bodyPr/>
        <a:lstStyle/>
        <a:p>
          <a:endParaRPr lang="ru-RU" sz="1500"/>
        </a:p>
      </dgm:t>
    </dgm:pt>
    <dgm:pt modelId="{B7717A46-6DB3-43CB-BC9A-9BF597542D90}">
      <dgm:prSet phldrT="[Текст]" custT="1"/>
      <dgm:spPr/>
      <dgm:t>
        <a:bodyPr/>
        <a:lstStyle/>
        <a:p>
          <a:r>
            <a:rPr lang="uk-UA" sz="1500" dirty="0" smtClean="0"/>
            <a:t>н) зміна централізованого стиля керівництва на стиль роботи в команді;</a:t>
          </a:r>
          <a:endParaRPr lang="ru-RU" sz="1500" dirty="0"/>
        </a:p>
      </dgm:t>
    </dgm:pt>
    <dgm:pt modelId="{522C7B6A-FF45-4D28-A934-F5D653C29525}" type="parTrans" cxnId="{7112DA61-BEF6-4EF7-9404-4F80B8602029}">
      <dgm:prSet/>
      <dgm:spPr/>
      <dgm:t>
        <a:bodyPr/>
        <a:lstStyle/>
        <a:p>
          <a:endParaRPr lang="ru-RU" sz="1500"/>
        </a:p>
      </dgm:t>
    </dgm:pt>
    <dgm:pt modelId="{4F6E873A-34D3-4DA7-8E1F-689CC4C58A1A}" type="sibTrans" cxnId="{7112DA61-BEF6-4EF7-9404-4F80B8602029}">
      <dgm:prSet/>
      <dgm:spPr/>
      <dgm:t>
        <a:bodyPr/>
        <a:lstStyle/>
        <a:p>
          <a:endParaRPr lang="ru-RU" sz="1500"/>
        </a:p>
      </dgm:t>
    </dgm:pt>
    <dgm:pt modelId="{50449543-CF61-40E3-8520-33989089470C}">
      <dgm:prSet custT="1"/>
      <dgm:spPr/>
      <dgm:t>
        <a:bodyPr/>
        <a:lstStyle/>
        <a:p>
          <a:r>
            <a:rPr lang="uk-UA" sz="1500" dirty="0" smtClean="0"/>
            <a:t>о) створення підрозділів з маркетингу, з роботи з акціонерами, боржниками</a:t>
          </a:r>
          <a:endParaRPr lang="uk-UA" sz="1500" dirty="0"/>
        </a:p>
      </dgm:t>
    </dgm:pt>
    <dgm:pt modelId="{820DFDBC-90ED-4C36-8F30-698B55D164AD}" type="parTrans" cxnId="{E7D45108-3298-4C6B-AE33-D5CC9E0AA76E}">
      <dgm:prSet/>
      <dgm:spPr/>
      <dgm:t>
        <a:bodyPr/>
        <a:lstStyle/>
        <a:p>
          <a:endParaRPr lang="ru-RU" sz="1500"/>
        </a:p>
      </dgm:t>
    </dgm:pt>
    <dgm:pt modelId="{991FB4D1-7804-4DFB-9C23-5EB2E7CE745D}" type="sibTrans" cxnId="{E7D45108-3298-4C6B-AE33-D5CC9E0AA76E}">
      <dgm:prSet/>
      <dgm:spPr/>
      <dgm:t>
        <a:bodyPr/>
        <a:lstStyle/>
        <a:p>
          <a:endParaRPr lang="ru-RU" sz="1500"/>
        </a:p>
      </dgm:t>
    </dgm:pt>
    <dgm:pt modelId="{EF3711F7-8EB2-40A3-B216-8B34B442FC4D}">
      <dgm:prSet custT="1"/>
      <dgm:spPr/>
      <dgm:t>
        <a:bodyPr/>
        <a:lstStyle/>
        <a:p>
          <a:r>
            <a:rPr lang="uk-UA" sz="1500" dirty="0" smtClean="0"/>
            <a:t>п) оптимізація чисельності працівників з метою скорочення витрат</a:t>
          </a:r>
          <a:endParaRPr lang="uk-UA" sz="1500" dirty="0"/>
        </a:p>
      </dgm:t>
    </dgm:pt>
    <dgm:pt modelId="{3534FF9F-371D-4864-90D6-536DB5365D1F}" type="parTrans" cxnId="{24391C2D-92BB-4D24-96D7-D0B18D8B3ABA}">
      <dgm:prSet/>
      <dgm:spPr/>
      <dgm:t>
        <a:bodyPr/>
        <a:lstStyle/>
        <a:p>
          <a:endParaRPr lang="ru-RU" sz="1500"/>
        </a:p>
      </dgm:t>
    </dgm:pt>
    <dgm:pt modelId="{E06D1B71-117A-41B7-8562-EA45858E4854}" type="sibTrans" cxnId="{24391C2D-92BB-4D24-96D7-D0B18D8B3ABA}">
      <dgm:prSet/>
      <dgm:spPr/>
      <dgm:t>
        <a:bodyPr/>
        <a:lstStyle/>
        <a:p>
          <a:endParaRPr lang="ru-RU" sz="1500"/>
        </a:p>
      </dgm:t>
    </dgm:pt>
    <dgm:pt modelId="{1C44B295-F86E-4948-AFE2-FB423BCC49D2}">
      <dgm:prSet custT="1"/>
      <dgm:spPr/>
      <dgm:t>
        <a:bodyPr/>
        <a:lstStyle/>
        <a:p>
          <a:r>
            <a:rPr lang="uk-UA" sz="1500" dirty="0" smtClean="0"/>
            <a:t>р) пошук нових ринків збуту і партнерів.</a:t>
          </a:r>
          <a:endParaRPr lang="uk-UA" sz="1500" dirty="0"/>
        </a:p>
      </dgm:t>
    </dgm:pt>
    <dgm:pt modelId="{5D465777-05B0-46A1-BA9C-FB4EA785428B}" type="parTrans" cxnId="{BAFB145B-ED63-4F47-B427-D81612CE9AF8}">
      <dgm:prSet/>
      <dgm:spPr/>
      <dgm:t>
        <a:bodyPr/>
        <a:lstStyle/>
        <a:p>
          <a:endParaRPr lang="ru-RU" sz="1500"/>
        </a:p>
      </dgm:t>
    </dgm:pt>
    <dgm:pt modelId="{3E4341EF-2B98-404F-8D6B-FE127691973F}" type="sibTrans" cxnId="{BAFB145B-ED63-4F47-B427-D81612CE9AF8}">
      <dgm:prSet/>
      <dgm:spPr/>
      <dgm:t>
        <a:bodyPr/>
        <a:lstStyle/>
        <a:p>
          <a:endParaRPr lang="ru-RU" sz="1500"/>
        </a:p>
      </dgm:t>
    </dgm:pt>
    <dgm:pt modelId="{4524DDD5-8C1C-46AB-A702-C6D1203FF508}" type="pres">
      <dgm:prSet presAssocID="{82328FA3-DA72-4CBC-B4F9-B8ECE0252842}" presName="diagram" presStyleCnt="0">
        <dgm:presLayoutVars>
          <dgm:dir/>
          <dgm:resizeHandles val="exact"/>
        </dgm:presLayoutVars>
      </dgm:prSet>
      <dgm:spPr/>
    </dgm:pt>
    <dgm:pt modelId="{ED8D5E59-022E-44FA-B8D2-A3A49FD43453}" type="pres">
      <dgm:prSet presAssocID="{E98F5187-DB35-48D4-A447-07FA3017BBCF}" presName="node" presStyleLbl="node1" presStyleIdx="0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F575CD-8063-4FFC-86D1-D38E21749C18}" type="pres">
      <dgm:prSet presAssocID="{7BAB76C6-44D6-4920-9004-50A277C4E6EF}" presName="sibTrans" presStyleCnt="0"/>
      <dgm:spPr/>
    </dgm:pt>
    <dgm:pt modelId="{7D3D942D-F49B-4EB1-BF94-B6A892BCAD56}" type="pres">
      <dgm:prSet presAssocID="{2BC74A1B-DBD9-4688-91FC-9ADC0AF535BE}" presName="node" presStyleLbl="node1" presStyleIdx="1" presStyleCnt="15" custScaleX="125101" custLinFactX="91964" custLinFactY="143485" custLinFactNeighborX="100000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004EE-33C6-4C42-B9B2-C41D925BF611}" type="pres">
      <dgm:prSet presAssocID="{C7963D1E-A178-4F40-9945-BD532DDFE56C}" presName="sibTrans" presStyleCnt="0"/>
      <dgm:spPr/>
    </dgm:pt>
    <dgm:pt modelId="{57057A07-0BFB-433C-9107-039419AF45D6}" type="pres">
      <dgm:prSet presAssocID="{3CA01B3A-65EB-432F-8BA5-708905565192}" presName="node" presStyleLbl="node1" presStyleIdx="2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0D417A-971D-4FD4-A487-D7858E96DB9C}" type="pres">
      <dgm:prSet presAssocID="{2C9B5EAD-170B-4BC0-9914-0E158FDD6FC6}" presName="sibTrans" presStyleCnt="0"/>
      <dgm:spPr/>
    </dgm:pt>
    <dgm:pt modelId="{32A9CB6B-802B-445B-9063-97BD187FD4FA}" type="pres">
      <dgm:prSet presAssocID="{571B5807-B500-49CA-909D-30E8A9EC449F}" presName="node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ACDE80-57AC-4594-A448-E129763DD64C}" type="pres">
      <dgm:prSet presAssocID="{93B3D740-2B56-4459-A625-E6EC3C56D5E5}" presName="sibTrans" presStyleCnt="0"/>
      <dgm:spPr/>
    </dgm:pt>
    <dgm:pt modelId="{34EE7346-7E11-4919-85BB-C3380703FBCA}" type="pres">
      <dgm:prSet presAssocID="{FB0DD152-6D71-45A0-ACDF-D88475581722}" presName="node" presStyleLbl="node1" presStyleIdx="4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2AAA4-B8FE-4512-9848-EDAAA9BD03D0}" type="pres">
      <dgm:prSet presAssocID="{E7BC90D2-B025-4CC3-9D84-7852EAA7590B}" presName="sibTrans" presStyleCnt="0"/>
      <dgm:spPr/>
    </dgm:pt>
    <dgm:pt modelId="{8F95E463-726B-4256-89A9-9606ACEEB6DE}" type="pres">
      <dgm:prSet presAssocID="{6C111E83-041E-4109-9466-1368698A362C}" presName="node" presStyleLbl="node1" presStyleIdx="5" presStyleCnt="15" custScaleX="111509" custScaleY="94565" custLinFactY="100000" custLinFactNeighborX="62290" custLinFactNeighborY="1285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A4A3B3-046A-4E03-98C4-207B28AF3EF5}" type="pres">
      <dgm:prSet presAssocID="{5991E9EF-8D70-4E50-AE6E-A19A30BECA70}" presName="sibTrans" presStyleCnt="0"/>
      <dgm:spPr/>
    </dgm:pt>
    <dgm:pt modelId="{C57500E9-AED2-4E67-877E-2BDDD3A6ED51}" type="pres">
      <dgm:prSet presAssocID="{7A177BA2-F70A-4261-BA4D-2E5C51FDC417}" presName="node" presStyleLbl="node1" presStyleIdx="6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5A2722-6610-43B6-83E5-B7339D47F4BD}" type="pres">
      <dgm:prSet presAssocID="{43026205-C8C5-4D65-8BEE-C28844A1D775}" presName="sibTrans" presStyleCnt="0"/>
      <dgm:spPr/>
    </dgm:pt>
    <dgm:pt modelId="{46ED665D-039F-4459-96F4-25999C0393BF}" type="pres">
      <dgm:prSet presAssocID="{3F8BA3FC-CDD9-45FF-B020-611049651541}" presName="node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D67609-4700-4B04-8FA5-BA5800E936F6}" type="pres">
      <dgm:prSet presAssocID="{4D0B26C4-33F1-44D8-8D3D-AC1F814DA37B}" presName="sibTrans" presStyleCnt="0"/>
      <dgm:spPr/>
    </dgm:pt>
    <dgm:pt modelId="{0959AD04-5BB0-41B6-8C01-B40ECDC87EA6}" type="pres">
      <dgm:prSet presAssocID="{F732215F-9420-4811-AACB-512501B0D9D9}" presName="node" presStyleLbl="node1" presStyleIdx="8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FE398-5D53-4E07-B093-A9FCDBABFE81}" type="pres">
      <dgm:prSet presAssocID="{556B7363-C589-4FA2-A465-E5892A390AEE}" presName="sibTrans" presStyleCnt="0"/>
      <dgm:spPr/>
    </dgm:pt>
    <dgm:pt modelId="{A53B34D9-DD04-4B28-BA59-AA02B46BF32D}" type="pres">
      <dgm:prSet presAssocID="{6A2CC686-E642-471C-A71B-1E1D695A1AD5}" presName="node" presStyleLbl="node1" presStyleIdx="9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D1C99E-5F1D-460B-9B3B-90818EB690AE}" type="pres">
      <dgm:prSet presAssocID="{B8F76698-3CEB-4E32-8356-2C7301430D58}" presName="sibTrans" presStyleCnt="0"/>
      <dgm:spPr/>
    </dgm:pt>
    <dgm:pt modelId="{D16922FB-1EF6-42DC-A1C6-3F738354662F}" type="pres">
      <dgm:prSet presAssocID="{6699AFBB-FA88-48CE-B218-803F3C4A63D5}" presName="node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30B6B0-61B7-4F07-89DF-1B73103D0B5E}" type="pres">
      <dgm:prSet presAssocID="{8CEFADDA-5029-42F2-A3DA-2CD0F9521DF4}" presName="sibTrans" presStyleCnt="0"/>
      <dgm:spPr/>
    </dgm:pt>
    <dgm:pt modelId="{30A8EA50-6462-4A60-B44A-093301BB7D84}" type="pres">
      <dgm:prSet presAssocID="{B7717A46-6DB3-43CB-BC9A-9BF597542D90}" presName="node" presStyleLbl="node1" presStyleIdx="11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E856A-00D0-419A-A865-094444E13DB5}" type="pres">
      <dgm:prSet presAssocID="{4F6E873A-34D3-4DA7-8E1F-689CC4C58A1A}" presName="sibTrans" presStyleCnt="0"/>
      <dgm:spPr/>
    </dgm:pt>
    <dgm:pt modelId="{DE20B8BC-0285-4BF4-9DA8-6C999C17304D}" type="pres">
      <dgm:prSet presAssocID="{50449543-CF61-40E3-8520-33989089470C}" presName="node" presStyleLbl="node1" presStyleIdx="12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75AC4-A7B4-4FAD-8912-E95440786F95}" type="pres">
      <dgm:prSet presAssocID="{991FB4D1-7804-4DFB-9C23-5EB2E7CE745D}" presName="sibTrans" presStyleCnt="0"/>
      <dgm:spPr/>
    </dgm:pt>
    <dgm:pt modelId="{9950A999-1CDD-4218-8C3A-5A6A813530E1}" type="pres">
      <dgm:prSet presAssocID="{EF3711F7-8EB2-40A3-B216-8B34B442FC4D}" presName="node" presStyleLbl="node1" presStyleIdx="13" presStyleCnt="15" custLinFactY="-100000" custLinFactNeighborX="-52663" custLinFactNeighborY="-1359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D1BBB7-C376-4A41-AE67-0134BBF0180B}" type="pres">
      <dgm:prSet presAssocID="{E06D1B71-117A-41B7-8562-EA45858E4854}" presName="sibTrans" presStyleCnt="0"/>
      <dgm:spPr/>
    </dgm:pt>
    <dgm:pt modelId="{148C6A1C-C433-4496-B33D-B84557D2CA20}" type="pres">
      <dgm:prSet presAssocID="{1C44B295-F86E-4948-AFE2-FB423BCC49D2}" presName="node" presStyleLbl="node1" presStyleIdx="14" presStyleCnt="15" custLinFactX="-63085" custLinFactY="-150091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9C1A66-7624-4AAA-BCBB-B5C4934B0658}" type="presOf" srcId="{EF3711F7-8EB2-40A3-B216-8B34B442FC4D}" destId="{9950A999-1CDD-4218-8C3A-5A6A813530E1}" srcOrd="0" destOrd="0" presId="urn:microsoft.com/office/officeart/2005/8/layout/default"/>
    <dgm:cxn modelId="{BC14B85A-DB3B-4441-AF38-B34A662110E8}" type="presOf" srcId="{82328FA3-DA72-4CBC-B4F9-B8ECE0252842}" destId="{4524DDD5-8C1C-46AB-A702-C6D1203FF508}" srcOrd="0" destOrd="0" presId="urn:microsoft.com/office/officeart/2005/8/layout/default"/>
    <dgm:cxn modelId="{C73A6D97-0319-43EC-B62B-28F180F9D89E}" type="presOf" srcId="{571B5807-B500-49CA-909D-30E8A9EC449F}" destId="{32A9CB6B-802B-445B-9063-97BD187FD4FA}" srcOrd="0" destOrd="0" presId="urn:microsoft.com/office/officeart/2005/8/layout/default"/>
    <dgm:cxn modelId="{849D2FEB-A7A2-4387-82B8-9BC2DF994A15}" srcId="{82328FA3-DA72-4CBC-B4F9-B8ECE0252842}" destId="{2BC74A1B-DBD9-4688-91FC-9ADC0AF535BE}" srcOrd="1" destOrd="0" parTransId="{4023009C-E059-4D3D-8684-49A2C66FCE94}" sibTransId="{C7963D1E-A178-4F40-9945-BD532DDFE56C}"/>
    <dgm:cxn modelId="{9FE630FE-399A-4390-930C-012D9BF1FFCE}" type="presOf" srcId="{6C111E83-041E-4109-9466-1368698A362C}" destId="{8F95E463-726B-4256-89A9-9606ACEEB6DE}" srcOrd="0" destOrd="0" presId="urn:microsoft.com/office/officeart/2005/8/layout/default"/>
    <dgm:cxn modelId="{998A5546-2F2B-4895-ADD7-E5C379A1229B}" srcId="{82328FA3-DA72-4CBC-B4F9-B8ECE0252842}" destId="{3F8BA3FC-CDD9-45FF-B020-611049651541}" srcOrd="7" destOrd="0" parTransId="{E51591B2-5190-4943-9596-A093D986D7B6}" sibTransId="{4D0B26C4-33F1-44D8-8D3D-AC1F814DA37B}"/>
    <dgm:cxn modelId="{A939711C-9070-426C-924F-AA295C278FEB}" type="presOf" srcId="{2BC74A1B-DBD9-4688-91FC-9ADC0AF535BE}" destId="{7D3D942D-F49B-4EB1-BF94-B6A892BCAD56}" srcOrd="0" destOrd="0" presId="urn:microsoft.com/office/officeart/2005/8/layout/default"/>
    <dgm:cxn modelId="{2C2F91FF-AFD5-4DEA-A0DC-0823548BB371}" type="presOf" srcId="{6699AFBB-FA88-48CE-B218-803F3C4A63D5}" destId="{D16922FB-1EF6-42DC-A1C6-3F738354662F}" srcOrd="0" destOrd="0" presId="urn:microsoft.com/office/officeart/2005/8/layout/default"/>
    <dgm:cxn modelId="{9998A6F1-26D9-40C5-A6DD-4F1B43C4D3A8}" type="presOf" srcId="{B7717A46-6DB3-43CB-BC9A-9BF597542D90}" destId="{30A8EA50-6462-4A60-B44A-093301BB7D84}" srcOrd="0" destOrd="0" presId="urn:microsoft.com/office/officeart/2005/8/layout/default"/>
    <dgm:cxn modelId="{46DDEEC3-0E1C-4BC5-A948-656E1AAB910B}" type="presOf" srcId="{E98F5187-DB35-48D4-A447-07FA3017BBCF}" destId="{ED8D5E59-022E-44FA-B8D2-A3A49FD43453}" srcOrd="0" destOrd="0" presId="urn:microsoft.com/office/officeart/2005/8/layout/default"/>
    <dgm:cxn modelId="{24391C2D-92BB-4D24-96D7-D0B18D8B3ABA}" srcId="{82328FA3-DA72-4CBC-B4F9-B8ECE0252842}" destId="{EF3711F7-8EB2-40A3-B216-8B34B442FC4D}" srcOrd="13" destOrd="0" parTransId="{3534FF9F-371D-4864-90D6-536DB5365D1F}" sibTransId="{E06D1B71-117A-41B7-8562-EA45858E4854}"/>
    <dgm:cxn modelId="{B64378A0-FAA4-4E27-8218-218E4227D8B4}" srcId="{82328FA3-DA72-4CBC-B4F9-B8ECE0252842}" destId="{571B5807-B500-49CA-909D-30E8A9EC449F}" srcOrd="3" destOrd="0" parTransId="{A3776D6F-94A2-4223-BBAF-13CE675DACD8}" sibTransId="{93B3D740-2B56-4459-A625-E6EC3C56D5E5}"/>
    <dgm:cxn modelId="{7112DA61-BEF6-4EF7-9404-4F80B8602029}" srcId="{82328FA3-DA72-4CBC-B4F9-B8ECE0252842}" destId="{B7717A46-6DB3-43CB-BC9A-9BF597542D90}" srcOrd="11" destOrd="0" parTransId="{522C7B6A-FF45-4D28-A934-F5D653C29525}" sibTransId="{4F6E873A-34D3-4DA7-8E1F-689CC4C58A1A}"/>
    <dgm:cxn modelId="{5034CB49-D450-415B-A37A-1876DEE8D021}" type="presOf" srcId="{50449543-CF61-40E3-8520-33989089470C}" destId="{DE20B8BC-0285-4BF4-9DA8-6C999C17304D}" srcOrd="0" destOrd="0" presId="urn:microsoft.com/office/officeart/2005/8/layout/default"/>
    <dgm:cxn modelId="{E755E7A7-FD49-4721-BE6F-5AD634B29D15}" srcId="{82328FA3-DA72-4CBC-B4F9-B8ECE0252842}" destId="{6699AFBB-FA88-48CE-B218-803F3C4A63D5}" srcOrd="10" destOrd="0" parTransId="{8796B419-1CBC-482E-9C69-8437DC30DE60}" sibTransId="{8CEFADDA-5029-42F2-A3DA-2CD0F9521DF4}"/>
    <dgm:cxn modelId="{568DCE71-C131-486B-B2B8-6EF217D5BB9B}" type="presOf" srcId="{6A2CC686-E642-471C-A71B-1E1D695A1AD5}" destId="{A53B34D9-DD04-4B28-BA59-AA02B46BF32D}" srcOrd="0" destOrd="0" presId="urn:microsoft.com/office/officeart/2005/8/layout/default"/>
    <dgm:cxn modelId="{3AE94998-575C-4E14-948F-42D8206C984C}" srcId="{82328FA3-DA72-4CBC-B4F9-B8ECE0252842}" destId="{E98F5187-DB35-48D4-A447-07FA3017BBCF}" srcOrd="0" destOrd="0" parTransId="{4A90F183-39FA-473D-925C-9057C03AF42A}" sibTransId="{7BAB76C6-44D6-4920-9004-50A277C4E6EF}"/>
    <dgm:cxn modelId="{B2F1C4A2-E92E-49CC-8F94-D390A1A8B8A2}" srcId="{82328FA3-DA72-4CBC-B4F9-B8ECE0252842}" destId="{F732215F-9420-4811-AACB-512501B0D9D9}" srcOrd="8" destOrd="0" parTransId="{E1A49A7D-3799-4900-A60C-ADFBD4D0B6A4}" sibTransId="{556B7363-C589-4FA2-A465-E5892A390AEE}"/>
    <dgm:cxn modelId="{21FC18FA-949F-4FE2-80A6-85AE8FF8A61D}" type="presOf" srcId="{1C44B295-F86E-4948-AFE2-FB423BCC49D2}" destId="{148C6A1C-C433-4496-B33D-B84557D2CA20}" srcOrd="0" destOrd="0" presId="urn:microsoft.com/office/officeart/2005/8/layout/default"/>
    <dgm:cxn modelId="{62811759-2CD9-4B48-BC18-971CBA8FDC11}" srcId="{82328FA3-DA72-4CBC-B4F9-B8ECE0252842}" destId="{7A177BA2-F70A-4261-BA4D-2E5C51FDC417}" srcOrd="6" destOrd="0" parTransId="{36901B9A-FF5B-4667-BC68-8D6EDFDB76FD}" sibTransId="{43026205-C8C5-4D65-8BEE-C28844A1D775}"/>
    <dgm:cxn modelId="{0C7CE92A-681B-4B60-9386-65A9729E7FAF}" srcId="{82328FA3-DA72-4CBC-B4F9-B8ECE0252842}" destId="{3CA01B3A-65EB-432F-8BA5-708905565192}" srcOrd="2" destOrd="0" parTransId="{067AD931-ED73-4AAC-B230-B86AEA05B716}" sibTransId="{2C9B5EAD-170B-4BC0-9914-0E158FDD6FC6}"/>
    <dgm:cxn modelId="{C675FBD9-8DEA-4986-BFE4-46CA00A73184}" srcId="{82328FA3-DA72-4CBC-B4F9-B8ECE0252842}" destId="{6A2CC686-E642-471C-A71B-1E1D695A1AD5}" srcOrd="9" destOrd="0" parTransId="{4B651299-A4F0-47E4-9D92-1023CF5D6A20}" sibTransId="{B8F76698-3CEB-4E32-8356-2C7301430D58}"/>
    <dgm:cxn modelId="{3F8C2005-ECF5-41ED-AD7D-743345FBA09F}" srcId="{82328FA3-DA72-4CBC-B4F9-B8ECE0252842}" destId="{6C111E83-041E-4109-9466-1368698A362C}" srcOrd="5" destOrd="0" parTransId="{FC0CB47D-9DD8-46A4-A74D-5D4AF0CE1B9E}" sibTransId="{5991E9EF-8D70-4E50-AE6E-A19A30BECA70}"/>
    <dgm:cxn modelId="{E7D45108-3298-4C6B-AE33-D5CC9E0AA76E}" srcId="{82328FA3-DA72-4CBC-B4F9-B8ECE0252842}" destId="{50449543-CF61-40E3-8520-33989089470C}" srcOrd="12" destOrd="0" parTransId="{820DFDBC-90ED-4C36-8F30-698B55D164AD}" sibTransId="{991FB4D1-7804-4DFB-9C23-5EB2E7CE745D}"/>
    <dgm:cxn modelId="{D14D4F04-E2FD-4DBB-BF9D-1AF84F19CDFF}" type="presOf" srcId="{FB0DD152-6D71-45A0-ACDF-D88475581722}" destId="{34EE7346-7E11-4919-85BB-C3380703FBCA}" srcOrd="0" destOrd="0" presId="urn:microsoft.com/office/officeart/2005/8/layout/default"/>
    <dgm:cxn modelId="{E70AFC98-54C3-41C7-87FF-1BFD37346F4D}" type="presOf" srcId="{3F8BA3FC-CDD9-45FF-B020-611049651541}" destId="{46ED665D-039F-4459-96F4-25999C0393BF}" srcOrd="0" destOrd="0" presId="urn:microsoft.com/office/officeart/2005/8/layout/default"/>
    <dgm:cxn modelId="{3F6BB298-5167-480B-B13D-B1C4EFD21993}" type="presOf" srcId="{3CA01B3A-65EB-432F-8BA5-708905565192}" destId="{57057A07-0BFB-433C-9107-039419AF45D6}" srcOrd="0" destOrd="0" presId="urn:microsoft.com/office/officeart/2005/8/layout/default"/>
    <dgm:cxn modelId="{BAFB145B-ED63-4F47-B427-D81612CE9AF8}" srcId="{82328FA3-DA72-4CBC-B4F9-B8ECE0252842}" destId="{1C44B295-F86E-4948-AFE2-FB423BCC49D2}" srcOrd="14" destOrd="0" parTransId="{5D465777-05B0-46A1-BA9C-FB4EA785428B}" sibTransId="{3E4341EF-2B98-404F-8D6B-FE127691973F}"/>
    <dgm:cxn modelId="{BF9B88D6-4084-4A00-AD45-2CEB8BB160ED}" type="presOf" srcId="{F732215F-9420-4811-AACB-512501B0D9D9}" destId="{0959AD04-5BB0-41B6-8C01-B40ECDC87EA6}" srcOrd="0" destOrd="0" presId="urn:microsoft.com/office/officeart/2005/8/layout/default"/>
    <dgm:cxn modelId="{A00BF0F4-383E-4C8B-85FA-6D2FD29D769C}" type="presOf" srcId="{7A177BA2-F70A-4261-BA4D-2E5C51FDC417}" destId="{C57500E9-AED2-4E67-877E-2BDDD3A6ED51}" srcOrd="0" destOrd="0" presId="urn:microsoft.com/office/officeart/2005/8/layout/default"/>
    <dgm:cxn modelId="{20134B72-1252-4765-879B-22891C004034}" srcId="{82328FA3-DA72-4CBC-B4F9-B8ECE0252842}" destId="{FB0DD152-6D71-45A0-ACDF-D88475581722}" srcOrd="4" destOrd="0" parTransId="{3361FE13-3894-4870-9DEC-7A90829A7939}" sibTransId="{E7BC90D2-B025-4CC3-9D84-7852EAA7590B}"/>
    <dgm:cxn modelId="{EF227151-6DE0-427B-AA26-03F8D7BBE50C}" type="presParOf" srcId="{4524DDD5-8C1C-46AB-A702-C6D1203FF508}" destId="{ED8D5E59-022E-44FA-B8D2-A3A49FD43453}" srcOrd="0" destOrd="0" presId="urn:microsoft.com/office/officeart/2005/8/layout/default"/>
    <dgm:cxn modelId="{713FD2A5-4ECF-462D-9741-236A0AA37A68}" type="presParOf" srcId="{4524DDD5-8C1C-46AB-A702-C6D1203FF508}" destId="{95F575CD-8063-4FFC-86D1-D38E21749C18}" srcOrd="1" destOrd="0" presId="urn:microsoft.com/office/officeart/2005/8/layout/default"/>
    <dgm:cxn modelId="{9F8994FD-93E7-4896-8B38-9D63B5341CF0}" type="presParOf" srcId="{4524DDD5-8C1C-46AB-A702-C6D1203FF508}" destId="{7D3D942D-F49B-4EB1-BF94-B6A892BCAD56}" srcOrd="2" destOrd="0" presId="urn:microsoft.com/office/officeart/2005/8/layout/default"/>
    <dgm:cxn modelId="{FFBD6A44-D0F8-4F83-824F-F8228BD72B7A}" type="presParOf" srcId="{4524DDD5-8C1C-46AB-A702-C6D1203FF508}" destId="{21B004EE-33C6-4C42-B9B2-C41D925BF611}" srcOrd="3" destOrd="0" presId="urn:microsoft.com/office/officeart/2005/8/layout/default"/>
    <dgm:cxn modelId="{276142C0-623C-4A94-8147-AA9EA19B47F6}" type="presParOf" srcId="{4524DDD5-8C1C-46AB-A702-C6D1203FF508}" destId="{57057A07-0BFB-433C-9107-039419AF45D6}" srcOrd="4" destOrd="0" presId="urn:microsoft.com/office/officeart/2005/8/layout/default"/>
    <dgm:cxn modelId="{2882E4F9-B525-41EC-8916-C85DA97BF736}" type="presParOf" srcId="{4524DDD5-8C1C-46AB-A702-C6D1203FF508}" destId="{ED0D417A-971D-4FD4-A487-D7858E96DB9C}" srcOrd="5" destOrd="0" presId="urn:microsoft.com/office/officeart/2005/8/layout/default"/>
    <dgm:cxn modelId="{43CE1E0A-66FA-4B43-A0D7-03F09A875B47}" type="presParOf" srcId="{4524DDD5-8C1C-46AB-A702-C6D1203FF508}" destId="{32A9CB6B-802B-445B-9063-97BD187FD4FA}" srcOrd="6" destOrd="0" presId="urn:microsoft.com/office/officeart/2005/8/layout/default"/>
    <dgm:cxn modelId="{1BC1AB3E-F5E4-4E02-A02E-3D814A7BF3D8}" type="presParOf" srcId="{4524DDD5-8C1C-46AB-A702-C6D1203FF508}" destId="{77ACDE80-57AC-4594-A448-E129763DD64C}" srcOrd="7" destOrd="0" presId="urn:microsoft.com/office/officeart/2005/8/layout/default"/>
    <dgm:cxn modelId="{5F1A8D1E-27A2-446A-872F-166DD0A18B31}" type="presParOf" srcId="{4524DDD5-8C1C-46AB-A702-C6D1203FF508}" destId="{34EE7346-7E11-4919-85BB-C3380703FBCA}" srcOrd="8" destOrd="0" presId="urn:microsoft.com/office/officeart/2005/8/layout/default"/>
    <dgm:cxn modelId="{1D7BBBB9-5670-44BB-84CF-7606BC835069}" type="presParOf" srcId="{4524DDD5-8C1C-46AB-A702-C6D1203FF508}" destId="{3AF2AAA4-B8FE-4512-9848-EDAAA9BD03D0}" srcOrd="9" destOrd="0" presId="urn:microsoft.com/office/officeart/2005/8/layout/default"/>
    <dgm:cxn modelId="{6B1B52F0-F12E-4CC1-93A2-1B87533D26E2}" type="presParOf" srcId="{4524DDD5-8C1C-46AB-A702-C6D1203FF508}" destId="{8F95E463-726B-4256-89A9-9606ACEEB6DE}" srcOrd="10" destOrd="0" presId="urn:microsoft.com/office/officeart/2005/8/layout/default"/>
    <dgm:cxn modelId="{2137BC61-CBFB-45AD-A6B8-9D11E17CBC3C}" type="presParOf" srcId="{4524DDD5-8C1C-46AB-A702-C6D1203FF508}" destId="{2EA4A3B3-046A-4E03-98C4-207B28AF3EF5}" srcOrd="11" destOrd="0" presId="urn:microsoft.com/office/officeart/2005/8/layout/default"/>
    <dgm:cxn modelId="{6622472A-6D1E-4175-A198-839EF2F5248C}" type="presParOf" srcId="{4524DDD5-8C1C-46AB-A702-C6D1203FF508}" destId="{C57500E9-AED2-4E67-877E-2BDDD3A6ED51}" srcOrd="12" destOrd="0" presId="urn:microsoft.com/office/officeart/2005/8/layout/default"/>
    <dgm:cxn modelId="{A03E5F32-19AD-41A8-B5DF-E3925CDDC7F8}" type="presParOf" srcId="{4524DDD5-8C1C-46AB-A702-C6D1203FF508}" destId="{0C5A2722-6610-43B6-83E5-B7339D47F4BD}" srcOrd="13" destOrd="0" presId="urn:microsoft.com/office/officeart/2005/8/layout/default"/>
    <dgm:cxn modelId="{37B8EA0E-92ED-4D31-8B0B-A090CA853C85}" type="presParOf" srcId="{4524DDD5-8C1C-46AB-A702-C6D1203FF508}" destId="{46ED665D-039F-4459-96F4-25999C0393BF}" srcOrd="14" destOrd="0" presId="urn:microsoft.com/office/officeart/2005/8/layout/default"/>
    <dgm:cxn modelId="{DE0B37B0-7883-49A4-ADC7-0E1527CFA360}" type="presParOf" srcId="{4524DDD5-8C1C-46AB-A702-C6D1203FF508}" destId="{A9D67609-4700-4B04-8FA5-BA5800E936F6}" srcOrd="15" destOrd="0" presId="urn:microsoft.com/office/officeart/2005/8/layout/default"/>
    <dgm:cxn modelId="{4F185FC9-4EAC-40E5-B7F4-9D489033EF42}" type="presParOf" srcId="{4524DDD5-8C1C-46AB-A702-C6D1203FF508}" destId="{0959AD04-5BB0-41B6-8C01-B40ECDC87EA6}" srcOrd="16" destOrd="0" presId="urn:microsoft.com/office/officeart/2005/8/layout/default"/>
    <dgm:cxn modelId="{E4EF36E2-72B9-4B16-BE3D-EA2D9177BEF1}" type="presParOf" srcId="{4524DDD5-8C1C-46AB-A702-C6D1203FF508}" destId="{3CFFE398-5D53-4E07-B093-A9FCDBABFE81}" srcOrd="17" destOrd="0" presId="urn:microsoft.com/office/officeart/2005/8/layout/default"/>
    <dgm:cxn modelId="{C99D77EA-341F-4DF1-8FFA-41BAEBE98805}" type="presParOf" srcId="{4524DDD5-8C1C-46AB-A702-C6D1203FF508}" destId="{A53B34D9-DD04-4B28-BA59-AA02B46BF32D}" srcOrd="18" destOrd="0" presId="urn:microsoft.com/office/officeart/2005/8/layout/default"/>
    <dgm:cxn modelId="{E204C40A-3121-4635-88FA-E04EDBC20B3F}" type="presParOf" srcId="{4524DDD5-8C1C-46AB-A702-C6D1203FF508}" destId="{80D1C99E-5F1D-460B-9B3B-90818EB690AE}" srcOrd="19" destOrd="0" presId="urn:microsoft.com/office/officeart/2005/8/layout/default"/>
    <dgm:cxn modelId="{75176A3E-72B7-4D05-9348-5F66D9DC9469}" type="presParOf" srcId="{4524DDD5-8C1C-46AB-A702-C6D1203FF508}" destId="{D16922FB-1EF6-42DC-A1C6-3F738354662F}" srcOrd="20" destOrd="0" presId="urn:microsoft.com/office/officeart/2005/8/layout/default"/>
    <dgm:cxn modelId="{7E5520FB-3976-436D-87D2-F13ECC90D59D}" type="presParOf" srcId="{4524DDD5-8C1C-46AB-A702-C6D1203FF508}" destId="{2630B6B0-61B7-4F07-89DF-1B73103D0B5E}" srcOrd="21" destOrd="0" presId="urn:microsoft.com/office/officeart/2005/8/layout/default"/>
    <dgm:cxn modelId="{93C1ED82-8945-4AC3-A3BD-E9CA36B91B11}" type="presParOf" srcId="{4524DDD5-8C1C-46AB-A702-C6D1203FF508}" destId="{30A8EA50-6462-4A60-B44A-093301BB7D84}" srcOrd="22" destOrd="0" presId="urn:microsoft.com/office/officeart/2005/8/layout/default"/>
    <dgm:cxn modelId="{90CCC1AC-AF5F-44E7-8FF0-8E7F54EEA2EE}" type="presParOf" srcId="{4524DDD5-8C1C-46AB-A702-C6D1203FF508}" destId="{DA6E856A-00D0-419A-A865-094444E13DB5}" srcOrd="23" destOrd="0" presId="urn:microsoft.com/office/officeart/2005/8/layout/default"/>
    <dgm:cxn modelId="{672CE6EC-6FB3-42E4-B073-F93630C80ACC}" type="presParOf" srcId="{4524DDD5-8C1C-46AB-A702-C6D1203FF508}" destId="{DE20B8BC-0285-4BF4-9DA8-6C999C17304D}" srcOrd="24" destOrd="0" presId="urn:microsoft.com/office/officeart/2005/8/layout/default"/>
    <dgm:cxn modelId="{7C13DEC8-8FDF-4D48-B909-EFC6672E7E09}" type="presParOf" srcId="{4524DDD5-8C1C-46AB-A702-C6D1203FF508}" destId="{56375AC4-A7B4-4FAD-8912-E95440786F95}" srcOrd="25" destOrd="0" presId="urn:microsoft.com/office/officeart/2005/8/layout/default"/>
    <dgm:cxn modelId="{BF52F0A2-6E50-428E-84BF-A498A67011EE}" type="presParOf" srcId="{4524DDD5-8C1C-46AB-A702-C6D1203FF508}" destId="{9950A999-1CDD-4218-8C3A-5A6A813530E1}" srcOrd="26" destOrd="0" presId="urn:microsoft.com/office/officeart/2005/8/layout/default"/>
    <dgm:cxn modelId="{BE64F368-EF94-4DBC-8953-C8249B866C52}" type="presParOf" srcId="{4524DDD5-8C1C-46AB-A702-C6D1203FF508}" destId="{D0D1BBB7-C376-4A41-AE67-0134BBF0180B}" srcOrd="27" destOrd="0" presId="urn:microsoft.com/office/officeart/2005/8/layout/default"/>
    <dgm:cxn modelId="{3C893391-D7B4-46D4-A1D2-D9F4C9662EB2}" type="presParOf" srcId="{4524DDD5-8C1C-46AB-A702-C6D1203FF508}" destId="{148C6A1C-C433-4496-B33D-B84557D2CA20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316F9F-76B2-412F-BD3B-D9B0E003360F}">
      <dsp:nvSpPr>
        <dsp:cNvPr id="0" name=""/>
        <dsp:cNvSpPr/>
      </dsp:nvSpPr>
      <dsp:spPr>
        <a:xfrm>
          <a:off x="2023" y="836496"/>
          <a:ext cx="3094891" cy="16997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</a:rPr>
            <a:t>– забезпечувати комплексне вирішення питань фінансового оздоровлення та відновлення працездатності цілісного організму підприємства;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2023" y="836496"/>
        <a:ext cx="3094891" cy="1699742"/>
      </dsp:txXfrm>
    </dsp:sp>
    <dsp:sp modelId="{6DB947F3-453C-45E4-AFEF-6D6FD188EE5D}">
      <dsp:nvSpPr>
        <dsp:cNvPr id="0" name=""/>
        <dsp:cNvSpPr/>
      </dsp:nvSpPr>
      <dsp:spPr>
        <a:xfrm>
          <a:off x="7532111" y="2841207"/>
          <a:ext cx="2832904" cy="1699742"/>
        </a:xfrm>
        <a:prstGeom prst="rect">
          <a:avLst/>
        </a:prstGeom>
        <a:solidFill>
          <a:schemeClr val="accent3">
            <a:hueOff val="-205677"/>
            <a:satOff val="-3612"/>
            <a:lumOff val="-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</a:rPr>
            <a:t>– бути підпорядкованими стратегічним інтересам підприємства і привабливими для власника, керівництва, персоналу підприємства;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7532111" y="2841207"/>
        <a:ext cx="2832904" cy="1699742"/>
      </dsp:txXfrm>
    </dsp:sp>
    <dsp:sp modelId="{27D94C58-B21F-4F99-B77A-CC7CF000AFD0}">
      <dsp:nvSpPr>
        <dsp:cNvPr id="0" name=""/>
        <dsp:cNvSpPr/>
      </dsp:nvSpPr>
      <dsp:spPr>
        <a:xfrm>
          <a:off x="6496401" y="836496"/>
          <a:ext cx="2832904" cy="1699742"/>
        </a:xfrm>
        <a:prstGeom prst="rect">
          <a:avLst/>
        </a:prstGeom>
        <a:solidFill>
          <a:schemeClr val="accent3">
            <a:hueOff val="-411354"/>
            <a:satOff val="-7224"/>
            <a:lumOff val="-1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</a:rPr>
            <a:t>– бути привабливими для зовнішніх інвесторів та забезпечувати залучення зовнішніх коштів, необхідних для її здійснення;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6496401" y="836496"/>
        <a:ext cx="2832904" cy="1699742"/>
      </dsp:txXfrm>
    </dsp:sp>
    <dsp:sp modelId="{201ABEB4-17EC-4CC9-82CC-C7EC971F89DF}">
      <dsp:nvSpPr>
        <dsp:cNvPr id="0" name=""/>
        <dsp:cNvSpPr/>
      </dsp:nvSpPr>
      <dsp:spPr>
        <a:xfrm>
          <a:off x="9612597" y="836496"/>
          <a:ext cx="2298704" cy="1699742"/>
        </a:xfrm>
        <a:prstGeom prst="rect">
          <a:avLst/>
        </a:prstGeom>
        <a:solidFill>
          <a:schemeClr val="accent3">
            <a:hueOff val="-617032"/>
            <a:satOff val="-10836"/>
            <a:lumOff val="-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</a:rPr>
            <a:t>– встановлювати цілі, які кількісно вимірюються та можуть контролюватися;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9612597" y="836496"/>
        <a:ext cx="2298704" cy="1699742"/>
      </dsp:txXfrm>
    </dsp:sp>
    <dsp:sp modelId="{75C2659B-7096-404D-A520-D586EC80198E}">
      <dsp:nvSpPr>
        <dsp:cNvPr id="0" name=""/>
        <dsp:cNvSpPr/>
      </dsp:nvSpPr>
      <dsp:spPr>
        <a:xfrm>
          <a:off x="1213274" y="2819530"/>
          <a:ext cx="2832904" cy="1699742"/>
        </a:xfrm>
        <a:prstGeom prst="rect">
          <a:avLst/>
        </a:prstGeom>
        <a:solidFill>
          <a:schemeClr val="accent3">
            <a:hueOff val="-822709"/>
            <a:satOff val="-14447"/>
            <a:lumOff val="-2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</a:rPr>
            <a:t>– містити рішення, що усувають існуючі проблеми і загрозу для функціонування підприємства;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213274" y="2819530"/>
        <a:ext cx="2832904" cy="1699742"/>
      </dsp:txXfrm>
    </dsp:sp>
    <dsp:sp modelId="{D02F8DA2-F2BC-473A-9DFC-D1441D1E9052}">
      <dsp:nvSpPr>
        <dsp:cNvPr id="0" name=""/>
        <dsp:cNvSpPr/>
      </dsp:nvSpPr>
      <dsp:spPr>
        <a:xfrm>
          <a:off x="4329470" y="2819530"/>
          <a:ext cx="2832904" cy="1699742"/>
        </a:xfrm>
        <a:prstGeom prst="rect">
          <a:avLst/>
        </a:prstGeom>
        <a:solidFill>
          <a:schemeClr val="accent3">
            <a:hueOff val="-1028386"/>
            <a:satOff val="-18059"/>
            <a:lumOff val="-3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</a:rPr>
            <a:t>– конкретизувати завдання в розрізі структурних підрозділів та функціональних служб підприємства;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4329470" y="2819530"/>
        <a:ext cx="2832904" cy="1699742"/>
      </dsp:txXfrm>
    </dsp:sp>
    <dsp:sp modelId="{363A7A2B-4659-4CA6-BCFE-4F6ECC304E75}">
      <dsp:nvSpPr>
        <dsp:cNvPr id="0" name=""/>
        <dsp:cNvSpPr/>
      </dsp:nvSpPr>
      <dsp:spPr>
        <a:xfrm>
          <a:off x="3148148" y="854627"/>
          <a:ext cx="3254384" cy="1699742"/>
        </a:xfrm>
        <a:prstGeom prst="rect">
          <a:avLst/>
        </a:prstGeom>
        <a:solidFill>
          <a:schemeClr val="accent3">
            <a:hueOff val="-1234063"/>
            <a:satOff val="-21671"/>
            <a:lumOff val="-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</a:rPr>
            <a:t>– передбачати змістовні (кількісні та якісні) наслідки запропонованих заходів, можливі терміни їх отримання.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148148" y="854627"/>
        <a:ext cx="3254384" cy="16997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674E8-5D65-4A98-B3BD-9E905E674EB2}">
      <dsp:nvSpPr>
        <dsp:cNvPr id="0" name=""/>
        <dsp:cNvSpPr/>
      </dsp:nvSpPr>
      <dsp:spPr>
        <a:xfrm rot="5400000">
          <a:off x="-134304" y="140351"/>
          <a:ext cx="895365" cy="62675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 </a:t>
          </a:r>
          <a:r>
            <a:rPr lang="uk-UA" sz="1600" kern="1200" dirty="0" smtClean="0"/>
            <a:t>етап</a:t>
          </a:r>
          <a:endParaRPr lang="ru-RU" sz="1600" kern="1200" dirty="0"/>
        </a:p>
      </dsp:txBody>
      <dsp:txXfrm rot="-5400000">
        <a:off x="2" y="319424"/>
        <a:ext cx="626755" cy="268610"/>
      </dsp:txXfrm>
    </dsp:sp>
    <dsp:sp modelId="{4164F594-BD4F-40EE-9F4A-9105B9F67C1B}">
      <dsp:nvSpPr>
        <dsp:cNvPr id="0" name=""/>
        <dsp:cNvSpPr/>
      </dsp:nvSpPr>
      <dsp:spPr>
        <a:xfrm rot="5400000">
          <a:off x="5848265" y="-5215463"/>
          <a:ext cx="582293" cy="11025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загальна </a:t>
          </a:r>
          <a:r>
            <a:rPr lang="uk-UA" sz="1600" kern="1200" dirty="0" err="1" smtClean="0"/>
            <a:t>хар</a:t>
          </a:r>
          <a:r>
            <a:rPr lang="ru-RU" sz="1600" kern="1200" dirty="0" err="1" smtClean="0"/>
            <a:t>актеристика</a:t>
          </a:r>
          <a:r>
            <a:rPr lang="ru-RU" sz="1600" kern="1200" dirty="0" smtClean="0"/>
            <a:t> стану </a:t>
          </a:r>
          <a:r>
            <a:rPr lang="ru-RU" sz="1600" kern="1200" dirty="0" err="1" smtClean="0"/>
            <a:t>кризи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основних</a:t>
          </a:r>
          <a:r>
            <a:rPr lang="ru-RU" sz="1600" kern="1200" dirty="0" smtClean="0"/>
            <a:t> причин,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її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обумовили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проблеми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що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потребують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розв’язання</a:t>
          </a:r>
          <a:r>
            <a:rPr lang="ru-RU" sz="1600" kern="1200" dirty="0" smtClean="0"/>
            <a:t>. </a:t>
          </a:r>
          <a:endParaRPr lang="ru-RU" sz="1600" kern="1200" dirty="0"/>
        </a:p>
      </dsp:txBody>
      <dsp:txXfrm rot="-5400000">
        <a:off x="626756" y="34471"/>
        <a:ext cx="10996887" cy="525443"/>
      </dsp:txXfrm>
    </dsp:sp>
    <dsp:sp modelId="{7B517B44-F2B8-4451-B511-11D2B1757698}">
      <dsp:nvSpPr>
        <dsp:cNvPr id="0" name=""/>
        <dsp:cNvSpPr/>
      </dsp:nvSpPr>
      <dsp:spPr>
        <a:xfrm rot="5400000">
          <a:off x="-134304" y="954842"/>
          <a:ext cx="895365" cy="62675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 </a:t>
          </a:r>
          <a:r>
            <a:rPr lang="ru-RU" sz="1600" kern="1200" dirty="0" err="1" smtClean="0"/>
            <a:t>етап</a:t>
          </a:r>
          <a:endParaRPr lang="ru-RU" sz="1600" kern="1200" dirty="0"/>
        </a:p>
      </dsp:txBody>
      <dsp:txXfrm rot="-5400000">
        <a:off x="2" y="1133915"/>
        <a:ext cx="626755" cy="268610"/>
      </dsp:txXfrm>
    </dsp:sp>
    <dsp:sp modelId="{82E7F559-C875-4266-BAC6-0CD4FE882196}">
      <dsp:nvSpPr>
        <dsp:cNvPr id="0" name=""/>
        <dsp:cNvSpPr/>
      </dsp:nvSpPr>
      <dsp:spPr>
        <a:xfrm rot="5400000">
          <a:off x="5848418" y="-4401124"/>
          <a:ext cx="581987" cy="11025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визначення цільових параметрів антикризового процесу, тобто якісне визначення цільового стану підприємства та його кількісні ознаки у вигляді певної системи цільових (планових) показників </a:t>
          </a:r>
          <a:endParaRPr lang="ru-RU" sz="1600" kern="1200" dirty="0"/>
        </a:p>
      </dsp:txBody>
      <dsp:txXfrm rot="-5400000">
        <a:off x="626756" y="848948"/>
        <a:ext cx="10996902" cy="525167"/>
      </dsp:txXfrm>
    </dsp:sp>
    <dsp:sp modelId="{A9CE11A4-0638-419D-A17A-926802C9BC5A}">
      <dsp:nvSpPr>
        <dsp:cNvPr id="0" name=""/>
        <dsp:cNvSpPr/>
      </dsp:nvSpPr>
      <dsp:spPr>
        <a:xfrm rot="5400000">
          <a:off x="-134304" y="1769333"/>
          <a:ext cx="895365" cy="626755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/>
          </a:r>
          <a:br>
            <a:rPr lang="ru-RU" sz="1600" kern="1200" dirty="0" smtClean="0"/>
          </a:br>
          <a:r>
            <a:rPr lang="ru-RU" sz="1600" kern="1200" dirty="0" smtClean="0"/>
            <a:t>3 </a:t>
          </a:r>
          <a:r>
            <a:rPr lang="ru-RU" sz="1600" kern="1200" dirty="0" err="1" smtClean="0"/>
            <a:t>етап</a:t>
          </a:r>
          <a:endParaRPr lang="ru-RU" sz="1600" kern="1200" dirty="0"/>
        </a:p>
      </dsp:txBody>
      <dsp:txXfrm rot="-5400000">
        <a:off x="2" y="1948406"/>
        <a:ext cx="626755" cy="268610"/>
      </dsp:txXfrm>
    </dsp:sp>
    <dsp:sp modelId="{CE0594E4-9EDB-493A-AD03-538DC594A5CF}">
      <dsp:nvSpPr>
        <dsp:cNvPr id="0" name=""/>
        <dsp:cNvSpPr/>
      </dsp:nvSpPr>
      <dsp:spPr>
        <a:xfrm rot="5400000">
          <a:off x="5848418" y="-3586633"/>
          <a:ext cx="581987" cy="11025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/>
            <a:t>визначення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обмежень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антикризового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процесу</a:t>
          </a:r>
          <a:r>
            <a:rPr lang="ru-RU" sz="1600" kern="1200" dirty="0" smtClean="0"/>
            <a:t> (</a:t>
          </a:r>
          <a:r>
            <a:rPr lang="ru-RU" sz="1600" kern="1200" dirty="0" err="1" smtClean="0"/>
            <a:t>часових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ресурсних</a:t>
          </a:r>
          <a:r>
            <a:rPr lang="ru-RU" sz="1600" kern="1200" dirty="0" smtClean="0"/>
            <a:t>). </a:t>
          </a:r>
          <a:endParaRPr lang="ru-RU" sz="1600" kern="1200" dirty="0"/>
        </a:p>
      </dsp:txBody>
      <dsp:txXfrm rot="-5400000">
        <a:off x="626756" y="1663439"/>
        <a:ext cx="10996902" cy="525167"/>
      </dsp:txXfrm>
    </dsp:sp>
    <dsp:sp modelId="{D025160A-0B0B-478E-89D9-E0FD1CE261EE}">
      <dsp:nvSpPr>
        <dsp:cNvPr id="0" name=""/>
        <dsp:cNvSpPr/>
      </dsp:nvSpPr>
      <dsp:spPr>
        <a:xfrm rot="5400000">
          <a:off x="-134304" y="2583824"/>
          <a:ext cx="895365" cy="62675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/>
          </a:r>
          <a:br>
            <a:rPr lang="ru-RU" sz="1600" kern="1200" dirty="0" smtClean="0"/>
          </a:br>
          <a:r>
            <a:rPr lang="ru-RU" sz="1600" kern="1200" dirty="0" smtClean="0"/>
            <a:t>4 </a:t>
          </a:r>
          <a:r>
            <a:rPr lang="ru-RU" sz="1600" kern="1200" dirty="0" err="1" smtClean="0"/>
            <a:t>етап</a:t>
          </a:r>
          <a:endParaRPr lang="ru-RU" sz="1600" kern="1200" dirty="0"/>
        </a:p>
      </dsp:txBody>
      <dsp:txXfrm rot="-5400000">
        <a:off x="2" y="2762897"/>
        <a:ext cx="626755" cy="268610"/>
      </dsp:txXfrm>
    </dsp:sp>
    <dsp:sp modelId="{F5F0A620-325C-408F-99FF-31014F9C9A24}">
      <dsp:nvSpPr>
        <dsp:cNvPr id="0" name=""/>
        <dsp:cNvSpPr/>
      </dsp:nvSpPr>
      <dsp:spPr>
        <a:xfrm rot="5400000">
          <a:off x="5848418" y="-2772142"/>
          <a:ext cx="581987" cy="11025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перелік антикризових заходів, що плануються, з визначенням детального плану-графіка реалізації кожного з них (з конкретизацією завдань по підрозділах та виконавцях)</a:t>
          </a:r>
          <a:endParaRPr lang="ru-RU" sz="1600" kern="1200"/>
        </a:p>
      </dsp:txBody>
      <dsp:txXfrm rot="-5400000">
        <a:off x="626756" y="2477930"/>
        <a:ext cx="10996902" cy="525167"/>
      </dsp:txXfrm>
    </dsp:sp>
    <dsp:sp modelId="{37FE3EA9-06B5-4E1C-B09E-FD12D69E24D9}">
      <dsp:nvSpPr>
        <dsp:cNvPr id="0" name=""/>
        <dsp:cNvSpPr/>
      </dsp:nvSpPr>
      <dsp:spPr>
        <a:xfrm rot="5400000">
          <a:off x="-134304" y="3398315"/>
          <a:ext cx="895365" cy="626755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/>
          </a:r>
          <a:br>
            <a:rPr lang="ru-RU" sz="1600" kern="1200" dirty="0" smtClean="0"/>
          </a:br>
          <a:r>
            <a:rPr lang="ru-RU" sz="1600" kern="1200" dirty="0" smtClean="0"/>
            <a:t>5 </a:t>
          </a:r>
          <a:r>
            <a:rPr lang="ru-RU" sz="1600" kern="1200" dirty="0" err="1" smtClean="0"/>
            <a:t>етап</a:t>
          </a:r>
          <a:endParaRPr lang="ru-RU" sz="1600" kern="1200" dirty="0"/>
        </a:p>
      </dsp:txBody>
      <dsp:txXfrm rot="-5400000">
        <a:off x="2" y="3577388"/>
        <a:ext cx="626755" cy="268610"/>
      </dsp:txXfrm>
    </dsp:sp>
    <dsp:sp modelId="{DAD6723B-88DE-457F-BEEA-2D39E1786E1A}">
      <dsp:nvSpPr>
        <dsp:cNvPr id="0" name=""/>
        <dsp:cNvSpPr/>
      </dsp:nvSpPr>
      <dsp:spPr>
        <a:xfrm rot="5400000">
          <a:off x="5848418" y="-1957651"/>
          <a:ext cx="581987" cy="11025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розробка бюджету витрачання коштів на реалізацію програми (плану) (якщо планові заходи потребують додаткового фінансування певних специфічних витрат). </a:t>
          </a:r>
          <a:endParaRPr lang="ru-RU" sz="1600" kern="1200"/>
        </a:p>
      </dsp:txBody>
      <dsp:txXfrm rot="-5400000">
        <a:off x="626756" y="3292421"/>
        <a:ext cx="10996902" cy="525167"/>
      </dsp:txXfrm>
    </dsp:sp>
    <dsp:sp modelId="{22ADDBFE-DA9A-4999-8C3B-754F16420D47}">
      <dsp:nvSpPr>
        <dsp:cNvPr id="0" name=""/>
        <dsp:cNvSpPr/>
      </dsp:nvSpPr>
      <dsp:spPr>
        <a:xfrm rot="5400000">
          <a:off x="-134304" y="4212806"/>
          <a:ext cx="895365" cy="62675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/>
          </a:r>
          <a:br>
            <a:rPr lang="ru-RU" sz="1600" kern="1200" dirty="0" smtClean="0"/>
          </a:br>
          <a:r>
            <a:rPr lang="ru-RU" sz="1600" kern="1200" dirty="0" smtClean="0"/>
            <a:t>6 </a:t>
          </a:r>
          <a:r>
            <a:rPr lang="ru-RU" sz="1600" kern="1200" dirty="0" err="1" smtClean="0"/>
            <a:t>етап</a:t>
          </a:r>
          <a:endParaRPr lang="ru-RU" sz="1600" kern="1200" dirty="0"/>
        </a:p>
      </dsp:txBody>
      <dsp:txXfrm rot="-5400000">
        <a:off x="2" y="4391879"/>
        <a:ext cx="626755" cy="268610"/>
      </dsp:txXfrm>
    </dsp:sp>
    <dsp:sp modelId="{E343A920-9311-4DCD-AF73-E10FDBB65142}">
      <dsp:nvSpPr>
        <dsp:cNvPr id="0" name=""/>
        <dsp:cNvSpPr/>
      </dsp:nvSpPr>
      <dsp:spPr>
        <a:xfrm rot="5400000">
          <a:off x="5848418" y="-1143160"/>
          <a:ext cx="581987" cy="11025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фінансовий план діяльності підприємства на період реалізації програми, у тому числі план обслуговування та погашення боргів, план руху грошових коштів. </a:t>
          </a:r>
          <a:endParaRPr lang="ru-RU" sz="1600" kern="1200"/>
        </a:p>
      </dsp:txBody>
      <dsp:txXfrm rot="-5400000">
        <a:off x="626756" y="4106912"/>
        <a:ext cx="10996902" cy="525167"/>
      </dsp:txXfrm>
    </dsp:sp>
    <dsp:sp modelId="{EF9AD233-A631-4DDD-8AE9-08EB64F7A739}">
      <dsp:nvSpPr>
        <dsp:cNvPr id="0" name=""/>
        <dsp:cNvSpPr/>
      </dsp:nvSpPr>
      <dsp:spPr>
        <a:xfrm rot="5400000">
          <a:off x="-134304" y="5163430"/>
          <a:ext cx="895365" cy="62675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/>
          </a:r>
          <a:br>
            <a:rPr lang="ru-RU" sz="1600" kern="1200" dirty="0" smtClean="0"/>
          </a:br>
          <a:r>
            <a:rPr lang="ru-RU" sz="1600" kern="1200" dirty="0" smtClean="0"/>
            <a:t>7 </a:t>
          </a:r>
          <a:r>
            <a:rPr lang="ru-RU" sz="1600" kern="1200" dirty="0" err="1" smtClean="0"/>
            <a:t>етап</a:t>
          </a:r>
          <a:endParaRPr lang="ru-RU" sz="1600" kern="1200" dirty="0"/>
        </a:p>
      </dsp:txBody>
      <dsp:txXfrm rot="-5400000">
        <a:off x="2" y="5342503"/>
        <a:ext cx="626755" cy="268610"/>
      </dsp:txXfrm>
    </dsp:sp>
    <dsp:sp modelId="{66E82EF1-DD67-4785-810E-41EAA0B2CEC3}">
      <dsp:nvSpPr>
        <dsp:cNvPr id="0" name=""/>
        <dsp:cNvSpPr/>
      </dsp:nvSpPr>
      <dsp:spPr>
        <a:xfrm rot="5400000">
          <a:off x="5712285" y="-192537"/>
          <a:ext cx="854253" cy="11025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розробка форм та механізмів контролю за реалізацією програми з боку зацікавлених сторін (власників, кредиторів, органів державного управління тощо), їх повноваження щодо поточного управління реалізацією програми.</a:t>
          </a:r>
          <a:endParaRPr lang="ru-RU" sz="1600" kern="1200" dirty="0"/>
        </a:p>
      </dsp:txBody>
      <dsp:txXfrm rot="-5400000">
        <a:off x="626756" y="4934693"/>
        <a:ext cx="10983611" cy="7708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6547F-11EF-4058-807C-935749ED7B20}">
      <dsp:nvSpPr>
        <dsp:cNvPr id="0" name=""/>
        <dsp:cNvSpPr/>
      </dsp:nvSpPr>
      <dsp:spPr>
        <a:xfrm>
          <a:off x="4403347" y="1438665"/>
          <a:ext cx="2768374" cy="658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917"/>
              </a:lnTo>
              <a:lnTo>
                <a:pt x="2768374" y="448917"/>
              </a:lnTo>
              <a:lnTo>
                <a:pt x="2768374" y="65874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FF6A4-0575-4D1D-9262-700E12BAC7A5}">
      <dsp:nvSpPr>
        <dsp:cNvPr id="0" name=""/>
        <dsp:cNvSpPr/>
      </dsp:nvSpPr>
      <dsp:spPr>
        <a:xfrm>
          <a:off x="4357627" y="1438665"/>
          <a:ext cx="91440" cy="658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874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948EAB-05F6-4E5C-9269-0BBAC7A7D032}">
      <dsp:nvSpPr>
        <dsp:cNvPr id="0" name=""/>
        <dsp:cNvSpPr/>
      </dsp:nvSpPr>
      <dsp:spPr>
        <a:xfrm>
          <a:off x="1634973" y="1438665"/>
          <a:ext cx="2768374" cy="658747"/>
        </a:xfrm>
        <a:custGeom>
          <a:avLst/>
          <a:gdLst/>
          <a:ahLst/>
          <a:cxnLst/>
          <a:rect l="0" t="0" r="0" b="0"/>
          <a:pathLst>
            <a:path>
              <a:moveTo>
                <a:pt x="2768374" y="0"/>
              </a:moveTo>
              <a:lnTo>
                <a:pt x="2768374" y="448917"/>
              </a:lnTo>
              <a:lnTo>
                <a:pt x="0" y="448917"/>
              </a:lnTo>
              <a:lnTo>
                <a:pt x="0" y="65874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6690E-A66C-457A-8454-6239E2DEE0D0}">
      <dsp:nvSpPr>
        <dsp:cNvPr id="0" name=""/>
        <dsp:cNvSpPr/>
      </dsp:nvSpPr>
      <dsp:spPr>
        <a:xfrm>
          <a:off x="2024745" y="369"/>
          <a:ext cx="4757205" cy="14382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F1EF0BD-8C15-44E9-84AD-4034654D43DC}">
      <dsp:nvSpPr>
        <dsp:cNvPr id="0" name=""/>
        <dsp:cNvSpPr/>
      </dsp:nvSpPr>
      <dsp:spPr>
        <a:xfrm>
          <a:off x="2276415" y="239456"/>
          <a:ext cx="4757205" cy="1438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900" b="1" i="1" kern="1200" dirty="0" smtClean="0"/>
            <a:t>Основними (базовими) елементами задачі формування антикризової програми є: 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2318541" y="281582"/>
        <a:ext cx="4672953" cy="1354044"/>
      </dsp:txXfrm>
    </dsp:sp>
    <dsp:sp modelId="{7DA939DC-5FF2-409F-8B63-05B211E37C3B}">
      <dsp:nvSpPr>
        <dsp:cNvPr id="0" name=""/>
        <dsp:cNvSpPr/>
      </dsp:nvSpPr>
      <dsp:spPr>
        <a:xfrm>
          <a:off x="502456" y="2097413"/>
          <a:ext cx="2265033" cy="14382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1C810E4-3800-48E3-B64B-BE8907C6939D}">
      <dsp:nvSpPr>
        <dsp:cNvPr id="0" name=""/>
        <dsp:cNvSpPr/>
      </dsp:nvSpPr>
      <dsp:spPr>
        <a:xfrm>
          <a:off x="754126" y="2336500"/>
          <a:ext cx="2265033" cy="1438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– множина альтернатив А;</a:t>
          </a:r>
          <a:endParaRPr lang="ru-RU" sz="1900" kern="1200" dirty="0"/>
        </a:p>
      </dsp:txBody>
      <dsp:txXfrm>
        <a:off x="796252" y="2378626"/>
        <a:ext cx="2180781" cy="1354044"/>
      </dsp:txXfrm>
    </dsp:sp>
    <dsp:sp modelId="{397EF714-AA94-432F-B438-BF1B03D6F36A}">
      <dsp:nvSpPr>
        <dsp:cNvPr id="0" name=""/>
        <dsp:cNvSpPr/>
      </dsp:nvSpPr>
      <dsp:spPr>
        <a:xfrm>
          <a:off x="3270830" y="2097413"/>
          <a:ext cx="2265033" cy="14382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FB30EF-49BA-47D7-8C9B-382E62F30ED4}">
      <dsp:nvSpPr>
        <dsp:cNvPr id="0" name=""/>
        <dsp:cNvSpPr/>
      </dsp:nvSpPr>
      <dsp:spPr>
        <a:xfrm>
          <a:off x="3522501" y="2336500"/>
          <a:ext cx="2265033" cy="1438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900" kern="1200" dirty="0" smtClean="0"/>
            <a:t>– множина гіпотез Н;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3564627" y="2378626"/>
        <a:ext cx="2180781" cy="1354044"/>
      </dsp:txXfrm>
    </dsp:sp>
    <dsp:sp modelId="{5A7FAD2F-1868-488B-903B-4B30ED571B5D}">
      <dsp:nvSpPr>
        <dsp:cNvPr id="0" name=""/>
        <dsp:cNvSpPr/>
      </dsp:nvSpPr>
      <dsp:spPr>
        <a:xfrm>
          <a:off x="6039205" y="2097413"/>
          <a:ext cx="2265033" cy="14382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9BB88D1-1850-40C3-8535-B4E0FC30F02E}">
      <dsp:nvSpPr>
        <dsp:cNvPr id="0" name=""/>
        <dsp:cNvSpPr/>
      </dsp:nvSpPr>
      <dsp:spPr>
        <a:xfrm>
          <a:off x="6290875" y="2336500"/>
          <a:ext cx="2265033" cy="1438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900" kern="1200" dirty="0" smtClean="0"/>
            <a:t>– множина наслідків </a:t>
          </a:r>
          <a:r>
            <a:rPr lang="ru-RU" sz="1900" kern="1200" dirty="0" smtClean="0"/>
            <a:t>W</a:t>
          </a:r>
          <a:r>
            <a:rPr lang="uk-UA" sz="1900" kern="1200" dirty="0" smtClean="0"/>
            <a:t>.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6333001" y="2378626"/>
        <a:ext cx="2180781" cy="13540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EE37F2-D363-499D-9F4A-9B3187E65192}">
      <dsp:nvSpPr>
        <dsp:cNvPr id="0" name=""/>
        <dsp:cNvSpPr/>
      </dsp:nvSpPr>
      <dsp:spPr>
        <a:xfrm>
          <a:off x="1116152" y="586619"/>
          <a:ext cx="4368657" cy="22610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Залежно від характеру застосовуваних заходів є  такі форми реструктуризації</a:t>
          </a:r>
          <a:endParaRPr lang="ru-RU" sz="2000" kern="1200" dirty="0"/>
        </a:p>
      </dsp:txBody>
      <dsp:txXfrm>
        <a:off x="1182377" y="652844"/>
        <a:ext cx="4236207" cy="2128633"/>
      </dsp:txXfrm>
    </dsp:sp>
    <dsp:sp modelId="{9D7136A6-24BC-4432-AAC4-1EC55A8ECBAF}">
      <dsp:nvSpPr>
        <dsp:cNvPr id="0" name=""/>
        <dsp:cNvSpPr/>
      </dsp:nvSpPr>
      <dsp:spPr>
        <a:xfrm rot="17692822">
          <a:off x="5060394" y="1032299"/>
          <a:ext cx="1465332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465332" y="201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5756427" y="1015861"/>
        <a:ext cx="73266" cy="73266"/>
      </dsp:txXfrm>
    </dsp:sp>
    <dsp:sp modelId="{3789E278-B317-45D9-AF31-E89A0425DB34}">
      <dsp:nvSpPr>
        <dsp:cNvPr id="0" name=""/>
        <dsp:cNvSpPr/>
      </dsp:nvSpPr>
      <dsp:spPr>
        <a:xfrm>
          <a:off x="6101311" y="2514"/>
          <a:ext cx="2283677" cy="7706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виробництва; </a:t>
          </a:r>
          <a:endParaRPr lang="ru-RU" sz="2000" kern="1200" dirty="0"/>
        </a:p>
      </dsp:txBody>
      <dsp:txXfrm>
        <a:off x="6123882" y="25085"/>
        <a:ext cx="2238535" cy="725485"/>
      </dsp:txXfrm>
    </dsp:sp>
    <dsp:sp modelId="{7B799B2D-25B8-4A86-B53E-0F9C73C7D06D}">
      <dsp:nvSpPr>
        <dsp:cNvPr id="0" name=""/>
        <dsp:cNvSpPr/>
      </dsp:nvSpPr>
      <dsp:spPr>
        <a:xfrm rot="19457599">
          <a:off x="5413448" y="1475410"/>
          <a:ext cx="759224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759224" y="201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5774080" y="1476624"/>
        <a:ext cx="37961" cy="37961"/>
      </dsp:txXfrm>
    </dsp:sp>
    <dsp:sp modelId="{3CC03458-B7C8-419A-B759-FE1CCC1A7E99}">
      <dsp:nvSpPr>
        <dsp:cNvPr id="0" name=""/>
        <dsp:cNvSpPr/>
      </dsp:nvSpPr>
      <dsp:spPr>
        <a:xfrm>
          <a:off x="6101311" y="888736"/>
          <a:ext cx="2205366" cy="7706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активів; </a:t>
          </a:r>
          <a:endParaRPr lang="ru-RU" sz="2000" kern="1200" dirty="0"/>
        </a:p>
      </dsp:txBody>
      <dsp:txXfrm>
        <a:off x="6123882" y="911307"/>
        <a:ext cx="2160224" cy="725485"/>
      </dsp:txXfrm>
    </dsp:sp>
    <dsp:sp modelId="{92CEC431-B0E4-43D8-9ADF-218EBEC180F1}">
      <dsp:nvSpPr>
        <dsp:cNvPr id="0" name=""/>
        <dsp:cNvSpPr/>
      </dsp:nvSpPr>
      <dsp:spPr>
        <a:xfrm rot="2142401">
          <a:off x="5413448" y="1918521"/>
          <a:ext cx="759224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759224" y="201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5774080" y="1919735"/>
        <a:ext cx="37961" cy="37961"/>
      </dsp:txXfrm>
    </dsp:sp>
    <dsp:sp modelId="{6D35FE63-4A38-4246-8E06-6CF157AB1BCC}">
      <dsp:nvSpPr>
        <dsp:cNvPr id="0" name=""/>
        <dsp:cNvSpPr/>
      </dsp:nvSpPr>
      <dsp:spPr>
        <a:xfrm>
          <a:off x="6101311" y="1774958"/>
          <a:ext cx="2245963" cy="7706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фінансову</a:t>
          </a:r>
          <a:endParaRPr lang="ru-RU" sz="2000" kern="1200" dirty="0"/>
        </a:p>
      </dsp:txBody>
      <dsp:txXfrm>
        <a:off x="6123882" y="1797529"/>
        <a:ext cx="2200821" cy="725485"/>
      </dsp:txXfrm>
    </dsp:sp>
    <dsp:sp modelId="{4370AD1E-B4AC-4DC8-9A49-9BE5BFF3F493}">
      <dsp:nvSpPr>
        <dsp:cNvPr id="0" name=""/>
        <dsp:cNvSpPr/>
      </dsp:nvSpPr>
      <dsp:spPr>
        <a:xfrm rot="3907178">
          <a:off x="5060394" y="2361632"/>
          <a:ext cx="1465332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465332" y="201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5756427" y="2345194"/>
        <a:ext cx="73266" cy="73266"/>
      </dsp:txXfrm>
    </dsp:sp>
    <dsp:sp modelId="{9F5B2ED9-BE04-4C9F-BC09-2C9AD0AAB749}">
      <dsp:nvSpPr>
        <dsp:cNvPr id="0" name=""/>
        <dsp:cNvSpPr/>
      </dsp:nvSpPr>
      <dsp:spPr>
        <a:xfrm>
          <a:off x="6101311" y="2661179"/>
          <a:ext cx="2350352" cy="7706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корпоративну (реорганізацію). </a:t>
          </a:r>
          <a:endParaRPr lang="ru-RU" sz="2000" kern="1200" dirty="0"/>
        </a:p>
      </dsp:txBody>
      <dsp:txXfrm>
        <a:off x="6123882" y="2683750"/>
        <a:ext cx="2305210" cy="7254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D5E59-022E-44FA-B8D2-A3A49FD43453}">
      <dsp:nvSpPr>
        <dsp:cNvPr id="0" name=""/>
        <dsp:cNvSpPr/>
      </dsp:nvSpPr>
      <dsp:spPr>
        <a:xfrm>
          <a:off x="846783" y="1262"/>
          <a:ext cx="2306835" cy="13841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а) інвентаризація наявних основних засобів підприємства та виробничих запасів</a:t>
          </a:r>
          <a:endParaRPr lang="ru-RU" sz="1500" kern="1200" dirty="0"/>
        </a:p>
      </dsp:txBody>
      <dsp:txXfrm>
        <a:off x="846783" y="1262"/>
        <a:ext cx="2306835" cy="1384101"/>
      </dsp:txXfrm>
    </dsp:sp>
    <dsp:sp modelId="{7D3D942D-F49B-4EB1-BF94-B6A892BCAD56}">
      <dsp:nvSpPr>
        <dsp:cNvPr id="0" name=""/>
        <dsp:cNvSpPr/>
      </dsp:nvSpPr>
      <dsp:spPr>
        <a:xfrm>
          <a:off x="7812597" y="4755444"/>
          <a:ext cx="2885874" cy="13841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б) виявлення майна підприємства, яке не використовується або тимчасово не використовується в технологічних процесах</a:t>
          </a:r>
          <a:endParaRPr lang="ru-RU" sz="1500" kern="1200" dirty="0"/>
        </a:p>
      </dsp:txBody>
      <dsp:txXfrm>
        <a:off x="7812597" y="4755444"/>
        <a:ext cx="2885874" cy="1384101"/>
      </dsp:txXfrm>
    </dsp:sp>
    <dsp:sp modelId="{57057A07-0BFB-433C-9107-039419AF45D6}">
      <dsp:nvSpPr>
        <dsp:cNvPr id="0" name=""/>
        <dsp:cNvSpPr/>
      </dsp:nvSpPr>
      <dsp:spPr>
        <a:xfrm>
          <a:off x="6500861" y="1262"/>
          <a:ext cx="2306835" cy="13841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в) виявлення основних засобів, зношених на 100 %;</a:t>
          </a:r>
          <a:endParaRPr lang="ru-RU" sz="1500" kern="1200" dirty="0"/>
        </a:p>
      </dsp:txBody>
      <dsp:txXfrm>
        <a:off x="6500861" y="1262"/>
        <a:ext cx="2306835" cy="1384101"/>
      </dsp:txXfrm>
    </dsp:sp>
    <dsp:sp modelId="{32A9CB6B-802B-445B-9063-97BD187FD4FA}">
      <dsp:nvSpPr>
        <dsp:cNvPr id="0" name=""/>
        <dsp:cNvSpPr/>
      </dsp:nvSpPr>
      <dsp:spPr>
        <a:xfrm>
          <a:off x="9038380" y="1262"/>
          <a:ext cx="2306835" cy="13841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г) списання з балансу підприємства неліквідних основних засобів</a:t>
          </a:r>
          <a:endParaRPr lang="ru-RU" sz="1500" kern="1200" dirty="0"/>
        </a:p>
      </dsp:txBody>
      <dsp:txXfrm>
        <a:off x="9038380" y="1262"/>
        <a:ext cx="2306835" cy="1384101"/>
      </dsp:txXfrm>
    </dsp:sp>
    <dsp:sp modelId="{34EE7346-7E11-4919-85BB-C3380703FBCA}">
      <dsp:nvSpPr>
        <dsp:cNvPr id="0" name=""/>
        <dsp:cNvSpPr/>
      </dsp:nvSpPr>
      <dsp:spPr>
        <a:xfrm>
          <a:off x="1003555" y="1616048"/>
          <a:ext cx="2306835" cy="13841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д) реалізація надлишків виробничих запасів, а також залишків продукції і товарів на складах </a:t>
          </a:r>
          <a:endParaRPr lang="ru-RU" sz="1500" kern="1200" dirty="0"/>
        </a:p>
      </dsp:txBody>
      <dsp:txXfrm>
        <a:off x="1003555" y="1616048"/>
        <a:ext cx="2306835" cy="1384101"/>
      </dsp:txXfrm>
    </dsp:sp>
    <dsp:sp modelId="{8F95E463-726B-4256-89A9-9606ACEEB6DE}">
      <dsp:nvSpPr>
        <dsp:cNvPr id="0" name=""/>
        <dsp:cNvSpPr/>
      </dsp:nvSpPr>
      <dsp:spPr>
        <a:xfrm>
          <a:off x="4978003" y="4817606"/>
          <a:ext cx="2572329" cy="13088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е) розгляд можливості погашення заборгованості із ЗП за рахунок товарів або грошових надходжень від цих заходів</a:t>
          </a:r>
          <a:endParaRPr lang="ru-RU" sz="1500" kern="1200" dirty="0"/>
        </a:p>
      </dsp:txBody>
      <dsp:txXfrm>
        <a:off x="4978003" y="4817606"/>
        <a:ext cx="2572329" cy="1308875"/>
      </dsp:txXfrm>
    </dsp:sp>
    <dsp:sp modelId="{C57500E9-AED2-4E67-877E-2BDDD3A6ED51}">
      <dsp:nvSpPr>
        <dsp:cNvPr id="0" name=""/>
        <dsp:cNvSpPr/>
      </dsp:nvSpPr>
      <dsp:spPr>
        <a:xfrm>
          <a:off x="6344088" y="1616048"/>
          <a:ext cx="2306835" cy="13841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ж) виявлення активів та коштів підприємства, які були передані до статутних фондів інших суб’єктів господарювання</a:t>
          </a:r>
          <a:endParaRPr lang="ru-RU" sz="1500" kern="1200" dirty="0"/>
        </a:p>
      </dsp:txBody>
      <dsp:txXfrm>
        <a:off x="6344088" y="1616048"/>
        <a:ext cx="2306835" cy="1384101"/>
      </dsp:txXfrm>
    </dsp:sp>
    <dsp:sp modelId="{46ED665D-039F-4459-96F4-25999C0393BF}">
      <dsp:nvSpPr>
        <dsp:cNvPr id="0" name=""/>
        <dsp:cNvSpPr/>
      </dsp:nvSpPr>
      <dsp:spPr>
        <a:xfrm>
          <a:off x="8881608" y="1616048"/>
          <a:ext cx="2306835" cy="13841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з) визначення з майнового комплексу об’єктів для створення представництв та філій, дочірніх підприємств</a:t>
          </a:r>
          <a:endParaRPr lang="ru-RU" sz="1500" kern="1200" dirty="0"/>
        </a:p>
      </dsp:txBody>
      <dsp:txXfrm>
        <a:off x="8881608" y="1616048"/>
        <a:ext cx="2306835" cy="1384101"/>
      </dsp:txXfrm>
    </dsp:sp>
    <dsp:sp modelId="{0959AD04-5BB0-41B6-8C01-B40ECDC87EA6}">
      <dsp:nvSpPr>
        <dsp:cNvPr id="0" name=""/>
        <dsp:cNvSpPr/>
      </dsp:nvSpPr>
      <dsp:spPr>
        <a:xfrm>
          <a:off x="1136302" y="3230833"/>
          <a:ext cx="2306835" cy="13841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к) відмова від частини земельних ділянок, які не використовуються</a:t>
          </a:r>
          <a:endParaRPr lang="ru-RU" sz="1500" kern="1200" dirty="0"/>
        </a:p>
      </dsp:txBody>
      <dsp:txXfrm>
        <a:off x="1136302" y="3230833"/>
        <a:ext cx="2306835" cy="1384101"/>
      </dsp:txXfrm>
    </dsp:sp>
    <dsp:sp modelId="{A53B34D9-DD04-4B28-BA59-AA02B46BF32D}">
      <dsp:nvSpPr>
        <dsp:cNvPr id="0" name=""/>
        <dsp:cNvSpPr/>
      </dsp:nvSpPr>
      <dsp:spPr>
        <a:xfrm>
          <a:off x="3673822" y="3230833"/>
          <a:ext cx="2306835" cy="13841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л) розробка заходів реструктуризації кредиторської заборгованості; </a:t>
          </a:r>
          <a:endParaRPr lang="ru-RU" sz="1500" kern="1200" dirty="0"/>
        </a:p>
      </dsp:txBody>
      <dsp:txXfrm>
        <a:off x="3673822" y="3230833"/>
        <a:ext cx="2306835" cy="1384101"/>
      </dsp:txXfrm>
    </dsp:sp>
    <dsp:sp modelId="{D16922FB-1EF6-42DC-A1C6-3F738354662F}">
      <dsp:nvSpPr>
        <dsp:cNvPr id="0" name=""/>
        <dsp:cNvSpPr/>
      </dsp:nvSpPr>
      <dsp:spPr>
        <a:xfrm>
          <a:off x="6211341" y="3230833"/>
          <a:ext cx="2306835" cy="13841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м) створення сучасних організаційних форм управління</a:t>
          </a:r>
          <a:endParaRPr lang="ru-RU" sz="1500" kern="1200" dirty="0"/>
        </a:p>
      </dsp:txBody>
      <dsp:txXfrm>
        <a:off x="6211341" y="3230833"/>
        <a:ext cx="2306835" cy="1384101"/>
      </dsp:txXfrm>
    </dsp:sp>
    <dsp:sp modelId="{30A8EA50-6462-4A60-B44A-093301BB7D84}">
      <dsp:nvSpPr>
        <dsp:cNvPr id="0" name=""/>
        <dsp:cNvSpPr/>
      </dsp:nvSpPr>
      <dsp:spPr>
        <a:xfrm>
          <a:off x="8748861" y="3230833"/>
          <a:ext cx="2306835" cy="13841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н) зміна централізованого стиля керівництва на стиль роботи в команді;</a:t>
          </a:r>
          <a:endParaRPr lang="ru-RU" sz="1500" kern="1200" dirty="0"/>
        </a:p>
      </dsp:txBody>
      <dsp:txXfrm>
        <a:off x="8748861" y="3230833"/>
        <a:ext cx="2306835" cy="1384101"/>
      </dsp:txXfrm>
    </dsp:sp>
    <dsp:sp modelId="{DE20B8BC-0285-4BF4-9DA8-6C999C17304D}">
      <dsp:nvSpPr>
        <dsp:cNvPr id="0" name=""/>
        <dsp:cNvSpPr/>
      </dsp:nvSpPr>
      <dsp:spPr>
        <a:xfrm>
          <a:off x="2405062" y="4845618"/>
          <a:ext cx="2306835" cy="13841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о) створення підрозділів з маркетингу, з роботи з акціонерами, боржниками</a:t>
          </a:r>
          <a:endParaRPr lang="uk-UA" sz="1500" kern="1200" dirty="0"/>
        </a:p>
      </dsp:txBody>
      <dsp:txXfrm>
        <a:off x="2405062" y="4845618"/>
        <a:ext cx="2306835" cy="1384101"/>
      </dsp:txXfrm>
    </dsp:sp>
    <dsp:sp modelId="{9950A999-1CDD-4218-8C3A-5A6A813530E1}">
      <dsp:nvSpPr>
        <dsp:cNvPr id="0" name=""/>
        <dsp:cNvSpPr/>
      </dsp:nvSpPr>
      <dsp:spPr>
        <a:xfrm>
          <a:off x="3727733" y="1579900"/>
          <a:ext cx="2306835" cy="13841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п) оптимізація чисельності працівників з метою скорочення витрат</a:t>
          </a:r>
          <a:endParaRPr lang="uk-UA" sz="1500" kern="1200" dirty="0"/>
        </a:p>
      </dsp:txBody>
      <dsp:txXfrm>
        <a:off x="3727733" y="1579900"/>
        <a:ext cx="2306835" cy="1384101"/>
      </dsp:txXfrm>
    </dsp:sp>
    <dsp:sp modelId="{148C6A1C-C433-4496-B33D-B84557D2CA20}">
      <dsp:nvSpPr>
        <dsp:cNvPr id="0" name=""/>
        <dsp:cNvSpPr/>
      </dsp:nvSpPr>
      <dsp:spPr>
        <a:xfrm>
          <a:off x="3717998" y="3"/>
          <a:ext cx="2306835" cy="13841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р) пошук нових ринків збуту і партнерів.</a:t>
          </a:r>
          <a:endParaRPr lang="uk-UA" sz="1500" kern="1200" dirty="0"/>
        </a:p>
      </dsp:txBody>
      <dsp:txXfrm>
        <a:off x="3717998" y="3"/>
        <a:ext cx="2306835" cy="1384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6211" y="2651759"/>
            <a:ext cx="9068586" cy="2330749"/>
          </a:xfrm>
        </p:spPr>
        <p:txBody>
          <a:bodyPr/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Тема </a:t>
            </a:r>
            <a:r>
              <a:rPr lang="uk-UA" sz="4000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uk-UA" sz="4000" b="1" dirty="0">
                <a:solidFill>
                  <a:schemeClr val="accent1">
                    <a:lumMod val="75000"/>
                  </a:schemeClr>
                </a:solidFill>
              </a:rPr>
              <a:t>Антикризова програма підприємства і формування системи фінансового антикризового управління</a:t>
            </a:r>
            <a:r>
              <a:rPr lang="uk-UA" sz="4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uk-UA" sz="4000" dirty="0">
                <a:solidFill>
                  <a:schemeClr val="accent1">
                    <a:lumMod val="75000"/>
                  </a:schemeClr>
                </a:solidFill>
              </a:rPr>
            </a:br>
            <a:endParaRPr lang="uk-UA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238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591991"/>
              </p:ext>
            </p:extLst>
          </p:nvPr>
        </p:nvGraphicFramePr>
        <p:xfrm>
          <a:off x="198121" y="903850"/>
          <a:ext cx="11780520" cy="5352939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982989">
                  <a:extLst>
                    <a:ext uri="{9D8B030D-6E8A-4147-A177-3AD203B41FA5}">
                      <a16:colId xmlns:a16="http://schemas.microsoft.com/office/drawing/2014/main" val="214429472"/>
                    </a:ext>
                  </a:extLst>
                </a:gridCol>
                <a:gridCol w="6431668">
                  <a:extLst>
                    <a:ext uri="{9D8B030D-6E8A-4147-A177-3AD203B41FA5}">
                      <a16:colId xmlns:a16="http://schemas.microsoft.com/office/drawing/2014/main" val="3555204272"/>
                    </a:ext>
                  </a:extLst>
                </a:gridCol>
                <a:gridCol w="3365863">
                  <a:extLst>
                    <a:ext uri="{9D8B030D-6E8A-4147-A177-3AD203B41FA5}">
                      <a16:colId xmlns:a16="http://schemas.microsoft.com/office/drawing/2014/main" val="3582512078"/>
                    </a:ext>
                  </a:extLst>
                </a:gridCol>
              </a:tblGrid>
              <a:tr h="15671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Реінжиніринг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перепроектування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бізнес-процесів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підприємства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за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рахунок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скорочення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зайвих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ланок та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операцій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бізнеспроцесах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зайвих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витрат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часу та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інших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ресурсів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різке підвищення показників ефективності діяльності, таких як продуктивність праці, час обслуговування чи виготовлення продукції, собівартість тощо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600570"/>
                  </a:ext>
                </a:extLst>
              </a:tr>
              <a:tr h="19207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Реструктуризація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здійснення організаційно-економічних, правових, виробничо-технічних заходів, спрямованих на зміну структури підприємства, його управління, форм господарювання, які можуть забезпечити підприємству фінансове оздоровлення, збільшення обсягів випуску конкурентоспроможної продукції, підвищення ефективності виробництва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подолання</a:t>
                      </a:r>
                      <a:r>
                        <a:rPr lang="ru-RU" sz="1600" dirty="0">
                          <a:effectLst/>
                        </a:rPr>
                        <a:t> причин </a:t>
                      </a:r>
                      <a:r>
                        <a:rPr lang="ru-RU" sz="1600" dirty="0" err="1">
                          <a:effectLst/>
                        </a:rPr>
                        <a:t>стратегічної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кризи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кризи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прибутковості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421606"/>
                  </a:ext>
                </a:extLst>
              </a:tr>
              <a:tr h="18650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Злиття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об’єднання підприємств (шляхом створення нової юридичної особи або приєднання підприємств до головного підприємства), у результаті якого власники (акціонери) підприємств, що об’єдналися, здійснюватимуть контроль над усіма чистими активами об’єднаних підприємств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досягнення подальшого спільного розподілу ризиків та вигід від об’єднання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extLst>
                  <a:ext uri="{0D108BD9-81ED-4DB2-BD59-A6C34878D82A}">
                    <a16:rowId xmlns:a16="http://schemas.microsoft.com/office/drawing/2014/main" val="4008799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783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1223" y="458409"/>
            <a:ext cx="11834948" cy="1371600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uk-UA" sz="3200" b="1" dirty="0">
                <a:solidFill>
                  <a:schemeClr val="accent1">
                    <a:lumMod val="75000"/>
                  </a:schemeClr>
                </a:solidFill>
              </a:rPr>
              <a:t>Характеристика  фінансових антикризових заходів</a:t>
            </a:r>
            <a:r>
              <a:rPr lang="uk-UA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uk-UA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uk-UA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999" y="1489165"/>
            <a:ext cx="11430000" cy="3931920"/>
          </a:xfrm>
        </p:spPr>
        <p:txBody>
          <a:bodyPr/>
          <a:lstStyle/>
          <a:p>
            <a:pPr marL="0" indent="360000">
              <a:buNone/>
            </a:pPr>
            <a:r>
              <a:rPr lang="uk-UA" b="1" i="1" dirty="0"/>
              <a:t>У законодавстві України наведено таке визначення поняття реструктуризації</a:t>
            </a:r>
            <a:r>
              <a:rPr lang="uk-UA" dirty="0"/>
              <a:t>: це здійснення організаційно-господарських, фінансово-економічних, правових, технічних заходів, спрямованих на реорганізацію підприємства, зміну форм власності, управління, організаційно-правової форми, що сприятиме фінансовому оздоровленню підприємства, збільшенню обсягів випуску конкурентоспроможності продукції, підвищенню ефективності виробництва та задоволенню вимог кредиторів. </a:t>
            </a:r>
            <a:endParaRPr lang="uk-UA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90867196"/>
              </p:ext>
            </p:extLst>
          </p:nvPr>
        </p:nvGraphicFramePr>
        <p:xfrm>
          <a:off x="1312091" y="3017519"/>
          <a:ext cx="9567817" cy="3434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0318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6024" y="250708"/>
            <a:ext cx="11678193" cy="376309"/>
          </a:xfrm>
        </p:spPr>
        <p:txBody>
          <a:bodyPr>
            <a:normAutofit fontScale="90000"/>
          </a:bodyPr>
          <a:lstStyle/>
          <a:p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Основними заходами реструктуризації є такі</a:t>
            </a:r>
            <a:endParaRPr lang="uk-UA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856831"/>
              </p:ext>
            </p:extLst>
          </p:nvPr>
        </p:nvGraphicFramePr>
        <p:xfrm>
          <a:off x="-496388" y="627017"/>
          <a:ext cx="12192000" cy="6230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2829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лекційного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uk-UA" sz="4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297" y="1593669"/>
            <a:ext cx="10058400" cy="39319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b="1" i="1" spc="-1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b="1" i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Сутність антикризової програми підприємства. </a:t>
            </a:r>
            <a:endParaRPr lang="uk-UA" sz="2800" i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b="1" i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Процес формування антикризової програми підприємства. </a:t>
            </a:r>
            <a:endParaRPr lang="uk-UA" sz="2800" i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b="1" i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Методи (заходи) фінансового антикризового управління. </a:t>
            </a:r>
            <a:endParaRPr lang="uk-UA" sz="2800" i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b="1" i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Характеристика  фінансових антикризових заходів.</a:t>
            </a:r>
            <a:endParaRPr lang="uk-UA" sz="2800" i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i="1" dirty="0"/>
          </a:p>
        </p:txBody>
      </p:sp>
    </p:spTree>
    <p:extLst>
      <p:ext uri="{BB962C8B-B14F-4D97-AF65-F5344CB8AC3E}">
        <p14:creationId xmlns:p14="http://schemas.microsoft.com/office/powerpoint/2010/main" val="1075086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834" y="642594"/>
            <a:ext cx="10328366" cy="137160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uk-UA" sz="3200" b="1" spc="-1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3200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Сутність антикризової програми підприємства</a:t>
            </a:r>
            <a:r>
              <a:rPr lang="uk-UA" sz="3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9268" y="1841863"/>
            <a:ext cx="10563497" cy="3931920"/>
          </a:xfrm>
        </p:spPr>
        <p:txBody>
          <a:bodyPr>
            <a:normAutofit/>
          </a:bodyPr>
          <a:lstStyle/>
          <a:p>
            <a:pPr indent="449580" algn="just">
              <a:lnSpc>
                <a:spcPct val="115000"/>
              </a:lnSpc>
            </a:pP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Антикризова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спеціальним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підготовлений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документ, у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систематизовано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викладається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планується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служб для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мети –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кризового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стану.</a:t>
            </a:r>
            <a:endParaRPr lang="uk-UA" sz="2400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9074" y="3746863"/>
            <a:ext cx="4337414" cy="2707005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307080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1217359"/>
            <a:ext cx="11207932" cy="13716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Антикризова програма та план антикризових заходів мають задовольняти такі вимоги: </a:t>
            </a:r>
            <a:r>
              <a:rPr lang="uk-UA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914197"/>
              </p:ext>
            </p:extLst>
          </p:nvPr>
        </p:nvGraphicFramePr>
        <p:xfrm>
          <a:off x="156754" y="1502230"/>
          <a:ext cx="11913325" cy="5355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7792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8903" y="107017"/>
            <a:ext cx="10058400" cy="911886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Формат антикризової програми</a:t>
            </a:r>
            <a:endParaRPr lang="uk-UA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926927"/>
              </p:ext>
            </p:extLst>
          </p:nvPr>
        </p:nvGraphicFramePr>
        <p:xfrm>
          <a:off x="339635" y="809897"/>
          <a:ext cx="11652068" cy="5930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356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799" y="642594"/>
            <a:ext cx="10676709" cy="13716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2.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Процес формування антикризової програми підприємства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dirty="0">
                <a:solidFill>
                  <a:schemeClr val="accent2">
                    <a:lumMod val="75000"/>
                  </a:schemeClr>
                </a:solidFill>
              </a:rPr>
            </a:br>
            <a:endParaRPr lang="uk-UA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3954" y="2014194"/>
            <a:ext cx="11286309" cy="43212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i="1" dirty="0"/>
              <a:t>Більшість вітчизняних та російських авторів пропонують певний вибір антикризових заходів: </a:t>
            </a:r>
          </a:p>
          <a:p>
            <a:pPr marL="0" indent="360000">
              <a:buNone/>
            </a:pPr>
            <a:r>
              <a:rPr lang="uk-UA" sz="2400" dirty="0"/>
              <a:t>– відповідно до ступеня глибини існуючої кризи та стадії фінансової стабілізації (методи оперативного, тактичного, стратегічного механізму); </a:t>
            </a:r>
          </a:p>
          <a:p>
            <a:pPr marL="0" indent="360000">
              <a:buNone/>
            </a:pPr>
            <a:r>
              <a:rPr lang="uk-UA" sz="2400" dirty="0"/>
              <a:t>– виділяють оперативні, довгострокові фінансові та довгострокові інвестиційні методи, які використовуються послідовно, якщо необхідний результат не буде отриманий; </a:t>
            </a:r>
          </a:p>
          <a:p>
            <a:pPr marL="0" indent="360000">
              <a:buNone/>
            </a:pPr>
            <a:r>
              <a:rPr lang="uk-UA" sz="2400" dirty="0"/>
              <a:t>– групують методи санації залежно від кількісних показників-індикаторів загрози банкрутства тощо. </a:t>
            </a:r>
          </a:p>
        </p:txBody>
      </p:sp>
    </p:spTree>
    <p:extLst>
      <p:ext uri="{BB962C8B-B14F-4D97-AF65-F5344CB8AC3E}">
        <p14:creationId xmlns:p14="http://schemas.microsoft.com/office/powerpoint/2010/main" val="1310339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6240" y="2730137"/>
            <a:ext cx="11795760" cy="57345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2000" dirty="0" smtClean="0"/>
          </a:p>
          <a:p>
            <a:pPr marL="0" indent="0" algn="ctr">
              <a:buNone/>
            </a:pPr>
            <a:endParaRPr lang="uk-UA" sz="2000" dirty="0"/>
          </a:p>
          <a:p>
            <a:pPr marL="0" indent="0" algn="ctr"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 algn="ctr">
              <a:buNone/>
            </a:pPr>
            <a:endParaRPr lang="uk-UA" dirty="0"/>
          </a:p>
          <a:p>
            <a:pPr marL="0" indent="0">
              <a:buNone/>
            </a:pPr>
            <a:r>
              <a:rPr lang="uk-UA" b="1" i="1" dirty="0"/>
              <a:t>Множина альтернатив </a:t>
            </a:r>
            <a:r>
              <a:rPr lang="ru-RU" b="1" i="1" dirty="0"/>
              <a:t>A </a:t>
            </a:r>
            <a:r>
              <a:rPr lang="ru-RU" i="1" dirty="0">
                <a:sym typeface="Symbol" panose="05050102010706020507" pitchFamily="18" charset="2"/>
              </a:rPr>
              <a:t></a:t>
            </a:r>
            <a:r>
              <a:rPr lang="uk-UA" i="1" dirty="0"/>
              <a:t> (</a:t>
            </a:r>
            <a:r>
              <a:rPr lang="ru-RU" i="1" dirty="0"/>
              <a:t>a</a:t>
            </a:r>
            <a:r>
              <a:rPr lang="uk-UA" i="1" dirty="0"/>
              <a:t>1,</a:t>
            </a:r>
            <a:r>
              <a:rPr lang="ru-RU" i="1" dirty="0"/>
              <a:t>a</a:t>
            </a:r>
            <a:r>
              <a:rPr lang="uk-UA" i="1" dirty="0"/>
              <a:t>2,</a:t>
            </a:r>
            <a:r>
              <a:rPr lang="ru-RU" i="1" dirty="0"/>
              <a:t>a</a:t>
            </a:r>
            <a:r>
              <a:rPr lang="uk-UA" i="1" dirty="0"/>
              <a:t>3,...</a:t>
            </a:r>
            <a:r>
              <a:rPr lang="ru-RU" i="1" dirty="0" err="1"/>
              <a:t>an</a:t>
            </a:r>
            <a:r>
              <a:rPr lang="uk-UA" i="1" dirty="0"/>
              <a:t>) являє собою повний перелік можливих альтернатив розв’язування задачі</a:t>
            </a:r>
            <a:r>
              <a:rPr lang="uk-UA" dirty="0"/>
              <a:t>. </a:t>
            </a:r>
            <a:endParaRPr lang="uk-UA" dirty="0" smtClean="0"/>
          </a:p>
          <a:p>
            <a:pPr marL="0" indent="0">
              <a:buNone/>
            </a:pPr>
            <a:r>
              <a:rPr lang="uk-UA" b="1" i="1" dirty="0" smtClean="0"/>
              <a:t>Множина </a:t>
            </a:r>
            <a:r>
              <a:rPr lang="uk-UA" b="1" i="1" dirty="0"/>
              <a:t>гіпотез </a:t>
            </a:r>
            <a:r>
              <a:rPr lang="ru-RU" b="1" i="1" dirty="0"/>
              <a:t>H </a:t>
            </a:r>
            <a:r>
              <a:rPr lang="ru-RU" i="1" dirty="0">
                <a:sym typeface="Symbol" panose="05050102010706020507" pitchFamily="18" charset="2"/>
              </a:rPr>
              <a:t></a:t>
            </a:r>
            <a:r>
              <a:rPr lang="uk-UA" i="1" dirty="0"/>
              <a:t> (</a:t>
            </a:r>
            <a:r>
              <a:rPr lang="ru-RU" i="1" dirty="0"/>
              <a:t>h</a:t>
            </a:r>
            <a:r>
              <a:rPr lang="uk-UA" i="1" dirty="0"/>
              <a:t>1,</a:t>
            </a:r>
            <a:r>
              <a:rPr lang="ru-RU" i="1" dirty="0"/>
              <a:t>h</a:t>
            </a:r>
            <a:r>
              <a:rPr lang="uk-UA" i="1" dirty="0"/>
              <a:t>2,</a:t>
            </a:r>
            <a:r>
              <a:rPr lang="ru-RU" i="1" dirty="0"/>
              <a:t>h</a:t>
            </a:r>
            <a:r>
              <a:rPr lang="uk-UA" i="1" dirty="0"/>
              <a:t>3,...</a:t>
            </a:r>
            <a:r>
              <a:rPr lang="ru-RU" i="1" dirty="0" err="1"/>
              <a:t>hn</a:t>
            </a:r>
            <a:r>
              <a:rPr lang="uk-UA" i="1" dirty="0"/>
              <a:t>) визначає набір гіпотез (судження) про стан зовнішнього та внутрішнього оточення підприємства, який визначається наслідками прийнятого </a:t>
            </a:r>
            <a:r>
              <a:rPr lang="uk-UA" i="1" dirty="0" smtClean="0"/>
              <a:t>рішення</a:t>
            </a:r>
          </a:p>
          <a:p>
            <a:pPr marL="0" indent="0">
              <a:buNone/>
            </a:pPr>
            <a:r>
              <a:rPr lang="uk-UA" b="1" i="1" dirty="0" smtClean="0"/>
              <a:t>Множина </a:t>
            </a:r>
            <a:r>
              <a:rPr lang="uk-UA" b="1" i="1" dirty="0"/>
              <a:t>наслідків </a:t>
            </a:r>
            <a:r>
              <a:rPr lang="ru-RU" b="1" i="1" dirty="0"/>
              <a:t>W </a:t>
            </a:r>
            <a:r>
              <a:rPr lang="ru-RU" i="1" dirty="0">
                <a:sym typeface="Symbol" panose="05050102010706020507" pitchFamily="18" charset="2"/>
              </a:rPr>
              <a:t></a:t>
            </a:r>
            <a:r>
              <a:rPr lang="uk-UA" i="1" dirty="0"/>
              <a:t> (</a:t>
            </a:r>
            <a:r>
              <a:rPr lang="ru-RU" i="1" dirty="0"/>
              <a:t>w</a:t>
            </a:r>
            <a:r>
              <a:rPr lang="uk-UA" i="1" dirty="0"/>
              <a:t>1,</a:t>
            </a:r>
            <a:r>
              <a:rPr lang="ru-RU" i="1" dirty="0"/>
              <a:t>w</a:t>
            </a:r>
            <a:r>
              <a:rPr lang="uk-UA" i="1" dirty="0"/>
              <a:t>2,</a:t>
            </a:r>
            <a:r>
              <a:rPr lang="ru-RU" i="1" dirty="0"/>
              <a:t>w</a:t>
            </a:r>
            <a:r>
              <a:rPr lang="uk-UA" i="1" dirty="0"/>
              <a:t>3,...</a:t>
            </a:r>
            <a:r>
              <a:rPr lang="ru-RU" i="1" dirty="0" err="1"/>
              <a:t>wn</a:t>
            </a:r>
            <a:r>
              <a:rPr lang="uk-UA" i="1" dirty="0"/>
              <a:t>) являє собою функцію наслідків, яка визначена на </a:t>
            </a:r>
            <a:r>
              <a:rPr lang="uk-UA" i="1" dirty="0" err="1"/>
              <a:t>декартовому</a:t>
            </a:r>
            <a:r>
              <a:rPr lang="uk-UA" i="1" dirty="0"/>
              <a:t> просторі таким чином, що характеризує можливі наслідки прийняття альтернативи </a:t>
            </a:r>
            <a:r>
              <a:rPr lang="uk-UA" i="1" dirty="0" err="1"/>
              <a:t>Аі</a:t>
            </a:r>
            <a:r>
              <a:rPr lang="uk-UA" i="1" dirty="0"/>
              <a:t> в умовах виконання гіпотези </a:t>
            </a:r>
            <a:r>
              <a:rPr lang="ru-RU" i="1" dirty="0" err="1"/>
              <a:t>Hm</a:t>
            </a:r>
            <a:r>
              <a:rPr lang="uk-UA" i="1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01218544"/>
              </p:ext>
            </p:extLst>
          </p:nvPr>
        </p:nvGraphicFramePr>
        <p:xfrm>
          <a:off x="1418046" y="522515"/>
          <a:ext cx="9058366" cy="3775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2986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126" y="0"/>
            <a:ext cx="11377747" cy="137160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uk-UA" sz="2800" b="1" spc="-1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Методи (заходи) фінансового антикризового управління</a:t>
            </a:r>
            <a:r>
              <a:rPr lang="uk-UA" sz="28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5176" y="666206"/>
            <a:ext cx="10058400" cy="705394"/>
          </a:xfrm>
        </p:spPr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Систематизація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тактичних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методів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фінансового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антикризового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510011"/>
              </p:ext>
            </p:extLst>
          </p:nvPr>
        </p:nvGraphicFramePr>
        <p:xfrm>
          <a:off x="226420" y="1018903"/>
          <a:ext cx="11869785" cy="5720091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594116">
                  <a:extLst>
                    <a:ext uri="{9D8B030D-6E8A-4147-A177-3AD203B41FA5}">
                      <a16:colId xmlns:a16="http://schemas.microsoft.com/office/drawing/2014/main" val="3862294011"/>
                    </a:ext>
                  </a:extLst>
                </a:gridCol>
                <a:gridCol w="6539693">
                  <a:extLst>
                    <a:ext uri="{9D8B030D-6E8A-4147-A177-3AD203B41FA5}">
                      <a16:colId xmlns:a16="http://schemas.microsoft.com/office/drawing/2014/main" val="208837296"/>
                    </a:ext>
                  </a:extLst>
                </a:gridCol>
                <a:gridCol w="3735976">
                  <a:extLst>
                    <a:ext uri="{9D8B030D-6E8A-4147-A177-3AD203B41FA5}">
                      <a16:colId xmlns:a16="http://schemas.microsoft.com/office/drawing/2014/main" val="1983686453"/>
                    </a:ext>
                  </a:extLst>
                </a:gridCol>
              </a:tblGrid>
              <a:tr h="591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Назва методу</a:t>
                      </a:r>
                      <a:endParaRPr lang="uk-UA" sz="180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Сутність</a:t>
                      </a:r>
                      <a:endParaRPr lang="uk-UA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Мета</a:t>
                      </a:r>
                      <a:endParaRPr lang="uk-UA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extLst>
                  <a:ext uri="{0D108BD9-81ED-4DB2-BD59-A6C34878D82A}">
                    <a16:rowId xmlns:a16="http://schemas.microsoft.com/office/drawing/2014/main" val="2179217488"/>
                  </a:ext>
                </a:extLst>
              </a:tr>
              <a:tr h="15530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Даунсайзинг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можливості підприємства адаптуватися до умов внутрішнього та зовнішнього середовища шляхом зменшення виробничих </a:t>
                      </a:r>
                      <a:r>
                        <a:rPr lang="uk-UA" sz="1600" dirty="0" err="1">
                          <a:effectLst/>
                        </a:rPr>
                        <a:t>потужностей</a:t>
                      </a:r>
                      <a:r>
                        <a:rPr lang="uk-UA" sz="1600" dirty="0">
                          <a:effectLst/>
                        </a:rPr>
                        <a:t> та чисельності персоналу підприємства відповідно до реального попиту та ринкових можливостей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значне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скорочення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постійних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витрат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зменшення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собівартості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продукції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extLst>
                  <a:ext uri="{0D108BD9-81ED-4DB2-BD59-A6C34878D82A}">
                    <a16:rowId xmlns:a16="http://schemas.microsoft.com/office/drawing/2014/main" val="1377606188"/>
                  </a:ext>
                </a:extLst>
              </a:tr>
              <a:tr h="16831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Санація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сукупність заходів фінансово-економічного, виробничо-технічного, організаційного та соціального характеру, спрямованих на швидке покращення фінансових показників підприємства за рахунок зміни структури активів та пасивів підприємства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відновлення ліквідності та платоспроможності, а також, як і при реструктуризації, на відновлення прибутковості та конкурентоспроможності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extLst>
                  <a:ext uri="{0D108BD9-81ED-4DB2-BD59-A6C34878D82A}">
                    <a16:rowId xmlns:a16="http://schemas.microsoft.com/office/drawing/2014/main" val="169398234"/>
                  </a:ext>
                </a:extLst>
              </a:tr>
              <a:tr h="796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Моніторинг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дослідження, оцінка та прогноз стану навколишнього середовища в зв’язку господарчою діяльністю підприємства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раннє виявлення кризи, яка насувається, та «слабких її сигналів«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extLst>
                  <a:ext uri="{0D108BD9-81ED-4DB2-BD59-A6C34878D82A}">
                    <a16:rowId xmlns:a16="http://schemas.microsoft.com/office/drawing/2014/main" val="1109443793"/>
                  </a:ext>
                </a:extLst>
              </a:tr>
              <a:tr h="1032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Контролінг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функція у системі управління підприємством, яка аналізує та координує систему виконання виробничих програм у порівнянні з плановими показниками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прискорення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виявлення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кризових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явищ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856" marR="38856" marT="0" marB="0"/>
                </a:tc>
                <a:extLst>
                  <a:ext uri="{0D108BD9-81ED-4DB2-BD59-A6C34878D82A}">
                    <a16:rowId xmlns:a16="http://schemas.microsoft.com/office/drawing/2014/main" val="1057359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6734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366" y="342149"/>
            <a:ext cx="11769634" cy="585314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Систематизація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стратегічних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методів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антикризового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endParaRPr lang="uk-U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415513"/>
              </p:ext>
            </p:extLst>
          </p:nvPr>
        </p:nvGraphicFramePr>
        <p:xfrm>
          <a:off x="235130" y="1058090"/>
          <a:ext cx="11745687" cy="4900451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855939">
                  <a:extLst>
                    <a:ext uri="{9D8B030D-6E8A-4147-A177-3AD203B41FA5}">
                      <a16:colId xmlns:a16="http://schemas.microsoft.com/office/drawing/2014/main" val="2742059902"/>
                    </a:ext>
                  </a:extLst>
                </a:gridCol>
                <a:gridCol w="5817536">
                  <a:extLst>
                    <a:ext uri="{9D8B030D-6E8A-4147-A177-3AD203B41FA5}">
                      <a16:colId xmlns:a16="http://schemas.microsoft.com/office/drawing/2014/main" val="1076638538"/>
                    </a:ext>
                  </a:extLst>
                </a:gridCol>
                <a:gridCol w="4072212">
                  <a:extLst>
                    <a:ext uri="{9D8B030D-6E8A-4147-A177-3AD203B41FA5}">
                      <a16:colId xmlns:a16="http://schemas.microsoft.com/office/drawing/2014/main" val="4219810987"/>
                    </a:ext>
                  </a:extLst>
                </a:gridCol>
              </a:tblGrid>
              <a:tr h="451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Назва методу</a:t>
                      </a:r>
                      <a:endParaRPr lang="uk-UA" sz="160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Сутність</a:t>
                      </a:r>
                      <a:endParaRPr lang="uk-UA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Мета</a:t>
                      </a:r>
                      <a:endParaRPr lang="uk-UA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extLst>
                  <a:ext uri="{0D108BD9-81ED-4DB2-BD59-A6C34878D82A}">
                    <a16:rowId xmlns:a16="http://schemas.microsoft.com/office/drawing/2014/main" val="1298959029"/>
                  </a:ext>
                </a:extLst>
              </a:tr>
              <a:tr h="1468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Диверсифікація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розширення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сфери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діяльності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суб’єкта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господарювання</a:t>
                      </a:r>
                      <a:r>
                        <a:rPr lang="ru-RU" sz="1600" dirty="0">
                          <a:effectLst/>
                        </a:rPr>
                        <a:t> в будь-</a:t>
                      </a:r>
                      <a:r>
                        <a:rPr lang="ru-RU" sz="1600" dirty="0" err="1">
                          <a:effectLst/>
                        </a:rPr>
                        <a:t>якому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напрямі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щоб</a:t>
                      </a:r>
                      <a:r>
                        <a:rPr lang="ru-RU" sz="1600" dirty="0">
                          <a:effectLst/>
                        </a:rPr>
                        <a:t> не бути </a:t>
                      </a:r>
                      <a:r>
                        <a:rPr lang="ru-RU" sz="1600" dirty="0" err="1">
                          <a:effectLst/>
                        </a:rPr>
                        <a:t>залежним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від</a:t>
                      </a:r>
                      <a:r>
                        <a:rPr lang="ru-RU" sz="1600" dirty="0">
                          <a:effectLst/>
                        </a:rPr>
                        <a:t> одного ринку, </a:t>
                      </a:r>
                      <a:r>
                        <a:rPr lang="ru-RU" sz="1600" dirty="0" err="1">
                          <a:effectLst/>
                        </a:rPr>
                        <a:t>застосовується</a:t>
                      </a:r>
                      <a:r>
                        <a:rPr lang="ru-RU" sz="1600" dirty="0">
                          <a:effectLst/>
                        </a:rPr>
                        <a:t> на початку </a:t>
                      </a:r>
                      <a:r>
                        <a:rPr lang="ru-RU" sz="1600" dirty="0" err="1">
                          <a:effectLst/>
                        </a:rPr>
                        <a:t>створення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підприємства</a:t>
                      </a:r>
                      <a:r>
                        <a:rPr lang="ru-RU" sz="1600" dirty="0">
                          <a:effectLst/>
                        </a:rPr>
                        <a:t>, при перших </a:t>
                      </a:r>
                      <a:r>
                        <a:rPr lang="ru-RU" sz="1600" dirty="0" err="1">
                          <a:effectLst/>
                        </a:rPr>
                        <a:t>ознаках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кризи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об’єднання у межах однієї організації різних стадій виробництва та розподілу, різних видів діяльності задля суттєвої економії витрат.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extLst>
                  <a:ext uri="{0D108BD9-81ED-4DB2-BD59-A6C34878D82A}">
                    <a16:rowId xmlns:a16="http://schemas.microsoft.com/office/drawing/2014/main" val="2232693154"/>
                  </a:ext>
                </a:extLst>
              </a:tr>
              <a:tr h="19724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Регуляризація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формування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системи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стратегічного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планування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управлінського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обліку</a:t>
                      </a:r>
                      <a:r>
                        <a:rPr lang="ru-RU" sz="1600" dirty="0">
                          <a:effectLst/>
                        </a:rPr>
                        <a:t>; </a:t>
                      </a:r>
                      <a:r>
                        <a:rPr lang="ru-RU" sz="1600" dirty="0" err="1">
                          <a:effectLst/>
                        </a:rPr>
                        <a:t>створення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комплексної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системи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фінансового</a:t>
                      </a:r>
                      <a:r>
                        <a:rPr lang="ru-RU" sz="1600" dirty="0">
                          <a:effectLst/>
                        </a:rPr>
                        <a:t> контролю та </a:t>
                      </a:r>
                      <a:r>
                        <a:rPr lang="ru-RU" sz="1600" dirty="0" err="1">
                          <a:effectLst/>
                        </a:rPr>
                        <a:t>планування</a:t>
                      </a:r>
                      <a:r>
                        <a:rPr lang="ru-RU" sz="1600" dirty="0">
                          <a:effectLst/>
                        </a:rPr>
                        <a:t>; </a:t>
                      </a:r>
                      <a:r>
                        <a:rPr lang="ru-RU" sz="1600" dirty="0" err="1">
                          <a:effectLst/>
                        </a:rPr>
                        <a:t>створення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автоматизованої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системи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обліку</a:t>
                      </a:r>
                      <a:r>
                        <a:rPr lang="ru-RU" sz="1600" dirty="0">
                          <a:effectLst/>
                        </a:rPr>
                        <a:t>; </a:t>
                      </a:r>
                      <a:r>
                        <a:rPr lang="ru-RU" sz="1600" dirty="0" err="1">
                          <a:effectLst/>
                        </a:rPr>
                        <a:t>впровадження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повноцінних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маркетингових</a:t>
                      </a:r>
                      <a:r>
                        <a:rPr lang="ru-RU" sz="1600" dirty="0">
                          <a:effectLst/>
                        </a:rPr>
                        <a:t> служб </a:t>
                      </a:r>
                      <a:r>
                        <a:rPr lang="ru-RU" sz="1600" dirty="0" err="1">
                          <a:effectLst/>
                        </a:rPr>
                        <a:t>тощо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формування</a:t>
                      </a:r>
                      <a:r>
                        <a:rPr lang="ru-RU" sz="1600" dirty="0">
                          <a:effectLst/>
                        </a:rPr>
                        <a:t> систем </a:t>
                      </a:r>
                      <a:r>
                        <a:rPr lang="ru-RU" sz="1600" dirty="0" err="1">
                          <a:effectLst/>
                        </a:rPr>
                        <a:t>управління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спроможних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вирішувати</a:t>
                      </a:r>
                      <a:r>
                        <a:rPr lang="ru-RU" sz="1600" dirty="0">
                          <a:effectLst/>
                        </a:rPr>
                        <a:t> великий </a:t>
                      </a:r>
                      <a:r>
                        <a:rPr lang="ru-RU" sz="1600" dirty="0" err="1">
                          <a:effectLst/>
                        </a:rPr>
                        <a:t>обсяг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складних</a:t>
                      </a:r>
                      <a:r>
                        <a:rPr lang="ru-RU" sz="1600" dirty="0">
                          <a:effectLst/>
                        </a:rPr>
                        <a:t> задач, </a:t>
                      </a:r>
                      <a:r>
                        <a:rPr lang="ru-RU" sz="1600" dirty="0" err="1">
                          <a:effectLst/>
                        </a:rPr>
                        <a:t>пов’язаних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із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роботою</a:t>
                      </a:r>
                      <a:r>
                        <a:rPr lang="ru-RU" sz="1600" dirty="0">
                          <a:effectLst/>
                        </a:rPr>
                        <a:t> в </a:t>
                      </a:r>
                      <a:r>
                        <a:rPr lang="ru-RU" sz="1600" dirty="0" err="1">
                          <a:effectLst/>
                        </a:rPr>
                        <a:t>ринкових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умовах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виходом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міжнародні</a:t>
                      </a:r>
                      <a:r>
                        <a:rPr lang="ru-RU" sz="1600" dirty="0">
                          <a:effectLst/>
                        </a:rPr>
                        <a:t> ринки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07559"/>
                  </a:ext>
                </a:extLst>
              </a:tr>
              <a:tr h="10077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Ліквідація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припинення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діяльності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підприємства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виключення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його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реєстрів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зняття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обліку</a:t>
                      </a:r>
                      <a:r>
                        <a:rPr lang="ru-RU" sz="1600" dirty="0">
                          <a:effectLst/>
                        </a:rPr>
                        <a:t> в ДПІ та фондах </a:t>
                      </a:r>
                      <a:r>
                        <a:rPr lang="ru-RU" sz="1600" dirty="0" err="1">
                          <a:effectLst/>
                        </a:rPr>
                        <a:t>соціального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страхування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задоволення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кредиторських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вимог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14" marR="23314" marT="0" marB="0"/>
                </a:tc>
                <a:extLst>
                  <a:ext uri="{0D108BD9-81ED-4DB2-BD59-A6C34878D82A}">
                    <a16:rowId xmlns:a16="http://schemas.microsoft.com/office/drawing/2014/main" val="2408250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875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46</TotalTime>
  <Words>1224</Words>
  <Application>Microsoft Office PowerPoint</Application>
  <PresentationFormat>Широкоэкранный</PresentationFormat>
  <Paragraphs>122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Garamond</vt:lpstr>
      <vt:lpstr>Symbol</vt:lpstr>
      <vt:lpstr>Times New Roman</vt:lpstr>
      <vt:lpstr>Савон</vt:lpstr>
      <vt:lpstr>Тема 4. Антикризова програма підприємства і формування системи фінансового антикризового управління </vt:lpstr>
      <vt:lpstr>План лекційного заняття </vt:lpstr>
      <vt:lpstr>1. Сутність антикризової програми підприємства </vt:lpstr>
      <vt:lpstr>Антикризова програма та план антикризових заходів мають задовольняти такі вимоги:  </vt:lpstr>
      <vt:lpstr>Формат антикризової програми</vt:lpstr>
      <vt:lpstr>2. Процес формування антикризової програми підприємства </vt:lpstr>
      <vt:lpstr>Презентация PowerPoint</vt:lpstr>
      <vt:lpstr>3. Методи (заходи) фінансового антикризового управління </vt:lpstr>
      <vt:lpstr>Систематизація стратегічних методів антикризового управління</vt:lpstr>
      <vt:lpstr>Презентация PowerPoint</vt:lpstr>
      <vt:lpstr>4. Характеристика  фінансових антикризових заходів </vt:lpstr>
      <vt:lpstr>Основними заходами реструктуризації є такі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Антикризова програма підприємства і формування системи фінансового антикризового управління</dc:title>
  <dc:creator>Соня</dc:creator>
  <cp:lastModifiedBy>Соня</cp:lastModifiedBy>
  <cp:revision>6</cp:revision>
  <dcterms:created xsi:type="dcterms:W3CDTF">2022-02-20T16:46:39Z</dcterms:created>
  <dcterms:modified xsi:type="dcterms:W3CDTF">2022-02-20T17:33:30Z</dcterms:modified>
</cp:coreProperties>
</file>