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4" r:id="rId2"/>
    <p:sldId id="269" r:id="rId3"/>
    <p:sldId id="322" r:id="rId4"/>
    <p:sldId id="263" r:id="rId5"/>
    <p:sldId id="270" r:id="rId6"/>
    <p:sldId id="266" r:id="rId7"/>
    <p:sldId id="267" r:id="rId8"/>
    <p:sldId id="271" r:id="rId9"/>
    <p:sldId id="272" r:id="rId10"/>
    <p:sldId id="274" r:id="rId11"/>
    <p:sldId id="275" r:id="rId12"/>
    <p:sldId id="273" r:id="rId13"/>
    <p:sldId id="276" r:id="rId14"/>
    <p:sldId id="277" r:id="rId15"/>
    <p:sldId id="340" r:id="rId16"/>
    <p:sldId id="341" r:id="rId17"/>
    <p:sldId id="342" r:id="rId18"/>
    <p:sldId id="343" r:id="rId19"/>
    <p:sldId id="344" r:id="rId20"/>
    <p:sldId id="345" r:id="rId21"/>
    <p:sldId id="359" r:id="rId22"/>
    <p:sldId id="363" r:id="rId23"/>
    <p:sldId id="361" r:id="rId24"/>
    <p:sldId id="362" r:id="rId25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84F093-BED5-AB61-F813-A8D2D0E84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E22B90-2481-8A5F-1E5C-486C2A06B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829E5C-F9F9-1F46-BD32-6E9AE3D83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E47BC5-4A9F-A763-EB59-B3B2B0289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C19277-BC69-0BA6-ECDC-5F485EFE4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355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A1C258-AAE0-B5D2-CEB4-BF489D37A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3DB3E07-90B7-39DD-26C6-0288242D0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357499-7758-8BFE-F2CB-8C9E9AA3C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763ABB-963B-90AB-C612-5FC5258BE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FBD372-2C05-CA32-AAFC-B68353F2B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7165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A3F7E30-2813-6496-BC4E-72A5FC3B36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4620969-E098-7601-D21D-AABDF24219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FCC3BF-51DD-6901-38E9-C2D9E40AE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8C0411-8265-1A69-4E49-70BA7F0E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99AAD3-9093-50F2-D4BB-C496C7F64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981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E303AB-4247-30C5-86AF-6A30EB782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1E9D77-679C-3BA2-F37A-573E01B44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90B5A3-D97E-9020-8FF8-C22DD9FBD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1A0657-AC98-7078-E780-21B05E01C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312D5B-32E9-30BB-E235-4E248ABB6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2940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92EABE-7317-AC31-E669-D05524EFF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090E08-617B-62AB-28D0-34B983214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9461D-E580-63A0-6900-E6A01442C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DA0B95-BDBB-59AF-155F-78332D12F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401716-483E-195F-62E3-DEDEBD394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9419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B8C30F-C2F7-7895-27E3-8AF42410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EF0C35-782F-DB41-090A-5CC5FFEF4C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8DB753-41E7-8A42-B990-67163DDB5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D9A1E2-7FEB-D771-6487-6E3554DDE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2690A5-6752-C209-CAD9-B0EA976EE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96E7F3-E071-3E20-7315-B771F00A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7443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FBE24-D29C-31E9-7961-5EF7ED4CE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9D2BBC-02AF-54AA-1398-84A8B81EE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71220DD-ECF1-8CB2-6C33-F48549188E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D27AB7A-C069-326B-78C8-C50D56D35F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24935D6-E157-A4BF-2274-5810591DC0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BA55EDB-EB4C-5ADD-4DF9-33D276F11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659E754-FCC9-340B-366C-5939C6CE7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D70136C-AD63-A24C-C46F-98691F3BC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7190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A67D5F-6173-D76E-4416-CAE90D427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C04B9FF-1F36-7D61-A8FB-2DED0D43F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F105E2F-72B6-5AA1-7866-642509397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51133E6-0CCA-F743-9DDF-4213771A0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241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6FE0A38-861D-69A8-DFFC-EA5A7D568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BE002A9-8018-5358-0136-DB247E248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CB9763C-9851-CA94-ED10-4D107553F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9002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78FF71-08B7-832D-6501-42E2540EE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64E501-D3BD-3A37-9734-EA113238F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376AEB5-2D8A-66BA-E42D-C954CCA41C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73595AB-2CCA-3A71-231D-78A6BFEB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745AA2-B798-211D-D705-337DED59A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F7C409-A2C6-B42D-02BE-CEE6A8A62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354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9D88E1-0FAF-1A55-C439-6FBFBB77C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C5E3069-5A20-A972-BDAB-0A28A0A7A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802DCBA-FC7E-0F3D-32EA-DDF826476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1CE263-335A-9D7E-C77A-284D87583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9B98E2-AEE6-81E2-805E-A778737A3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B552DA-1BE9-47C5-C462-6273B9F8E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3685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A6F359-9DDE-44D4-449F-D0387D23A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3653BE-FF87-51A8-5253-32AACABE0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DC978C-ACF2-EF48-DBCA-63D8A8EA19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9E3BA-DE8D-4B25-9EA2-8403C8BAE1B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2C179B-D6A7-5966-1AE1-4C339A9AD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629937-D3B0-494E-4AB1-F045E08BA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8D65A-9E0B-4472-8559-7933DAF377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097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/>
          </p:nvPr>
        </p:nvSpPr>
        <p:spPr>
          <a:xfrm>
            <a:off x="461963" y="550863"/>
            <a:ext cx="11545887" cy="3449637"/>
          </a:xfrm>
        </p:spPr>
        <p:txBody>
          <a:bodyPr/>
          <a:lstStyle/>
          <a:p>
            <a:pPr eaLnBrk="1" hangingPunct="1"/>
            <a:br>
              <a:rPr lang="uk-UA" sz="4000" b="1" dirty="0">
                <a:solidFill>
                  <a:srgbClr val="0033CC"/>
                </a:solidFill>
                <a:latin typeface="Arial" charset="0"/>
                <a:cs typeface="Arial" charset="0"/>
              </a:rPr>
            </a:br>
            <a:r>
              <a:rPr lang="uk-UA" sz="4000" b="1" dirty="0">
                <a:solidFill>
                  <a:srgbClr val="002060"/>
                </a:solidFill>
                <a:latin typeface="Arial" charset="0"/>
                <a:cs typeface="Arial" charset="0"/>
              </a:rPr>
              <a:t>Спільна а</a:t>
            </a:r>
            <a:r>
              <a:rPr lang="uk-UA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грарна політика ЄС</a:t>
            </a:r>
            <a:endParaRPr lang="ru-RU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143500"/>
            <a:ext cx="9144000" cy="1239838"/>
          </a:xfrm>
        </p:spPr>
        <p:txBody>
          <a:bodyPr/>
          <a:lstStyle/>
          <a:p>
            <a:pPr eaLnBrk="1" hangingPunct="1"/>
            <a:r>
              <a:rPr lang="uk-UA" sz="3600" dirty="0">
                <a:latin typeface="Arial" charset="0"/>
                <a:cs typeface="Arial" charset="0"/>
              </a:rPr>
              <a:t>Лектор – професор Діброва А.Д.</a:t>
            </a:r>
          </a:p>
          <a:p>
            <a:pPr eaLnBrk="1" hangingPunct="1"/>
            <a:endParaRPr lang="ru-RU" dirty="0"/>
          </a:p>
        </p:txBody>
      </p:sp>
      <p:pic>
        <p:nvPicPr>
          <p:cNvPr id="1638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Подзаголовок 2"/>
          <p:cNvSpPr txBox="1">
            <a:spLocks/>
          </p:cNvSpPr>
          <p:nvPr/>
        </p:nvSpPr>
        <p:spPr bwMode="auto">
          <a:xfrm>
            <a:off x="1524000" y="152400"/>
            <a:ext cx="10353675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uk-UA" sz="3600" dirty="0"/>
              <a:t>Національний університет біоресурсів і природокористування України</a:t>
            </a:r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uk-UA" sz="2800" dirty="0"/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uk-UA" sz="3600" dirty="0"/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ru-RU" sz="3600" dirty="0"/>
          </a:p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F9A22-0032-F4D1-AF55-09E267505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DCC4E-66F9-172D-4126-06B5B357C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4"/>
            <a:ext cx="10515600" cy="597913"/>
          </a:xfrm>
        </p:spPr>
        <p:txBody>
          <a:bodyPr>
            <a:normAutofit/>
          </a:bodyPr>
          <a:lstStyle/>
          <a:p>
            <a:pPr algn="ctr"/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Головні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САП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ЄС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2023—2027</a:t>
            </a:r>
            <a:r>
              <a:rPr lang="uk-UA" sz="2800" b="1" kern="1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рр.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досягнення</a:t>
            </a:r>
            <a:endParaRPr lang="uk-UA" sz="28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9B79C62-8746-5B34-83C6-DE99E8B1F63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7548" y="681037"/>
          <a:ext cx="11965021" cy="6148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099">
                  <a:extLst>
                    <a:ext uri="{9D8B030D-6E8A-4147-A177-3AD203B41FA5}">
                      <a16:colId xmlns:a16="http://schemas.microsoft.com/office/drawing/2014/main" val="1515594785"/>
                    </a:ext>
                  </a:extLst>
                </a:gridCol>
                <a:gridCol w="4569086">
                  <a:extLst>
                    <a:ext uri="{9D8B030D-6E8A-4147-A177-3AD203B41FA5}">
                      <a16:colId xmlns:a16="http://schemas.microsoft.com/office/drawing/2014/main" val="3468166285"/>
                    </a:ext>
                  </a:extLst>
                </a:gridCol>
                <a:gridCol w="4934836">
                  <a:extLst>
                    <a:ext uri="{9D8B030D-6E8A-4147-A177-3AD203B41FA5}">
                      <a16:colId xmlns:a16="http://schemas.microsoft.com/office/drawing/2014/main" val="3665168561"/>
                    </a:ext>
                  </a:extLst>
                </a:gridCol>
              </a:tblGrid>
              <a:tr h="5403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Цілі</a:t>
                      </a:r>
                      <a:endParaRPr lang="ru-UA" sz="2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Політична актуальність</a:t>
                      </a:r>
                      <a:endParaRPr lang="ru-UA" sz="2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Основні дії</a:t>
                      </a:r>
                      <a:endParaRPr lang="ru-UA" sz="2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360310"/>
                  </a:ext>
                </a:extLst>
              </a:tr>
              <a:tr h="5403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Забезпечення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справедливого 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доходу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фермерів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Підвищення продовольчої безпеки в довго- строковій перспективі, досягнення багатофункціональності сільського господарства, забезпечення економічної стабільності</a:t>
                      </a:r>
                      <a:r>
                        <a:rPr lang="uk-UA" sz="16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с.-г. виробництва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Аналіз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розподілу</a:t>
                      </a:r>
                      <a:r>
                        <a:rPr lang="uk-UA" sz="16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доходів</a:t>
                      </a:r>
                      <a:r>
                        <a:rPr lang="uk-UA" sz="16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між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виробниками с.-г. продукції. Зорієнтованість</a:t>
                      </a:r>
                      <a:r>
                        <a:rPr lang="uk-UA" sz="1600" kern="100" spc="17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фінансової підтримки</a:t>
                      </a:r>
                      <a:r>
                        <a:rPr lang="uk-UA" sz="1600" kern="100" spc="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uk-UA" sz="1600" kern="100" spc="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відмінності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між</a:t>
                      </a:r>
                      <a:r>
                        <a:rPr lang="uk-UA" sz="16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країнами-членами</a:t>
                      </a:r>
                      <a:r>
                        <a:rPr lang="uk-UA" sz="16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6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сек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торами економіки ЄС. Комбінація</a:t>
                      </a:r>
                      <a:r>
                        <a:rPr lang="uk-UA" sz="1600" kern="100" spc="18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фінансових</a:t>
                      </a:r>
                      <a:r>
                        <a:rPr lang="uk-UA" sz="1600" kern="100" spc="18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заходів</a:t>
                      </a:r>
                      <a:r>
                        <a:rPr lang="uk-UA" sz="1600" kern="100" spc="-1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для</a:t>
                      </a:r>
                      <a:r>
                        <a:rPr lang="uk-UA" sz="1600" kern="100" spc="-1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підтримки</a:t>
                      </a:r>
                      <a:r>
                        <a:rPr lang="uk-UA" sz="1600" kern="100" spc="-1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життєздатного доходу фермерів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698852"/>
                  </a:ext>
                </a:extLst>
              </a:tr>
              <a:tr h="5403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Підвищення</a:t>
                      </a:r>
                      <a:r>
                        <a:rPr lang="uk-UA" sz="1600" kern="100" spc="-7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конку</a:t>
                      </a:r>
                      <a:r>
                        <a:rPr lang="uk-UA" sz="1600" kern="1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рентоспроможності фермерських</a:t>
                      </a:r>
                      <a:r>
                        <a:rPr lang="uk-UA" sz="1600" kern="100" spc="-6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господарств</a:t>
                      </a:r>
                      <a:endParaRPr lang="ru-UA" sz="16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6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Посилення</a:t>
                      </a:r>
                      <a:r>
                        <a:rPr lang="uk-UA" sz="16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тиску</a:t>
                      </a:r>
                      <a:r>
                        <a:rPr lang="uk-UA" sz="16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uk-UA" sz="16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с.-г.</a:t>
                      </a:r>
                      <a:r>
                        <a:rPr lang="uk-UA" sz="16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ресурси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 зв’язку із зростанням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попиту</a:t>
                      </a:r>
                      <a:r>
                        <a:rPr lang="uk-UA" sz="16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uk-UA" sz="16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продовольство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агропромислові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товари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внаслідок</a:t>
                      </a:r>
                      <a:r>
                        <a:rPr lang="uk-UA" sz="1600" kern="100" spc="-3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демографічних 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змін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6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змін</a:t>
                      </a:r>
                      <a:r>
                        <a:rPr lang="uk-UA" sz="16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</a:t>
                      </a:r>
                      <a:r>
                        <a:rPr lang="uk-UA" sz="16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доходах</a:t>
                      </a:r>
                      <a:r>
                        <a:rPr lang="uk-UA" sz="16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насе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лення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Дослідження,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нові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технології, </a:t>
                      </a:r>
                      <a:r>
                        <a:rPr lang="uk-UA" sz="1600" kern="1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цифровізація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як рушійні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сили</a:t>
                      </a:r>
                      <a:r>
                        <a:rPr lang="uk-UA" sz="16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6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політичні</a:t>
                      </a:r>
                      <a:r>
                        <a:rPr lang="uk-UA" sz="16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інструменти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підвищення</a:t>
                      </a:r>
                      <a:r>
                        <a:rPr lang="uk-UA" sz="1600" kern="100" spc="-1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продуктивності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сільського</a:t>
                      </a:r>
                      <a:r>
                        <a:rPr lang="uk-UA" sz="16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господарства. Розвиток інфраструктури сільських територій.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Ефективна</a:t>
                      </a:r>
                      <a:r>
                        <a:rPr lang="uk-UA" sz="16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система</a:t>
                      </a:r>
                      <a:r>
                        <a:rPr lang="uk-UA" sz="16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консуль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тування</a:t>
                      </a:r>
                      <a:r>
                        <a:rPr lang="uk-UA" sz="16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6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постійне</a:t>
                      </a:r>
                      <a:r>
                        <a:rPr lang="uk-UA" sz="16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навчання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2588667"/>
                  </a:ext>
                </a:extLst>
              </a:tr>
              <a:tr h="5403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Покращення позиції фермера в харчовому ланцюгу</a:t>
                      </a:r>
                      <a:endParaRPr lang="ru-UA" sz="16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6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Стагнація в сільському господарстві й низька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частка</a:t>
                      </a:r>
                      <a:r>
                        <a:rPr lang="uk-UA" sz="16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доданої</a:t>
                      </a:r>
                      <a:r>
                        <a:rPr lang="uk-UA" sz="16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вартості</a:t>
                      </a:r>
                      <a:r>
                        <a:rPr lang="uk-UA" sz="16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ланцюгу створення вар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тості</a:t>
                      </a:r>
                      <a:r>
                        <a:rPr lang="uk-UA" sz="16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агропродукції</a:t>
                      </a:r>
                      <a:r>
                        <a:rPr lang="uk-UA" sz="16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унас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лідок волатильності і високих</a:t>
                      </a:r>
                      <a:r>
                        <a:rPr lang="uk-UA" sz="16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витрат</a:t>
                      </a:r>
                      <a:r>
                        <a:rPr lang="uk-UA" sz="16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виробництва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Зміцнення співпраці між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фермерами.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Підвищення прозорості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ринку.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Упровадження ефективних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механізмів</a:t>
                      </a:r>
                      <a:r>
                        <a:rPr lang="uk-UA" sz="16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недопущення</a:t>
                      </a:r>
                      <a:r>
                        <a:rPr lang="uk-UA" sz="16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не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добросовісної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торгівлі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7714657"/>
                  </a:ext>
                </a:extLst>
              </a:tr>
              <a:tr h="5403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Дії щодо 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кліматичних змін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Допомога</a:t>
                      </a:r>
                      <a:r>
                        <a:rPr lang="uk-UA" sz="16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європейському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сільському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господарству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uk-UA" sz="16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досягненні</a:t>
                      </a:r>
                      <a:r>
                        <a:rPr lang="uk-UA" sz="16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зобов’язань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</a:t>
                      </a:r>
                      <a:r>
                        <a:rPr lang="uk-UA" sz="16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рамках</a:t>
                      </a:r>
                      <a:r>
                        <a:rPr lang="uk-UA" sz="16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Паризької</a:t>
                      </a:r>
                      <a:r>
                        <a:rPr lang="uk-UA" sz="16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угоди 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3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ЦСР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uk-UA" sz="1600" kern="100" spc="-3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розвиток</a:t>
                      </a:r>
                      <a:r>
                        <a:rPr lang="uk-UA" sz="1600" kern="100" spc="-3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біоеконо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міки</a:t>
                      </a:r>
                      <a:r>
                        <a:rPr lang="uk-UA" sz="16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й</a:t>
                      </a:r>
                      <a:r>
                        <a:rPr lang="uk-UA" sz="16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зусилля</a:t>
                      </a:r>
                      <a:r>
                        <a:rPr lang="uk-UA" sz="16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</a:t>
                      </a:r>
                      <a:r>
                        <a:rPr lang="uk-UA" sz="16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регулювання обсягів викидів парникових газів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Застосування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нових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методів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 системі управління фермами</a:t>
                      </a:r>
                      <a:r>
                        <a:rPr lang="uk-UA" sz="16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6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нових</a:t>
                      </a:r>
                      <a:r>
                        <a:rPr lang="uk-UA" sz="16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технологій</a:t>
                      </a:r>
                      <a:r>
                        <a:rPr lang="uk-UA" sz="16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використання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ґрунтів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метою скорочення викидів парникових газів і посилення поглинання вуглецю.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3146935"/>
                  </a:ext>
                </a:extLst>
              </a:tr>
              <a:tr h="5403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Ефективне управління природними </a:t>
                      </a:r>
                      <a:r>
                        <a:rPr lang="uk-UA" sz="16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ресурсами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Значне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перевищення</a:t>
                      </a:r>
                      <a:r>
                        <a:rPr lang="uk-UA" sz="1600" kern="100" spc="-3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кіль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кості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СО</a:t>
                      </a:r>
                      <a:r>
                        <a:rPr lang="uk-UA" sz="1600" kern="100" spc="-40" baseline="-25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uk-UA" sz="16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uk-UA" sz="16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сільськогоспо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дарських ґрунтах (еквівалент 51 млрд т)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Упровадження ефективних методів і технологій управління такими природними ресурсами, як вода, ґрунт і </a:t>
                      </a:r>
                      <a:r>
                        <a:rPr lang="uk-UA" sz="16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повітря, зменшення їх залеж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ності від хімічних речовин</a:t>
                      </a:r>
                      <a:endParaRPr lang="ru-UA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646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634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ED94C-594C-CF60-5C3D-02C606BCD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EAF7E-ABF1-54E7-6BC5-2CECEC322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301"/>
            <a:ext cx="10515600" cy="403360"/>
          </a:xfrm>
        </p:spPr>
        <p:txBody>
          <a:bodyPr>
            <a:noAutofit/>
          </a:bodyPr>
          <a:lstStyle/>
          <a:p>
            <a:pPr algn="ctr"/>
            <a:r>
              <a:rPr lang="uk-UA" sz="28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Основні принципи модернізації САП ЄС на 2023-2027 рр.</a:t>
            </a:r>
            <a:endParaRPr lang="uk-UA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04CD4A2-FB8F-E7DA-F1D1-B28CB0589D7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3736" y="710119"/>
          <a:ext cx="11838562" cy="5967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9073">
                  <a:extLst>
                    <a:ext uri="{9D8B030D-6E8A-4147-A177-3AD203B41FA5}">
                      <a16:colId xmlns:a16="http://schemas.microsoft.com/office/drawing/2014/main" val="889400359"/>
                    </a:ext>
                  </a:extLst>
                </a:gridCol>
                <a:gridCol w="10019489">
                  <a:extLst>
                    <a:ext uri="{9D8B030D-6E8A-4147-A177-3AD203B41FA5}">
                      <a16:colId xmlns:a16="http://schemas.microsoft.com/office/drawing/2014/main" val="3205128919"/>
                    </a:ext>
                  </a:extLst>
                </a:gridCol>
              </a:tblGrid>
              <a:tr h="8040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Принципи</a:t>
                      </a:r>
                      <a:endParaRPr lang="ru-UA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Напрями реалізації</a:t>
                      </a:r>
                      <a:endParaRPr lang="ru-UA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856521"/>
                  </a:ext>
                </a:extLst>
              </a:tr>
              <a:tr h="516353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Екологічність («зелена»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САП ЄС)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Вищі</a:t>
                      </a:r>
                      <a:r>
                        <a:rPr lang="uk-UA" sz="18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екологічні</a:t>
                      </a:r>
                      <a:r>
                        <a:rPr lang="uk-UA" sz="18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амбіції</a:t>
                      </a:r>
                      <a:r>
                        <a:rPr lang="uk-UA" sz="18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(відповідність</a:t>
                      </a:r>
                      <a:r>
                        <a:rPr lang="uk-UA" sz="18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стратегічних</a:t>
                      </a:r>
                      <a:r>
                        <a:rPr lang="uk-UA" sz="18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планів кожної країни-члена ЄС новому екологічному і кліматичному законодавству).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Внески країн-членів у досягнення цілей екологічної політики ЄС, зокрема, у виконання «зеленої угоди».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Розширені умови підтримки фермерів при виконанні жорстких</a:t>
                      </a:r>
                      <a:r>
                        <a:rPr lang="uk-UA" sz="1800" kern="100" spc="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вимог</a:t>
                      </a:r>
                      <a:r>
                        <a:rPr lang="uk-UA" sz="1800" kern="100" spc="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щодо</a:t>
                      </a:r>
                      <a:r>
                        <a:rPr lang="uk-UA" sz="1800" kern="100" spc="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збереження</a:t>
                      </a:r>
                      <a:r>
                        <a:rPr lang="uk-UA" sz="1800" kern="100" spc="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біорізноманіття (вилучення 3 % ріллі на потреби біорізноманіття й отримання 7 % підтримки в межах </a:t>
                      </a:r>
                      <a:r>
                        <a:rPr lang="uk-UA" sz="1800" kern="1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екосхем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). Упровадження </a:t>
                      </a:r>
                      <a:r>
                        <a:rPr lang="uk-UA" sz="1800" kern="1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екосхем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і виділення 25 % бюджету прямих виплат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стимулювання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екологічно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чистих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практик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сільському</a:t>
                      </a:r>
                      <a:r>
                        <a:rPr lang="uk-UA" sz="1800" kern="100" spc="-1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господарстві</a:t>
                      </a:r>
                      <a:r>
                        <a:rPr lang="uk-UA" sz="1800" kern="100" spc="-1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(органічне</a:t>
                      </a:r>
                      <a:r>
                        <a:rPr lang="uk-UA" sz="1800" kern="100" spc="-1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виробництво,</a:t>
                      </a:r>
                      <a:r>
                        <a:rPr lang="uk-UA" sz="1800" kern="100" spc="-1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агроекологія, вуглецеве землеробство, добробут тварин та ін.).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Розвиток</a:t>
                      </a:r>
                      <a:r>
                        <a:rPr lang="uk-UA" sz="18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сільської</a:t>
                      </a:r>
                      <a:r>
                        <a:rPr lang="uk-UA" sz="18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місцевості</a:t>
                      </a:r>
                      <a:r>
                        <a:rPr lang="uk-UA" sz="18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(виділення</a:t>
                      </a:r>
                      <a:r>
                        <a:rPr lang="uk-UA" sz="18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щонайменше</a:t>
                      </a:r>
                      <a:r>
                        <a:rPr lang="uk-UA" sz="18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35</a:t>
                      </a:r>
                      <a:r>
                        <a:rPr lang="uk-UA" sz="18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бюджету прямих витрат на заходи боротьби з кліматичними змінами, підтримання біорізноманіття навколишнього середовища і добробуту тварин).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Операційні програми в овочівництві й секторі виробництва фруктів (15 % витрат у рамках програм виділятимуться на охорону природного середовища).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spc="-3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Підтримка загальних зобов’язань щодо біорізноманіття й клі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мату</a:t>
                      </a:r>
                      <a:r>
                        <a:rPr lang="uk-UA" sz="1800" kern="100" spc="-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(40</a:t>
                      </a:r>
                      <a:r>
                        <a:rPr lang="uk-UA" sz="1800" kern="100" spc="-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uk-UA" sz="1800" kern="100" spc="-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бюджету</a:t>
                      </a:r>
                      <a:r>
                        <a:rPr lang="uk-UA" sz="1800" kern="100" spc="-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САП</a:t>
                      </a:r>
                      <a:r>
                        <a:rPr lang="uk-UA" sz="1800" kern="100" spc="-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ЄС</a:t>
                      </a:r>
                      <a:r>
                        <a:rPr lang="uk-UA" sz="1800" kern="100" spc="-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800" kern="100" spc="-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uk-UA" sz="1800" kern="100" spc="-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uk-UA" sz="1800" kern="100" spc="-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бюджету</a:t>
                      </a:r>
                      <a:r>
                        <a:rPr lang="uk-UA" sz="1800" kern="100" spc="-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ЄС</a:t>
                      </a:r>
                      <a:r>
                        <a:rPr lang="uk-UA" sz="1800" kern="100" spc="-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виділятимуть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ся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направлятимуться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досягнення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цілей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біорізноманіття)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047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7337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0C909B-6464-50CC-12E8-B7B6B42CA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79"/>
            <a:ext cx="10515600" cy="403360"/>
          </a:xfrm>
        </p:spPr>
        <p:txBody>
          <a:bodyPr>
            <a:noAutofit/>
          </a:bodyPr>
          <a:lstStyle/>
          <a:p>
            <a:pPr algn="ctr"/>
            <a:r>
              <a:rPr lang="uk-UA" sz="28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Основні принципи модернізації САП ЄС на 2023-2027 рр.</a:t>
            </a:r>
            <a:endParaRPr lang="uk-UA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8BBF6A2-80FC-032C-ACF9-0352B1A5535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094" y="545176"/>
          <a:ext cx="12023387" cy="6289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202">
                  <a:extLst>
                    <a:ext uri="{9D8B030D-6E8A-4147-A177-3AD203B41FA5}">
                      <a16:colId xmlns:a16="http://schemas.microsoft.com/office/drawing/2014/main" val="889400359"/>
                    </a:ext>
                  </a:extLst>
                </a:gridCol>
                <a:gridCol w="10618185">
                  <a:extLst>
                    <a:ext uri="{9D8B030D-6E8A-4147-A177-3AD203B41FA5}">
                      <a16:colId xmlns:a16="http://schemas.microsoft.com/office/drawing/2014/main" val="3205128919"/>
                    </a:ext>
                  </a:extLst>
                </a:gridCol>
              </a:tblGrid>
              <a:tr h="803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Принципи</a:t>
                      </a:r>
                      <a:endParaRPr lang="ru-UA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Напрями реалізації</a:t>
                      </a:r>
                      <a:endParaRPr lang="ru-UA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856521"/>
                  </a:ext>
                </a:extLst>
              </a:tr>
              <a:tr h="34672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Справедливість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Перерозподіл підтримки доходів (виділення кожною країною</a:t>
                      </a:r>
                      <a:r>
                        <a:rPr lang="uk-UA" sz="18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не</a:t>
                      </a:r>
                      <a:r>
                        <a:rPr lang="uk-UA" sz="18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менш</a:t>
                      </a:r>
                      <a:r>
                        <a:rPr lang="uk-UA" sz="18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як</a:t>
                      </a:r>
                      <a:r>
                        <a:rPr lang="uk-UA" sz="18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uk-UA" sz="18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uk-UA" sz="18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прямих</a:t>
                      </a:r>
                      <a:r>
                        <a:rPr lang="uk-UA" sz="18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доплат</a:t>
                      </a:r>
                      <a:r>
                        <a:rPr lang="uk-UA" sz="18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uk-UA" sz="18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підтримку</a:t>
                      </a:r>
                      <a:r>
                        <a:rPr lang="uk-UA" sz="1800" kern="100" spc="-2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доходів малих і середніх ферм).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Реалізація загальних зобов’язань щодо біорізноманіття і клімату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(40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бюджету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САП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ЄС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10%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бюджету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ЄС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виділятимуться і направлятимуться на досягнення цілей щодо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біорізноманіття).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Фінансова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підтримка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лише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діючих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фермерів.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Заохочення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фермерів,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які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дотримуються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соціальних</a:t>
                      </a:r>
                      <a:r>
                        <a:rPr lang="uk-UA" sz="1800" kern="100" spc="-6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трудових стандартів (покращення умов праці на фермі тощо).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Конвергенція</a:t>
                      </a:r>
                      <a:r>
                        <a:rPr lang="uk-UA" sz="18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платежів</a:t>
                      </a:r>
                      <a:r>
                        <a:rPr lang="uk-UA" sz="18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(зближення</a:t>
                      </a:r>
                      <a:r>
                        <a:rPr lang="uk-UA" sz="18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рівня</a:t>
                      </a:r>
                      <a:r>
                        <a:rPr lang="uk-UA" sz="18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доходів</a:t>
                      </a:r>
                      <a:r>
                        <a:rPr lang="uk-UA" sz="1800" kern="100" spc="-5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фермерів як у окремих країнах-членах ЄС, так і між ними).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Підтримка</a:t>
                      </a:r>
                      <a:r>
                        <a:rPr lang="uk-UA" sz="18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молодих</a:t>
                      </a:r>
                      <a:r>
                        <a:rPr lang="uk-UA" sz="18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фермерів</a:t>
                      </a:r>
                      <a:r>
                        <a:rPr lang="uk-UA" sz="18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(виділення</a:t>
                      </a:r>
                      <a:r>
                        <a:rPr lang="uk-UA" sz="18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щонайменше</a:t>
                      </a:r>
                      <a:r>
                        <a:rPr lang="uk-UA" sz="18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uk-UA" sz="1800" kern="100" spc="-4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% бюджету</a:t>
                      </a:r>
                      <a:r>
                        <a:rPr lang="uk-UA" sz="18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прямих</a:t>
                      </a:r>
                      <a:r>
                        <a:rPr lang="uk-UA" sz="18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виплат</a:t>
                      </a:r>
                      <a:r>
                        <a:rPr lang="uk-UA" sz="18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молодим</a:t>
                      </a:r>
                      <a:r>
                        <a:rPr lang="uk-UA" sz="18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фермерам</a:t>
                      </a:r>
                      <a:r>
                        <a:rPr lang="uk-UA" sz="18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</a:t>
                      </a:r>
                      <a:r>
                        <a:rPr lang="uk-UA" sz="18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формі</a:t>
                      </a:r>
                      <a:r>
                        <a:rPr lang="uk-UA" sz="18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інвестицій або допомоги на початковому етапі діяльності).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Покращення</a:t>
                      </a:r>
                      <a:r>
                        <a:rPr lang="uk-UA" sz="1800" kern="100" spc="-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гендерного</a:t>
                      </a:r>
                      <a:r>
                        <a:rPr lang="uk-UA" sz="18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балансу</a:t>
                      </a:r>
                      <a:r>
                        <a:rPr lang="uk-UA" sz="18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(вперше</a:t>
                      </a:r>
                      <a:r>
                        <a:rPr lang="uk-UA" sz="18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забезпечення</a:t>
                      </a:r>
                      <a:r>
                        <a:rPr lang="uk-UA" sz="1800" kern="100" spc="-4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учас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ті</a:t>
                      </a:r>
                      <a:r>
                        <a:rPr lang="uk-UA" sz="1800" kern="100" spc="-7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жінок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сільському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господарстві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як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частина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цілей</a:t>
                      </a:r>
                      <a:r>
                        <a:rPr lang="uk-UA" sz="1800" kern="100" spc="-65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стратегічних планів САП ЄС)</a:t>
                      </a:r>
                      <a:endParaRPr lang="ru-UA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1519015"/>
                  </a:ext>
                </a:extLst>
              </a:tr>
              <a:tr h="186697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 spc="-1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Конкуренто- спроможність</a:t>
                      </a:r>
                      <a:endParaRPr lang="ru-UA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Активізація</a:t>
                      </a:r>
                      <a:r>
                        <a:rPr lang="uk-UA" sz="1800" kern="100" spc="-3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переговорного</a:t>
                      </a:r>
                      <a:r>
                        <a:rPr lang="uk-UA" sz="1800" kern="100" spc="-3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процесу</a:t>
                      </a:r>
                      <a:r>
                        <a:rPr lang="uk-UA" sz="1800" kern="100" spc="-3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800" kern="100" spc="-3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співпраці</a:t>
                      </a:r>
                      <a:r>
                        <a:rPr lang="uk-UA" sz="1800" kern="100" spc="-3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між</a:t>
                      </a:r>
                      <a:r>
                        <a:rPr lang="uk-UA" sz="1800" kern="100" spc="-3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фермерами як сили, що протидіє ринковим викликам.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Орієнтація</a:t>
                      </a:r>
                      <a:r>
                        <a:rPr lang="uk-UA" sz="1800" kern="100" spc="2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uk-UA" sz="1800" kern="100" spc="2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закони</a:t>
                      </a:r>
                      <a:r>
                        <a:rPr lang="uk-UA" sz="1800" kern="100" spc="2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ринку.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Кризовий резерв (виділення щороку в рамках бюджету САП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ЄС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щонайменше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450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млн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євро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боротьбу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кризами і нівелювання їх наслідків).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Підтримка галузі виноробства (введення спеціальних правил для покращення підтримки винного сектору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873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2259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06FDD-2600-0E58-777F-5C5FDBC5E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009" y="18256"/>
            <a:ext cx="11624553" cy="98369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Загальна характеристика сільського господарства країн ЄС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FB8CE4-2641-6923-FEEE-68DC28368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439" y="1001950"/>
            <a:ext cx="11624552" cy="5476671"/>
          </a:xfrm>
        </p:spPr>
        <p:txBody>
          <a:bodyPr>
            <a:normAutofit/>
          </a:bodyPr>
          <a:lstStyle/>
          <a:p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9,1</a:t>
            </a:r>
            <a:r>
              <a:rPr lang="uk-UA" sz="2400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млн</a:t>
            </a:r>
            <a:r>
              <a:rPr lang="uk-UA" sz="2400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фермерських</a:t>
            </a:r>
            <a:r>
              <a:rPr lang="uk-UA" sz="2400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гос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подарств із загальною площею сільгоспугідь у користуванні 157 млн га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(38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%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усієї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земельної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площі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ЄС).</a:t>
            </a:r>
          </a:p>
          <a:p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Переважна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частка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ферм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(63,8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%)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здійс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нює виробництво на площі до 5 га. </a:t>
            </a:r>
          </a:p>
          <a:p>
            <a:r>
              <a:rPr lang="uk-UA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мікроферми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spc="-50" dirty="0"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3,1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млн господарств (менше ніж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2000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євро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рік,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сумарно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становить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лише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%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загального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обсягу виробництва продукції сільського господарства в ЄС</a:t>
            </a:r>
            <a:endParaRPr lang="uk-UA" sz="2400" kern="100" spc="-15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400" kern="100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малі</a:t>
            </a:r>
            <a:r>
              <a:rPr lang="uk-UA" sz="2400" kern="100" spc="-7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kern="100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</a:t>
            </a:r>
            <a:r>
              <a:rPr lang="uk-UA" sz="2400" kern="100" spc="-7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kern="100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середні</a:t>
            </a:r>
            <a:r>
              <a:rPr lang="uk-UA" sz="2400" kern="100" spc="-7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kern="100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сімейні</a:t>
            </a:r>
            <a:r>
              <a:rPr lang="uk-UA" sz="2400" kern="100" spc="-7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kern="100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ферми - 2,5</a:t>
            </a:r>
            <a:r>
              <a:rPr lang="uk-UA" sz="2400" kern="100" spc="-7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kern="100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млн</a:t>
            </a:r>
            <a:r>
              <a:rPr lang="uk-UA" sz="2400" kern="100" spc="-7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kern="100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фермерських</a:t>
            </a:r>
            <a:r>
              <a:rPr lang="uk-UA" sz="2400" kern="100" spc="-7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kern="100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господарств (63,7 %) з обсягами щорічного виробництва у вартісному діапазоні від 2000 до 8000 євро;</a:t>
            </a:r>
            <a:endParaRPr lang="ru-UA" sz="2400" kern="100" spc="-15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великі</a:t>
            </a:r>
            <a:r>
              <a:rPr lang="uk-UA" sz="2400" spc="-7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с.-г.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підприємства</a:t>
            </a:r>
            <a:r>
              <a:rPr lang="uk-UA" sz="2400" spc="-7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- 299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тис.,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3,3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%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загальної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кількості європейських ферм. Обсяги с.-г. виробництва, які можуть сягати понад 250 тис. євро на рік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81971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3032E-01B5-2111-286E-964C55A21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D07C6-B629-367B-5EF6-81E85A90C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009" y="18256"/>
            <a:ext cx="11624553" cy="98369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Загальна характеристика сільського господарства країн ЄС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E41F33-803E-E203-D656-47801267E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439" y="1001950"/>
            <a:ext cx="11624552" cy="547667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У 2023 році валова додана вартість, створена сільським господарством Європейського Союзу, склала приблизно 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225,6 мільярда євро</a:t>
            </a:r>
            <a:endParaRPr lang="uk-UA" sz="2000" spc="-1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uk-UA" sz="1800" spc="-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Внесок у </a:t>
            </a:r>
            <a:r>
              <a:rPr lang="uk-UA" sz="1800" spc="-1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ВВП</a:t>
            </a:r>
            <a:r>
              <a:rPr lang="uk-UA" sz="1800" spc="-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ЄС – 1,6%</a:t>
            </a:r>
          </a:p>
          <a:p>
            <a:pPr>
              <a:lnSpc>
                <a:spcPct val="100000"/>
              </a:lnSpc>
            </a:pPr>
            <a:r>
              <a:rPr lang="uk-U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</a:t>
            </a:r>
            <a:r>
              <a:rPr lang="uk-UA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артість сільськогосподарської продукції дорівнювала 449,5 млрд євро (2021 р.)</a:t>
            </a:r>
          </a:p>
          <a:p>
            <a:pPr>
              <a:lnSpc>
                <a:spcPct val="100000"/>
              </a:lnSpc>
            </a:pPr>
            <a:r>
              <a:rPr lang="uk-UA" sz="1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ільше</a:t>
            </a:r>
            <a:r>
              <a:rPr lang="uk-UA" sz="1800" spc="-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половини (57,8 %) загального обсягу виробленої сільськогосподарської продукції припадає на «велику четвірку»: Францію (82,4 млрд євро), Італію (61,2</a:t>
            </a:r>
            <a:r>
              <a:rPr lang="uk-UA" sz="1800" spc="-6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млрд</a:t>
            </a:r>
            <a:r>
              <a:rPr lang="uk-UA" sz="1800" spc="-6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євро),</a:t>
            </a:r>
            <a:r>
              <a:rPr lang="uk-UA" sz="1800" spc="-6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Німеччину</a:t>
            </a:r>
            <a:r>
              <a:rPr lang="uk-UA" sz="1800" spc="-6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(59,2</a:t>
            </a:r>
            <a:r>
              <a:rPr lang="uk-UA" sz="1800" spc="-6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млрд</a:t>
            </a:r>
            <a:r>
              <a:rPr lang="uk-UA" sz="1800" spc="-6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євро)</a:t>
            </a:r>
            <a:r>
              <a:rPr lang="uk-UA" sz="1800" spc="-6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та</a:t>
            </a:r>
            <a:r>
              <a:rPr lang="uk-UA" sz="1800" spc="-6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Іспанію</a:t>
            </a:r>
            <a:r>
              <a:rPr lang="uk-UA" sz="1800" spc="-6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(57,1</a:t>
            </a:r>
            <a:r>
              <a:rPr lang="uk-UA" sz="1800" spc="-6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млрд</a:t>
            </a:r>
            <a:r>
              <a:rPr lang="uk-UA" sz="1800" spc="-65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євро). Наступну групу за цим показником складають Нідерланди (30,6 млрд євро), Польща (27,9 млрд євро) і Румунія (21,1 млрд євро).</a:t>
            </a:r>
          </a:p>
          <a:p>
            <a:endParaRPr lang="uk-UA" sz="2400" spc="-1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961892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uk-UA" sz="3200" b="1" dirty="0">
                <a:solidFill>
                  <a:srgbClr val="0000CC"/>
                </a:solidFill>
                <a:latin typeface="Arial" charset="0"/>
              </a:rPr>
              <a:t>26 червня 2003 р. Рада міністрів ЄС у Люксембурзі прийняла проект реформи САП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sz="3200" dirty="0">
                <a:solidFill>
                  <a:srgbClr val="A50021"/>
                </a:solidFill>
                <a:latin typeface="Arial" charset="0"/>
              </a:rPr>
              <a:t>Інструменти регулювання агропродовольчого ринку: </a:t>
            </a:r>
          </a:p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sz="3200" dirty="0">
                <a:latin typeface="Arial" charset="0"/>
              </a:rPr>
              <a:t>	квоти, відсотки, суми компенсацій і субвенцій, ситуації, у яких діють ті чи інші правила, детально визначені правила одержання субсидій у залежності від використання чи ні сільськогосподарських угідь і земель, кількості телят і дійних корів.</a:t>
            </a:r>
          </a:p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sz="3200" dirty="0">
                <a:latin typeface="Arial" charset="0"/>
              </a:rPr>
              <a:t> 		Передбачено коефіцієнти для менш сприятливих районів. </a:t>
            </a:r>
          </a:p>
        </p:txBody>
      </p:sp>
      <p:pic>
        <p:nvPicPr>
          <p:cNvPr id="91140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/>
          <a:lstStyle/>
          <a:p>
            <a:pPr algn="ctr" eaLnBrk="1" hangingPunct="1"/>
            <a:r>
              <a:rPr lang="uk-UA" b="1" dirty="0">
                <a:solidFill>
                  <a:srgbClr val="0000CC"/>
                </a:solidFill>
                <a:latin typeface="Arial" charset="0"/>
              </a:rPr>
              <a:t>Основними цілями реформи САП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uk-UA" sz="3200" dirty="0">
                <a:latin typeface="Arial" charset="0"/>
              </a:rPr>
              <a:t>підвищення конкурентоспроможності сільського господарства ЄС; </a:t>
            </a:r>
          </a:p>
          <a:p>
            <a:pPr eaLnBrk="1" hangingPunct="1">
              <a:lnSpc>
                <a:spcPct val="100000"/>
              </a:lnSpc>
            </a:pPr>
            <a:r>
              <a:rPr lang="uk-UA" sz="3200" dirty="0">
                <a:latin typeface="Arial" charset="0"/>
              </a:rPr>
              <a:t>охорона довкілля і забезпечення високої якості продукції;</a:t>
            </a:r>
          </a:p>
          <a:p>
            <a:pPr eaLnBrk="1" hangingPunct="1">
              <a:lnSpc>
                <a:spcPct val="100000"/>
              </a:lnSpc>
            </a:pPr>
            <a:r>
              <a:rPr lang="uk-UA" sz="3200" dirty="0">
                <a:latin typeface="Arial" charset="0"/>
              </a:rPr>
              <a:t>розвиток сільської місцевості; </a:t>
            </a:r>
          </a:p>
          <a:p>
            <a:pPr eaLnBrk="1" hangingPunct="1">
              <a:lnSpc>
                <a:spcPct val="100000"/>
              </a:lnSpc>
            </a:pPr>
            <a:r>
              <a:rPr lang="uk-UA" sz="3200" dirty="0">
                <a:latin typeface="Arial" charset="0"/>
              </a:rPr>
              <a:t>аграрна політика повинна бути простою і зрозумілою і фінансову відповідальність за її реалізацію повинні справедливо розподіляти між собою всі країни Союзу</a:t>
            </a:r>
            <a:r>
              <a:rPr lang="uk-UA" dirty="0"/>
              <a:t> </a:t>
            </a:r>
          </a:p>
        </p:txBody>
      </p:sp>
      <p:pic>
        <p:nvPicPr>
          <p:cNvPr id="92164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Головними складовими  реформи визначено три елементи: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r>
              <a:rPr lang="uk-UA" dirty="0">
                <a:latin typeface="Arial" charset="0"/>
              </a:rPr>
              <a:t>запровадження одноразових виплат фермерам незалежно від обсягів виробленої ними сільськогосподарської продукції (компенсаційні виплати і виплати на поголів'я тварин замінено на прямі виплати – на одну ферму);</a:t>
            </a:r>
          </a:p>
          <a:p>
            <a:r>
              <a:rPr lang="uk-UA" dirty="0">
                <a:latin typeface="Arial" charset="0"/>
              </a:rPr>
              <a:t>розширення програми "модуляції", започаткованої у рамках "</a:t>
            </a:r>
            <a:r>
              <a:rPr lang="uk-UA" dirty="0" err="1">
                <a:latin typeface="Arial" charset="0"/>
              </a:rPr>
              <a:t>Agenda</a:t>
            </a:r>
            <a:r>
              <a:rPr lang="uk-UA" dirty="0">
                <a:latin typeface="Arial" charset="0"/>
              </a:rPr>
              <a:t> 2000" (це дає можливість країнам ЄС зменшувати виплати великим фермам, а вивільнені кошти направляти на фінансування розвитку сільських територій; усі країни повинні здійснювати такі програми);</a:t>
            </a:r>
          </a:p>
          <a:p>
            <a:r>
              <a:rPr lang="uk-UA" dirty="0">
                <a:latin typeface="Arial" charset="0"/>
              </a:rPr>
              <a:t>надання фермерам кредитів у сумі 45 євро/</a:t>
            </a:r>
            <a:r>
              <a:rPr lang="uk-UA" dirty="0" err="1">
                <a:latin typeface="Arial" charset="0"/>
              </a:rPr>
              <a:t>гa</a:t>
            </a:r>
            <a:r>
              <a:rPr lang="uk-UA" dirty="0">
                <a:latin typeface="Arial" charset="0"/>
              </a:rPr>
              <a:t> з метою стимулювання вирощування сільськогосподарських культур для виробництва енергії (розмір таких площ обмежено 1,5 млн га);</a:t>
            </a:r>
          </a:p>
        </p:txBody>
      </p:sp>
      <p:pic>
        <p:nvPicPr>
          <p:cNvPr id="93188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Головними складовими  реформи визначено три елементи: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r>
              <a:rPr lang="uk-UA" dirty="0">
                <a:latin typeface="Arial" charset="0"/>
              </a:rPr>
              <a:t>зміна політики щодо забезпечення якості агропродовольчої продукції (виплати фермерам здійснюватимуться </a:t>
            </a:r>
            <a:r>
              <a:rPr lang="uk-UA" dirty="0" err="1">
                <a:latin typeface="Arial" charset="0"/>
              </a:rPr>
              <a:t>пропорційно</a:t>
            </a:r>
            <a:r>
              <a:rPr lang="uk-UA" dirty="0">
                <a:latin typeface="Arial" charset="0"/>
              </a:rPr>
              <a:t> заходам щодо дотримання різних видів стандартів–екологічних, безпеки продовольства, захисту рослин, ветеринарних, умов утримання тварин та ін.; допомога надаватиметься за так званою «Системою однакових виплат» – СОВ); </a:t>
            </a:r>
          </a:p>
          <a:p>
            <a:r>
              <a:rPr lang="uk-UA" dirty="0">
                <a:latin typeface="Arial" charset="0"/>
              </a:rPr>
              <a:t>гнучкість у виборі того, що виробляти фермерам (за винятком вилучених з переліку товарів, за які вони вже одержали виплати);</a:t>
            </a:r>
          </a:p>
          <a:p>
            <a:r>
              <a:rPr lang="uk-UA" dirty="0">
                <a:latin typeface="Arial" charset="0"/>
              </a:rPr>
              <a:t>створення механізму забезпечення фінансової дисципліни у такий спосіб, щоб не допустити перевищення бюджету, прийнятого на підтримку САП ЄС </a:t>
            </a:r>
          </a:p>
        </p:txBody>
      </p:sp>
      <p:pic>
        <p:nvPicPr>
          <p:cNvPr id="94212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Пропозиції Франца </a:t>
            </a:r>
            <a:r>
              <a:rPr lang="uk-UA" sz="3600" b="1" dirty="0" err="1">
                <a:solidFill>
                  <a:srgbClr val="0000CC"/>
                </a:solidFill>
                <a:latin typeface="Arial" charset="0"/>
              </a:rPr>
              <a:t>Фішлера</a:t>
            </a:r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 щодо</a:t>
            </a:r>
            <a:r>
              <a:rPr lang="uk-UA" sz="36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 реформи САП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304925"/>
            <a:ext cx="11590338" cy="539432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/>
              <a:t>	</a:t>
            </a:r>
            <a:r>
              <a:rPr lang="uk-UA" sz="3200" dirty="0">
                <a:latin typeface="Arial" charset="0"/>
              </a:rPr>
              <a:t>ЄС відмовляється від старої системи субсидій, яка суперечить конкуренції і є об'єктом активної критики у СОТ, насамперед з боку країн, що розвиваються. </a:t>
            </a:r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uk-UA" sz="3200" dirty="0">
                <a:latin typeface="Arial" charset="0"/>
              </a:rPr>
              <a:t>	</a:t>
            </a:r>
            <a:endParaRPr lang="uk-UA" dirty="0"/>
          </a:p>
        </p:txBody>
      </p:sp>
      <p:pic>
        <p:nvPicPr>
          <p:cNvPr id="95236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dirty="0">
                <a:solidFill>
                  <a:srgbClr val="003399"/>
                </a:solidFill>
                <a:latin typeface="Arial" charset="0"/>
                <a:cs typeface="Arial" charset="0"/>
              </a:rPr>
              <a:t>ЗМІСТ</a:t>
            </a:r>
            <a:endParaRPr lang="ru-RU" b="1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704" y="1690688"/>
            <a:ext cx="11618913" cy="5075237"/>
          </a:xfrm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80000"/>
              </a:lnSpc>
              <a:buFont typeface="Calibri Light"/>
              <a:buAutoNum type="arabicPeriod"/>
            </a:pP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Історія виникнення та основні етапи реформування Спільної аграрної політики (САП) Європейського Союзу</a:t>
            </a:r>
          </a:p>
          <a:p>
            <a:pPr marL="533400" indent="-533400" eaLnBrk="1" hangingPunct="1">
              <a:lnSpc>
                <a:spcPct val="80000"/>
              </a:lnSpc>
              <a:buFont typeface="Calibri Light"/>
              <a:buAutoNum type="arabicPeriod"/>
            </a:pPr>
            <a:r>
              <a:rPr lang="uk-UA" sz="3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Сучасна САП 2023-2027 рр.</a:t>
            </a:r>
            <a:endParaRPr lang="ru-UA" sz="36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Calibri Light"/>
              <a:buAutoNum type="arabicPeriod"/>
            </a:pP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Перспективи розвитку САП ЄС </a:t>
            </a:r>
          </a:p>
          <a:p>
            <a:pPr marL="533400" indent="-533400" eaLnBrk="1" hangingPunct="1">
              <a:lnSpc>
                <a:spcPct val="80000"/>
              </a:lnSpc>
              <a:buFont typeface="Arial" charset="0"/>
              <a:buNone/>
            </a:pP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17411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2025" y="69850"/>
            <a:ext cx="10793412" cy="911225"/>
          </a:xfrm>
        </p:spPr>
        <p:txBody>
          <a:bodyPr/>
          <a:lstStyle/>
          <a:p>
            <a:pPr algn="ctr" eaLnBrk="1" hangingPunct="1"/>
            <a:r>
              <a:rPr lang="uk-UA" sz="3200" b="1" dirty="0">
                <a:solidFill>
                  <a:srgbClr val="0000CC"/>
                </a:solidFill>
                <a:latin typeface="Arial" charset="0"/>
              </a:rPr>
              <a:t>З 2008 р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.</a:t>
            </a:r>
            <a:r>
              <a:rPr lang="uk-UA" sz="3200" b="1" dirty="0">
                <a:solidFill>
                  <a:srgbClr val="0000CC"/>
                </a:solidFill>
                <a:latin typeface="Arial" charset="0"/>
              </a:rPr>
              <a:t> можна виділити новий етап розвитку САП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885825"/>
            <a:ext cx="11590338" cy="58134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dirty="0">
                <a:latin typeface="Arial" charset="0"/>
              </a:rPr>
              <a:t>На цьому етапі були детально враховані нові можливі виклики у сільському господарстві: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	зміни клімату, 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управління водними ресурсами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біоенергетикою.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 	Скасовано обов'язкову вимогу до селян залишати 10 % орних земель під пар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	Підвищено обсяг молочних квот, з подальшим наміром їх скасувати. 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	Обмежено безпосередні виплати селянам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	Збільшено фінансування на розвиток сільських територій. </a:t>
            </a:r>
          </a:p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>
                <a:latin typeface="Arial" charset="0"/>
              </a:rPr>
              <a:t>		</a:t>
            </a:r>
          </a:p>
        </p:txBody>
      </p:sp>
      <p:pic>
        <p:nvPicPr>
          <p:cNvPr id="96260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CF6A51-4B85-43FB-B708-73A776CA3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3479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Цілі САП ЄС на період 2014-2020 рр.</a:t>
            </a:r>
            <a:endParaRPr lang="ru-UA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E06E66-A59F-41CD-BA88-50A98C29E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Життєздатне виробництво продовольства</a:t>
            </a:r>
          </a:p>
          <a:p>
            <a:pPr marL="514350" indent="-514350">
              <a:buAutoNum type="arabicParenR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Стале використання природних ресурсів і пом'якшення наслідків зміни клімату</a:t>
            </a:r>
          </a:p>
          <a:p>
            <a:pPr marL="514350" indent="-514350">
              <a:buAutoNum type="arabicParenR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Збалансований територіальний розвиток</a:t>
            </a:r>
          </a:p>
          <a:p>
            <a:pPr marL="0" indent="0">
              <a:buNone/>
            </a:pP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uk-UA" b="0" i="0" dirty="0">
                <a:effectLst/>
                <a:latin typeface="Arial" panose="020B0604020202020204" pitchFamily="34" charset="0"/>
              </a:rPr>
              <a:t>Наступні 7 років ЄС витратить на Спільну Аграрну Політику 387 млрд. євро.</a:t>
            </a:r>
          </a:p>
          <a:p>
            <a:pPr marL="0" indent="0">
              <a:buNone/>
            </a:pPr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15" descr="logo - EF">
            <a:extLst>
              <a:ext uri="{FF2B5EF4-FFF2-40B4-BE49-F238E27FC236}">
                <a16:creationId xmlns:a16="http://schemas.microsoft.com/office/drawing/2014/main" id="{F1E67F31-3F8A-4A26-A6F4-BD959E7A1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887701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96018-864C-4F7A-A360-B0FAC0949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390"/>
            <a:ext cx="10515600" cy="617367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 САП на 2014-2020 </a:t>
            </a:r>
            <a:r>
              <a:rPr lang="ru-RU" sz="32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рр</a:t>
            </a:r>
            <a:r>
              <a:rPr lang="ru-RU" sz="32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UA" sz="32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F4B77B5D-CAFD-4902-B312-F0F3144308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094" y="758756"/>
          <a:ext cx="12023387" cy="6099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7504">
                  <a:extLst>
                    <a:ext uri="{9D8B030D-6E8A-4147-A177-3AD203B41FA5}">
                      <a16:colId xmlns:a16="http://schemas.microsoft.com/office/drawing/2014/main" val="2909284082"/>
                    </a:ext>
                  </a:extLst>
                </a:gridCol>
                <a:gridCol w="3120497">
                  <a:extLst>
                    <a:ext uri="{9D8B030D-6E8A-4147-A177-3AD203B41FA5}">
                      <a16:colId xmlns:a16="http://schemas.microsoft.com/office/drawing/2014/main" val="3699340564"/>
                    </a:ext>
                  </a:extLst>
                </a:gridCol>
                <a:gridCol w="1515386">
                  <a:extLst>
                    <a:ext uri="{9D8B030D-6E8A-4147-A177-3AD203B41FA5}">
                      <a16:colId xmlns:a16="http://schemas.microsoft.com/office/drawing/2014/main" val="1116784202"/>
                    </a:ext>
                  </a:extLst>
                </a:gridCol>
              </a:tblGrid>
              <a:tr h="593518"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Напрям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Обсяг, млрд. євро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824379"/>
                  </a:ext>
                </a:extLst>
              </a:tr>
              <a:tr h="678551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Фінансовий блок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–прямі виплати і маркетингові витрати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281,8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72,8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526483"/>
                  </a:ext>
                </a:extLst>
              </a:tr>
              <a:tr h="521917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Фінансовий блок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–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сільський розвиток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89,9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23,2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700229"/>
                  </a:ext>
                </a:extLst>
              </a:tr>
              <a:tr h="1040640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Наукові дослідження й інновації в забезпеченні продовольчої безпеки, біоекономіки та сталого розвитку сільського господарства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</a:t>
                      </a:r>
                    </a:p>
                    <a:p>
                      <a:pPr algn="ctr"/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271965"/>
                  </a:ext>
                </a:extLst>
              </a:tr>
              <a:tr h="725295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Формування продовольчих резервів на випадок кризи у сільськогосподарському секторі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387055"/>
                  </a:ext>
                </a:extLst>
              </a:tr>
              <a:tr h="521917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Безпека продуктів харчування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372920"/>
                  </a:ext>
                </a:extLst>
              </a:tr>
              <a:tr h="973573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Продовольча допомога найбіднішим верствам населення ЄС (виплати із Європейського соціального фонду)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919145"/>
                  </a:ext>
                </a:extLst>
              </a:tr>
              <a:tr h="521917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Фонд ЄС по адаптації до глобалізації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222395"/>
                  </a:ext>
                </a:extLst>
              </a:tr>
              <a:tr h="521917">
                <a:tc>
                  <a:txBody>
                    <a:bodyPr/>
                    <a:lstStyle/>
                    <a:p>
                      <a:r>
                        <a:rPr lang="uk-UA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Всього</a:t>
                      </a:r>
                      <a:endParaRPr lang="ru-UA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386,9</a:t>
                      </a:r>
                      <a:endParaRPr lang="ru-UA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52500"/>
                  </a:ext>
                </a:extLst>
              </a:tr>
            </a:tbl>
          </a:graphicData>
        </a:graphic>
      </p:graphicFrame>
      <p:pic>
        <p:nvPicPr>
          <p:cNvPr id="5" name="Picture 15" descr="logo - EF">
            <a:extLst>
              <a:ext uri="{FF2B5EF4-FFF2-40B4-BE49-F238E27FC236}">
                <a16:creationId xmlns:a16="http://schemas.microsoft.com/office/drawing/2014/main" id="{2FFF7A38-D2B6-4E46-BB30-38B4FCB8C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661481" cy="674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29713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AE7C90-B10C-4EAF-9E04-B76794DD5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395"/>
            <a:ext cx="10515600" cy="763283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Пріоритети САП на 2020-2027 рр.</a:t>
            </a:r>
            <a:endParaRPr lang="ru-UA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E3DCC1-1C61-4594-BBAE-3CF80806A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062677"/>
            <a:ext cx="12062298" cy="5668863"/>
          </a:xfrm>
        </p:spPr>
        <p:txBody>
          <a:bodyPr/>
          <a:lstStyle/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1. 30% прямих виплат (які є основною складовою САП) мають бути зарезервовані для так званих «екологічних» регулювань. Країни на початку домовились про 20%, але Європарламент підвищив цей відсоток. Мова йде про додаткові кошти для фермерів за виконання екологічних вимог поза обов’язковими їх зобов’язаннями. Виконає фермер ці додаткові вимоги, отримає додаткові кошти.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2. Мінімум 35% бюджету мають бути спрямовані на розвиток сільських територій, заходи на </a:t>
            </a:r>
            <a:r>
              <a:rPr lang="uk-UA" sz="2000" dirty="0">
                <a:solidFill>
                  <a:srgbClr val="222222"/>
                </a:solidFill>
                <a:latin typeface="Arial" panose="020B0604020202020204" pitchFamily="34" charset="0"/>
              </a:rPr>
              <a:t>ц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их територіях щодо захисту навколишнього середовища та адаптації до змін клімату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3. В кожній країні-члені ЄС мають бути створені консультаційні служби для фермерів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4. Мінімум 30% коштів, які направляються з бюджету ЄС на підтримку фермерів, мають спрямовуватись на допомогу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агровиробникам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у боротьбі з наслідками зміни клімату, захист біологічного різноманіття та сталого виробництва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5. Прямі виплати на рік, починаючи з суми 60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тис.євро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мають поступово знижуватись і обмежуватись сумою в 100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тис.євро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 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6. Мінімум 6% національних прямих виплат (тобто на рівні окремої країни) мають йти на підтримку малих та середніх виробників. Якщо країна спрямовує 12 і більше відсотків прямих виплат на підтримку малих, то вона може добровільно регулювати/обмежувати перерозподіл цих дотацій.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7. Фермери мають бути заохочені, до 10% своїх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с.г.угідь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відводити під ландшафтні проекти, наприклад, висаджування дерев, живих огорож, озер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225758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AE7C90-B10C-4EAF-9E04-B76794DD5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395"/>
            <a:ext cx="10515600" cy="763283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Пріоритети САП на 2020-2027 рр.</a:t>
            </a:r>
            <a:endParaRPr lang="ru-UA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E3DCC1-1C61-4594-BBAE-3CF80806A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15" y="1062678"/>
            <a:ext cx="11757497" cy="5495928"/>
          </a:xfrm>
        </p:spPr>
        <p:txBody>
          <a:bodyPr/>
          <a:lstStyle/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7. Фермери мають бути заохочені, до 10% своїх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с.г.угідь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відводити під ландшафтні проекти, наприклад, висаджування дерев, живих огорож, озер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8. Задля запобігання кризам, ринок ЄС має стати більш прозорим, а для боротьби з кризовими явищами в довгостроковій перспективі має бути закладений відповідний бюджет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9. З метою забезпечення рівних умов конкуренції на ринку ЄС та запобігання її викривленню, країни – члени ЄС не можуть самостійно встановлювати вищі національні стандарти, які стосуються, наприклад, здоров’я тварин чи захисту навколишнього середовища.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10. Пропозиція Європарламенту також передбачає, що 4% прямих виплат має йти на підтримку молодих фермерів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11. Більш суворі штрафні санкції для фермерів, які не дотримуються покладених на них зобов’язань в рамках вимог САП та отримання прямих виплат: скорочення виплат, на які претендував фермер, на 10% (раніше було 5%) *дуже страшні санкції, сказали б наші фермери...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12. З метою забезпечення біорізноманіття, Європарламент пропонує, що 5% площ кожного агропідприємства мають бути виведені з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с.г.обробітку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для того, щоб там знаходили собі місце дикі тварини і рослини.</a:t>
            </a:r>
            <a:endParaRPr lang="ru-UA" sz="2000" dirty="0"/>
          </a:p>
        </p:txBody>
      </p:sp>
    </p:spTree>
    <p:extLst>
      <p:ext uri="{BB962C8B-B14F-4D97-AF65-F5344CB8AC3E}">
        <p14:creationId xmlns:p14="http://schemas.microsoft.com/office/powerpoint/2010/main" val="1788854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4225"/>
          </a:xfrm>
        </p:spPr>
        <p:txBody>
          <a:bodyPr/>
          <a:lstStyle/>
          <a:p>
            <a:pPr algn="ctr" eaLnBrk="1" hangingPunct="1"/>
            <a:r>
              <a:rPr lang="uk-UA" b="1" dirty="0">
                <a:solidFill>
                  <a:srgbClr val="003399"/>
                </a:solidFill>
                <a:latin typeface="Arial" charset="0"/>
                <a:cs typeface="Arial" charset="0"/>
              </a:rPr>
              <a:t>Рекомендована література:</a:t>
            </a:r>
            <a:endParaRPr lang="ru-RU" b="1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280988" y="1346200"/>
            <a:ext cx="11657012" cy="5511800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Кваша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С.М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Діброва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А.Д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Нівєвський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О.В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Мартишев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П.А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 Аграрна політика. К.: НУБіП, 2022 р., 316 с.</a:t>
            </a:r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Розвиток аграрної політики України в умовах євроінтеграції / за ред. Діброви А.Д.,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Андрієвського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В.Є.; НУБіП України; Інститут розвитку аграрних ринків. – К., 2014. – 568 с.</a:t>
            </a:r>
          </a:p>
          <a:p>
            <a:pPr marL="533400" lvl="0" indent="-533400" eaLnBrk="1" hangingPunct="1">
              <a:lnSpc>
                <a:spcPct val="70000"/>
              </a:lnSpc>
              <a:buFont typeface="Arial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Діброва А.Д. Аграрна політика США: тенденції розвитку та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уроки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для України //Економіка АПК. – 2007. - №6. – с.127–132.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70000"/>
              </a:lnSpc>
              <a:buNone/>
            </a:pPr>
            <a:endParaRPr lang="uk-UA" sz="2600" dirty="0">
              <a:latin typeface="Arial" charset="0"/>
              <a:cs typeface="Arial" charset="0"/>
            </a:endParaRPr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endParaRPr lang="ru-RU" sz="2600" dirty="0">
              <a:latin typeface="Arial" charset="0"/>
            </a:endParaRPr>
          </a:p>
          <a:p>
            <a:pPr marL="533400" indent="-533400" eaLnBrk="1" hangingPunct="1">
              <a:lnSpc>
                <a:spcPct val="70000"/>
              </a:lnSpc>
              <a:buFont typeface="Arial" charset="0"/>
              <a:buNone/>
            </a:pPr>
            <a:endParaRPr lang="uk-UA" sz="2200" dirty="0"/>
          </a:p>
          <a:p>
            <a:pPr marL="533400" indent="-533400" eaLnBrk="1" hangingPunct="1">
              <a:lnSpc>
                <a:spcPct val="70000"/>
              </a:lnSpc>
            </a:pPr>
            <a:endParaRPr lang="ru-RU" sz="2200" dirty="0"/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endParaRPr lang="ru-RU" sz="2200" dirty="0">
              <a:latin typeface="Arial" charset="0"/>
              <a:cs typeface="Arial" charset="0"/>
            </a:endParaRPr>
          </a:p>
        </p:txBody>
      </p:sp>
      <p:pic>
        <p:nvPicPr>
          <p:cNvPr id="18435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8C14D9-8A52-A4BE-69BA-C438D22BA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396"/>
            <a:ext cx="10515600" cy="51999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Передумови формування САП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3E68C0-DAE0-35A6-1EFE-25DB290B3DBA}"/>
              </a:ext>
            </a:extLst>
          </p:cNvPr>
          <p:cNvSpPr txBox="1"/>
          <p:nvPr/>
        </p:nvSpPr>
        <p:spPr>
          <a:xfrm>
            <a:off x="515566" y="770279"/>
            <a:ext cx="250000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Економічні причини</a:t>
            </a:r>
            <a:endParaRPr lang="uk-UA" sz="2400" dirty="0"/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56F4DC20-5980-B8BA-C067-68BD2F901025}"/>
              </a:ext>
            </a:extLst>
          </p:cNvPr>
          <p:cNvSpPr/>
          <p:nvPr/>
        </p:nvSpPr>
        <p:spPr>
          <a:xfrm>
            <a:off x="3015574" y="861436"/>
            <a:ext cx="1381325" cy="5199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867A27-50A8-6FAE-16FD-5725A98730BD}"/>
              </a:ext>
            </a:extLst>
          </p:cNvPr>
          <p:cNvSpPr txBox="1"/>
          <p:nvPr/>
        </p:nvSpPr>
        <p:spPr>
          <a:xfrm>
            <a:off x="4396898" y="752099"/>
            <a:ext cx="53696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Продовольча безпека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0A4D16-87E9-400C-0425-7FE16D766D3A}"/>
              </a:ext>
            </a:extLst>
          </p:cNvPr>
          <p:cNvSpPr txBox="1"/>
          <p:nvPr/>
        </p:nvSpPr>
        <p:spPr>
          <a:xfrm>
            <a:off x="4396898" y="1122020"/>
            <a:ext cx="53696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Механізми підтримка фермерів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A0E879-9A43-21CD-64B2-D5ABE6500D64}"/>
              </a:ext>
            </a:extLst>
          </p:cNvPr>
          <p:cNvSpPr txBox="1"/>
          <p:nvPr/>
        </p:nvSpPr>
        <p:spPr>
          <a:xfrm>
            <a:off x="515566" y="1889956"/>
            <a:ext cx="250000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Соціальні фактори</a:t>
            </a:r>
            <a:endParaRPr lang="uk-UA" sz="2400" dirty="0"/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C6CAE68D-568D-893C-4BC7-2860B8D486CB}"/>
              </a:ext>
            </a:extLst>
          </p:cNvPr>
          <p:cNvSpPr/>
          <p:nvPr/>
        </p:nvSpPr>
        <p:spPr>
          <a:xfrm>
            <a:off x="3015574" y="2027758"/>
            <a:ext cx="1381325" cy="5199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A0918F-4E2A-C385-ADED-2A6C7FFBAA06}"/>
              </a:ext>
            </a:extLst>
          </p:cNvPr>
          <p:cNvSpPr txBox="1"/>
          <p:nvPr/>
        </p:nvSpPr>
        <p:spPr>
          <a:xfrm>
            <a:off x="4396897" y="1629154"/>
            <a:ext cx="536967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Підтримка зайнятості сільського населення та розвиток сільських територій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336D24-E367-B480-86BE-1EE55FB2C069}"/>
              </a:ext>
            </a:extLst>
          </p:cNvPr>
          <p:cNvSpPr txBox="1"/>
          <p:nvPr/>
        </p:nvSpPr>
        <p:spPr>
          <a:xfrm>
            <a:off x="4396896" y="2287753"/>
            <a:ext cx="536967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Збереження сільських громад та їх економічної життєздатності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6FD18D-5891-5DBA-0B64-4BE79D6F9888}"/>
              </a:ext>
            </a:extLst>
          </p:cNvPr>
          <p:cNvSpPr txBox="1"/>
          <p:nvPr/>
        </p:nvSpPr>
        <p:spPr>
          <a:xfrm>
            <a:off x="515566" y="2986518"/>
            <a:ext cx="250000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Політичні аспекти</a:t>
            </a:r>
            <a:endParaRPr lang="uk-UA" sz="2400" dirty="0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3D4D2B93-3C4A-0782-ECBC-74661CAC7F7E}"/>
              </a:ext>
            </a:extLst>
          </p:cNvPr>
          <p:cNvSpPr/>
          <p:nvPr/>
        </p:nvSpPr>
        <p:spPr>
          <a:xfrm>
            <a:off x="3015571" y="3169004"/>
            <a:ext cx="1381325" cy="5199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28D299-8F61-3717-08B9-2A1C17BECF9D}"/>
              </a:ext>
            </a:extLst>
          </p:cNvPr>
          <p:cNvSpPr txBox="1"/>
          <p:nvPr/>
        </p:nvSpPr>
        <p:spPr>
          <a:xfrm>
            <a:off x="4396896" y="3072693"/>
            <a:ext cx="53696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Єдиний ринок – спільна аграрна політика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03C3A5-2CB3-33A8-DD67-812AE2D67D1F}"/>
              </a:ext>
            </a:extLst>
          </p:cNvPr>
          <p:cNvSpPr txBox="1"/>
          <p:nvPr/>
        </p:nvSpPr>
        <p:spPr>
          <a:xfrm>
            <a:off x="4396895" y="3448183"/>
            <a:ext cx="53696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Політична стабільність у регіоні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C79697-9916-87E5-E5E8-5F6C2FC7682D}"/>
              </a:ext>
            </a:extLst>
          </p:cNvPr>
          <p:cNvSpPr txBox="1"/>
          <p:nvPr/>
        </p:nvSpPr>
        <p:spPr>
          <a:xfrm>
            <a:off x="515563" y="3983263"/>
            <a:ext cx="250000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Політичні аспекти</a:t>
            </a:r>
            <a:endParaRPr lang="uk-UA" sz="2400" dirty="0"/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5010A275-7C57-84BB-DD80-41ECEF493165}"/>
              </a:ext>
            </a:extLst>
          </p:cNvPr>
          <p:cNvSpPr/>
          <p:nvPr/>
        </p:nvSpPr>
        <p:spPr>
          <a:xfrm>
            <a:off x="3015570" y="4150768"/>
            <a:ext cx="1381325" cy="5199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89F5DD-ECC6-44C4-E504-1E383B5826F2}"/>
              </a:ext>
            </a:extLst>
          </p:cNvPr>
          <p:cNvSpPr txBox="1"/>
          <p:nvPr/>
        </p:nvSpPr>
        <p:spPr>
          <a:xfrm>
            <a:off x="4396894" y="4087597"/>
            <a:ext cx="536967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Конкуренція на міжнародних ринках – механізми захисту європейських виробників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9FC8E0F-8A90-1F51-CF0B-F1A6F029C4EE}"/>
              </a:ext>
            </a:extLst>
          </p:cNvPr>
          <p:cNvSpPr txBox="1"/>
          <p:nvPr/>
        </p:nvSpPr>
        <p:spPr>
          <a:xfrm>
            <a:off x="515562" y="5077049"/>
            <a:ext cx="250000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Екологічні та технологічні зміни</a:t>
            </a:r>
            <a:endParaRPr lang="uk-UA" sz="2400" dirty="0"/>
          </a:p>
        </p:txBody>
      </p:sp>
      <p:sp>
        <p:nvSpPr>
          <p:cNvPr id="21" name="Стрелка: вправо 20">
            <a:extLst>
              <a:ext uri="{FF2B5EF4-FFF2-40B4-BE49-F238E27FC236}">
                <a16:creationId xmlns:a16="http://schemas.microsoft.com/office/drawing/2014/main" id="{CCE557FF-582F-60A6-3227-33AA68F762C5}"/>
              </a:ext>
            </a:extLst>
          </p:cNvPr>
          <p:cNvSpPr/>
          <p:nvPr/>
        </p:nvSpPr>
        <p:spPr>
          <a:xfrm>
            <a:off x="3015569" y="5261689"/>
            <a:ext cx="1381325" cy="5199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833B13-9C6D-2916-5F77-AAC4DDC656BD}"/>
              </a:ext>
            </a:extLst>
          </p:cNvPr>
          <p:cNvSpPr txBox="1"/>
          <p:nvPr/>
        </p:nvSpPr>
        <p:spPr>
          <a:xfrm>
            <a:off x="4396893" y="4872535"/>
            <a:ext cx="536967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Технологічний процес – адаптація політики до нових вимог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9683D4F-5C7E-5C9A-63D4-4C58A1E1BC58}"/>
              </a:ext>
            </a:extLst>
          </p:cNvPr>
          <p:cNvSpPr txBox="1"/>
          <p:nvPr/>
        </p:nvSpPr>
        <p:spPr>
          <a:xfrm>
            <a:off x="4396893" y="5524502"/>
            <a:ext cx="536967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Екологічні виклики – сталий розвиток та захист довкілля важливий чинник у формування аграрної політики </a:t>
            </a:r>
          </a:p>
        </p:txBody>
      </p:sp>
    </p:spTree>
    <p:extLst>
      <p:ext uri="{BB962C8B-B14F-4D97-AF65-F5344CB8AC3E}">
        <p14:creationId xmlns:p14="http://schemas.microsoft.com/office/powerpoint/2010/main" val="1914483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65C90-DAF2-A994-B12E-805D10ECE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7B381-CA0B-821A-10C3-6167A2AC2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915" y="112207"/>
            <a:ext cx="11965021" cy="52982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етапи формування Спільної аграрної політики (САП) ЄС:</a:t>
            </a:r>
          </a:p>
        </p:txBody>
      </p:sp>
      <p:graphicFrame>
        <p:nvGraphicFramePr>
          <p:cNvPr id="5" name="Объект 3">
            <a:extLst>
              <a:ext uri="{FF2B5EF4-FFF2-40B4-BE49-F238E27FC236}">
                <a16:creationId xmlns:a16="http://schemas.microsoft.com/office/drawing/2014/main" id="{A323ADAE-D92B-D098-0AA1-5B38D3EBFC23}"/>
              </a:ext>
            </a:extLst>
          </p:cNvPr>
          <p:cNvGraphicFramePr>
            <a:graphicFrameLocks/>
          </p:cNvGraphicFramePr>
          <p:nvPr/>
        </p:nvGraphicFramePr>
        <p:xfrm>
          <a:off x="40531" y="563881"/>
          <a:ext cx="12110937" cy="629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0134">
                  <a:extLst>
                    <a:ext uri="{9D8B030D-6E8A-4147-A177-3AD203B41FA5}">
                      <a16:colId xmlns:a16="http://schemas.microsoft.com/office/drawing/2014/main" val="684600269"/>
                    </a:ext>
                  </a:extLst>
                </a:gridCol>
                <a:gridCol w="1730134">
                  <a:extLst>
                    <a:ext uri="{9D8B030D-6E8A-4147-A177-3AD203B41FA5}">
                      <a16:colId xmlns:a16="http://schemas.microsoft.com/office/drawing/2014/main" val="3664889504"/>
                    </a:ext>
                  </a:extLst>
                </a:gridCol>
                <a:gridCol w="1598115">
                  <a:extLst>
                    <a:ext uri="{9D8B030D-6E8A-4147-A177-3AD203B41FA5}">
                      <a16:colId xmlns:a16="http://schemas.microsoft.com/office/drawing/2014/main" val="1064324271"/>
                    </a:ext>
                  </a:extLst>
                </a:gridCol>
                <a:gridCol w="1862152">
                  <a:extLst>
                    <a:ext uri="{9D8B030D-6E8A-4147-A177-3AD203B41FA5}">
                      <a16:colId xmlns:a16="http://schemas.microsoft.com/office/drawing/2014/main" val="2209590207"/>
                    </a:ext>
                  </a:extLst>
                </a:gridCol>
                <a:gridCol w="1921908">
                  <a:extLst>
                    <a:ext uri="{9D8B030D-6E8A-4147-A177-3AD203B41FA5}">
                      <a16:colId xmlns:a16="http://schemas.microsoft.com/office/drawing/2014/main" val="804815075"/>
                    </a:ext>
                  </a:extLst>
                </a:gridCol>
                <a:gridCol w="1673157">
                  <a:extLst>
                    <a:ext uri="{9D8B030D-6E8A-4147-A177-3AD203B41FA5}">
                      <a16:colId xmlns:a16="http://schemas.microsoft.com/office/drawing/2014/main" val="4227721273"/>
                    </a:ext>
                  </a:extLst>
                </a:gridCol>
                <a:gridCol w="1595337">
                  <a:extLst>
                    <a:ext uri="{9D8B030D-6E8A-4147-A177-3AD203B41FA5}">
                      <a16:colId xmlns:a16="http://schemas.microsoft.com/office/drawing/2014/main" val="764712279"/>
                    </a:ext>
                  </a:extLst>
                </a:gridCol>
              </a:tblGrid>
              <a:tr h="11225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1962 р. Заснування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Реформа 1970-х років</a:t>
                      </a:r>
                      <a:endParaRPr lang="uk-UA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Реформа 1992 р. (Реформа </a:t>
                      </a:r>
                      <a:r>
                        <a:rPr lang="uk-UA" sz="18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МакШері</a:t>
                      </a: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uk-UA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Реформа 2000-х років</a:t>
                      </a:r>
                      <a:endParaRPr lang="uk-UA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Реформа 2013 р.</a:t>
                      </a:r>
                      <a:endParaRPr lang="uk-UA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Зелена угода (2020-2021)</a:t>
                      </a:r>
                    </a:p>
                    <a:p>
                      <a:pPr algn="ctr"/>
                      <a:endParaRPr lang="uk-UA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Актуальні зміни (2021-2027)</a:t>
                      </a:r>
                    </a:p>
                    <a:p>
                      <a:pPr algn="ctr"/>
                      <a:endParaRPr lang="uk-UA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566392"/>
                  </a:ext>
                </a:extLst>
              </a:tr>
              <a:tr h="3266820">
                <a:tc>
                  <a:txBody>
                    <a:bodyPr/>
                    <a:lstStyle/>
                    <a:p>
                      <a:pPr algn="ctr"/>
                      <a:r>
                        <a:rPr lang="uk-UA" sz="1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Основні цілі: </a:t>
                      </a:r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Продовольча безпека, підвищення продуктивності, добробут фермерів, стабілізація ринків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uk-UA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Зростання виробництва с.-г. продукції, </a:t>
                      </a:r>
                      <a:r>
                        <a:rPr lang="uk-UA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що призвело до надлишку продукції</a:t>
                      </a:r>
                      <a:endParaRPr lang="uk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Адаптація до ринкових умов – перехід від прямої підтримки цін до прямих виплат фермерам</a:t>
                      </a:r>
                      <a:endParaRPr lang="uk-UA" sz="17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Реформа 2003 року.</a:t>
                      </a:r>
                      <a:r>
                        <a:rPr lang="uk-UA" sz="17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Перехід до системи, коли виплати були відокремлені від обсягів виробництва (ДП, перевиробництво)</a:t>
                      </a:r>
                      <a:r>
                        <a:rPr lang="ru-RU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uk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Впровадження нових механізмів:</a:t>
                      </a:r>
                      <a:r>
                        <a:rPr lang="uk-UA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збільшення прозорості, підвищення екологічних вимог та зосередження на малих та середніх фермерських господарствах</a:t>
                      </a:r>
                      <a:endParaRPr lang="uk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Екологічні цілі -</a:t>
                      </a:r>
                      <a:r>
                        <a:rPr lang="uk-UA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зменшення викидів парникових газів на 55% до 2030 р.</a:t>
                      </a:r>
                    </a:p>
                    <a:p>
                      <a:pPr algn="ctr"/>
                      <a:endParaRPr lang="uk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 2021-2027:</a:t>
                      </a:r>
                      <a:r>
                        <a:rPr lang="uk-UA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387 млрд євро, з акцентом на стійкість та екологічність.</a:t>
                      </a:r>
                    </a:p>
                    <a:p>
                      <a:pPr algn="ctr"/>
                      <a:endParaRPr lang="uk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321323"/>
                  </a:ext>
                </a:extLst>
              </a:tr>
              <a:tr h="1554258">
                <a:tc>
                  <a:txBody>
                    <a:bodyPr/>
                    <a:lstStyle/>
                    <a:p>
                      <a:pPr algn="ctr"/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 САП – 1% від бюджету ЄС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Впроваджено систему регулювання цін та обсягів виробництва</a:t>
                      </a:r>
                      <a:endParaRPr lang="uk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Запровадження екологічних норм</a:t>
                      </a:r>
                      <a:endParaRPr lang="uk-UA" sz="17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Включення принципів сталого розвитку в аграрну політику</a:t>
                      </a:r>
                      <a:endParaRPr lang="uk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Соціальні аспекти у сільських районах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Сталий розвиток -</a:t>
                      </a:r>
                      <a:r>
                        <a:rPr lang="uk-UA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програм "</a:t>
                      </a:r>
                      <a:r>
                        <a:rPr lang="uk-UA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Farm</a:t>
                      </a:r>
                      <a:r>
                        <a:rPr lang="uk-UA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uk-UA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Fork</a:t>
                      </a:r>
                      <a:r>
                        <a:rPr lang="uk-UA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 та біорізноманіття</a:t>
                      </a:r>
                      <a:endParaRPr lang="uk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Цифровізація</a:t>
                      </a:r>
                      <a:r>
                        <a:rPr lang="uk-UA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 сільському господарстві</a:t>
                      </a:r>
                      <a:endParaRPr lang="uk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891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451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DA8D8D-1DDE-DB91-BE15-0E8988D9E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660" y="73296"/>
            <a:ext cx="10515600" cy="7535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та компоненти Спільної аграрної політики (САП) ЄС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33D148-247F-B591-8FF1-F1A386518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017" y="826852"/>
            <a:ext cx="10925783" cy="5651769"/>
          </a:xfrm>
        </p:spPr>
        <p:txBody>
          <a:bodyPr/>
          <a:lstStyle/>
          <a:p>
            <a:pPr marL="0" indent="0">
              <a:buNone/>
            </a:pPr>
            <a:r>
              <a:rPr lang="uk-UA" b="1" dirty="0"/>
              <a:t>1.1. Перший стовп - Пряма підтримка доходів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Прямі виплати фермерам:</a:t>
            </a:r>
            <a:r>
              <a:rPr lang="uk-UA" dirty="0"/>
              <a:t> Основна форма підтримки, що забезпечує фінансову стабільність.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Статистика:</a:t>
            </a:r>
            <a:r>
              <a:rPr lang="uk-UA" dirty="0"/>
              <a:t> У 2021 році пряма підтримка становила приблизно 39% загального бюджету САП (близько 291 млрд євро на 2021-2027 роки).</a:t>
            </a:r>
          </a:p>
          <a:p>
            <a:pPr marL="0" indent="0">
              <a:buNone/>
            </a:pPr>
            <a:r>
              <a:rPr lang="uk-UA" b="1" dirty="0"/>
              <a:t>1.2. Другий стовп - Розвиток сільських територій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Фінансування розвитку сільських територій:</a:t>
            </a:r>
            <a:r>
              <a:rPr lang="uk-UA" dirty="0"/>
              <a:t> Охоплює програми, спрямовані на покращення економічного, соціального та екологічного стану сільських районів.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Статистика:</a:t>
            </a:r>
            <a:r>
              <a:rPr lang="uk-UA" dirty="0"/>
              <a:t> На період 2021-2027 роки виділено приблизно 95,5 млрд євро на розвиток сільських територій (близько 7% від загального бюджету САП).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55282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FA099-3667-E7AB-91F0-9F4AC8EE7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244572-EBBA-AA7A-A070-05B830C85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660" y="73296"/>
            <a:ext cx="10515600" cy="50063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та компоненти Спільної аграрної політики (САП) ЄС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15DFDE-3FB4-B5A9-6CCB-E8285B51C76F}"/>
              </a:ext>
            </a:extLst>
          </p:cNvPr>
          <p:cNvSpPr txBox="1"/>
          <p:nvPr/>
        </p:nvSpPr>
        <p:spPr>
          <a:xfrm>
            <a:off x="515566" y="770279"/>
            <a:ext cx="2500008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Прямі </a:t>
            </a:r>
          </a:p>
          <a:p>
            <a:pPr algn="ctr"/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виплати</a:t>
            </a:r>
            <a:endParaRPr lang="uk-UA" sz="2200" dirty="0"/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89018101-7AAA-534A-C931-87BAAA062593}"/>
              </a:ext>
            </a:extLst>
          </p:cNvPr>
          <p:cNvSpPr/>
          <p:nvPr/>
        </p:nvSpPr>
        <p:spPr>
          <a:xfrm>
            <a:off x="3015574" y="752099"/>
            <a:ext cx="1381325" cy="5199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B5C879-2094-E03D-2598-2BA64DCEF5CB}"/>
              </a:ext>
            </a:extLst>
          </p:cNvPr>
          <p:cNvSpPr txBox="1"/>
          <p:nvPr/>
        </p:nvSpPr>
        <p:spPr>
          <a:xfrm>
            <a:off x="4396899" y="642762"/>
            <a:ext cx="7279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Високий рівень підтримки (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49 млрд </a:t>
            </a:r>
            <a:r>
              <a:rPr lang="ru-RU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євро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 (2020 р.)</a:t>
            </a:r>
            <a:endParaRPr lang="uk-UA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CC1911-59E1-0FB3-8500-A75E6C2CC115}"/>
              </a:ext>
            </a:extLst>
          </p:cNvPr>
          <p:cNvSpPr txBox="1"/>
          <p:nvPr/>
        </p:nvSpPr>
        <p:spPr>
          <a:xfrm>
            <a:off x="4396899" y="1012094"/>
            <a:ext cx="7279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800" b="1" dirty="0">
                <a:latin typeface="Arial" panose="020B0604020202020204" pitchFamily="34" charset="0"/>
                <a:cs typeface="Arial" panose="020B0604020202020204" pitchFamily="34" charset="0"/>
              </a:rPr>
              <a:t>В середньому на 1 фермера 8000 євро (2021 р.)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4A5A5A-76BD-3BCB-3756-EF79465197C6}"/>
              </a:ext>
            </a:extLst>
          </p:cNvPr>
          <p:cNvSpPr txBox="1"/>
          <p:nvPr/>
        </p:nvSpPr>
        <p:spPr>
          <a:xfrm>
            <a:off x="4396898" y="1373628"/>
            <a:ext cx="727953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800" b="1" dirty="0">
                <a:latin typeface="Arial" panose="020B0604020202020204" pitchFamily="34" charset="0"/>
                <a:cs typeface="Arial" panose="020B0604020202020204" pitchFamily="34" charset="0"/>
              </a:rPr>
              <a:t>Екологічні виплати – додатково 15% від загальної суми прямих виплат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E32CB4-8B9F-D336-6986-CBBC382F19E2}"/>
              </a:ext>
            </a:extLst>
          </p:cNvPr>
          <p:cNvSpPr txBox="1"/>
          <p:nvPr/>
        </p:nvSpPr>
        <p:spPr>
          <a:xfrm>
            <a:off x="515565" y="2130929"/>
            <a:ext cx="2500008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Розвиток сільських територій</a:t>
            </a:r>
            <a:endParaRPr lang="uk-UA" sz="2200" dirty="0"/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8AF61783-157A-9A2E-24CA-9E86145793F4}"/>
              </a:ext>
            </a:extLst>
          </p:cNvPr>
          <p:cNvSpPr/>
          <p:nvPr/>
        </p:nvSpPr>
        <p:spPr>
          <a:xfrm>
            <a:off x="3015573" y="2323219"/>
            <a:ext cx="1381325" cy="5199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C058F3-4614-D278-2259-891B222C2E64}"/>
              </a:ext>
            </a:extLst>
          </p:cNvPr>
          <p:cNvSpPr txBox="1"/>
          <p:nvPr/>
        </p:nvSpPr>
        <p:spPr>
          <a:xfrm>
            <a:off x="4396896" y="2227998"/>
            <a:ext cx="7279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10,4 млрд </a:t>
            </a:r>
            <a:r>
              <a:rPr lang="ru-RU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євро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рік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1F9412-B176-A975-5E4B-BD442B5F28AD}"/>
              </a:ext>
            </a:extLst>
          </p:cNvPr>
          <p:cNvSpPr txBox="1"/>
          <p:nvPr/>
        </p:nvSpPr>
        <p:spPr>
          <a:xfrm>
            <a:off x="4396895" y="2595019"/>
            <a:ext cx="727953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Програми: Інвестиції в інфраструктуру; Підтримка </a:t>
            </a:r>
            <a:r>
              <a:rPr lang="uk-UA" b="1" dirty="0" err="1">
                <a:latin typeface="Arial" panose="020B0604020202020204" pitchFamily="34" charset="0"/>
                <a:cs typeface="Arial" panose="020B0604020202020204" pitchFamily="34" charset="0"/>
              </a:rPr>
              <a:t>агротуризму</a:t>
            </a:r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; Проекти для покращення екологічної стійкості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B9895D-6C31-221C-ABBE-6FADBAD83560}"/>
              </a:ext>
            </a:extLst>
          </p:cNvPr>
          <p:cNvSpPr txBox="1"/>
          <p:nvPr/>
        </p:nvSpPr>
        <p:spPr>
          <a:xfrm>
            <a:off x="515565" y="3685115"/>
            <a:ext cx="2500008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Регулювання ринків</a:t>
            </a:r>
            <a:endParaRPr lang="uk-UA" sz="2200" dirty="0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id="{B14CF125-1B6F-AADD-C950-F2BC003D0D5E}"/>
              </a:ext>
            </a:extLst>
          </p:cNvPr>
          <p:cNvSpPr/>
          <p:nvPr/>
        </p:nvSpPr>
        <p:spPr>
          <a:xfrm>
            <a:off x="3015573" y="3785003"/>
            <a:ext cx="1381325" cy="5199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950228-393B-195C-89DF-17DB4672C27B}"/>
              </a:ext>
            </a:extLst>
          </p:cNvPr>
          <p:cNvSpPr txBox="1"/>
          <p:nvPr/>
        </p:nvSpPr>
        <p:spPr>
          <a:xfrm>
            <a:off x="4396895" y="3661216"/>
            <a:ext cx="727953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1800" b="1" dirty="0">
                <a:latin typeface="Arial" panose="020B0604020202020204" pitchFamily="34" charset="0"/>
                <a:cs typeface="Arial" panose="020B0604020202020204" pitchFamily="34" charset="0"/>
              </a:rPr>
              <a:t>Механізми контролю за цінами, зокрема інтервенційні закупівлі та підтримку цін на продукцію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F6D5BF-89C6-E3D1-5B04-D65F4ED642DA}"/>
              </a:ext>
            </a:extLst>
          </p:cNvPr>
          <p:cNvSpPr txBox="1"/>
          <p:nvPr/>
        </p:nvSpPr>
        <p:spPr>
          <a:xfrm>
            <a:off x="4396894" y="4304994"/>
            <a:ext cx="7279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1800" b="1" dirty="0">
                <a:latin typeface="Arial" panose="020B0604020202020204" pitchFamily="34" charset="0"/>
                <a:cs typeface="Arial" panose="020B0604020202020204" pitchFamily="34" charset="0"/>
              </a:rPr>
              <a:t>Інтервенційні закупівлі у 2020 р. </a:t>
            </a:r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досягли 1,2 млрд євро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C9E8232-4B5E-5CFD-CF88-EC5416E5FCDD}"/>
              </a:ext>
            </a:extLst>
          </p:cNvPr>
          <p:cNvSpPr txBox="1"/>
          <p:nvPr/>
        </p:nvSpPr>
        <p:spPr>
          <a:xfrm>
            <a:off x="515564" y="4720899"/>
            <a:ext cx="2500008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Дослідження та інновації</a:t>
            </a:r>
            <a:endParaRPr lang="uk-UA" sz="2200" dirty="0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id="{5FF7065D-9FDC-7F9B-D793-36CB68CE2707}"/>
              </a:ext>
            </a:extLst>
          </p:cNvPr>
          <p:cNvSpPr/>
          <p:nvPr/>
        </p:nvSpPr>
        <p:spPr>
          <a:xfrm>
            <a:off x="3015565" y="4876225"/>
            <a:ext cx="1381325" cy="5199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B6D71C-D7A3-9E9C-EB83-EB841D1841AE}"/>
              </a:ext>
            </a:extLst>
          </p:cNvPr>
          <p:cNvSpPr txBox="1"/>
          <p:nvPr/>
        </p:nvSpPr>
        <p:spPr>
          <a:xfrm>
            <a:off x="4396890" y="4760163"/>
            <a:ext cx="727953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1800" b="1" dirty="0">
                <a:latin typeface="Arial" panose="020B0604020202020204" pitchFamily="34" charset="0"/>
                <a:cs typeface="Arial" panose="020B0604020202020204" pitchFamily="34" charset="0"/>
              </a:rPr>
              <a:t>Фінансування наукових </a:t>
            </a:r>
            <a:r>
              <a:rPr lang="uk-UA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проєктів</a:t>
            </a:r>
            <a:r>
              <a:rPr lang="uk-UA" sz="1800" b="1" dirty="0">
                <a:latin typeface="Arial" panose="020B0604020202020204" pitchFamily="34" charset="0"/>
                <a:cs typeface="Arial" panose="020B0604020202020204" pitchFamily="34" charset="0"/>
              </a:rPr>
              <a:t> (10% бюджету – 38,7 млрд євро)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0B1CD6-193F-BB48-7CB6-F97C123CD786}"/>
              </a:ext>
            </a:extLst>
          </p:cNvPr>
          <p:cNvSpPr txBox="1"/>
          <p:nvPr/>
        </p:nvSpPr>
        <p:spPr>
          <a:xfrm>
            <a:off x="4396890" y="5509911"/>
            <a:ext cx="727953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uk-UA" sz="1800" b="1" dirty="0">
                <a:latin typeface="Arial" panose="020B0604020202020204" pitchFamily="34" charset="0"/>
                <a:cs typeface="Arial" panose="020B0604020202020204" pitchFamily="34" charset="0"/>
              </a:rPr>
              <a:t>рограми збереження біорізноманіття та сталого використання природних ресурсів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13DA2AE-A74B-59E5-5E8C-4BAE41D3A025}"/>
              </a:ext>
            </a:extLst>
          </p:cNvPr>
          <p:cNvSpPr txBox="1"/>
          <p:nvPr/>
        </p:nvSpPr>
        <p:spPr>
          <a:xfrm>
            <a:off x="515564" y="5584375"/>
            <a:ext cx="250000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Екологічна та кліматична політика</a:t>
            </a:r>
            <a:endParaRPr lang="uk-UA" sz="2200" dirty="0"/>
          </a:p>
        </p:txBody>
      </p:sp>
      <p:sp>
        <p:nvSpPr>
          <p:cNvPr id="24" name="Стрелка: вправо 23">
            <a:extLst>
              <a:ext uri="{FF2B5EF4-FFF2-40B4-BE49-F238E27FC236}">
                <a16:creationId xmlns:a16="http://schemas.microsoft.com/office/drawing/2014/main" id="{3951C6F4-431C-FF45-DDF8-96F30EDC01E8}"/>
              </a:ext>
            </a:extLst>
          </p:cNvPr>
          <p:cNvSpPr/>
          <p:nvPr/>
        </p:nvSpPr>
        <p:spPr>
          <a:xfrm>
            <a:off x="3015564" y="5896246"/>
            <a:ext cx="1381325" cy="5199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CCCE105-F718-DB56-02C0-BE8385EA7B44}"/>
              </a:ext>
            </a:extLst>
          </p:cNvPr>
          <p:cNvSpPr txBox="1"/>
          <p:nvPr/>
        </p:nvSpPr>
        <p:spPr>
          <a:xfrm>
            <a:off x="4396890" y="6167151"/>
            <a:ext cx="727953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1800" b="1" dirty="0">
                <a:latin typeface="Arial" panose="020B0604020202020204" pitchFamily="34" charset="0"/>
                <a:cs typeface="Arial" panose="020B0604020202020204" pitchFamily="34" charset="0"/>
              </a:rPr>
              <a:t>У 2022 році близько 25% фермерів у ЄС впровадили екологічні практики, отримуючи за це фінансову підтримку</a:t>
            </a:r>
          </a:p>
        </p:txBody>
      </p:sp>
    </p:spTree>
    <p:extLst>
      <p:ext uri="{BB962C8B-B14F-4D97-AF65-F5344CB8AC3E}">
        <p14:creationId xmlns:p14="http://schemas.microsoft.com/office/powerpoint/2010/main" val="2095616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167CC-4BC3-A9D1-1E27-CAA0CD732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ED7015-AF65-790D-BEBF-7D6CD67B1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205" y="0"/>
            <a:ext cx="11342451" cy="681037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Фінансування Спільної аграрної політики (САП) ЄС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6DE771-CDE3-9D17-D887-7D780D508D22}"/>
              </a:ext>
            </a:extLst>
          </p:cNvPr>
          <p:cNvSpPr txBox="1"/>
          <p:nvPr/>
        </p:nvSpPr>
        <p:spPr>
          <a:xfrm>
            <a:off x="2027584" y="681037"/>
            <a:ext cx="873649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Загальний бюджет САП на 2021-2027 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рр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pPr algn="ctr"/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387 млрд євро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51A2D6-D118-9287-6F8E-9C9A0693A4E3}"/>
              </a:ext>
            </a:extLst>
          </p:cNvPr>
          <p:cNvSpPr txBox="1"/>
          <p:nvPr/>
        </p:nvSpPr>
        <p:spPr>
          <a:xfrm>
            <a:off x="142462" y="1688202"/>
            <a:ext cx="5393633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Прямі виплати – 291 млрд євро </a:t>
            </a:r>
          </a:p>
          <a:p>
            <a:pPr algn="ctr"/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(75% від загального бюджету)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9090D6-20BB-A154-32A4-5B501B8DB688}"/>
              </a:ext>
            </a:extLst>
          </p:cNvPr>
          <p:cNvSpPr txBox="1"/>
          <p:nvPr/>
        </p:nvSpPr>
        <p:spPr>
          <a:xfrm>
            <a:off x="5715000" y="1688202"/>
            <a:ext cx="633453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Розвиток сільських територій – 95,5 млрд євро (25% від загального бюджету)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0C9A38-BDDE-61E8-4C6B-D6F6E60414DD}"/>
              </a:ext>
            </a:extLst>
          </p:cNvPr>
          <p:cNvSpPr txBox="1"/>
          <p:nvPr/>
        </p:nvSpPr>
        <p:spPr>
          <a:xfrm>
            <a:off x="152403" y="2572256"/>
            <a:ext cx="5393633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Найбільші отримувачі прямих виплат: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Франція: близько 7,5 млрд євро.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Німеччина: близько 5,5 млрд євро.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Італія: близько 4,5 млрд євро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Польща – 3,4 млрд євро (1,3 млн фермерів)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2988E2-54D0-2931-5590-ECED0A997075}"/>
              </a:ext>
            </a:extLst>
          </p:cNvPr>
          <p:cNvSpPr txBox="1"/>
          <p:nvPr/>
        </p:nvSpPr>
        <p:spPr>
          <a:xfrm>
            <a:off x="5705059" y="2570277"/>
            <a:ext cx="633453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У 2021 р. підтримано понад 12 000 проектів у рамках програми розвитку сільських територій</a:t>
            </a:r>
            <a:endParaRPr lang="uk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F8B219-E7FF-D2AE-4104-4E17814AD9B4}"/>
              </a:ext>
            </a:extLst>
          </p:cNvPr>
          <p:cNvSpPr txBox="1"/>
          <p:nvPr/>
        </p:nvSpPr>
        <p:spPr>
          <a:xfrm>
            <a:off x="142462" y="4274008"/>
            <a:ext cx="539363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Екологічні програми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D769B5-F78F-3508-6A70-35DA0B62AC65}"/>
              </a:ext>
            </a:extLst>
          </p:cNvPr>
          <p:cNvSpPr txBox="1"/>
          <p:nvPr/>
        </p:nvSpPr>
        <p:spPr>
          <a:xfrm>
            <a:off x="152403" y="5008975"/>
            <a:ext cx="539363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2021 р. – 18 млрд. євро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3A6B5D-01FC-837A-D5C6-AA205C5D8586}"/>
              </a:ext>
            </a:extLst>
          </p:cNvPr>
          <p:cNvSpPr txBox="1"/>
          <p:nvPr/>
        </p:nvSpPr>
        <p:spPr>
          <a:xfrm>
            <a:off x="5814390" y="4274008"/>
            <a:ext cx="539363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Кліматичні ініціативи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4F74DF-B76E-A761-11D5-BEC07C297699}"/>
              </a:ext>
            </a:extLst>
          </p:cNvPr>
          <p:cNvSpPr txBox="1"/>
          <p:nvPr/>
        </p:nvSpPr>
        <p:spPr>
          <a:xfrm>
            <a:off x="5814390" y="5008974"/>
            <a:ext cx="539363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на зменшення викидів парникових газів - на рівні 10% загального бюджету, що становить близько 38,7 млрд євро.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D5FB448B-19EA-195D-72DB-C9434936A1D3}"/>
              </a:ext>
            </a:extLst>
          </p:cNvPr>
          <p:cNvCxnSpPr/>
          <p:nvPr/>
        </p:nvCxnSpPr>
        <p:spPr>
          <a:xfrm>
            <a:off x="3786809" y="1512034"/>
            <a:ext cx="0" cy="176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61EBC828-AEAF-F501-0231-70D8A2395527}"/>
              </a:ext>
            </a:extLst>
          </p:cNvPr>
          <p:cNvCxnSpPr/>
          <p:nvPr/>
        </p:nvCxnSpPr>
        <p:spPr>
          <a:xfrm>
            <a:off x="7825409" y="1512034"/>
            <a:ext cx="0" cy="176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E88BF9E4-3F3C-2EAA-89EB-AC1F581AC461}"/>
              </a:ext>
            </a:extLst>
          </p:cNvPr>
          <p:cNvCxnSpPr>
            <a:cxnSpLocks/>
          </p:cNvCxnSpPr>
          <p:nvPr/>
        </p:nvCxnSpPr>
        <p:spPr>
          <a:xfrm>
            <a:off x="2955235" y="4735673"/>
            <a:ext cx="0" cy="273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EC1DEB92-CBB1-C5E7-3732-6B2469FBE28A}"/>
              </a:ext>
            </a:extLst>
          </p:cNvPr>
          <p:cNvCxnSpPr>
            <a:cxnSpLocks/>
          </p:cNvCxnSpPr>
          <p:nvPr/>
        </p:nvCxnSpPr>
        <p:spPr>
          <a:xfrm>
            <a:off x="8226287" y="4735673"/>
            <a:ext cx="0" cy="273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6ACFA440-DB15-3864-2A93-24033A1893E0}"/>
              </a:ext>
            </a:extLst>
          </p:cNvPr>
          <p:cNvCxnSpPr>
            <a:cxnSpLocks/>
            <a:stCxn id="14" idx="1"/>
            <a:endCxn id="12" idx="3"/>
          </p:cNvCxnSpPr>
          <p:nvPr/>
        </p:nvCxnSpPr>
        <p:spPr>
          <a:xfrm flipH="1">
            <a:off x="5536095" y="4504841"/>
            <a:ext cx="27829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792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CE4C5-B07C-37EA-9322-3D2704FDD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4"/>
            <a:ext cx="10515600" cy="597913"/>
          </a:xfrm>
        </p:spPr>
        <p:txBody>
          <a:bodyPr>
            <a:normAutofit/>
          </a:bodyPr>
          <a:lstStyle/>
          <a:p>
            <a:pPr algn="ctr"/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Головні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САП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ЄС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2023—2027</a:t>
            </a:r>
            <a:r>
              <a:rPr lang="uk-UA" sz="2800" b="1" kern="1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рр.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uk-UA" sz="2800" b="1" kern="1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kern="1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досягнення</a:t>
            </a:r>
            <a:endParaRPr lang="uk-UA" sz="28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0A91391-52F4-7423-CE43-62893C83F38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3761" y="651955"/>
          <a:ext cx="11984478" cy="6179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865">
                  <a:extLst>
                    <a:ext uri="{9D8B030D-6E8A-4147-A177-3AD203B41FA5}">
                      <a16:colId xmlns:a16="http://schemas.microsoft.com/office/drawing/2014/main" val="1515594785"/>
                    </a:ext>
                  </a:extLst>
                </a:gridCol>
                <a:gridCol w="4902740">
                  <a:extLst>
                    <a:ext uri="{9D8B030D-6E8A-4147-A177-3AD203B41FA5}">
                      <a16:colId xmlns:a16="http://schemas.microsoft.com/office/drawing/2014/main" val="3468166285"/>
                    </a:ext>
                  </a:extLst>
                </a:gridCol>
                <a:gridCol w="5171873">
                  <a:extLst>
                    <a:ext uri="{9D8B030D-6E8A-4147-A177-3AD203B41FA5}">
                      <a16:colId xmlns:a16="http://schemas.microsoft.com/office/drawing/2014/main" val="3665168561"/>
                    </a:ext>
                  </a:extLst>
                </a:gridCol>
              </a:tblGrid>
              <a:tr h="418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Цілі</a:t>
                      </a:r>
                      <a:endParaRPr lang="ru-UA" sz="2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Політична актуальність</a:t>
                      </a:r>
                      <a:endParaRPr lang="ru-UA" sz="2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Основні дії</a:t>
                      </a:r>
                      <a:endParaRPr lang="ru-UA" sz="2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360310"/>
                  </a:ext>
                </a:extLst>
              </a:tr>
              <a:tr h="131302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Збереження ландшафтів і біорізно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маніття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Посилення</a:t>
                      </a:r>
                      <a:r>
                        <a:rPr lang="uk-UA" sz="1800" kern="100" spc="-5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ключової</a:t>
                      </a:r>
                      <a:r>
                        <a:rPr lang="uk-UA" sz="1800" kern="100" spc="-5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ролі</a:t>
                      </a:r>
                      <a:r>
                        <a:rPr lang="uk-UA" sz="1800" kern="100" spc="-7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сільськогосподарської діяльності в збереженні природного середовища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Акцент</a:t>
                      </a:r>
                      <a:r>
                        <a:rPr lang="uk-UA" sz="1800" kern="100" spc="-1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uk-UA" sz="1800" kern="100" spc="-1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зв’язку</a:t>
                      </a:r>
                      <a:r>
                        <a:rPr lang="uk-UA" sz="1800" kern="100" spc="-1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між</a:t>
                      </a:r>
                      <a:r>
                        <a:rPr lang="uk-UA" sz="1800" kern="100" spc="-1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с.-г. виробництвом і особливостями природних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ландшафтів.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Зміна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фокуса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інструментах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фінансової підтримки фер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мерів,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зорієнтованих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стимулювання</a:t>
                      </a:r>
                      <a:r>
                        <a:rPr lang="uk-UA" sz="1800" kern="100" spc="-5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природоохорон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них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заходів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4375005"/>
                  </a:ext>
                </a:extLst>
              </a:tr>
              <a:tr h="78781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868680" algn="l"/>
                        </a:tabLst>
                      </a:pPr>
                      <a:r>
                        <a:rPr lang="uk-UA" sz="1800" kern="100" spc="-1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Оновлення </a:t>
                      </a:r>
                      <a:r>
                        <a:rPr lang="uk-UA" sz="1800" kern="100" spc="-2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поколінь</a:t>
                      </a:r>
                      <a:endParaRPr lang="ru-UA" sz="1800" kern="10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Потреба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</a:t>
                      </a:r>
                      <a:r>
                        <a:rPr lang="uk-UA" sz="1800" kern="100" spc="-3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кваліфікованих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та</a:t>
                      </a:r>
                      <a:r>
                        <a:rPr lang="uk-UA" sz="1800" kern="100" spc="-6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інноваційних</a:t>
                      </a:r>
                      <a:r>
                        <a:rPr lang="uk-UA" sz="1800" kern="100" spc="-5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молодих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фермерах,</a:t>
                      </a:r>
                      <a:r>
                        <a:rPr lang="uk-UA" sz="1800" kern="100" spc="-7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сприяння</a:t>
                      </a:r>
                      <a:r>
                        <a:rPr lang="uk-UA" sz="1800" kern="100" spc="-6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сталому розвитку бізнесу в сільській</a:t>
                      </a:r>
                      <a:r>
                        <a:rPr lang="uk-UA" sz="1800" kern="100" spc="-8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місцевості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Визначення викликів і потреб молодих фермерів. Цілеспрямована система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підтримки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670439"/>
                  </a:ext>
                </a:extLst>
              </a:tr>
              <a:tr h="105042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Активність</a:t>
                      </a:r>
                      <a:r>
                        <a:rPr lang="uk-UA" sz="1800" kern="100" spc="20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сільських території</a:t>
                      </a:r>
                      <a:endParaRPr lang="ru-UA" sz="1800" kern="10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Сприяння зайнятості, гендерній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рівності,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соціальній інтеграції і сільському розвитку, циркулярній біоекономіці й сталому</a:t>
                      </a:r>
                      <a:r>
                        <a:rPr lang="uk-UA" sz="1800" kern="100" spc="-5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лісовому</a:t>
                      </a:r>
                      <a:r>
                        <a:rPr lang="uk-UA" sz="1800" kern="100" spc="-5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госпо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дарству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Збільшення витрат на розвиток сільських територій і підтримку доходів</a:t>
                      </a:r>
                      <a:endParaRPr lang="ru-UA" sz="1800" kern="10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509011"/>
                  </a:ext>
                </a:extLst>
              </a:tr>
              <a:tr h="157563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Захист якості їжі й </a:t>
                      </a:r>
                      <a:r>
                        <a:rPr lang="uk-UA" sz="1800" kern="100" spc="-1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здоров’я</a:t>
                      </a:r>
                      <a:endParaRPr lang="ru-UA" sz="1800" kern="10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Покращення</a:t>
                      </a:r>
                      <a:r>
                        <a:rPr lang="uk-UA" sz="1800" kern="100" spc="-2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реакції</a:t>
                      </a:r>
                      <a:r>
                        <a:rPr lang="uk-UA" sz="1800" kern="100" spc="-2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сіль</a:t>
                      </a:r>
                      <a:r>
                        <a:rPr lang="uk-UA" sz="1800" kern="100" spc="-5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ського</a:t>
                      </a:r>
                      <a:r>
                        <a:rPr lang="uk-UA" sz="1800" kern="100" spc="-1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5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господарства</a:t>
                      </a:r>
                      <a:r>
                        <a:rPr lang="uk-UA" sz="1800" kern="100" spc="-1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5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ЄС</a:t>
                      </a:r>
                      <a:r>
                        <a:rPr lang="uk-UA" sz="1800" kern="100" spc="-1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5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суспільні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потреби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про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дуктах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харчування,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зміц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нення</a:t>
                      </a:r>
                      <a:r>
                        <a:rPr lang="uk-UA" sz="1800" kern="100" spc="-2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здоров’я</a:t>
                      </a:r>
                      <a:r>
                        <a:rPr lang="uk-UA" sz="1800" kern="100" spc="-2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людей</a:t>
                      </a:r>
                      <a:r>
                        <a:rPr lang="uk-UA" sz="1800" kern="100" spc="-2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зав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дяки</a:t>
                      </a:r>
                      <a:r>
                        <a:rPr lang="uk-UA" sz="1800" kern="100" spc="-5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включенню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раціон 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харчування високоякісної 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800" kern="100" spc="-3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безпечної</a:t>
                      </a:r>
                      <a:r>
                        <a:rPr lang="uk-UA" sz="1800" kern="100" spc="-2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їжі,</a:t>
                      </a:r>
                      <a:r>
                        <a:rPr lang="uk-UA" sz="1800" kern="100" spc="-25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4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виробленої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екологічний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спосіб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Заходи із забезпечення добробуту тварин.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Зменшення обсягів харчових відходів.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Боротьба зі стійкістю тварин до антимікробних пре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паратів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720992"/>
                  </a:ext>
                </a:extLst>
              </a:tr>
              <a:tr h="78781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Сприяння</a:t>
                      </a:r>
                      <a:r>
                        <a:rPr lang="uk-UA" sz="1800" kern="100" spc="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знанням та</a:t>
                      </a:r>
                      <a:r>
                        <a:rPr lang="uk-UA" sz="1800" kern="100" spc="-4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інноваціям</a:t>
                      </a:r>
                      <a:endParaRPr lang="ru-UA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Забезпечення</a:t>
                      </a:r>
                      <a:r>
                        <a:rPr lang="uk-UA" sz="1800" kern="100" spc="-5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розумного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і сталого</a:t>
                      </a:r>
                      <a:r>
                        <a:rPr lang="uk-UA" sz="1800" kern="100" spc="-5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сільського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й</a:t>
                      </a:r>
                      <a:r>
                        <a:rPr lang="uk-UA" sz="1800" kern="100" spc="-45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spc="-2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лісо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вого</a:t>
                      </a:r>
                      <a:r>
                        <a:rPr lang="uk-UA" sz="1800" kern="100" spc="-55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господарства</a:t>
                      </a:r>
                      <a:r>
                        <a:rPr lang="uk-UA" sz="1800" kern="100" spc="-55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uk-UA" sz="1800" kern="100" spc="-55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сільських</a:t>
                      </a:r>
                      <a:r>
                        <a:rPr lang="uk-UA" sz="1800" kern="100" spc="-9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територій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8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Покращення доступу фермерів до досліджень, інновацій, обміну знаннями і </a:t>
                      </a:r>
                      <a:r>
                        <a:rPr lang="uk-UA" sz="1800" kern="100" spc="-1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навчання</a:t>
                      </a:r>
                      <a:endParaRPr lang="ru-UA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0387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0622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2899</Words>
  <Application>Microsoft Office PowerPoint</Application>
  <PresentationFormat>Широкоэкранный</PresentationFormat>
  <Paragraphs>266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Тема Office</vt:lpstr>
      <vt:lpstr> Спільна аграрна політика ЄС</vt:lpstr>
      <vt:lpstr>ЗМІСТ</vt:lpstr>
      <vt:lpstr>Рекомендована література:</vt:lpstr>
      <vt:lpstr>Передумови формування САП</vt:lpstr>
      <vt:lpstr>Основні етапи формування Спільної аграрної політики (САП) ЄС:</vt:lpstr>
      <vt:lpstr>Структура та компоненти Спільної аграрної політики (САП) ЄС</vt:lpstr>
      <vt:lpstr>Структура та компоненти Спільної аграрної політики (САП) ЄС</vt:lpstr>
      <vt:lpstr>Фінансування Спільної аграрної політики (САП) ЄС</vt:lpstr>
      <vt:lpstr>Головні цілі САП ЄС на 2023—2027 рр. і дії щодо їх досягнення</vt:lpstr>
      <vt:lpstr>Головні цілі САП ЄС на 2023—2027 рр. і дії щодо їх досягнення</vt:lpstr>
      <vt:lpstr>Основні принципи модернізації САП ЄС на 2023-2027 рр.</vt:lpstr>
      <vt:lpstr>Основні принципи модернізації САП ЄС на 2023-2027 рр.</vt:lpstr>
      <vt:lpstr>Загальна характеристика сільського господарства країн ЄС</vt:lpstr>
      <vt:lpstr>Загальна характеристика сільського господарства країн ЄС </vt:lpstr>
      <vt:lpstr>26 червня 2003 р. Рада міністрів ЄС у Люксембурзі прийняла проект реформи САП </vt:lpstr>
      <vt:lpstr>Основними цілями реформи САП </vt:lpstr>
      <vt:lpstr>Головними складовими  реформи визначено три елементи: </vt:lpstr>
      <vt:lpstr>Головними складовими  реформи визначено три елементи: </vt:lpstr>
      <vt:lpstr>Пропозиції Франца Фішлера щодо  реформи САП </vt:lpstr>
      <vt:lpstr>З 2008 р. можна виділити новий етап розвитку САП </vt:lpstr>
      <vt:lpstr>Цілі САП ЄС на період 2014-2020 рр.</vt:lpstr>
      <vt:lpstr>Бюджет САП на 2014-2020 рр.</vt:lpstr>
      <vt:lpstr>Пріоритети САП на 2020-2027 рр.</vt:lpstr>
      <vt:lpstr>Пріоритети САП на 2020-2027 рр.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Anatolii Dibrova</dc:creator>
  <cp:lastModifiedBy>Anatolii Dibrova</cp:lastModifiedBy>
  <cp:revision>2</cp:revision>
  <dcterms:created xsi:type="dcterms:W3CDTF">2025-09-13T09:18:04Z</dcterms:created>
  <dcterms:modified xsi:type="dcterms:W3CDTF">2025-09-13T09:20:51Z</dcterms:modified>
</cp:coreProperties>
</file>