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15D81D7F-B1C7-4D8D-B61C-B3A1974728A7}" type="datetimeFigureOut">
              <a:rPr lang="uk-UA" smtClean="0"/>
              <a:t>07.11.2016</a:t>
            </a:fld>
            <a:endParaRPr lang="uk-UA"/>
          </a:p>
        </p:txBody>
      </p:sp>
      <p:sp>
        <p:nvSpPr>
          <p:cNvPr id="17" name="Нижний колонтитул 16"/>
          <p:cNvSpPr>
            <a:spLocks noGrp="1"/>
          </p:cNvSpPr>
          <p:nvPr>
            <p:ph type="ftr" sz="quarter" idx="11"/>
          </p:nvPr>
        </p:nvSpPr>
        <p:spPr>
          <a:xfrm>
            <a:off x="5410200" y="4205288"/>
            <a:ext cx="1295400" cy="457200"/>
          </a:xfrm>
        </p:spPr>
        <p:txBody>
          <a:bodyPr/>
          <a:lstStyle/>
          <a:p>
            <a:endParaRPr lang="uk-UA"/>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7E269F0C-399F-414E-8E50-9490A3AA1B05}" type="slidenum">
              <a:rPr lang="uk-UA" smtClean="0"/>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15D81D7F-B1C7-4D8D-B61C-B3A1974728A7}" type="datetimeFigureOut">
              <a:rPr lang="uk-UA" smtClean="0"/>
              <a:t>07.11.2016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7E269F0C-399F-414E-8E50-9490A3AA1B05}"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15D81D7F-B1C7-4D8D-B61C-B3A1974728A7}" type="datetimeFigureOut">
              <a:rPr lang="uk-UA" smtClean="0"/>
              <a:t>07.11.2016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7E269F0C-399F-414E-8E50-9490A3AA1B05}"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15D81D7F-B1C7-4D8D-B61C-B3A1974728A7}" type="datetimeFigureOut">
              <a:rPr lang="uk-UA" smtClean="0"/>
              <a:t>07.11.2016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7E269F0C-399F-414E-8E50-9490A3AA1B05}" type="slidenum">
              <a:rPr lang="uk-UA" smtClean="0"/>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15D81D7F-B1C7-4D8D-B61C-B3A1974728A7}" type="datetimeFigureOut">
              <a:rPr lang="uk-UA" smtClean="0"/>
              <a:t>07.11.2016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7E269F0C-399F-414E-8E50-9490A3AA1B05}" type="slidenum">
              <a:rPr lang="uk-UA" smtClean="0"/>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15D81D7F-B1C7-4D8D-B61C-B3A1974728A7}" type="datetimeFigureOut">
              <a:rPr lang="uk-UA" smtClean="0"/>
              <a:t>07.11.2016</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7E269F0C-399F-414E-8E50-9490A3AA1B05}" type="slidenum">
              <a:rPr lang="uk-UA" smtClean="0"/>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15D81D7F-B1C7-4D8D-B61C-B3A1974728A7}" type="datetimeFigureOut">
              <a:rPr lang="uk-UA" smtClean="0"/>
              <a:t>07.11.2016</a:t>
            </a:fld>
            <a:endParaRPr lang="uk-UA"/>
          </a:p>
        </p:txBody>
      </p:sp>
      <p:sp>
        <p:nvSpPr>
          <p:cNvPr id="27" name="Номер слайда 26"/>
          <p:cNvSpPr>
            <a:spLocks noGrp="1"/>
          </p:cNvSpPr>
          <p:nvPr>
            <p:ph type="sldNum" sz="quarter" idx="11"/>
          </p:nvPr>
        </p:nvSpPr>
        <p:spPr/>
        <p:txBody>
          <a:bodyPr rtlCol="0"/>
          <a:lstStyle/>
          <a:p>
            <a:fld id="{7E269F0C-399F-414E-8E50-9490A3AA1B05}" type="slidenum">
              <a:rPr lang="uk-UA" smtClean="0"/>
              <a:t>‹#›</a:t>
            </a:fld>
            <a:endParaRPr lang="uk-UA"/>
          </a:p>
        </p:txBody>
      </p:sp>
      <p:sp>
        <p:nvSpPr>
          <p:cNvPr id="28" name="Нижний колонтитул 27"/>
          <p:cNvSpPr>
            <a:spLocks noGrp="1"/>
          </p:cNvSpPr>
          <p:nvPr>
            <p:ph type="ftr" sz="quarter" idx="12"/>
          </p:nvPr>
        </p:nvSpPr>
        <p:spPr/>
        <p:txBody>
          <a:bodyPr rtlCol="0"/>
          <a:lstStyle/>
          <a:p>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15D81D7F-B1C7-4D8D-B61C-B3A1974728A7}" type="datetimeFigureOut">
              <a:rPr lang="uk-UA" smtClean="0"/>
              <a:t>07.11.2016</a:t>
            </a:fld>
            <a:endParaRPr lang="uk-UA"/>
          </a:p>
        </p:txBody>
      </p:sp>
      <p:sp>
        <p:nvSpPr>
          <p:cNvPr id="4" name="Нижний колонтитул 3"/>
          <p:cNvSpPr>
            <a:spLocks noGrp="1"/>
          </p:cNvSpPr>
          <p:nvPr>
            <p:ph type="ftr" sz="quarter" idx="11"/>
          </p:nvPr>
        </p:nvSpPr>
        <p:spPr>
          <a:xfrm>
            <a:off x="5257800" y="612648"/>
            <a:ext cx="1325880" cy="457200"/>
          </a:xfrm>
        </p:spPr>
        <p:txBody>
          <a:bodyPr/>
          <a:lstStyle/>
          <a:p>
            <a:endParaRPr lang="uk-UA"/>
          </a:p>
        </p:txBody>
      </p:sp>
      <p:sp>
        <p:nvSpPr>
          <p:cNvPr id="5" name="Номер слайда 4"/>
          <p:cNvSpPr>
            <a:spLocks noGrp="1"/>
          </p:cNvSpPr>
          <p:nvPr>
            <p:ph type="sldNum" sz="quarter" idx="12"/>
          </p:nvPr>
        </p:nvSpPr>
        <p:spPr>
          <a:xfrm>
            <a:off x="8174736" y="2272"/>
            <a:ext cx="762000" cy="365760"/>
          </a:xfrm>
        </p:spPr>
        <p:txBody>
          <a:bodyPr/>
          <a:lstStyle/>
          <a:p>
            <a:fld id="{7E269F0C-399F-414E-8E50-9490A3AA1B05}"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5D81D7F-B1C7-4D8D-B61C-B3A1974728A7}" type="datetimeFigureOut">
              <a:rPr lang="uk-UA" smtClean="0"/>
              <a:t>07.11.2016</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7E269F0C-399F-414E-8E50-9490A3AA1B05}"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15D81D7F-B1C7-4D8D-B61C-B3A1974728A7}" type="datetimeFigureOut">
              <a:rPr lang="uk-UA" smtClean="0"/>
              <a:t>07.11.2016</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7E269F0C-399F-414E-8E50-9490A3AA1B05}" type="slidenum">
              <a:rPr lang="uk-UA" smtClean="0"/>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15D81D7F-B1C7-4D8D-B61C-B3A1974728A7}" type="datetimeFigureOut">
              <a:rPr lang="uk-UA" smtClean="0"/>
              <a:t>07.11.2016</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7E269F0C-399F-414E-8E50-9490A3AA1B05}" type="slidenum">
              <a:rPr lang="uk-UA" smtClean="0"/>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15D81D7F-B1C7-4D8D-B61C-B3A1974728A7}" type="datetimeFigureOut">
              <a:rPr lang="uk-UA" smtClean="0"/>
              <a:t>07.11.2016</a:t>
            </a:fld>
            <a:endParaRPr lang="uk-UA"/>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uk-UA"/>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7E269F0C-399F-414E-8E50-9490A3AA1B05}"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4" y="2132856"/>
            <a:ext cx="8458200" cy="1470025"/>
          </a:xfrm>
        </p:spPr>
        <p:txBody>
          <a:bodyPr>
            <a:normAutofit fontScale="90000"/>
          </a:bodyPr>
          <a:lstStyle/>
          <a:p>
            <a:r>
              <a:rPr lang="ru-RU" i="1" u="sng" dirty="0" err="1" smtClean="0"/>
              <a:t>Економічна</a:t>
            </a:r>
            <a:r>
              <a:rPr lang="ru-RU" i="1" u="sng" dirty="0" smtClean="0"/>
              <a:t> </a:t>
            </a:r>
            <a:r>
              <a:rPr lang="ru-RU" i="1" u="sng" dirty="0" err="1" smtClean="0"/>
              <a:t>оцінка</a:t>
            </a:r>
            <a:r>
              <a:rPr lang="ru-RU" i="1" u="sng" dirty="0" smtClean="0"/>
              <a:t> </a:t>
            </a:r>
            <a:r>
              <a:rPr lang="ru-RU" i="1" u="sng" dirty="0" err="1" smtClean="0"/>
              <a:t>виробничого</a:t>
            </a:r>
            <a:r>
              <a:rPr lang="ru-RU" i="1" u="sng" dirty="0" smtClean="0"/>
              <a:t> </a:t>
            </a:r>
            <a:r>
              <a:rPr lang="ru-RU" i="1" u="sng" dirty="0" err="1" smtClean="0"/>
              <a:t>процесу</a:t>
            </a:r>
            <a:r>
              <a:rPr lang="ru-RU" i="1" u="sng" dirty="0" smtClean="0"/>
              <a:t>: </a:t>
            </a:r>
            <a:r>
              <a:rPr lang="ru-RU" i="1" u="sng" dirty="0" err="1" smtClean="0"/>
              <a:t>відгодівля</a:t>
            </a:r>
            <a:r>
              <a:rPr lang="ru-RU" i="1" u="sng" dirty="0" smtClean="0"/>
              <a:t> свиней</a:t>
            </a:r>
            <a:endParaRPr lang="uk-UA" dirty="0"/>
          </a:p>
        </p:txBody>
      </p:sp>
      <p:sp>
        <p:nvSpPr>
          <p:cNvPr id="3" name="Подзаголовок 2"/>
          <p:cNvSpPr>
            <a:spLocks noGrp="1"/>
          </p:cNvSpPr>
          <p:nvPr>
            <p:ph type="subTitle" idx="1"/>
          </p:nvPr>
        </p:nvSpPr>
        <p:spPr>
          <a:xfrm>
            <a:off x="467544" y="4149080"/>
            <a:ext cx="5688632" cy="936104"/>
          </a:xfrm>
        </p:spPr>
        <p:txBody>
          <a:bodyPr/>
          <a:lstStyle/>
          <a:p>
            <a:r>
              <a:rPr lang="ru-RU" dirty="0" err="1" smtClean="0"/>
              <a:t>Ди</a:t>
            </a:r>
            <a:r>
              <a:rPr lang="uk-UA" dirty="0" err="1" smtClean="0"/>
              <a:t>сципліна</a:t>
            </a:r>
            <a:r>
              <a:rPr lang="uk-UA" dirty="0" smtClean="0"/>
              <a:t>. Економіка виробництва</a:t>
            </a:r>
            <a:endParaRPr lang="uk-U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908720"/>
            <a:ext cx="8424936" cy="1066800"/>
          </a:xfrm>
        </p:spPr>
        <p:txBody>
          <a:bodyPr>
            <a:normAutofit/>
          </a:bodyPr>
          <a:lstStyle/>
          <a:p>
            <a:r>
              <a:rPr lang="uk-UA" sz="3200" dirty="0" smtClean="0"/>
              <a:t>Загальні особливості виробничого процесу</a:t>
            </a:r>
            <a:endParaRPr lang="uk-UA" sz="3200" dirty="0"/>
          </a:p>
        </p:txBody>
      </p:sp>
      <p:sp>
        <p:nvSpPr>
          <p:cNvPr id="3" name="Содержимое 2"/>
          <p:cNvSpPr>
            <a:spLocks noGrp="1"/>
          </p:cNvSpPr>
          <p:nvPr>
            <p:ph idx="1"/>
          </p:nvPr>
        </p:nvSpPr>
        <p:spPr/>
        <p:txBody>
          <a:bodyPr>
            <a:normAutofit fontScale="85000" lnSpcReduction="20000"/>
          </a:bodyPr>
          <a:lstStyle/>
          <a:p>
            <a:pPr>
              <a:buNone/>
            </a:pPr>
            <a:r>
              <a:rPr lang="ru-RU" dirty="0" smtClean="0"/>
              <a:t>		</a:t>
            </a:r>
            <a:r>
              <a:rPr lang="ru-RU" dirty="0" err="1" smtClean="0"/>
              <a:t>Економічний</a:t>
            </a:r>
            <a:r>
              <a:rPr lang="ru-RU" dirty="0" smtClean="0"/>
              <a:t> </a:t>
            </a:r>
            <a:r>
              <a:rPr lang="ru-RU" dirty="0" err="1" smtClean="0"/>
              <a:t>аналіз</a:t>
            </a:r>
            <a:r>
              <a:rPr lang="ru-RU" dirty="0" smtClean="0"/>
              <a:t> </a:t>
            </a:r>
            <a:r>
              <a:rPr lang="ru-RU" dirty="0" err="1" smtClean="0"/>
              <a:t>виробничого</a:t>
            </a:r>
            <a:r>
              <a:rPr lang="ru-RU" dirty="0" smtClean="0"/>
              <a:t> </a:t>
            </a:r>
            <a:r>
              <a:rPr lang="ru-RU" dirty="0" err="1" smtClean="0"/>
              <a:t>процесу</a:t>
            </a:r>
            <a:r>
              <a:rPr lang="ru-RU" dirty="0" smtClean="0"/>
              <a:t> </a:t>
            </a:r>
            <a:r>
              <a:rPr lang="ru-RU" dirty="0" err="1" smtClean="0"/>
              <a:t>відгодівля</a:t>
            </a:r>
            <a:r>
              <a:rPr lang="ru-RU" dirty="0" smtClean="0"/>
              <a:t> свиней </a:t>
            </a:r>
            <a:r>
              <a:rPr lang="ru-RU" dirty="0" err="1" smtClean="0"/>
              <a:t>відрізняється</a:t>
            </a:r>
            <a:r>
              <a:rPr lang="ru-RU" dirty="0" smtClean="0"/>
              <a:t> </a:t>
            </a:r>
            <a:r>
              <a:rPr lang="ru-RU" dirty="0" err="1" smtClean="0"/>
              <a:t>від</a:t>
            </a:r>
            <a:r>
              <a:rPr lang="ru-RU" dirty="0" smtClean="0"/>
              <a:t> </a:t>
            </a:r>
            <a:r>
              <a:rPr lang="ru-RU" dirty="0" err="1" smtClean="0"/>
              <a:t>виробничого</a:t>
            </a:r>
            <a:r>
              <a:rPr lang="ru-RU" dirty="0" smtClean="0"/>
              <a:t> </a:t>
            </a:r>
            <a:r>
              <a:rPr lang="ru-RU" dirty="0" err="1" smtClean="0"/>
              <a:t>процесу</a:t>
            </a:r>
            <a:r>
              <a:rPr lang="ru-RU" dirty="0" smtClean="0"/>
              <a:t> </a:t>
            </a:r>
            <a:r>
              <a:rPr lang="ru-RU" dirty="0" err="1" smtClean="0"/>
              <a:t>утримання</a:t>
            </a:r>
            <a:r>
              <a:rPr lang="ru-RU" dirty="0" smtClean="0"/>
              <a:t> </a:t>
            </a:r>
            <a:r>
              <a:rPr lang="ru-RU" dirty="0" err="1" smtClean="0"/>
              <a:t>великої</a:t>
            </a:r>
            <a:r>
              <a:rPr lang="ru-RU" dirty="0" smtClean="0"/>
              <a:t> </a:t>
            </a:r>
            <a:r>
              <a:rPr lang="ru-RU" dirty="0" err="1" smtClean="0"/>
              <a:t>рогатої</a:t>
            </a:r>
            <a:r>
              <a:rPr lang="ru-RU" dirty="0" smtClean="0"/>
              <a:t> </a:t>
            </a:r>
            <a:r>
              <a:rPr lang="ru-RU" dirty="0" err="1" smtClean="0"/>
              <a:t>худоби</a:t>
            </a:r>
            <a:r>
              <a:rPr lang="ru-RU" dirty="0" smtClean="0"/>
              <a:t>. Основною </a:t>
            </a:r>
            <a:r>
              <a:rPr lang="ru-RU" dirty="0" err="1" smtClean="0"/>
              <a:t>відмінністю</a:t>
            </a:r>
            <a:r>
              <a:rPr lang="ru-RU" dirty="0" smtClean="0"/>
              <a:t> </a:t>
            </a:r>
            <a:r>
              <a:rPr lang="ru-RU" dirty="0" err="1" smtClean="0"/>
              <a:t>є</a:t>
            </a:r>
            <a:r>
              <a:rPr lang="ru-RU" dirty="0" smtClean="0"/>
              <a:t> те, </a:t>
            </a:r>
            <a:r>
              <a:rPr lang="ru-RU" dirty="0" err="1" smtClean="0"/>
              <a:t>що</a:t>
            </a:r>
            <a:r>
              <a:rPr lang="ru-RU" dirty="0" smtClean="0"/>
              <a:t> при </a:t>
            </a:r>
            <a:r>
              <a:rPr lang="ru-RU" dirty="0" err="1" smtClean="0"/>
              <a:t>відгодівлі</a:t>
            </a:r>
            <a:r>
              <a:rPr lang="ru-RU" dirty="0" smtClean="0"/>
              <a:t> свиней, як правило, </a:t>
            </a:r>
            <a:r>
              <a:rPr lang="ru-RU" dirty="0" err="1" smtClean="0"/>
              <a:t>основний</a:t>
            </a:r>
            <a:r>
              <a:rPr lang="ru-RU" dirty="0" smtClean="0"/>
              <a:t> корм не </a:t>
            </a:r>
            <a:r>
              <a:rPr lang="ru-RU" dirty="0" err="1" smtClean="0"/>
              <a:t>використовується</a:t>
            </a:r>
            <a:r>
              <a:rPr lang="ru-RU" dirty="0" smtClean="0"/>
              <a:t>, </a:t>
            </a:r>
            <a:r>
              <a:rPr lang="ru-RU" dirty="0" err="1" smtClean="0"/>
              <a:t>тим</a:t>
            </a:r>
            <a:r>
              <a:rPr lang="ru-RU" dirty="0" smtClean="0"/>
              <a:t> самим </a:t>
            </a:r>
            <a:r>
              <a:rPr lang="ru-RU" dirty="0" err="1" smtClean="0"/>
              <a:t>його</a:t>
            </a:r>
            <a:r>
              <a:rPr lang="ru-RU" dirty="0" smtClean="0"/>
              <a:t> </a:t>
            </a:r>
            <a:r>
              <a:rPr lang="ru-RU" dirty="0" err="1" smtClean="0"/>
              <a:t>залежність</a:t>
            </a:r>
            <a:r>
              <a:rPr lang="ru-RU" dirty="0" smtClean="0"/>
              <a:t> </a:t>
            </a:r>
            <a:r>
              <a:rPr lang="ru-RU" dirty="0" err="1" smtClean="0"/>
              <a:t>від</a:t>
            </a:r>
            <a:r>
              <a:rPr lang="ru-RU" dirty="0" smtClean="0"/>
              <a:t> </a:t>
            </a:r>
            <a:r>
              <a:rPr lang="ru-RU" dirty="0" err="1" smtClean="0"/>
              <a:t>земельних</a:t>
            </a:r>
            <a:r>
              <a:rPr lang="ru-RU" dirty="0" smtClean="0"/>
              <a:t> </a:t>
            </a:r>
            <a:r>
              <a:rPr lang="ru-RU" dirty="0" err="1" smtClean="0"/>
              <a:t>площ</a:t>
            </a:r>
            <a:r>
              <a:rPr lang="ru-RU" dirty="0" smtClean="0"/>
              <a:t> </a:t>
            </a:r>
            <a:r>
              <a:rPr lang="ru-RU" dirty="0" err="1" smtClean="0"/>
              <a:t>є</a:t>
            </a:r>
            <a:r>
              <a:rPr lang="ru-RU" dirty="0" smtClean="0"/>
              <a:t> </a:t>
            </a:r>
            <a:r>
              <a:rPr lang="ru-RU" dirty="0" err="1" smtClean="0"/>
              <a:t>умовною</a:t>
            </a:r>
            <a:r>
              <a:rPr lang="ru-RU" dirty="0" smtClean="0"/>
              <a:t>.						</a:t>
            </a:r>
            <a:r>
              <a:rPr lang="ru-RU" dirty="0" err="1" smtClean="0"/>
              <a:t>Виробничий</a:t>
            </a:r>
            <a:r>
              <a:rPr lang="ru-RU" dirty="0" smtClean="0"/>
              <a:t> </a:t>
            </a:r>
            <a:r>
              <a:rPr lang="ru-RU" dirty="0" err="1" smtClean="0"/>
              <a:t>період</a:t>
            </a:r>
            <a:r>
              <a:rPr lang="ru-RU" dirty="0" smtClean="0"/>
              <a:t> </a:t>
            </a:r>
            <a:r>
              <a:rPr lang="ru-RU" dirty="0" err="1" smtClean="0"/>
              <a:t>відгодівлі</a:t>
            </a:r>
            <a:r>
              <a:rPr lang="ru-RU" dirty="0" smtClean="0"/>
              <a:t> свиней, на </a:t>
            </a:r>
            <a:r>
              <a:rPr lang="ru-RU" dirty="0" err="1" smtClean="0"/>
              <a:t>відміну</a:t>
            </a:r>
            <a:r>
              <a:rPr lang="ru-RU" dirty="0" smtClean="0"/>
              <a:t> </a:t>
            </a:r>
            <a:r>
              <a:rPr lang="ru-RU" dirty="0" err="1" smtClean="0"/>
              <a:t>від</a:t>
            </a:r>
            <a:r>
              <a:rPr lang="ru-RU" dirty="0" smtClean="0"/>
              <a:t> </a:t>
            </a:r>
            <a:r>
              <a:rPr lang="ru-RU" dirty="0" err="1" smtClean="0"/>
              <a:t>відгодівлі</a:t>
            </a:r>
            <a:r>
              <a:rPr lang="ru-RU" dirty="0" smtClean="0"/>
              <a:t> ВРХ, </a:t>
            </a:r>
            <a:r>
              <a:rPr lang="ru-RU" dirty="0" err="1" smtClean="0"/>
              <a:t>менший</a:t>
            </a:r>
            <a:r>
              <a:rPr lang="ru-RU" dirty="0" smtClean="0"/>
              <a:t> одного року. У </a:t>
            </a:r>
            <a:r>
              <a:rPr lang="ru-RU" dirty="0" err="1" smtClean="0"/>
              <a:t>зв'язку</a:t>
            </a:r>
            <a:r>
              <a:rPr lang="ru-RU" dirty="0" smtClean="0"/>
              <a:t> </a:t>
            </a:r>
            <a:r>
              <a:rPr lang="ru-RU" dirty="0" err="1" smtClean="0"/>
              <a:t>з</a:t>
            </a:r>
            <a:r>
              <a:rPr lang="ru-RU" dirty="0" smtClean="0"/>
              <a:t> </a:t>
            </a:r>
            <a:r>
              <a:rPr lang="ru-RU" dirty="0" err="1" smtClean="0"/>
              <a:t>цим</a:t>
            </a:r>
            <a:r>
              <a:rPr lang="ru-RU" dirty="0" smtClean="0"/>
              <a:t>, </a:t>
            </a:r>
            <a:r>
              <a:rPr lang="ru-RU" dirty="0" err="1" smtClean="0"/>
              <a:t>необхідно</a:t>
            </a:r>
            <a:r>
              <a:rPr lang="ru-RU" dirty="0" smtClean="0"/>
              <a:t> за </a:t>
            </a:r>
            <a:r>
              <a:rPr lang="ru-RU" dirty="0" err="1" smtClean="0"/>
              <a:t>розрахункову</a:t>
            </a:r>
            <a:r>
              <a:rPr lang="ru-RU" dirty="0" smtClean="0"/>
              <a:t> </a:t>
            </a:r>
            <a:r>
              <a:rPr lang="ru-RU" dirty="0" err="1" smtClean="0"/>
              <a:t>одиницю</a:t>
            </a:r>
            <a:r>
              <a:rPr lang="ru-RU" dirty="0" smtClean="0"/>
              <a:t> </a:t>
            </a:r>
            <a:r>
              <a:rPr lang="ru-RU" dirty="0" err="1" smtClean="0"/>
              <a:t>калькуляції</a:t>
            </a:r>
            <a:r>
              <a:rPr lang="ru-RU" dirty="0" smtClean="0"/>
              <a:t> </a:t>
            </a:r>
            <a:r>
              <a:rPr lang="ru-RU" dirty="0" err="1" smtClean="0"/>
              <a:t>даного</a:t>
            </a:r>
            <a:r>
              <a:rPr lang="ru-RU" dirty="0" smtClean="0"/>
              <a:t> </a:t>
            </a:r>
            <a:r>
              <a:rPr lang="ru-RU" dirty="0" err="1" smtClean="0"/>
              <a:t>процесу</a:t>
            </a:r>
            <a:r>
              <a:rPr lang="ru-RU" dirty="0" smtClean="0"/>
              <a:t> </a:t>
            </a:r>
            <a:r>
              <a:rPr lang="ru-RU" dirty="0" err="1" smtClean="0"/>
              <a:t>прийняти</a:t>
            </a:r>
            <a:r>
              <a:rPr lang="ru-RU" dirty="0" smtClean="0"/>
              <a:t> </a:t>
            </a:r>
            <a:r>
              <a:rPr lang="ru-RU" dirty="0" err="1" smtClean="0"/>
              <a:t>одне</a:t>
            </a:r>
            <a:r>
              <a:rPr lang="ru-RU" dirty="0" smtClean="0"/>
              <a:t> </a:t>
            </a:r>
            <a:r>
              <a:rPr lang="ru-RU" dirty="0" err="1" smtClean="0"/>
              <a:t>ското-місце</a:t>
            </a:r>
            <a:r>
              <a:rPr lang="ru-RU" dirty="0" smtClean="0"/>
              <a:t>, </a:t>
            </a:r>
            <a:r>
              <a:rPr lang="ru-RU" dirty="0" err="1" smtClean="0"/>
              <a:t>це</a:t>
            </a:r>
            <a:r>
              <a:rPr lang="ru-RU" dirty="0" smtClean="0"/>
              <a:t> дозволить </a:t>
            </a:r>
            <a:r>
              <a:rPr lang="ru-RU" dirty="0" err="1" smtClean="0"/>
              <a:t>врахувати</a:t>
            </a:r>
            <a:r>
              <a:rPr lang="ru-RU" dirty="0" smtClean="0"/>
              <a:t> </a:t>
            </a:r>
            <a:r>
              <a:rPr lang="ru-RU" dirty="0" err="1" smtClean="0"/>
              <a:t>ефект</a:t>
            </a:r>
            <a:r>
              <a:rPr lang="ru-RU" dirty="0" smtClean="0"/>
              <a:t> </a:t>
            </a:r>
            <a:r>
              <a:rPr lang="ru-RU" dirty="0" err="1" smtClean="0"/>
              <a:t>більшої</a:t>
            </a:r>
            <a:r>
              <a:rPr lang="ru-RU" dirty="0" smtClean="0"/>
              <a:t> </a:t>
            </a:r>
            <a:r>
              <a:rPr lang="ru-RU" dirty="0" err="1" smtClean="0"/>
              <a:t>кількості</a:t>
            </a:r>
            <a:r>
              <a:rPr lang="ru-RU" dirty="0" smtClean="0"/>
              <a:t> </a:t>
            </a:r>
            <a:r>
              <a:rPr lang="ru-RU" dirty="0" err="1" smtClean="0"/>
              <a:t>оборотів</a:t>
            </a:r>
            <a:r>
              <a:rPr lang="ru-RU" dirty="0" smtClean="0"/>
              <a:t> </a:t>
            </a:r>
            <a:r>
              <a:rPr lang="ru-RU" dirty="0" err="1" smtClean="0"/>
              <a:t>відгодівельного</a:t>
            </a:r>
            <a:r>
              <a:rPr lang="ru-RU" dirty="0" smtClean="0"/>
              <a:t> </a:t>
            </a:r>
            <a:r>
              <a:rPr lang="ru-RU" dirty="0" err="1" smtClean="0"/>
              <a:t>поголів'я</a:t>
            </a:r>
            <a:r>
              <a:rPr lang="ru-RU" dirty="0" smtClean="0"/>
              <a:t> за </a:t>
            </a:r>
            <a:r>
              <a:rPr lang="ru-RU" dirty="0" err="1" smtClean="0"/>
              <a:t>рік</a:t>
            </a:r>
            <a:r>
              <a:rPr lang="ru-RU" dirty="0" smtClean="0"/>
              <a:t>.</a:t>
            </a:r>
            <a:endParaRPr lang="uk-U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484784"/>
            <a:ext cx="8229600" cy="5089752"/>
          </a:xfrm>
        </p:spPr>
        <p:txBody>
          <a:bodyPr>
            <a:normAutofit lnSpcReduction="10000"/>
          </a:bodyPr>
          <a:lstStyle/>
          <a:p>
            <a:pPr>
              <a:buNone/>
            </a:pPr>
            <a:r>
              <a:rPr lang="uk-UA" dirty="0" smtClean="0"/>
              <a:t>		Розмежування </a:t>
            </a:r>
            <a:r>
              <a:rPr lang="uk-UA" dirty="0" smtClean="0"/>
              <a:t>виробничих процесів відгодівлі свиней і вирощування поросят здійснюється в точці, де для приплоду, що досяг визначеної ваги, існує реальна ринкова ціна реалізації. Цей факт сприяє методично точному визначенню відносної економічної переваги даних двох виробничих процесів. Завдяки цьому, з'являються переваги їх практичного застосування, тому що більш точно розраховується </a:t>
            </a:r>
            <a:r>
              <a:rPr lang="uk-UA" dirty="0" err="1" smtClean="0"/>
              <a:t>маржинальний</a:t>
            </a:r>
            <a:r>
              <a:rPr lang="uk-UA" dirty="0" smtClean="0"/>
              <a:t> доход, незалежно від того, чи  відгодівельні поросята придбані чи використовується власний приплід.</a:t>
            </a:r>
          </a:p>
          <a:p>
            <a:pPr>
              <a:buNone/>
            </a:pPr>
            <a:endParaRPr lang="uk-U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764704"/>
            <a:ext cx="8229600" cy="1066800"/>
          </a:xfrm>
        </p:spPr>
        <p:txBody>
          <a:bodyPr/>
          <a:lstStyle/>
          <a:p>
            <a:r>
              <a:rPr lang="uk-UA" dirty="0" smtClean="0"/>
              <a:t>Вартість виробленої продукції</a:t>
            </a:r>
            <a:endParaRPr lang="uk-UA" dirty="0"/>
          </a:p>
        </p:txBody>
      </p:sp>
      <p:sp>
        <p:nvSpPr>
          <p:cNvPr id="3" name="Содержимое 2"/>
          <p:cNvSpPr>
            <a:spLocks noGrp="1"/>
          </p:cNvSpPr>
          <p:nvPr>
            <p:ph idx="1"/>
          </p:nvPr>
        </p:nvSpPr>
        <p:spPr>
          <a:xfrm>
            <a:off x="467544" y="1700808"/>
            <a:ext cx="8229600" cy="4325112"/>
          </a:xfrm>
        </p:spPr>
        <p:txBody>
          <a:bodyPr>
            <a:noAutofit/>
          </a:bodyPr>
          <a:lstStyle/>
          <a:p>
            <a:pPr lvl="1">
              <a:buNone/>
            </a:pPr>
            <a:r>
              <a:rPr lang="uk-UA" sz="2800" dirty="0" smtClean="0">
                <a:solidFill>
                  <a:schemeClr val="tx1"/>
                </a:solidFill>
              </a:rPr>
              <a:t>	Вартість виробленої продукції при відгодівлі свиней залежить від: </a:t>
            </a:r>
          </a:p>
          <a:p>
            <a:pPr lvl="1">
              <a:buNone/>
            </a:pPr>
            <a:endParaRPr lang="uk-UA" sz="2400" dirty="0" smtClean="0">
              <a:solidFill>
                <a:schemeClr val="tx1"/>
              </a:solidFill>
            </a:endParaRPr>
          </a:p>
          <a:p>
            <a:pPr lvl="1">
              <a:buNone/>
            </a:pPr>
            <a:r>
              <a:rPr lang="uk-UA" sz="2400" dirty="0" smtClean="0">
                <a:solidFill>
                  <a:schemeClr val="tx1"/>
                </a:solidFill>
              </a:rPr>
              <a:t>середньодобових приростів живої маси, а також кількості оборотів відгодівельного поголів'я;</a:t>
            </a:r>
            <a:endParaRPr lang="uk-UA" sz="2400" dirty="0" smtClean="0">
              <a:solidFill>
                <a:schemeClr val="tx1"/>
              </a:solidFill>
            </a:endParaRPr>
          </a:p>
          <a:p>
            <a:pPr lvl="1">
              <a:buNone/>
            </a:pPr>
            <a:endParaRPr lang="uk-UA" sz="2400" dirty="0" smtClean="0">
              <a:solidFill>
                <a:schemeClr val="tx1"/>
              </a:solidFill>
            </a:endParaRPr>
          </a:p>
          <a:p>
            <a:pPr lvl="1">
              <a:buNone/>
            </a:pPr>
            <a:r>
              <a:rPr lang="uk-UA" sz="2400" dirty="0" smtClean="0">
                <a:solidFill>
                  <a:schemeClr val="tx1"/>
                </a:solidFill>
              </a:rPr>
              <a:t>форм реалізації </a:t>
            </a:r>
            <a:r>
              <a:rPr lang="uk-UA" sz="2400" dirty="0" smtClean="0">
                <a:solidFill>
                  <a:schemeClr val="tx1"/>
                </a:solidFill>
              </a:rPr>
              <a:t>(у живій масі, забійній масі);</a:t>
            </a:r>
          </a:p>
          <a:p>
            <a:pPr>
              <a:buNone/>
            </a:pPr>
            <a:r>
              <a:rPr lang="uk-UA" sz="2400" dirty="0" smtClean="0"/>
              <a:t>    втрат </a:t>
            </a:r>
            <a:r>
              <a:rPr lang="uk-UA" sz="2400" dirty="0" smtClean="0"/>
              <a:t>поголів'я при відгодівлі; </a:t>
            </a:r>
            <a:r>
              <a:rPr lang="ru-RU" sz="2400" dirty="0" err="1" smtClean="0"/>
              <a:t>кількості</a:t>
            </a:r>
            <a:r>
              <a:rPr lang="ru-RU" sz="2400" dirty="0" smtClean="0"/>
              <a:t> </a:t>
            </a:r>
            <a:r>
              <a:rPr lang="ru-RU" sz="2400" dirty="0" err="1" smtClean="0"/>
              <a:t>органічних</a:t>
            </a:r>
            <a:r>
              <a:rPr lang="ru-RU" sz="2400" dirty="0" smtClean="0"/>
              <a:t> добрив (при </a:t>
            </a:r>
            <a:r>
              <a:rPr lang="ru-RU" sz="2400" dirty="0" err="1" smtClean="0"/>
              <a:t>проведенні</a:t>
            </a:r>
            <a:r>
              <a:rPr lang="ru-RU" sz="2400" dirty="0" smtClean="0"/>
              <a:t> методично </a:t>
            </a:r>
            <a:r>
              <a:rPr lang="ru-RU" sz="2400" dirty="0" err="1" smtClean="0"/>
              <a:t>дійсної</a:t>
            </a:r>
            <a:r>
              <a:rPr lang="ru-RU" sz="2400" dirty="0" smtClean="0"/>
              <a:t> </a:t>
            </a:r>
            <a:r>
              <a:rPr lang="ru-RU" sz="2400" dirty="0" err="1" smtClean="0"/>
              <a:t>маржинальної</a:t>
            </a:r>
            <a:r>
              <a:rPr lang="ru-RU" sz="2400" dirty="0" smtClean="0"/>
              <a:t> </a:t>
            </a:r>
            <a:r>
              <a:rPr lang="ru-RU" sz="2400" dirty="0" err="1" smtClean="0"/>
              <a:t>калькуляції</a:t>
            </a:r>
            <a:r>
              <a:rPr lang="ru-RU" sz="2400" dirty="0" smtClean="0"/>
              <a:t> </a:t>
            </a:r>
            <a:r>
              <a:rPr lang="ru-RU" sz="2400" dirty="0" err="1" smtClean="0"/>
              <a:t>доходів</a:t>
            </a:r>
            <a:r>
              <a:rPr lang="ru-RU" sz="2400" dirty="0" smtClean="0"/>
              <a:t> – </a:t>
            </a:r>
            <a:r>
              <a:rPr lang="ru-RU" sz="2400" dirty="0" err="1" smtClean="0"/>
              <a:t>тільки</a:t>
            </a:r>
            <a:r>
              <a:rPr lang="ru-RU" sz="2400" dirty="0" smtClean="0"/>
              <a:t> </a:t>
            </a:r>
            <a:r>
              <a:rPr lang="ru-RU" sz="2400" dirty="0" smtClean="0"/>
              <a:t>для </a:t>
            </a:r>
            <a:r>
              <a:rPr lang="ru-RU" sz="2400" dirty="0" err="1" smtClean="0"/>
              <a:t>внутрішньо-господарського</a:t>
            </a:r>
            <a:r>
              <a:rPr lang="ru-RU" sz="2400" dirty="0" smtClean="0"/>
              <a:t> </a:t>
            </a:r>
            <a:r>
              <a:rPr lang="ru-RU" sz="2400" dirty="0" err="1" smtClean="0"/>
              <a:t>користування</a:t>
            </a:r>
            <a:r>
              <a:rPr lang="ru-RU" sz="2400" dirty="0" smtClean="0"/>
              <a:t>)</a:t>
            </a:r>
            <a:endParaRPr lang="uk-UA" sz="24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836712"/>
            <a:ext cx="8229600" cy="1066800"/>
          </a:xfrm>
        </p:spPr>
        <p:txBody>
          <a:bodyPr>
            <a:normAutofit fontScale="90000"/>
          </a:bodyPr>
          <a:lstStyle/>
          <a:p>
            <a:r>
              <a:rPr lang="uk-UA" b="1" i="1" dirty="0" smtClean="0"/>
              <a:t>Приріст живої маси свиней</a:t>
            </a:r>
            <a:br>
              <a:rPr lang="uk-UA" b="1" i="1" dirty="0" smtClean="0"/>
            </a:br>
            <a:endParaRPr lang="uk-UA" dirty="0"/>
          </a:p>
        </p:txBody>
      </p:sp>
      <p:sp>
        <p:nvSpPr>
          <p:cNvPr id="3" name="Содержимое 2"/>
          <p:cNvSpPr>
            <a:spLocks noGrp="1"/>
          </p:cNvSpPr>
          <p:nvPr>
            <p:ph idx="1"/>
          </p:nvPr>
        </p:nvSpPr>
        <p:spPr>
          <a:xfrm>
            <a:off x="457200" y="1628800"/>
            <a:ext cx="8229600" cy="4945736"/>
          </a:xfrm>
        </p:spPr>
        <p:txBody>
          <a:bodyPr>
            <a:normAutofit fontScale="77500" lnSpcReduction="20000"/>
          </a:bodyPr>
          <a:lstStyle/>
          <a:p>
            <a:pPr>
              <a:buNone/>
            </a:pPr>
            <a:r>
              <a:rPr lang="uk-UA" dirty="0" smtClean="0"/>
              <a:t>Довгострокове прогнозування ринкової ціни на свинину пов’язане з великим ступенем ризику, тому що на відміну від яловичини і молокопродуктів ринок свинини навряд чи регламентується державою, тобто є вільним. Ринкова ціна свинини все більше визначається співвідношенням попиту та пропозиції і піддається значним коливанням.</a:t>
            </a:r>
          </a:p>
          <a:p>
            <a:pPr>
              <a:buNone/>
            </a:pPr>
            <a:r>
              <a:rPr lang="uk-UA" dirty="0" smtClean="0"/>
              <a:t>На відміну від виробництва яловичини, через більш короткий виробничий період, свинарство може швидше реагувати на зміни ринкової кон’юнктури. Для встановлення ціни на свинину для більш тривалого періоду планування, необхідно враховувати як тенденції її розвитку за минулі роки, так і на основі поточного стану ринку тенденції її можливої подальшої зміни.</a:t>
            </a:r>
          </a:p>
          <a:p>
            <a:pPr>
              <a:buNone/>
            </a:pPr>
            <a:r>
              <a:rPr lang="uk-UA" dirty="0" smtClean="0"/>
              <a:t>Розрізняють дві основні форми реалізації свинини:</a:t>
            </a:r>
          </a:p>
          <a:p>
            <a:pPr>
              <a:buNone/>
            </a:pPr>
            <a:r>
              <a:rPr lang="uk-UA" dirty="0" smtClean="0"/>
              <a:t>  – реалізація живої маси;</a:t>
            </a:r>
          </a:p>
          <a:p>
            <a:pPr>
              <a:buNone/>
            </a:pPr>
            <a:r>
              <a:rPr lang="uk-UA" dirty="0" smtClean="0"/>
              <a:t>  – реалізація забійної маси.</a:t>
            </a:r>
          </a:p>
          <a:p>
            <a:pPr>
              <a:buNone/>
            </a:pPr>
            <a:endParaRPr lang="uk-U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773832"/>
          </a:xfrm>
        </p:spPr>
        <p:txBody>
          <a:bodyPr>
            <a:normAutofit fontScale="90000"/>
          </a:bodyPr>
          <a:lstStyle/>
          <a:p>
            <a:r>
              <a:rPr lang="uk-UA" sz="3600" b="1" i="1" dirty="0" smtClean="0"/>
              <a:t>Побічна продукція: органічні добрива</a:t>
            </a:r>
            <a:r>
              <a:rPr lang="uk-UA" b="1" i="1" dirty="0" smtClean="0"/>
              <a:t/>
            </a:r>
            <a:br>
              <a:rPr lang="uk-UA" b="1" i="1" dirty="0" smtClean="0"/>
            </a:br>
            <a:endParaRPr lang="uk-UA" dirty="0"/>
          </a:p>
        </p:txBody>
      </p:sp>
      <p:sp>
        <p:nvSpPr>
          <p:cNvPr id="3" name="Содержимое 2"/>
          <p:cNvSpPr>
            <a:spLocks noGrp="1"/>
          </p:cNvSpPr>
          <p:nvPr>
            <p:ph idx="1"/>
          </p:nvPr>
        </p:nvSpPr>
        <p:spPr>
          <a:xfrm>
            <a:off x="457200" y="1916832"/>
            <a:ext cx="8229600" cy="4657704"/>
          </a:xfrm>
        </p:spPr>
        <p:txBody>
          <a:bodyPr>
            <a:normAutofit lnSpcReduction="10000"/>
          </a:bodyPr>
          <a:lstStyle/>
          <a:p>
            <a:pPr>
              <a:buNone/>
            </a:pPr>
            <a:r>
              <a:rPr lang="uk-UA" dirty="0" smtClean="0"/>
              <a:t>Вартість </a:t>
            </a:r>
            <a:r>
              <a:rPr lang="uk-UA" dirty="0" smtClean="0"/>
              <a:t>органічних добрив оцінюється на основі вартості еквівалентної кількості діючої речовини (</a:t>
            </a:r>
            <a:r>
              <a:rPr lang="uk-UA" dirty="0" err="1" smtClean="0"/>
              <a:t>д.р</a:t>
            </a:r>
            <a:r>
              <a:rPr lang="uk-UA" dirty="0" smtClean="0"/>
              <a:t>.) мінеральних добрив. Засвоєна діюча речовина органіки оцінюється за допомогою цін на </a:t>
            </a:r>
            <a:r>
              <a:rPr lang="uk-UA" dirty="0" err="1" smtClean="0"/>
              <a:t>д.р</a:t>
            </a:r>
            <a:r>
              <a:rPr lang="uk-UA" dirty="0" smtClean="0"/>
              <a:t>. мінеральних добрив. Вміст </a:t>
            </a:r>
            <a:r>
              <a:rPr lang="uk-UA" dirty="0" err="1" smtClean="0"/>
              <a:t>д.р</a:t>
            </a:r>
            <a:r>
              <a:rPr lang="uk-UA" dirty="0" smtClean="0"/>
              <a:t>. в органічних добривах, а також одержувана кількість органіки в розрахунку на 500 кг живої маси худоби (УГ), можна одержати в сільськогосподарських довідкових збірниках інформації.</a:t>
            </a:r>
          </a:p>
          <a:p>
            <a:pPr>
              <a:buNone/>
            </a:pPr>
            <a:endParaRPr lang="uk-U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i="1" dirty="0" smtClean="0"/>
              <a:t>Оборотний капітал</a:t>
            </a:r>
            <a:br>
              <a:rPr lang="uk-UA" b="1" i="1" dirty="0" smtClean="0"/>
            </a:br>
            <a:endParaRPr lang="uk-UA"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323528" y="2708920"/>
            <a:ext cx="8011505" cy="1080120"/>
          </a:xfrm>
          <a:prstGeom prst="rect">
            <a:avLst/>
          </a:prstGeom>
          <a:noFill/>
          <a:ln w="9525">
            <a:noFill/>
            <a:miter lim="800000"/>
            <a:headEnd/>
            <a:tailEnd/>
          </a:ln>
          <a:effec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14</TotalTime>
  <Words>212</Words>
  <Application>Microsoft Office PowerPoint</Application>
  <PresentationFormat>Экран (4:3)</PresentationFormat>
  <Paragraphs>21</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Городская</vt:lpstr>
      <vt:lpstr>Економічна оцінка виробничого процесу: відгодівля свиней</vt:lpstr>
      <vt:lpstr>Загальні особливості виробничого процесу</vt:lpstr>
      <vt:lpstr>Слайд 3</vt:lpstr>
      <vt:lpstr>Вартість виробленої продукції</vt:lpstr>
      <vt:lpstr>Приріст живої маси свиней </vt:lpstr>
      <vt:lpstr>Побічна продукція: органічні добрива </vt:lpstr>
      <vt:lpstr>Оборотний капітал </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Економічна оцінка виробничого процесу: відгодівля свиней</dc:title>
  <dc:creator>User</dc:creator>
  <cp:lastModifiedBy>User</cp:lastModifiedBy>
  <cp:revision>2</cp:revision>
  <dcterms:created xsi:type="dcterms:W3CDTF">2016-11-07T09:28:16Z</dcterms:created>
  <dcterms:modified xsi:type="dcterms:W3CDTF">2016-11-07T09:42:56Z</dcterms:modified>
</cp:coreProperties>
</file>