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18"/>
  </p:notesMasterIdLst>
  <p:sldIdLst>
    <p:sldId id="256" r:id="rId2"/>
    <p:sldId id="302" r:id="rId3"/>
    <p:sldId id="274" r:id="rId4"/>
    <p:sldId id="293" r:id="rId5"/>
    <p:sldId id="257" r:id="rId6"/>
    <p:sldId id="275" r:id="rId7"/>
    <p:sldId id="276" r:id="rId8"/>
    <p:sldId id="309" r:id="rId9"/>
    <p:sldId id="294" r:id="rId10"/>
    <p:sldId id="295" r:id="rId11"/>
    <p:sldId id="297" r:id="rId12"/>
    <p:sldId id="299" r:id="rId13"/>
    <p:sldId id="300" r:id="rId14"/>
    <p:sldId id="306" r:id="rId15"/>
    <p:sldId id="307" r:id="rId16"/>
    <p:sldId id="30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72280C-D347-4A9F-93A1-79F647C56BC7}">
          <p14:sldIdLst>
            <p14:sldId id="256"/>
            <p14:sldId id="302"/>
            <p14:sldId id="274"/>
            <p14:sldId id="293"/>
            <p14:sldId id="257"/>
            <p14:sldId id="275"/>
          </p14:sldIdLst>
        </p14:section>
        <p14:section name="Раздел без заголовка" id="{B615290C-C1A5-42F3-8CE4-EF320B8E14B8}">
          <p14:sldIdLst>
            <p14:sldId id="276"/>
            <p14:sldId id="309"/>
            <p14:sldId id="294"/>
            <p14:sldId id="295"/>
            <p14:sldId id="297"/>
            <p14:sldId id="299"/>
            <p14:sldId id="300"/>
            <p14:sldId id="306"/>
            <p14:sldId id="307"/>
            <p14:sldId id="308"/>
          </p14:sldIdLst>
        </p14:section>
        <p14:section name="Розділ без заголовка" id="{1EF692DF-66BB-420F-9EA3-8C407A2D64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747"/>
    <a:srgbClr val="333399"/>
    <a:srgbClr val="FF3300"/>
    <a:srgbClr val="A2F4BB"/>
    <a:srgbClr val="24E051"/>
    <a:srgbClr val="44E46A"/>
    <a:srgbClr val="BEF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87940" autoAdjust="0"/>
  </p:normalViewPr>
  <p:slideViewPr>
    <p:cSldViewPr>
      <p:cViewPr varScale="1">
        <p:scale>
          <a:sx n="100" d="100"/>
          <a:sy n="100" d="100"/>
        </p:scale>
        <p:origin x="74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8973B06-D3E0-4654-8113-C40F478E42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AB00FB-6079-4409-B0D2-CA9552DEC5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7ABFD93-356F-4D3F-8A63-C25C914855B3}" type="datetimeFigureOut">
              <a:rPr lang="ru-RU"/>
              <a:pPr>
                <a:defRPr/>
              </a:pPr>
              <a:t>10.11.2022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3A16745A-3533-439D-B85C-E2604AA9FB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D0E9C284-DDB2-4F22-A809-AA7E1126C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FA63E8-500E-49F2-B190-A677E57993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8235A6-1635-479F-A78F-5C2D84C399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401DBC9-F01E-4F61-89DD-C517279AA6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58566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1DBC9-F01E-4F61-89DD-C517279AA618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8449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01DBC9-F01E-4F61-89DD-C517279AA618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8035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825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980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2117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1696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03819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57999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89768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303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16466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42657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0053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7258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6888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9970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4874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9615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1953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7321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3727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2CF051C-38D9-49A1-892F-106B3B1BB0B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9384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0B33DD4-EFAF-49B2-8C7E-8ECA9B81576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21420000">
            <a:off x="912798" y="670962"/>
            <a:ext cx="9416376" cy="358296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>
                <a:solidFill>
                  <a:schemeClr val="tx1"/>
                </a:solidFill>
              </a:rPr>
              <a:t>Принципи побудови скінченно-елементних моделей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3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 bwMode="auto">
          <a:xfrm>
            <a:off x="263352" y="195334"/>
            <a:ext cx="11377264" cy="3168352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Clr>
                <a:srgbClr val="83992A"/>
              </a:buClr>
              <a:buNone/>
              <a:defRPr/>
            </a:pPr>
            <a:r>
              <a:rPr lang="uk-UA" sz="2000" dirty="0"/>
              <a:t>	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необхідно, наприклад, у плиті (рис. 7.2) описати шарнір відносно осі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по лінії вузлів 4, 12, 20, 28, 36 робиться подвійна нумерація вузлів (додаються вузли. 5, 13, 21, 29, 37, координати яких можуть співпадати з координатами вузлів 4, 12, 20, 28, 36). Потім попарно об’єднуються (для вузлів 4 і 5, 12 і 13 і т.д.) переміщення у напрямках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UX.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елементів оболонок, крім цього, попарно об’єднуються лінійні переміщення вузлів у напрямках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  <a:endParaRPr lang="ru-RU" altLang="ru-RU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4027" y="3494315"/>
            <a:ext cx="9563945" cy="25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0160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4"/>
          <p:cNvSpPr txBox="1">
            <a:spLocks/>
          </p:cNvSpPr>
          <p:nvPr/>
        </p:nvSpPr>
        <p:spPr bwMode="auto">
          <a:xfrm>
            <a:off x="1991544" y="89336"/>
            <a:ext cx="8064896" cy="96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83992A"/>
              </a:buClr>
              <a:buNone/>
              <a:defRPr/>
            </a:pPr>
            <a:r>
              <a:rPr lang="ru-RU" dirty="0"/>
              <a:t>    Для </a:t>
            </a:r>
            <a:r>
              <a:rPr lang="ru-RU" b="1" i="1" dirty="0" err="1"/>
              <a:t>стержневих</a:t>
            </a:r>
            <a:r>
              <a:rPr lang="ru-RU" b="1" i="1" dirty="0"/>
              <a:t> </a:t>
            </a:r>
            <a:r>
              <a:rPr lang="ru-RU" b="1" i="1" dirty="0" err="1"/>
              <a:t>елементів</a:t>
            </a:r>
            <a:r>
              <a:rPr lang="ru-RU" b="1" i="1" dirty="0"/>
              <a:t> </a:t>
            </a:r>
            <a:r>
              <a:rPr lang="ru-RU" dirty="0"/>
              <a:t>характеристики </a:t>
            </a:r>
            <a:r>
              <a:rPr lang="ru-RU" dirty="0" err="1"/>
              <a:t>жорсткості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uk-UA" dirty="0"/>
              <a:t>задані одним із наступних способів</a:t>
            </a:r>
            <a:endParaRPr lang="uk-UA" altLang="uk-UA" dirty="0">
              <a:latin typeface="Garamond" panose="02020404030301010803"/>
            </a:endParaRP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B9CC55D8-080F-7986-BBCA-9C4CE8AA0C4A}"/>
              </a:ext>
            </a:extLst>
          </p:cNvPr>
          <p:cNvSpPr/>
          <p:nvPr/>
        </p:nvSpPr>
        <p:spPr>
          <a:xfrm>
            <a:off x="689043" y="1288147"/>
            <a:ext cx="4824536" cy="201885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 для перерізів стандартної форми </a:t>
            </a:r>
            <a:r>
              <a:rPr lang="ru-RU" sz="2300">
                <a:latin typeface="Times New Roman" panose="02020603050405020304" pitchFamily="18" charset="0"/>
                <a:cs typeface="Times New Roman" panose="02020603050405020304" pitchFamily="18" charset="0"/>
              </a:rPr>
              <a:t>(прямокутник, круг тощо)</a:t>
            </a:r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AC27736-9DE2-819C-31AA-CDDF188E7690}"/>
              </a:ext>
            </a:extLst>
          </p:cNvPr>
          <p:cNvSpPr/>
          <p:nvPr/>
        </p:nvSpPr>
        <p:spPr>
          <a:xfrm>
            <a:off x="191344" y="3681026"/>
            <a:ext cx="5904656" cy="238647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 характеристики жорсткості:</a:t>
            </a: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 –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поздовжня жорсткість;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згинна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жорсткість відносно осі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Y1;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EIz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–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жорсткість на кручення;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GFy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зсувна жорсткість відносно осі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Y1 (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уздовж осі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GFz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Z1</a:t>
            </a:r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5328DB8D-669F-50D2-976B-6F6AD59851EE}"/>
              </a:ext>
            </a:extLst>
          </p:cNvPr>
          <p:cNvSpPr/>
          <p:nvPr/>
        </p:nvSpPr>
        <p:spPr>
          <a:xfrm>
            <a:off x="6678421" y="1300588"/>
            <a:ext cx="4824536" cy="201885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сталевих профілів та їхні комбінації з бази типових </a:t>
            </a:r>
            <a:r>
              <a:rPr lang="uk-UA" sz="23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перерізів сталевого прокату;</a:t>
            </a:r>
            <a:endParaRPr lang="uk-UA" sz="23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4DDD48E7-6E8A-1270-7D75-42DB0950FEE1}"/>
              </a:ext>
            </a:extLst>
          </p:cNvPr>
          <p:cNvSpPr/>
          <p:nvPr/>
        </p:nvSpPr>
        <p:spPr>
          <a:xfrm>
            <a:off x="6672064" y="3726223"/>
            <a:ext cx="4824536" cy="201885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перерізів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нестандартної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обчислюються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uk-UA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 системи КС-САПР</a:t>
            </a:r>
          </a:p>
        </p:txBody>
      </p:sp>
      <p:cxnSp>
        <p:nvCxnSpPr>
          <p:cNvPr id="11" name="Сполучна лінія: вигнута 10">
            <a:extLst>
              <a:ext uri="{FF2B5EF4-FFF2-40B4-BE49-F238E27FC236}">
                <a16:creationId xmlns:a16="http://schemas.microsoft.com/office/drawing/2014/main" id="{75914116-C433-0F18-9913-9A01E08E72BF}"/>
              </a:ext>
            </a:extLst>
          </p:cNvPr>
          <p:cNvCxnSpPr>
            <a:stCxn id="4" idx="2"/>
            <a:endCxn id="2" idx="3"/>
          </p:cNvCxnSpPr>
          <p:nvPr/>
        </p:nvCxnSpPr>
        <p:spPr>
          <a:xfrm rot="5400000">
            <a:off x="5146366" y="1419950"/>
            <a:ext cx="1244840" cy="510413"/>
          </a:xfrm>
          <a:prstGeom prst="curvedConnector2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Сполучна лінія: вигнута 12">
            <a:extLst>
              <a:ext uri="{FF2B5EF4-FFF2-40B4-BE49-F238E27FC236}">
                <a16:creationId xmlns:a16="http://schemas.microsoft.com/office/drawing/2014/main" id="{ACA471E9-470D-5DCD-A781-C7F58E6E4672}"/>
              </a:ext>
            </a:extLst>
          </p:cNvPr>
          <p:cNvCxnSpPr>
            <a:stCxn id="4" idx="2"/>
            <a:endCxn id="5" idx="1"/>
          </p:cNvCxnSpPr>
          <p:nvPr/>
        </p:nvCxnSpPr>
        <p:spPr>
          <a:xfrm rot="16200000" flipH="1">
            <a:off x="5722566" y="1354161"/>
            <a:ext cx="1257281" cy="654429"/>
          </a:xfrm>
          <a:prstGeom prst="curvedConnector2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Сполучна лінія: вигнута 14">
            <a:extLst>
              <a:ext uri="{FF2B5EF4-FFF2-40B4-BE49-F238E27FC236}">
                <a16:creationId xmlns:a16="http://schemas.microsoft.com/office/drawing/2014/main" id="{F14C7F07-A841-3E9B-D955-EE4BDB2A70B7}"/>
              </a:ext>
            </a:extLst>
          </p:cNvPr>
          <p:cNvCxnSpPr>
            <a:cxnSpLocks/>
            <a:stCxn id="4" idx="2"/>
          </p:cNvCxnSpPr>
          <p:nvPr/>
        </p:nvCxnSpPr>
        <p:spPr>
          <a:xfrm rot="5400000">
            <a:off x="4457819" y="2114855"/>
            <a:ext cx="2628292" cy="504055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Сполучна лінія: вигнута 16">
            <a:extLst>
              <a:ext uri="{FF2B5EF4-FFF2-40B4-BE49-F238E27FC236}">
                <a16:creationId xmlns:a16="http://schemas.microsoft.com/office/drawing/2014/main" id="{ABFD6115-DD76-B386-5CB7-896397928BF6}"/>
              </a:ext>
            </a:extLst>
          </p:cNvPr>
          <p:cNvCxnSpPr>
            <a:stCxn id="4" idx="2"/>
            <a:endCxn id="6" idx="1"/>
          </p:cNvCxnSpPr>
          <p:nvPr/>
        </p:nvCxnSpPr>
        <p:spPr>
          <a:xfrm rot="16200000" flipH="1">
            <a:off x="4506570" y="2570158"/>
            <a:ext cx="3682917" cy="648072"/>
          </a:xfrm>
          <a:prstGeom prst="curvedConnector2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00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20136" y="202"/>
            <a:ext cx="4392488" cy="60016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характеристики жорсткості перерізів стержнів задані чисельно і при цьому необхідно виконати обчислення розрахункових сполучень зусиль (РСЗ), то обов’язково мають бути задані розміри ядрових відстаней.</a:t>
            </a:r>
            <a:endParaRPr lang="uk-UA" altLang="uk-UA" sz="32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1338" y="2527243"/>
            <a:ext cx="4673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плоских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скінченних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задаються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модуль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пружності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Пуассона і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товщина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ORPUS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9209"/>
            <a:ext cx="5413767" cy="24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0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5373" y="548680"/>
            <a:ext cx="6141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просторових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скінченних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задаються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модуль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пружності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Пуассона.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KORPUS\Desktop\Poisson_Coefficient_b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400" y="3140968"/>
            <a:ext cx="7595197" cy="23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872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522" y="116632"/>
            <a:ext cx="86049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тріангуляції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перерізу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інтегрування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характеристик: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164" y="3140968"/>
            <a:ext cx="6463672" cy="238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866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5600" y="1196752"/>
            <a:ext cx="72008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напруження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обчислюються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формулою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2" y="3237873"/>
            <a:ext cx="7704856" cy="105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327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2F9007-6DC1-23E8-2517-A9F18568DD7E}"/>
              </a:ext>
            </a:extLst>
          </p:cNvPr>
          <p:cNvSpPr txBox="1"/>
          <p:nvPr/>
        </p:nvSpPr>
        <p:spPr>
          <a:xfrm>
            <a:off x="5519936" y="0"/>
            <a:ext cx="6120680" cy="31085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 ЛІРА-САПР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поставляється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набором баз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прокатного сортаменту,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нормативним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документам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США,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СНД. В базах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детальна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</a:t>
            </a:r>
            <a:endParaRPr lang="uk-UA" sz="2800" b="1" dirty="0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D30F15AC-9FE4-40B7-C5A9-39E8A095C4D3}"/>
              </a:ext>
            </a:extLst>
          </p:cNvPr>
          <p:cNvSpPr/>
          <p:nvPr/>
        </p:nvSpPr>
        <p:spPr>
          <a:xfrm>
            <a:off x="172683" y="42121"/>
            <a:ext cx="3475045" cy="16604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тип перерізу (двотавр, швелер, кутник тощо)</a:t>
            </a: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FD098544-4505-7528-D063-43DD9C0F6F80}"/>
              </a:ext>
            </a:extLst>
          </p:cNvPr>
          <p:cNvSpPr/>
          <p:nvPr/>
        </p:nvSpPr>
        <p:spPr>
          <a:xfrm>
            <a:off x="172683" y="1968338"/>
            <a:ext cx="3475045" cy="16604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маркуванням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B17142F-7415-24B5-452A-65BDDC5FC8D1}"/>
              </a:ext>
            </a:extLst>
          </p:cNvPr>
          <p:cNvSpPr/>
          <p:nvPr/>
        </p:nvSpPr>
        <p:spPr>
          <a:xfrm>
            <a:off x="3993994" y="4003326"/>
            <a:ext cx="3475045" cy="16604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геометричні розміри перерізу</a:t>
            </a: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3267DE8E-6D18-C891-6504-B455EE478366}"/>
              </a:ext>
            </a:extLst>
          </p:cNvPr>
          <p:cNvSpPr/>
          <p:nvPr/>
        </p:nvSpPr>
        <p:spPr>
          <a:xfrm>
            <a:off x="7793129" y="4003326"/>
            <a:ext cx="3475045" cy="16604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жорсткості, які будуть використані при розрахунку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C2FEFFDD-E183-5A7A-CC0B-9B41F1D80C87}"/>
              </a:ext>
            </a:extLst>
          </p:cNvPr>
          <p:cNvSpPr/>
          <p:nvPr/>
        </p:nvSpPr>
        <p:spPr>
          <a:xfrm>
            <a:off x="191344" y="4000824"/>
            <a:ext cx="3475045" cy="166042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матеріалів, з яких виготовляється даний сортамент, та їх механічні властивості</a:t>
            </a:r>
          </a:p>
        </p:txBody>
      </p: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id="{B47D117C-141A-5C09-C9B8-9724E1C3E13E}"/>
              </a:ext>
            </a:extLst>
          </p:cNvPr>
          <p:cNvCxnSpPr>
            <a:stCxn id="5" idx="1"/>
            <a:endCxn id="6" idx="3"/>
          </p:cNvCxnSpPr>
          <p:nvPr/>
        </p:nvCxnSpPr>
        <p:spPr>
          <a:xfrm flipH="1" flipV="1">
            <a:off x="3647728" y="872333"/>
            <a:ext cx="1872208" cy="68193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 зі стрілкою 15">
            <a:extLst>
              <a:ext uri="{FF2B5EF4-FFF2-40B4-BE49-F238E27FC236}">
                <a16:creationId xmlns:a16="http://schemas.microsoft.com/office/drawing/2014/main" id="{423042BF-04D2-0B18-13DB-92A35916E419}"/>
              </a:ext>
            </a:extLst>
          </p:cNvPr>
          <p:cNvCxnSpPr>
            <a:stCxn id="5" idx="1"/>
            <a:endCxn id="7" idx="3"/>
          </p:cNvCxnSpPr>
          <p:nvPr/>
        </p:nvCxnSpPr>
        <p:spPr>
          <a:xfrm flipH="1">
            <a:off x="3647728" y="1554272"/>
            <a:ext cx="1872208" cy="124427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 зі стрілкою 17">
            <a:extLst>
              <a:ext uri="{FF2B5EF4-FFF2-40B4-BE49-F238E27FC236}">
                <a16:creationId xmlns:a16="http://schemas.microsoft.com/office/drawing/2014/main" id="{31389A43-FBDC-D9F2-C243-41953171A92F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575720" y="1554272"/>
            <a:ext cx="1944216" cy="252280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id="{6109C9C6-AD6D-3287-27A5-0C917BCD5A93}"/>
              </a:ext>
            </a:extLst>
          </p:cNvPr>
          <p:cNvCxnSpPr>
            <a:stCxn id="5" idx="2"/>
            <a:endCxn id="8" idx="0"/>
          </p:cNvCxnSpPr>
          <p:nvPr/>
        </p:nvCxnSpPr>
        <p:spPr>
          <a:xfrm flipH="1">
            <a:off x="5731517" y="3108543"/>
            <a:ext cx="2848759" cy="89478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 зі стрілкою 21">
            <a:extLst>
              <a:ext uri="{FF2B5EF4-FFF2-40B4-BE49-F238E27FC236}">
                <a16:creationId xmlns:a16="http://schemas.microsoft.com/office/drawing/2014/main" id="{342B54D8-C696-F325-19CC-686AAD2C1E61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8580276" y="3097657"/>
            <a:ext cx="950376" cy="90566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6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4164" y="188640"/>
            <a:ext cx="6343672" cy="70986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План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94828" y="908985"/>
            <a:ext cx="10802344" cy="59490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uk-UA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Системи координат.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Ознаки схеми.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Врахування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прямої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косої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симетрії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шарнірів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стержневих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площинних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елементах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Задання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жорсткості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розрахункової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GB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Конструювання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перерізів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КС-САПР</a:t>
            </a:r>
          </a:p>
          <a:p>
            <a:pPr marL="0" indent="0">
              <a:buNone/>
            </a:pPr>
            <a:r>
              <a:rPr lang="en-GB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перерізів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прокатного сортаменту.</a:t>
            </a:r>
            <a:endParaRPr lang="uk-UA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6440" y="-23529"/>
            <a:ext cx="1676545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1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592" y="188641"/>
            <a:ext cx="7344816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Можна виділити три основні</a:t>
            </a:r>
            <a:r>
              <a:rPr lang="en-US" sz="3200" dirty="0"/>
              <a:t> </a:t>
            </a:r>
            <a:r>
              <a:rPr lang="uk-UA" sz="3200" dirty="0"/>
              <a:t>види</a:t>
            </a:r>
            <a:r>
              <a:rPr lang="en-US" sz="3200" dirty="0"/>
              <a:t> </a:t>
            </a:r>
            <a:r>
              <a:rPr lang="uk-UA" sz="3200" dirty="0"/>
              <a:t>систем координат</a:t>
            </a:r>
            <a:endParaRPr lang="uk-UA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2780" y="1268760"/>
            <a:ext cx="3926158" cy="276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21860811-7389-F2B6-D8C8-0400C6243B70}"/>
              </a:ext>
            </a:extLst>
          </p:cNvPr>
          <p:cNvSpPr/>
          <p:nvPr/>
        </p:nvSpPr>
        <p:spPr>
          <a:xfrm>
            <a:off x="350306" y="823103"/>
            <a:ext cx="3312369" cy="18305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Глобальна (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Y, Z)</a:t>
            </a:r>
            <a:endParaRPr lang="uk-UA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ABB4F62-EE98-324E-561C-83D65CD92B85}"/>
              </a:ext>
            </a:extLst>
          </p:cNvPr>
          <p:cNvSpPr/>
          <p:nvPr/>
        </p:nvSpPr>
        <p:spPr>
          <a:xfrm>
            <a:off x="289943" y="2860923"/>
            <a:ext cx="3312369" cy="18305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Локальна система координат (X2, Y2, Z2)</a:t>
            </a:r>
            <a:endParaRPr lang="uk-UA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C78942F-0BB9-E9C5-8476-A32DCF9BDF12}"/>
              </a:ext>
            </a:extLst>
          </p:cNvPr>
          <p:cNvSpPr/>
          <p:nvPr/>
        </p:nvSpPr>
        <p:spPr>
          <a:xfrm>
            <a:off x="2063553" y="4508836"/>
            <a:ext cx="3613698" cy="18305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Місцева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координат (X1, Y1, Z1)</a:t>
            </a:r>
            <a:endParaRPr lang="uk-UA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Сполучна лінія: вигнута 10">
            <a:extLst>
              <a:ext uri="{FF2B5EF4-FFF2-40B4-BE49-F238E27FC236}">
                <a16:creationId xmlns:a16="http://schemas.microsoft.com/office/drawing/2014/main" id="{3AAC3AD2-E03F-4BDD-681D-285BADE3B1FD}"/>
              </a:ext>
            </a:extLst>
          </p:cNvPr>
          <p:cNvCxnSpPr>
            <a:cxnSpLocks/>
            <a:stCxn id="2" idx="2"/>
            <a:endCxn id="3" idx="6"/>
          </p:cNvCxnSpPr>
          <p:nvPr/>
        </p:nvCxnSpPr>
        <p:spPr>
          <a:xfrm rot="5400000">
            <a:off x="4643086" y="285449"/>
            <a:ext cx="472504" cy="2433325"/>
          </a:xfrm>
          <a:prstGeom prst="curvedConnector2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Сполучна лінія: вигнута 13">
            <a:extLst>
              <a:ext uri="{FF2B5EF4-FFF2-40B4-BE49-F238E27FC236}">
                <a16:creationId xmlns:a16="http://schemas.microsoft.com/office/drawing/2014/main" id="{67F2FCD5-1C28-6568-4010-1D91BD4582D9}"/>
              </a:ext>
            </a:extLst>
          </p:cNvPr>
          <p:cNvCxnSpPr>
            <a:cxnSpLocks/>
            <a:stCxn id="2" idx="2"/>
            <a:endCxn id="4" idx="6"/>
          </p:cNvCxnSpPr>
          <p:nvPr/>
        </p:nvCxnSpPr>
        <p:spPr>
          <a:xfrm rot="5400000">
            <a:off x="3593994" y="1274177"/>
            <a:ext cx="2510324" cy="2493688"/>
          </a:xfrm>
          <a:prstGeom prst="curvedConnector2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Сполучна лінія: вигнута 16">
            <a:extLst>
              <a:ext uri="{FF2B5EF4-FFF2-40B4-BE49-F238E27FC236}">
                <a16:creationId xmlns:a16="http://schemas.microsoft.com/office/drawing/2014/main" id="{F5A3F9AB-F7DF-AE64-F756-9B900AEA51C2}"/>
              </a:ext>
            </a:extLst>
          </p:cNvPr>
          <p:cNvCxnSpPr>
            <a:cxnSpLocks/>
            <a:stCxn id="2" idx="2"/>
            <a:endCxn id="5" idx="6"/>
          </p:cNvCxnSpPr>
          <p:nvPr/>
        </p:nvCxnSpPr>
        <p:spPr>
          <a:xfrm rot="5400000">
            <a:off x="3807508" y="3135603"/>
            <a:ext cx="4158237" cy="418749"/>
          </a:xfrm>
          <a:prstGeom prst="curvedConnector2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51982E3-4267-A15E-7A94-98B2C5D4BB60}"/>
              </a:ext>
            </a:extLst>
          </p:cNvPr>
          <p:cNvSpPr txBox="1"/>
          <p:nvPr/>
        </p:nvSpPr>
        <p:spPr>
          <a:xfrm>
            <a:off x="8362674" y="404511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i="1" dirty="0"/>
              <a:t>Системи координат стержневого СЕ</a:t>
            </a:r>
          </a:p>
        </p:txBody>
      </p:sp>
    </p:spTree>
    <p:extLst>
      <p:ext uri="{BB962C8B-B14F-4D97-AF65-F5344CB8AC3E}">
        <p14:creationId xmlns:p14="http://schemas.microsoft.com/office/powerpoint/2010/main" val="1454277191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/>
          <p:cNvSpPr txBox="1">
            <a:spLocks noChangeArrowheads="1"/>
          </p:cNvSpPr>
          <p:nvPr/>
        </p:nvSpPr>
        <p:spPr bwMode="auto">
          <a:xfrm>
            <a:off x="5663952" y="116632"/>
            <a:ext cx="6048672" cy="62478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buClr>
                <a:srgbClr val="83992A"/>
              </a:buClr>
              <a:buNone/>
              <a:defRPr/>
            </a:pPr>
            <a:r>
              <a:rPr lang="uk-UA" dirty="0"/>
              <a:t>  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розрахункових схем, у яких кількість ступенів вільності у вузлі менша шести (плоскі ферми, плоскі рами і т.п.), для зменшення розмірності задачі застосовується так звана ознака схеми. В ПК ЛІРА-САПР задіяні </a:t>
            </a:r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п’ять ознак схеми</a:t>
            </a:r>
            <a:r>
              <a:rPr lang="en-GB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PC\Desktop\Lok_osi_uzlov_prime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430" y="549616"/>
            <a:ext cx="5394620" cy="4751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6731395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івнобедрений трикутник 3">
            <a:extLst>
              <a:ext uri="{FF2B5EF4-FFF2-40B4-BE49-F238E27FC236}">
                <a16:creationId xmlns:a16="http://schemas.microsoft.com/office/drawing/2014/main" id="{1E9474A7-2B9F-B1F6-C0D7-BD8C7E78146E}"/>
              </a:ext>
            </a:extLst>
          </p:cNvPr>
          <p:cNvSpPr/>
          <p:nvPr/>
        </p:nvSpPr>
        <p:spPr>
          <a:xfrm>
            <a:off x="2585855" y="47394"/>
            <a:ext cx="7020290" cy="6380666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119C19E4-D742-F4C8-03BA-7512D10DCED6}"/>
              </a:ext>
            </a:extLst>
          </p:cNvPr>
          <p:cNvSpPr/>
          <p:nvPr/>
        </p:nvSpPr>
        <p:spPr>
          <a:xfrm>
            <a:off x="875420" y="1048862"/>
            <a:ext cx="10441160" cy="1700586"/>
          </a:xfrm>
          <a:custGeom>
            <a:avLst/>
            <a:gdLst>
              <a:gd name="connsiteX0" fmla="*/ 0 w 9143990"/>
              <a:gd name="connsiteY0" fmla="*/ 198629 h 1191753"/>
              <a:gd name="connsiteX1" fmla="*/ 198629 w 9143990"/>
              <a:gd name="connsiteY1" fmla="*/ 0 h 1191753"/>
              <a:gd name="connsiteX2" fmla="*/ 8945361 w 9143990"/>
              <a:gd name="connsiteY2" fmla="*/ 0 h 1191753"/>
              <a:gd name="connsiteX3" fmla="*/ 9143990 w 9143990"/>
              <a:gd name="connsiteY3" fmla="*/ 198629 h 1191753"/>
              <a:gd name="connsiteX4" fmla="*/ 9143990 w 9143990"/>
              <a:gd name="connsiteY4" fmla="*/ 993124 h 1191753"/>
              <a:gd name="connsiteX5" fmla="*/ 8945361 w 9143990"/>
              <a:gd name="connsiteY5" fmla="*/ 1191753 h 1191753"/>
              <a:gd name="connsiteX6" fmla="*/ 198629 w 9143990"/>
              <a:gd name="connsiteY6" fmla="*/ 1191753 h 1191753"/>
              <a:gd name="connsiteX7" fmla="*/ 0 w 9143990"/>
              <a:gd name="connsiteY7" fmla="*/ 993124 h 1191753"/>
              <a:gd name="connsiteX8" fmla="*/ 0 w 9143990"/>
              <a:gd name="connsiteY8" fmla="*/ 198629 h 119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3990" h="1191753">
                <a:moveTo>
                  <a:pt x="0" y="198629"/>
                </a:moveTo>
                <a:cubicBezTo>
                  <a:pt x="0" y="88929"/>
                  <a:pt x="88929" y="0"/>
                  <a:pt x="198629" y="0"/>
                </a:cubicBezTo>
                <a:lnTo>
                  <a:pt x="8945361" y="0"/>
                </a:lnTo>
                <a:cubicBezTo>
                  <a:pt x="9055061" y="0"/>
                  <a:pt x="9143990" y="88929"/>
                  <a:pt x="9143990" y="198629"/>
                </a:cubicBezTo>
                <a:lnTo>
                  <a:pt x="9143990" y="993124"/>
                </a:lnTo>
                <a:cubicBezTo>
                  <a:pt x="9143990" y="1102824"/>
                  <a:pt x="9055061" y="1191753"/>
                  <a:pt x="8945361" y="1191753"/>
                </a:cubicBezTo>
                <a:lnTo>
                  <a:pt x="198629" y="1191753"/>
                </a:lnTo>
                <a:cubicBezTo>
                  <a:pt x="88929" y="1191753"/>
                  <a:pt x="0" y="1102824"/>
                  <a:pt x="0" y="993124"/>
                </a:cubicBezTo>
                <a:lnTo>
                  <a:pt x="0" y="19862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4867" tIns="244867" rIns="244867" bIns="244867" numCol="1" spcCol="1270" anchor="ctr" anchorCtr="0">
            <a:noAutofit/>
          </a:bodyPr>
          <a:lstStyle/>
          <a:p>
            <a:pPr lvl="0"/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 1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розташовуються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площині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XOZ;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вузол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 вільності – лінійні переміщення уздовж осей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Z.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цією ознакою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розраховуються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плоскі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ферми і балки-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стінки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E3E52531-A2C7-8A47-616E-D14D12711189}"/>
              </a:ext>
            </a:extLst>
          </p:cNvPr>
          <p:cNvSpPr/>
          <p:nvPr/>
        </p:nvSpPr>
        <p:spPr>
          <a:xfrm>
            <a:off x="875420" y="2842418"/>
            <a:ext cx="10441160" cy="1700586"/>
          </a:xfrm>
          <a:custGeom>
            <a:avLst/>
            <a:gdLst>
              <a:gd name="connsiteX0" fmla="*/ 0 w 9143990"/>
              <a:gd name="connsiteY0" fmla="*/ 207315 h 1243867"/>
              <a:gd name="connsiteX1" fmla="*/ 207315 w 9143990"/>
              <a:gd name="connsiteY1" fmla="*/ 0 h 1243867"/>
              <a:gd name="connsiteX2" fmla="*/ 8936675 w 9143990"/>
              <a:gd name="connsiteY2" fmla="*/ 0 h 1243867"/>
              <a:gd name="connsiteX3" fmla="*/ 9143990 w 9143990"/>
              <a:gd name="connsiteY3" fmla="*/ 207315 h 1243867"/>
              <a:gd name="connsiteX4" fmla="*/ 9143990 w 9143990"/>
              <a:gd name="connsiteY4" fmla="*/ 1036552 h 1243867"/>
              <a:gd name="connsiteX5" fmla="*/ 8936675 w 9143990"/>
              <a:gd name="connsiteY5" fmla="*/ 1243867 h 1243867"/>
              <a:gd name="connsiteX6" fmla="*/ 207315 w 9143990"/>
              <a:gd name="connsiteY6" fmla="*/ 1243867 h 1243867"/>
              <a:gd name="connsiteX7" fmla="*/ 0 w 9143990"/>
              <a:gd name="connsiteY7" fmla="*/ 1036552 h 1243867"/>
              <a:gd name="connsiteX8" fmla="*/ 0 w 9143990"/>
              <a:gd name="connsiteY8" fmla="*/ 207315 h 124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3990" h="1243867">
                <a:moveTo>
                  <a:pt x="0" y="207315"/>
                </a:moveTo>
                <a:cubicBezTo>
                  <a:pt x="0" y="92818"/>
                  <a:pt x="92818" y="0"/>
                  <a:pt x="207315" y="0"/>
                </a:cubicBezTo>
                <a:lnTo>
                  <a:pt x="8936675" y="0"/>
                </a:lnTo>
                <a:cubicBezTo>
                  <a:pt x="9051172" y="0"/>
                  <a:pt x="9143990" y="92818"/>
                  <a:pt x="9143990" y="207315"/>
                </a:cubicBezTo>
                <a:lnTo>
                  <a:pt x="9143990" y="1036552"/>
                </a:lnTo>
                <a:cubicBezTo>
                  <a:pt x="9143990" y="1151049"/>
                  <a:pt x="9051172" y="1243867"/>
                  <a:pt x="8936675" y="1243867"/>
                </a:cubicBezTo>
                <a:lnTo>
                  <a:pt x="207315" y="1243867"/>
                </a:lnTo>
                <a:cubicBezTo>
                  <a:pt x="92818" y="1243867"/>
                  <a:pt x="0" y="1151049"/>
                  <a:pt x="0" y="1036552"/>
                </a:cubicBezTo>
                <a:lnTo>
                  <a:pt x="0" y="20731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6921" tIns="136921" rIns="136921" bIns="136921" numCol="1" spcCol="1270" anchor="ctr" anchorCtr="0">
            <a:noAutofit/>
          </a:bodyPr>
          <a:lstStyle/>
          <a:p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 2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схеми, що розташовуються в площині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XOZ;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кожний вузол має 3 ступені вільності – лінійні переміщення уздовж осей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Z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поворот навколо осі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цією ознакою розраховуються плоскі рами і допускається включення елементів ферм і балок-стінок.</a:t>
            </a:r>
          </a:p>
        </p:txBody>
      </p:sp>
      <p:sp>
        <p:nvSpPr>
          <p:cNvPr id="7" name="Полілінія: фігура 6">
            <a:extLst>
              <a:ext uri="{FF2B5EF4-FFF2-40B4-BE49-F238E27FC236}">
                <a16:creationId xmlns:a16="http://schemas.microsoft.com/office/drawing/2014/main" id="{D520B2AF-B3B6-4AD5-FB08-EF97C2DBECF8}"/>
              </a:ext>
            </a:extLst>
          </p:cNvPr>
          <p:cNvSpPr/>
          <p:nvPr/>
        </p:nvSpPr>
        <p:spPr>
          <a:xfrm>
            <a:off x="3861819" y="47394"/>
            <a:ext cx="4036314" cy="908498"/>
          </a:xfrm>
          <a:custGeom>
            <a:avLst/>
            <a:gdLst>
              <a:gd name="connsiteX0" fmla="*/ 0 w 9043113"/>
              <a:gd name="connsiteY0" fmla="*/ 212285 h 1273687"/>
              <a:gd name="connsiteX1" fmla="*/ 212285 w 9043113"/>
              <a:gd name="connsiteY1" fmla="*/ 0 h 1273687"/>
              <a:gd name="connsiteX2" fmla="*/ 8830828 w 9043113"/>
              <a:gd name="connsiteY2" fmla="*/ 0 h 1273687"/>
              <a:gd name="connsiteX3" fmla="*/ 9043113 w 9043113"/>
              <a:gd name="connsiteY3" fmla="*/ 212285 h 1273687"/>
              <a:gd name="connsiteX4" fmla="*/ 9043113 w 9043113"/>
              <a:gd name="connsiteY4" fmla="*/ 1061402 h 1273687"/>
              <a:gd name="connsiteX5" fmla="*/ 8830828 w 9043113"/>
              <a:gd name="connsiteY5" fmla="*/ 1273687 h 1273687"/>
              <a:gd name="connsiteX6" fmla="*/ 212285 w 9043113"/>
              <a:gd name="connsiteY6" fmla="*/ 1273687 h 1273687"/>
              <a:gd name="connsiteX7" fmla="*/ 0 w 9043113"/>
              <a:gd name="connsiteY7" fmla="*/ 1061402 h 1273687"/>
              <a:gd name="connsiteX8" fmla="*/ 0 w 9043113"/>
              <a:gd name="connsiteY8" fmla="*/ 212285 h 127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43113" h="1273687">
                <a:moveTo>
                  <a:pt x="0" y="212285"/>
                </a:moveTo>
                <a:cubicBezTo>
                  <a:pt x="0" y="95043"/>
                  <a:pt x="95043" y="0"/>
                  <a:pt x="212285" y="0"/>
                </a:cubicBezTo>
                <a:lnTo>
                  <a:pt x="8830828" y="0"/>
                </a:lnTo>
                <a:cubicBezTo>
                  <a:pt x="8948070" y="0"/>
                  <a:pt x="9043113" y="95043"/>
                  <a:pt x="9043113" y="212285"/>
                </a:cubicBezTo>
                <a:lnTo>
                  <a:pt x="9043113" y="1061402"/>
                </a:lnTo>
                <a:cubicBezTo>
                  <a:pt x="9043113" y="1178644"/>
                  <a:pt x="8948070" y="1273687"/>
                  <a:pt x="8830828" y="1273687"/>
                </a:cubicBezTo>
                <a:lnTo>
                  <a:pt x="212285" y="1273687"/>
                </a:lnTo>
                <a:cubicBezTo>
                  <a:pt x="95043" y="1273687"/>
                  <a:pt x="0" y="1178644"/>
                  <a:pt x="0" y="1061402"/>
                </a:cubicBezTo>
                <a:lnTo>
                  <a:pt x="0" y="21228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106" tIns="264106" rIns="264106" bIns="264106" numCol="1" spcCol="1270" anchor="ctr" anchorCtr="0">
            <a:noAutofit/>
          </a:bodyPr>
          <a:lstStyle/>
          <a:p>
            <a:pPr marL="0" lvl="0" indent="0" algn="ctr" defTabSz="2355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5300" b="1" kern="1200" dirty="0"/>
              <a:t>Ознаки</a:t>
            </a:r>
          </a:p>
        </p:txBody>
      </p:sp>
      <p:sp>
        <p:nvSpPr>
          <p:cNvPr id="9" name="Полілінія: фігура 8">
            <a:extLst>
              <a:ext uri="{FF2B5EF4-FFF2-40B4-BE49-F238E27FC236}">
                <a16:creationId xmlns:a16="http://schemas.microsoft.com/office/drawing/2014/main" id="{7CA87171-C9F1-CD6B-EACB-65ADA1FECB0D}"/>
              </a:ext>
            </a:extLst>
          </p:cNvPr>
          <p:cNvSpPr/>
          <p:nvPr/>
        </p:nvSpPr>
        <p:spPr>
          <a:xfrm>
            <a:off x="875420" y="4604494"/>
            <a:ext cx="10441160" cy="1700586"/>
          </a:xfrm>
          <a:custGeom>
            <a:avLst/>
            <a:gdLst>
              <a:gd name="connsiteX0" fmla="*/ 0 w 9143990"/>
              <a:gd name="connsiteY0" fmla="*/ 198629 h 1191753"/>
              <a:gd name="connsiteX1" fmla="*/ 198629 w 9143990"/>
              <a:gd name="connsiteY1" fmla="*/ 0 h 1191753"/>
              <a:gd name="connsiteX2" fmla="*/ 8945361 w 9143990"/>
              <a:gd name="connsiteY2" fmla="*/ 0 h 1191753"/>
              <a:gd name="connsiteX3" fmla="*/ 9143990 w 9143990"/>
              <a:gd name="connsiteY3" fmla="*/ 198629 h 1191753"/>
              <a:gd name="connsiteX4" fmla="*/ 9143990 w 9143990"/>
              <a:gd name="connsiteY4" fmla="*/ 993124 h 1191753"/>
              <a:gd name="connsiteX5" fmla="*/ 8945361 w 9143990"/>
              <a:gd name="connsiteY5" fmla="*/ 1191753 h 1191753"/>
              <a:gd name="connsiteX6" fmla="*/ 198629 w 9143990"/>
              <a:gd name="connsiteY6" fmla="*/ 1191753 h 1191753"/>
              <a:gd name="connsiteX7" fmla="*/ 0 w 9143990"/>
              <a:gd name="connsiteY7" fmla="*/ 993124 h 1191753"/>
              <a:gd name="connsiteX8" fmla="*/ 0 w 9143990"/>
              <a:gd name="connsiteY8" fmla="*/ 198629 h 119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3990" h="1191753">
                <a:moveTo>
                  <a:pt x="0" y="198629"/>
                </a:moveTo>
                <a:cubicBezTo>
                  <a:pt x="0" y="88929"/>
                  <a:pt x="88929" y="0"/>
                  <a:pt x="198629" y="0"/>
                </a:cubicBezTo>
                <a:lnTo>
                  <a:pt x="8945361" y="0"/>
                </a:lnTo>
                <a:cubicBezTo>
                  <a:pt x="9055061" y="0"/>
                  <a:pt x="9143990" y="88929"/>
                  <a:pt x="9143990" y="198629"/>
                </a:cubicBezTo>
                <a:lnTo>
                  <a:pt x="9143990" y="993124"/>
                </a:lnTo>
                <a:cubicBezTo>
                  <a:pt x="9143990" y="1102824"/>
                  <a:pt x="9055061" y="1191753"/>
                  <a:pt x="8945361" y="1191753"/>
                </a:cubicBezTo>
                <a:lnTo>
                  <a:pt x="198629" y="1191753"/>
                </a:lnTo>
                <a:cubicBezTo>
                  <a:pt x="88929" y="1191753"/>
                  <a:pt x="0" y="1102824"/>
                  <a:pt x="0" y="993124"/>
                </a:cubicBezTo>
                <a:lnTo>
                  <a:pt x="0" y="19862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4867" tIns="244867" rIns="244867" bIns="244867" numCol="1" spcCol="1270" anchor="ctr" anchorCtr="0">
            <a:noAutofit/>
          </a:bodyPr>
          <a:lstStyle/>
          <a:p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 3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схеми, що розташовуються в площині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XOY;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кожний вузол має З ступені вільності – лінійне переміщення вздовж осі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навколо осей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Y.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цією ознакою розраховуються балочні ростверки і плити; допускається врахування пружної основи.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івнобедрений трикутник 2">
            <a:extLst>
              <a:ext uri="{FF2B5EF4-FFF2-40B4-BE49-F238E27FC236}">
                <a16:creationId xmlns:a16="http://schemas.microsoft.com/office/drawing/2014/main" id="{29BFFC06-7E88-3579-F999-537F4589CC17}"/>
              </a:ext>
            </a:extLst>
          </p:cNvPr>
          <p:cNvSpPr/>
          <p:nvPr/>
        </p:nvSpPr>
        <p:spPr>
          <a:xfrm>
            <a:off x="2386344" y="0"/>
            <a:ext cx="7419311" cy="6425951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AA924F7-EED5-F11A-148C-DAC59334A542}"/>
              </a:ext>
            </a:extLst>
          </p:cNvPr>
          <p:cNvSpPr/>
          <p:nvPr/>
        </p:nvSpPr>
        <p:spPr>
          <a:xfrm>
            <a:off x="1918290" y="1556792"/>
            <a:ext cx="8355415" cy="1996080"/>
          </a:xfrm>
          <a:custGeom>
            <a:avLst/>
            <a:gdLst>
              <a:gd name="connsiteX0" fmla="*/ 0 w 6235787"/>
              <a:gd name="connsiteY0" fmla="*/ 301246 h 1807439"/>
              <a:gd name="connsiteX1" fmla="*/ 301246 w 6235787"/>
              <a:gd name="connsiteY1" fmla="*/ 0 h 1807439"/>
              <a:gd name="connsiteX2" fmla="*/ 5934541 w 6235787"/>
              <a:gd name="connsiteY2" fmla="*/ 0 h 1807439"/>
              <a:gd name="connsiteX3" fmla="*/ 6235787 w 6235787"/>
              <a:gd name="connsiteY3" fmla="*/ 301246 h 1807439"/>
              <a:gd name="connsiteX4" fmla="*/ 6235787 w 6235787"/>
              <a:gd name="connsiteY4" fmla="*/ 1506193 h 1807439"/>
              <a:gd name="connsiteX5" fmla="*/ 5934541 w 6235787"/>
              <a:gd name="connsiteY5" fmla="*/ 1807439 h 1807439"/>
              <a:gd name="connsiteX6" fmla="*/ 301246 w 6235787"/>
              <a:gd name="connsiteY6" fmla="*/ 1807439 h 1807439"/>
              <a:gd name="connsiteX7" fmla="*/ 0 w 6235787"/>
              <a:gd name="connsiteY7" fmla="*/ 1506193 h 1807439"/>
              <a:gd name="connsiteX8" fmla="*/ 0 w 6235787"/>
              <a:gd name="connsiteY8" fmla="*/ 301246 h 180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35787" h="1807439">
                <a:moveTo>
                  <a:pt x="0" y="301246"/>
                </a:moveTo>
                <a:cubicBezTo>
                  <a:pt x="0" y="134872"/>
                  <a:pt x="134872" y="0"/>
                  <a:pt x="301246" y="0"/>
                </a:cubicBezTo>
                <a:lnTo>
                  <a:pt x="5934541" y="0"/>
                </a:lnTo>
                <a:cubicBezTo>
                  <a:pt x="6100915" y="0"/>
                  <a:pt x="6235787" y="134872"/>
                  <a:pt x="6235787" y="301246"/>
                </a:cubicBezTo>
                <a:lnTo>
                  <a:pt x="6235787" y="1506193"/>
                </a:lnTo>
                <a:cubicBezTo>
                  <a:pt x="6235787" y="1672567"/>
                  <a:pt x="6100915" y="1807439"/>
                  <a:pt x="5934541" y="1807439"/>
                </a:cubicBezTo>
                <a:lnTo>
                  <a:pt x="301246" y="1807439"/>
                </a:lnTo>
                <a:cubicBezTo>
                  <a:pt x="134872" y="1807439"/>
                  <a:pt x="0" y="1672567"/>
                  <a:pt x="0" y="1506193"/>
                </a:cubicBezTo>
                <a:lnTo>
                  <a:pt x="0" y="30124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822" tIns="236822" rIns="236822" bIns="236822" numCol="1" spcCol="1270" anchor="ctr" anchorCtr="0">
            <a:noAutofit/>
          </a:bodyPr>
          <a:lstStyle/>
          <a:p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 4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просторові схеми, кожний вузол яких має 3 ступені вільності – лінійні переміщення уздовж осей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X, Y, Z.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цією ознакою розраховуються просторові ферми та об’ємні тіла.</a:t>
            </a:r>
          </a:p>
        </p:txBody>
      </p:sp>
      <p:sp>
        <p:nvSpPr>
          <p:cNvPr id="8" name="Полілінія: фігура 7">
            <a:extLst>
              <a:ext uri="{FF2B5EF4-FFF2-40B4-BE49-F238E27FC236}">
                <a16:creationId xmlns:a16="http://schemas.microsoft.com/office/drawing/2014/main" id="{D6BAF245-2A6D-031E-0B4B-4C2F08568E6F}"/>
              </a:ext>
            </a:extLst>
          </p:cNvPr>
          <p:cNvSpPr/>
          <p:nvPr/>
        </p:nvSpPr>
        <p:spPr>
          <a:xfrm>
            <a:off x="1918291" y="4149080"/>
            <a:ext cx="8355415" cy="1996080"/>
          </a:xfrm>
          <a:custGeom>
            <a:avLst/>
            <a:gdLst>
              <a:gd name="connsiteX0" fmla="*/ 0 w 6343440"/>
              <a:gd name="connsiteY0" fmla="*/ 300542 h 1803215"/>
              <a:gd name="connsiteX1" fmla="*/ 300542 w 6343440"/>
              <a:gd name="connsiteY1" fmla="*/ 0 h 1803215"/>
              <a:gd name="connsiteX2" fmla="*/ 6042898 w 6343440"/>
              <a:gd name="connsiteY2" fmla="*/ 0 h 1803215"/>
              <a:gd name="connsiteX3" fmla="*/ 6343440 w 6343440"/>
              <a:gd name="connsiteY3" fmla="*/ 300542 h 1803215"/>
              <a:gd name="connsiteX4" fmla="*/ 6343440 w 6343440"/>
              <a:gd name="connsiteY4" fmla="*/ 1502673 h 1803215"/>
              <a:gd name="connsiteX5" fmla="*/ 6042898 w 6343440"/>
              <a:gd name="connsiteY5" fmla="*/ 1803215 h 1803215"/>
              <a:gd name="connsiteX6" fmla="*/ 300542 w 6343440"/>
              <a:gd name="connsiteY6" fmla="*/ 1803215 h 1803215"/>
              <a:gd name="connsiteX7" fmla="*/ 0 w 6343440"/>
              <a:gd name="connsiteY7" fmla="*/ 1502673 h 1803215"/>
              <a:gd name="connsiteX8" fmla="*/ 0 w 6343440"/>
              <a:gd name="connsiteY8" fmla="*/ 300542 h 180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3440" h="1803215">
                <a:moveTo>
                  <a:pt x="0" y="300542"/>
                </a:moveTo>
                <a:cubicBezTo>
                  <a:pt x="0" y="134557"/>
                  <a:pt x="134557" y="0"/>
                  <a:pt x="300542" y="0"/>
                </a:cubicBezTo>
                <a:lnTo>
                  <a:pt x="6042898" y="0"/>
                </a:lnTo>
                <a:cubicBezTo>
                  <a:pt x="6208883" y="0"/>
                  <a:pt x="6343440" y="134557"/>
                  <a:pt x="6343440" y="300542"/>
                </a:cubicBezTo>
                <a:lnTo>
                  <a:pt x="6343440" y="1502673"/>
                </a:lnTo>
                <a:cubicBezTo>
                  <a:pt x="6343440" y="1668658"/>
                  <a:pt x="6208883" y="1803215"/>
                  <a:pt x="6042898" y="1803215"/>
                </a:cubicBezTo>
                <a:lnTo>
                  <a:pt x="300542" y="1803215"/>
                </a:lnTo>
                <a:cubicBezTo>
                  <a:pt x="134557" y="1803215"/>
                  <a:pt x="0" y="1668658"/>
                  <a:pt x="0" y="1502673"/>
                </a:cubicBezTo>
                <a:lnTo>
                  <a:pt x="0" y="30054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6616" tIns="236616" rIns="236616" bIns="236616" numCol="1" spcCol="1270" anchor="ctr" anchorCtr="0">
            <a:noAutofit/>
          </a:bodyPr>
          <a:lstStyle/>
          <a:p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 5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просторові схеми загального виду з шістьма ступенями вільності у </a:t>
            </a:r>
            <a:r>
              <a:rPr lang="uk-UA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вузлі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цією ознакою розраховуються просторові каркаси, оболонки і допускається включення об’ємних тіл, врахування пружної основи і </a:t>
            </a:r>
            <a:r>
              <a:rPr lang="uk-UA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endParaRPr lang="uk-U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852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5BB7CFF8-72A5-1440-5100-C9125760639B}"/>
              </a:ext>
            </a:extLst>
          </p:cNvPr>
          <p:cNvSpPr/>
          <p:nvPr/>
        </p:nvSpPr>
        <p:spPr>
          <a:xfrm>
            <a:off x="1055440" y="116632"/>
            <a:ext cx="1008112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600" dirty="0">
                <a:solidFill>
                  <a:schemeClr val="tx1"/>
                </a:solidFill>
              </a:rPr>
              <a:t>3. </a:t>
            </a:r>
            <a:r>
              <a:rPr lang="ru-RU" sz="3600" dirty="0" err="1">
                <a:solidFill>
                  <a:schemeClr val="tx1"/>
                </a:solidFill>
              </a:rPr>
              <a:t>Врахування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прямої</a:t>
            </a:r>
            <a:r>
              <a:rPr lang="ru-RU" sz="3600" dirty="0">
                <a:solidFill>
                  <a:schemeClr val="tx1"/>
                </a:solidFill>
              </a:rPr>
              <a:t> та </a:t>
            </a:r>
            <a:r>
              <a:rPr lang="ru-RU" sz="3600" dirty="0" err="1">
                <a:solidFill>
                  <a:schemeClr val="tx1"/>
                </a:solidFill>
              </a:rPr>
              <a:t>косої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симетрії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AD0EBE18-AD35-704F-5019-5DF6313457D3}"/>
              </a:ext>
            </a:extLst>
          </p:cNvPr>
          <p:cNvSpPr/>
          <p:nvPr/>
        </p:nvSpPr>
        <p:spPr>
          <a:xfrm>
            <a:off x="14565" y="1236810"/>
            <a:ext cx="5815677" cy="275742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розрахункова схема має площини симетрії, то для зменшення розмірності задачі рекомендується вводити у розрахунок частину схеми, що обмежена цими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площинами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DA608869-728C-443E-7BBF-84285DFAB1BD}"/>
              </a:ext>
            </a:extLst>
          </p:cNvPr>
          <p:cNvSpPr/>
          <p:nvPr/>
        </p:nvSpPr>
        <p:spPr>
          <a:xfrm>
            <a:off x="6096000" y="1236811"/>
            <a:ext cx="5815677" cy="275742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вузли, що лежать у площині прямої симетрії, накладаються в’язі, ортогональні до цієї площини, а при косій симетрії – паралельні до неї.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8AAB2C7-6081-9891-431C-2B3FACF1D393}"/>
              </a:ext>
            </a:extLst>
          </p:cNvPr>
          <p:cNvSpPr/>
          <p:nvPr/>
        </p:nvSpPr>
        <p:spPr>
          <a:xfrm>
            <a:off x="1954462" y="4003352"/>
            <a:ext cx="7737005" cy="25653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симетрії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жодної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координат, то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накладання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в’язей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локальної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координат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вузла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23198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>
            <a:extLst>
              <a:ext uri="{FF2B5EF4-FFF2-40B4-BE49-F238E27FC236}">
                <a16:creationId xmlns:a16="http://schemas.microsoft.com/office/drawing/2014/main" id="{01A8CDCA-EC58-40B4-9F17-A7B613A32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9" name="Freeform 11">
            <a:extLst>
              <a:ext uri="{FF2B5EF4-FFF2-40B4-BE49-F238E27FC236}">
                <a16:creationId xmlns:a16="http://schemas.microsoft.com/office/drawing/2014/main" id="{DBC44137-B240-488D-B88F-9D266FAC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70FFA344-365C-4944-848F-8B966C335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D73EBEE6-2E8A-47F3-ADCA-5C0A95C36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47525714-3E1C-46F0-A17D-D3BE3D22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B178D758-A5E1-416F-9966-F7173047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A9606D2-3277-4567-A0C1-362DBFDC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46000">
                <a:schemeClr val="accent6">
                  <a:lumMod val="89000"/>
                </a:schemeClr>
              </a:gs>
              <a:gs pos="81000">
                <a:srgbClr val="231F2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27000" dist="635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5-Point Star 24">
            <a:extLst>
              <a:ext uri="{FF2B5EF4-FFF2-40B4-BE49-F238E27FC236}">
                <a16:creationId xmlns:a16="http://schemas.microsoft.com/office/drawing/2014/main" id="{B15DEAD7-09E6-42D9-9D03-43E6EA3E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9678" y="3748085"/>
            <a:ext cx="252644" cy="252644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AAF40A-8D3B-CE3C-1A30-E7610BE36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30" y="2222210"/>
            <a:ext cx="10225039" cy="236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30869A4-28FC-E31C-9571-3BF48256E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910" y="1502129"/>
            <a:ext cx="5449656" cy="51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249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2"/>
          <p:cNvSpPr>
            <a:spLocks noChangeArrowheads="1"/>
          </p:cNvSpPr>
          <p:nvPr/>
        </p:nvSpPr>
        <p:spPr bwMode="auto">
          <a:xfrm>
            <a:off x="9464" y="0"/>
            <a:ext cx="5582480" cy="65248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dirty="0"/>
              <a:t>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стержнях шарніри задаються безпосередньо при створенні схеми і орієнтуються відносно осей місцевої системи координат Х1,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Y1, Z1. </a:t>
            </a: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Шарнірне кріплення стрижня до вузлів може бути реалізоване також за допомогою нульової згинальної жорсткості.</a:t>
            </a:r>
            <a:endParaRPr lang="uk-UA" altLang="uk-UA" sz="38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PC\Desktop\gruppy-obedineniya-peremeshcheniy.png.cr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952" y="1190026"/>
            <a:ext cx="6167905" cy="4477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6297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новна подія">
  <a:themeElements>
    <a:clrScheme name="Основна подія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Основна подія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сновна поді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TM04033927[[fn=Основна подія]]</Template>
  <TotalTime>5064</TotalTime>
  <Words>822</Words>
  <Application>Microsoft Office PowerPoint</Application>
  <PresentationFormat>Широкоэкранный</PresentationFormat>
  <Paragraphs>51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Impact</vt:lpstr>
      <vt:lpstr>Times New Roman</vt:lpstr>
      <vt:lpstr>Основна подія</vt:lpstr>
      <vt:lpstr> «Принципи побудови скінченно-елементних моделей»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Доповідь докторанта кафедри комп’ютерних технологій будівництва за перше півріччя 2014-2015 рр.</dc:title>
  <dc:creator>Igor</dc:creator>
  <cp:lastModifiedBy>Евгений Дмитренко</cp:lastModifiedBy>
  <cp:revision>518</cp:revision>
  <dcterms:created xsi:type="dcterms:W3CDTF">2015-05-13T11:12:29Z</dcterms:created>
  <dcterms:modified xsi:type="dcterms:W3CDTF">2022-11-10T13:29:06Z</dcterms:modified>
</cp:coreProperties>
</file>