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9" r:id="rId4"/>
    <p:sldId id="258" r:id="rId5"/>
    <p:sldId id="260" r:id="rId6"/>
    <p:sldId id="263" r:id="rId7"/>
    <p:sldId id="261" r:id="rId8"/>
    <p:sldId id="264" r:id="rId9"/>
    <p:sldId id="265" r:id="rId10"/>
    <p:sldId id="266" r:id="rId11"/>
    <p:sldId id="267" r:id="rId12"/>
    <p:sldId id="268" r:id="rId13"/>
    <p:sldId id="269" r:id="rId14"/>
    <p:sldId id="270" r:id="rId15"/>
    <p:sldId id="276" r:id="rId16"/>
    <p:sldId id="280" r:id="rId17"/>
    <p:sldId id="277" r:id="rId18"/>
    <p:sldId id="281" r:id="rId19"/>
    <p:sldId id="271" r:id="rId20"/>
    <p:sldId id="283" r:id="rId21"/>
    <p:sldId id="285" r:id="rId22"/>
    <p:sldId id="286"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3300"/>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737" autoAdjust="0"/>
  </p:normalViewPr>
  <p:slideViewPr>
    <p:cSldViewPr>
      <p:cViewPr varScale="1">
        <p:scale>
          <a:sx n="81" d="100"/>
          <a:sy n="81" d="100"/>
        </p:scale>
        <p:origin x="-10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65BE197-3845-4478-8F9D-14B7F8255740}"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07E2B-98D2-45E5-89F2-F3B6E864DB28}" type="slidenum">
              <a:rPr lang="ru-RU"/>
              <a:pPr/>
              <a:t>1</a:t>
            </a:fld>
            <a:endParaRPr lang="ru-RU"/>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uk-UA"/>
              <a:t>нарної</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33DE51B-1261-4488-846F-9DF85F9BF984}"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F2140AA-7BCB-4800-975A-D9E8664E5A19}"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9D65F6-6B6A-4D30-AEA1-28955FF35A48}"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E1A4AC0-579B-4616-A8D0-D40022689F31}"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8700095-33E2-40FB-9908-D598AE2B2186}"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E36C624-BC64-4783-8674-29A88DC9DF20}"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10B70DFF-E542-4397-8DED-846AF3D1403D}"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B0D9C9A-06BA-4165-ABF8-8193891DF5A1}"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86746D4F-4430-4FB3-B827-50689AA464E4}"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419F299-36E7-4538-9808-06F8E724AB95}"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A8F086E-F6ED-4EDD-A526-76E027DE5830}"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498EBB0-B023-4AA7-BD37-2EF05DFA615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sava.org/wp-content/uploads/2020/01/WSAVA-Vaccination-Guidelines-2015.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www.ncbi.nlm.nih.gov/genome/viruses/" TargetMode="External"/><Relationship Id="rId3" Type="http://schemas.openxmlformats.org/officeDocument/2006/relationships/hyperlink" Target="https://www.oie.int/index.php?id=169&amp;L=0&amp;htmfile=glossaire.htm" TargetMode="External"/><Relationship Id="rId7" Type="http://schemas.openxmlformats.org/officeDocument/2006/relationships/hyperlink" Target="http://wwf.org/" TargetMode="External"/><Relationship Id="rId2" Type="http://schemas.openxmlformats.org/officeDocument/2006/relationships/hyperlink" Target="https://uk.wikipedia.org/wiki/%D0%90%D0%BD%D0%B3%D0%BB%D1%96%D0%B9%D1%81%D1%8C%D0%BA%D0%B0_%D0%BC%D0%BE%D0%B2%D0%B0" TargetMode="External"/><Relationship Id="rId1" Type="http://schemas.openxmlformats.org/officeDocument/2006/relationships/slideLayout" Target="../slideLayouts/slideLayout2.xml"/><Relationship Id="rId6" Type="http://schemas.openxmlformats.org/officeDocument/2006/relationships/hyperlink" Target="https://www.nih.gov/" TargetMode="External"/><Relationship Id="rId5" Type="http://schemas.openxmlformats.org/officeDocument/2006/relationships/hyperlink" Target="https://www.wto.org/" TargetMode="External"/><Relationship Id="rId4" Type="http://schemas.openxmlformats.org/officeDocument/2006/relationships/hyperlink" Target="https://www.oie.int/en/standard-setting/aquatic-manual/"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C99BF29A-83F1-4969-AC16-3EBAEBEF4DE3}" type="slidenum">
              <a:rPr lang="ru-RU"/>
              <a:pPr/>
              <a:t>1</a:t>
            </a:fld>
            <a:endParaRPr lang="ru-RU"/>
          </a:p>
        </p:txBody>
      </p:sp>
      <p:sp>
        <p:nvSpPr>
          <p:cNvPr id="2050" name="Rectangle 2"/>
          <p:cNvSpPr>
            <a:spLocks noGrp="1" noChangeArrowheads="1"/>
          </p:cNvSpPr>
          <p:nvPr>
            <p:ph type="ctrTitle"/>
          </p:nvPr>
        </p:nvSpPr>
        <p:spPr>
          <a:xfrm>
            <a:off x="755650" y="1484313"/>
            <a:ext cx="7772400" cy="1439862"/>
          </a:xfrm>
        </p:spPr>
        <p:txBody>
          <a:bodyPr/>
          <a:lstStyle/>
          <a:p>
            <a:r>
              <a:rPr lang="ru-RU" sz="4000">
                <a:solidFill>
                  <a:schemeClr val="accent2"/>
                </a:solidFill>
              </a:rPr>
              <a:t/>
            </a:r>
            <a:br>
              <a:rPr lang="ru-RU" sz="4000">
                <a:solidFill>
                  <a:schemeClr val="accent2"/>
                </a:solidFill>
              </a:rPr>
            </a:br>
            <a:r>
              <a:rPr lang="ru-RU" sz="4800" b="1" u="sng">
                <a:solidFill>
                  <a:schemeClr val="accent2"/>
                </a:solidFill>
              </a:rPr>
              <a:t>Чума м'ясоїдних</a:t>
            </a:r>
            <a:r>
              <a:rPr lang="ru-RU"/>
              <a:t> </a:t>
            </a:r>
            <a:r>
              <a:rPr lang="uk-UA" u="sng">
                <a:solidFill>
                  <a:schemeClr val="accent2"/>
                </a:solidFill>
                <a:latin typeface="Traditional Arabic" pitchFamily="18" charset="-78"/>
              </a:rPr>
              <a:t> </a:t>
            </a:r>
            <a:endParaRPr lang="ru-RU" u="sng">
              <a:solidFill>
                <a:schemeClr val="accent2"/>
              </a:solidFill>
              <a:latin typeface="Traditional Arabic" pitchFamily="18" charset="-78"/>
            </a:endParaRPr>
          </a:p>
        </p:txBody>
      </p:sp>
      <p:sp>
        <p:nvSpPr>
          <p:cNvPr id="2051" name="Rectangle 3"/>
          <p:cNvSpPr>
            <a:spLocks noGrp="1" noChangeArrowheads="1"/>
          </p:cNvSpPr>
          <p:nvPr>
            <p:ph type="subTitle" idx="1"/>
          </p:nvPr>
        </p:nvSpPr>
        <p:spPr>
          <a:xfrm>
            <a:off x="684213" y="3644900"/>
            <a:ext cx="8137525" cy="2692400"/>
          </a:xfrm>
        </p:spPr>
        <p:txBody>
          <a:bodyPr/>
          <a:lstStyle/>
          <a:p>
            <a:pPr>
              <a:lnSpc>
                <a:spcPct val="90000"/>
              </a:lnSpc>
            </a:pPr>
            <a:r>
              <a:rPr lang="ru-RU" sz="1800" b="1">
                <a:solidFill>
                  <a:srgbClr val="800000"/>
                </a:solidFill>
                <a:latin typeface="Times New Roman" pitchFamily="18" charset="0"/>
              </a:rPr>
              <a:t>навчальн</a:t>
            </a:r>
            <a:r>
              <a:rPr lang="uk-UA" sz="1800" b="1">
                <a:solidFill>
                  <a:srgbClr val="800000"/>
                </a:solidFill>
                <a:latin typeface="Times New Roman" pitchFamily="18" charset="0"/>
              </a:rPr>
              <a:t>а</a:t>
            </a:r>
            <a:r>
              <a:rPr lang="ru-RU" sz="1800" b="1">
                <a:solidFill>
                  <a:srgbClr val="800000"/>
                </a:solidFill>
                <a:latin typeface="Times New Roman" pitchFamily="18" charset="0"/>
              </a:rPr>
              <a:t> дисципліна</a:t>
            </a:r>
            <a:br>
              <a:rPr lang="ru-RU" sz="1800" b="1">
                <a:solidFill>
                  <a:srgbClr val="800000"/>
                </a:solidFill>
                <a:latin typeface="Times New Roman" pitchFamily="18" charset="0"/>
              </a:rPr>
            </a:br>
            <a:r>
              <a:rPr lang="ru-RU" sz="1800" b="1">
                <a:solidFill>
                  <a:srgbClr val="800000"/>
                </a:solidFill>
                <a:latin typeface="Times New Roman" pitchFamily="18" charset="0"/>
              </a:rPr>
              <a:t>“Превентивні ветеринарні технології заразних хвороб собак і котів” </a:t>
            </a:r>
            <a:endParaRPr lang="uk-UA" sz="1800" b="1">
              <a:solidFill>
                <a:srgbClr val="800000"/>
              </a:solidFill>
              <a:latin typeface="Times New Roman" pitchFamily="18" charset="0"/>
            </a:endParaRPr>
          </a:p>
          <a:p>
            <a:pPr>
              <a:lnSpc>
                <a:spcPct val="90000"/>
              </a:lnSpc>
            </a:pPr>
            <a:endParaRPr lang="uk-UA" sz="1800" b="1">
              <a:solidFill>
                <a:srgbClr val="800000"/>
              </a:solidFill>
              <a:latin typeface="Times New Roman" pitchFamily="18" charset="0"/>
            </a:endParaRPr>
          </a:p>
          <a:p>
            <a:pPr>
              <a:lnSpc>
                <a:spcPct val="90000"/>
              </a:lnSpc>
            </a:pPr>
            <a:endParaRPr lang="uk-UA" sz="1800" b="1">
              <a:solidFill>
                <a:srgbClr val="800000"/>
              </a:solidFill>
              <a:latin typeface="Times New Roman" pitchFamily="18" charset="0"/>
            </a:endParaRPr>
          </a:p>
          <a:p>
            <a:pPr>
              <a:lnSpc>
                <a:spcPct val="90000"/>
              </a:lnSpc>
            </a:pPr>
            <a:r>
              <a:rPr lang="uk-UA" sz="1800" b="1">
                <a:solidFill>
                  <a:srgbClr val="800000"/>
                </a:solidFill>
                <a:latin typeface="Times New Roman" pitchFamily="18" charset="0"/>
              </a:rPr>
              <a:t>к. вет. наук, доцент </a:t>
            </a:r>
            <a:br>
              <a:rPr lang="uk-UA" sz="1800" b="1">
                <a:solidFill>
                  <a:srgbClr val="800000"/>
                </a:solidFill>
                <a:latin typeface="Times New Roman" pitchFamily="18" charset="0"/>
              </a:rPr>
            </a:br>
            <a:endParaRPr lang="uk-UA" sz="1800" b="1">
              <a:solidFill>
                <a:srgbClr val="800000"/>
              </a:solidFill>
              <a:latin typeface="Times New Roman" pitchFamily="18" charset="0"/>
            </a:endParaRPr>
          </a:p>
          <a:p>
            <a:pPr>
              <a:lnSpc>
                <a:spcPct val="90000"/>
              </a:lnSpc>
            </a:pPr>
            <a:r>
              <a:rPr lang="uk-UA" sz="1800" b="1">
                <a:solidFill>
                  <a:srgbClr val="800000"/>
                </a:solidFill>
                <a:latin typeface="Times New Roman" pitchFamily="18" charset="0"/>
              </a:rPr>
              <a:t>Сорокіна Наталія Григорівна</a:t>
            </a:r>
          </a:p>
          <a:p>
            <a:pPr>
              <a:lnSpc>
                <a:spcPct val="90000"/>
              </a:lnSpc>
            </a:pPr>
            <a:endParaRPr lang="uk-UA" sz="1800" b="1">
              <a:solidFill>
                <a:srgbClr val="800000"/>
              </a:solidFill>
              <a:latin typeface="Times New Roman" pitchFamily="18" charset="0"/>
            </a:endParaRPr>
          </a:p>
          <a:p>
            <a:pPr>
              <a:lnSpc>
                <a:spcPct val="90000"/>
              </a:lnSpc>
            </a:pPr>
            <a:r>
              <a:rPr lang="uk-UA" sz="1800" b="1">
                <a:solidFill>
                  <a:srgbClr val="800000"/>
                </a:solidFill>
                <a:latin typeface="Times New Roman" pitchFamily="18" charset="0"/>
              </a:rPr>
              <a:t>Київ, 20</a:t>
            </a:r>
            <a:r>
              <a:rPr lang="en-US" sz="1800" b="1">
                <a:solidFill>
                  <a:srgbClr val="800000"/>
                </a:solidFill>
                <a:latin typeface="Times New Roman" pitchFamily="18" charset="0"/>
              </a:rPr>
              <a:t>20</a:t>
            </a:r>
            <a:endParaRPr lang="ru-RU" sz="1800" b="1">
              <a:solidFill>
                <a:srgbClr val="800000"/>
              </a:solidFill>
              <a:latin typeface="Times New Roman" pitchFamily="18" charset="0"/>
            </a:endParaRPr>
          </a:p>
        </p:txBody>
      </p:sp>
      <p:sp>
        <p:nvSpPr>
          <p:cNvPr id="2052" name="Text Box 4"/>
          <p:cNvSpPr txBox="1">
            <a:spLocks noChangeArrowheads="1"/>
          </p:cNvSpPr>
          <p:nvPr/>
        </p:nvSpPr>
        <p:spPr bwMode="auto">
          <a:xfrm>
            <a:off x="684213" y="260350"/>
            <a:ext cx="7920037" cy="915988"/>
          </a:xfrm>
          <a:prstGeom prst="rect">
            <a:avLst/>
          </a:prstGeom>
          <a:noFill/>
          <a:ln w="9525">
            <a:noFill/>
            <a:miter lim="800000"/>
            <a:headEnd/>
            <a:tailEnd/>
          </a:ln>
          <a:effectLst/>
        </p:spPr>
        <p:txBody>
          <a:bodyPr>
            <a:spAutoFit/>
          </a:bodyPr>
          <a:lstStyle/>
          <a:p>
            <a:pPr algn="ctr"/>
            <a:r>
              <a:rPr lang="uk-UA" b="1">
                <a:solidFill>
                  <a:srgbClr val="993300"/>
                </a:solidFill>
              </a:rPr>
              <a:t>НАЦІОНАЛЬНИЙ УНІВЕРСИТЕТ БІОРЕСУРСІВ І ПРИРОДОКОРИСТУВАННЯ УКРАЇНИ</a:t>
            </a:r>
            <a:endParaRPr lang="uk-UA">
              <a:solidFill>
                <a:srgbClr val="993300"/>
              </a:solidFill>
            </a:endParaRPr>
          </a:p>
          <a:p>
            <a:pPr algn="ctr"/>
            <a:r>
              <a:rPr lang="uk-UA">
                <a:solidFill>
                  <a:srgbClr val="993300"/>
                </a:solidFill>
              </a:rPr>
              <a:t>Кафедра епізоотології, мікробіології і вірусології</a:t>
            </a:r>
            <a:r>
              <a:rPr lang="ru-RU"/>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4A713A65-09C3-46ED-A738-BE1D5AF38FE6}" type="slidenum">
              <a:rPr lang="ru-RU"/>
              <a:pPr/>
              <a:t>10</a:t>
            </a:fld>
            <a:endParaRPr lang="ru-RU"/>
          </a:p>
        </p:txBody>
      </p:sp>
      <p:sp>
        <p:nvSpPr>
          <p:cNvPr id="15362" name="Rectangle 2"/>
          <p:cNvSpPr>
            <a:spLocks noGrp="1" noChangeArrowheads="1"/>
          </p:cNvSpPr>
          <p:nvPr>
            <p:ph type="title"/>
          </p:nvPr>
        </p:nvSpPr>
        <p:spPr/>
        <p:txBody>
          <a:bodyPr/>
          <a:lstStyle/>
          <a:p>
            <a:r>
              <a:rPr lang="uk-UA" sz="4000">
                <a:solidFill>
                  <a:schemeClr val="accent2"/>
                </a:solidFill>
              </a:rPr>
              <a:t>Епізоотологія хвороби</a:t>
            </a:r>
            <a:endParaRPr lang="ru-RU" sz="4000">
              <a:solidFill>
                <a:schemeClr val="accent2"/>
              </a:solidFill>
            </a:endParaRPr>
          </a:p>
        </p:txBody>
      </p:sp>
      <p:sp>
        <p:nvSpPr>
          <p:cNvPr id="15363" name="Rectangle 3"/>
          <p:cNvSpPr>
            <a:spLocks noGrp="1" noChangeArrowheads="1"/>
          </p:cNvSpPr>
          <p:nvPr>
            <p:ph type="body" idx="1"/>
          </p:nvPr>
        </p:nvSpPr>
        <p:spPr/>
        <p:txBody>
          <a:bodyPr/>
          <a:lstStyle/>
          <a:p>
            <a:pPr>
              <a:lnSpc>
                <a:spcPct val="90000"/>
              </a:lnSpc>
            </a:pPr>
            <a:r>
              <a:rPr lang="ru-RU" sz="2400"/>
              <a:t>Джерелом збудника інфекції є хворі на чуму тварини, що виділяють вірус з витіканнями з очей і носа, слиною, калом, сечею, а також перехворілі тварини-вірусоносії впродовж 3 міс після одужання. </a:t>
            </a:r>
          </a:p>
          <a:p>
            <a:pPr>
              <a:lnSpc>
                <a:spcPct val="90000"/>
              </a:lnSpc>
            </a:pPr>
            <a:r>
              <a:rPr lang="ru-RU" sz="2400"/>
              <a:t>Зараження відбувається при прямому контакті здорових тварин з хворими, через контаміновані вірусом корми, воду, повітря, підстилку, предмети догляду, годівниці, одяг та взуття обслуговуючого персоналу. </a:t>
            </a:r>
          </a:p>
          <a:p>
            <a:pPr>
              <a:lnSpc>
                <a:spcPct val="90000"/>
              </a:lnSpc>
            </a:pPr>
            <a:r>
              <a:rPr lang="ru-RU" sz="2400"/>
              <a:t>Механічними переносниками збудника хвороби можуть бути птахи, гризуни, жалкі комахи, люди.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8C58E2CF-34F9-467C-97D6-DF0A39F3DA6A}" type="slidenum">
              <a:rPr lang="ru-RU"/>
              <a:pPr/>
              <a:t>11</a:t>
            </a:fld>
            <a:endParaRPr lang="ru-RU"/>
          </a:p>
        </p:txBody>
      </p:sp>
      <p:sp>
        <p:nvSpPr>
          <p:cNvPr id="16386" name="Rectangle 2"/>
          <p:cNvSpPr>
            <a:spLocks noGrp="1" noChangeArrowheads="1"/>
          </p:cNvSpPr>
          <p:nvPr>
            <p:ph type="title"/>
          </p:nvPr>
        </p:nvSpPr>
        <p:spPr/>
        <p:txBody>
          <a:bodyPr/>
          <a:lstStyle/>
          <a:p>
            <a:r>
              <a:rPr lang="uk-UA" sz="4000">
                <a:solidFill>
                  <a:schemeClr val="accent2"/>
                </a:solidFill>
              </a:rPr>
              <a:t>Епізоотологія хвороби</a:t>
            </a:r>
          </a:p>
        </p:txBody>
      </p:sp>
      <p:sp>
        <p:nvSpPr>
          <p:cNvPr id="16387" name="Rectangle 3"/>
          <p:cNvSpPr>
            <a:spLocks noGrp="1" noChangeArrowheads="1"/>
          </p:cNvSpPr>
          <p:nvPr>
            <p:ph type="body" idx="1"/>
          </p:nvPr>
        </p:nvSpPr>
        <p:spPr/>
        <p:txBody>
          <a:bodyPr/>
          <a:lstStyle/>
          <a:p>
            <a:r>
              <a:rPr lang="ru-RU" sz="2800"/>
              <a:t>Хвороба реєструється впродовж усього року, однак частіше навесні та восени. </a:t>
            </a:r>
          </a:p>
          <a:p>
            <a:r>
              <a:rPr lang="ru-RU" sz="2800"/>
              <a:t>Проходить у вигляді спорадичних випадків, ензоотій та епізоотій, що визначається рівнем імунітету у сприйнятливих тварин, величиною популяцій, частотою контактів серед диких звірів, умовами утримання та повноцінністю кормових раціонів хутрових звірів, яких розводять у неволі.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9921E802-E9A2-4DD4-B426-F40197926C55}" type="slidenum">
              <a:rPr lang="ru-RU"/>
              <a:pPr/>
              <a:t>12</a:t>
            </a:fld>
            <a:endParaRPr lang="ru-RU"/>
          </a:p>
        </p:txBody>
      </p:sp>
      <p:sp>
        <p:nvSpPr>
          <p:cNvPr id="20482" name="Rectangle 2"/>
          <p:cNvSpPr>
            <a:spLocks noGrp="1" noChangeArrowheads="1"/>
          </p:cNvSpPr>
          <p:nvPr>
            <p:ph type="title"/>
          </p:nvPr>
        </p:nvSpPr>
        <p:spPr/>
        <p:txBody>
          <a:bodyPr/>
          <a:lstStyle/>
          <a:p>
            <a:r>
              <a:rPr lang="uk-UA" sz="4000">
                <a:solidFill>
                  <a:schemeClr val="accent2"/>
                </a:solidFill>
              </a:rPr>
              <a:t>Епізоотологія хвороби</a:t>
            </a:r>
            <a:endParaRPr lang="ru-RU" sz="4000">
              <a:solidFill>
                <a:schemeClr val="accent2"/>
              </a:solidFill>
            </a:endParaRPr>
          </a:p>
        </p:txBody>
      </p:sp>
      <p:sp>
        <p:nvSpPr>
          <p:cNvPr id="20483" name="Rectangle 3"/>
          <p:cNvSpPr>
            <a:spLocks noGrp="1" noChangeArrowheads="1"/>
          </p:cNvSpPr>
          <p:nvPr>
            <p:ph type="body" idx="1"/>
          </p:nvPr>
        </p:nvSpPr>
        <p:spPr/>
        <p:txBody>
          <a:bodyPr/>
          <a:lstStyle/>
          <a:p>
            <a:r>
              <a:rPr lang="ru-RU"/>
              <a:t>Чума м'ясоїдних нерідко ускладнюється секундарною мікрофлорою (сальмонели, пастерели, коки) або супроводжується інфекційним гепатитом та парвовірусною інфекцією.</a:t>
            </a:r>
          </a:p>
          <a:p>
            <a:r>
              <a:rPr lang="ru-RU"/>
              <a:t> У разі спалаху чуми серед неімунних тварин захворюваність може сягати 90 %, летальність - 60 - 80 %.</a:t>
            </a:r>
          </a:p>
          <a:p>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BD03E7C4-2101-4B36-8041-673BBB0D5FD5}" type="slidenum">
              <a:rPr lang="ru-RU"/>
              <a:pPr/>
              <a:t>13</a:t>
            </a:fld>
            <a:endParaRPr lang="ru-RU"/>
          </a:p>
        </p:txBody>
      </p:sp>
      <p:sp>
        <p:nvSpPr>
          <p:cNvPr id="21506" name="Rectangle 2"/>
          <p:cNvSpPr>
            <a:spLocks noGrp="1" noChangeArrowheads="1"/>
          </p:cNvSpPr>
          <p:nvPr>
            <p:ph type="title"/>
          </p:nvPr>
        </p:nvSpPr>
        <p:spPr/>
        <p:txBody>
          <a:bodyPr/>
          <a:lstStyle/>
          <a:p>
            <a:r>
              <a:rPr lang="uk-UA" sz="4000">
                <a:solidFill>
                  <a:schemeClr val="accent2"/>
                </a:solidFill>
              </a:rPr>
              <a:t>Патогенез</a:t>
            </a:r>
            <a:endParaRPr lang="ru-RU" sz="4000">
              <a:solidFill>
                <a:schemeClr val="accent2"/>
              </a:solidFill>
            </a:endParaRPr>
          </a:p>
        </p:txBody>
      </p:sp>
      <p:sp>
        <p:nvSpPr>
          <p:cNvPr id="21507" name="Rectangle 3"/>
          <p:cNvSpPr>
            <a:spLocks noGrp="1" noChangeArrowheads="1"/>
          </p:cNvSpPr>
          <p:nvPr>
            <p:ph type="body" idx="1"/>
          </p:nvPr>
        </p:nvSpPr>
        <p:spPr/>
        <p:txBody>
          <a:bodyPr/>
          <a:lstStyle/>
          <a:p>
            <a:pPr>
              <a:lnSpc>
                <a:spcPct val="80000"/>
              </a:lnSpc>
            </a:pPr>
            <a:r>
              <a:rPr lang="ru-RU" sz="2800"/>
              <a:t>Після проникнення в організм через слизові оболонки дихальних шляхів вірус у перші 6 діб репродукується в лімфоїдній тканині, звідки кров'ю та лімфою розноситься по всьому організму, спричинюючи вірусемію, запалення слизових оболонок дихальних шляхів і травного каналу, ураження очей, нервової тканини, епідермальних клітин шкіри на кінцівках. </a:t>
            </a:r>
          </a:p>
          <a:p>
            <a:pPr>
              <a:lnSpc>
                <a:spcPct val="80000"/>
              </a:lnSpc>
            </a:pPr>
            <a:r>
              <a:rPr lang="ru-RU" sz="2800"/>
              <a:t>Надалі патологічний процес часто ускладнюється вторинною бактеріальною мікрофлорою.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43483FF4-673B-47D4-ACA0-56D515AD7ED0}" type="slidenum">
              <a:rPr lang="ru-RU"/>
              <a:pPr/>
              <a:t>14</a:t>
            </a:fld>
            <a:endParaRPr lang="ru-RU"/>
          </a:p>
        </p:txBody>
      </p:sp>
      <p:sp>
        <p:nvSpPr>
          <p:cNvPr id="22530" name="Rectangle 2"/>
          <p:cNvSpPr>
            <a:spLocks noGrp="1" noChangeArrowheads="1"/>
          </p:cNvSpPr>
          <p:nvPr>
            <p:ph type="title"/>
          </p:nvPr>
        </p:nvSpPr>
        <p:spPr>
          <a:xfrm>
            <a:off x="457200" y="274638"/>
            <a:ext cx="8229600" cy="777875"/>
          </a:xfrm>
        </p:spPr>
        <p:txBody>
          <a:bodyPr/>
          <a:lstStyle/>
          <a:p>
            <a:r>
              <a:rPr lang="ru-RU" sz="3200">
                <a:solidFill>
                  <a:schemeClr val="accent2"/>
                </a:solidFill>
              </a:rPr>
              <a:t>Клінічні ознаки</a:t>
            </a:r>
            <a:br>
              <a:rPr lang="ru-RU" sz="3200">
                <a:solidFill>
                  <a:schemeClr val="accent2"/>
                </a:solidFill>
              </a:rPr>
            </a:br>
            <a:r>
              <a:rPr lang="ru-RU" sz="3200">
                <a:solidFill>
                  <a:schemeClr val="accent2"/>
                </a:solidFill>
              </a:rPr>
              <a:t> та перебіг хвороби</a:t>
            </a:r>
          </a:p>
        </p:txBody>
      </p:sp>
      <p:sp>
        <p:nvSpPr>
          <p:cNvPr id="22531" name="Rectangle 3"/>
          <p:cNvSpPr>
            <a:spLocks noGrp="1" noChangeArrowheads="1"/>
          </p:cNvSpPr>
          <p:nvPr>
            <p:ph type="body" idx="1"/>
          </p:nvPr>
        </p:nvSpPr>
        <p:spPr/>
        <p:txBody>
          <a:bodyPr/>
          <a:lstStyle/>
          <a:p>
            <a:pPr>
              <a:lnSpc>
                <a:spcPct val="80000"/>
              </a:lnSpc>
            </a:pPr>
            <a:r>
              <a:rPr lang="ru-RU" sz="2800"/>
              <a:t>У собак інкубаційний період триває від кількох днів до 3 тижнів і довше. Перебіг хвороби надгострий, гострий, підгострий та хронічний.</a:t>
            </a:r>
          </a:p>
          <a:p>
            <a:pPr>
              <a:lnSpc>
                <a:spcPct val="80000"/>
              </a:lnSpc>
            </a:pPr>
            <a:r>
              <a:rPr lang="ru-RU" sz="2800"/>
              <a:t> Розрізняють легеневу, кишкову, нервову та шкірну форми чуми, іноді відмічається змішана форма хвороби. </a:t>
            </a:r>
          </a:p>
          <a:p>
            <a:pPr>
              <a:lnSpc>
                <a:spcPct val="80000"/>
              </a:lnSpc>
            </a:pPr>
            <a:r>
              <a:rPr lang="ru-RU" sz="2800"/>
              <a:t>Н а д г о с т р и й перебіг буває дуже рідко, характеризується раптовим підвищенням температури тіла до 40 - 41 °С, різким пригніченням, відмовою від кормів, швидкою загибеллю тварини в перші 2 - 3 доби хвороби.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300143EC-AF3E-4E38-BE95-530D3082E9C9}" type="slidenum">
              <a:rPr lang="ru-RU"/>
              <a:pPr/>
              <a:t>15</a:t>
            </a:fld>
            <a:endParaRPr lang="ru-RU"/>
          </a:p>
        </p:txBody>
      </p:sp>
      <p:sp>
        <p:nvSpPr>
          <p:cNvPr id="29698" name="Rectangle 2"/>
          <p:cNvSpPr>
            <a:spLocks noGrp="1" noChangeArrowheads="1"/>
          </p:cNvSpPr>
          <p:nvPr>
            <p:ph type="title"/>
          </p:nvPr>
        </p:nvSpPr>
        <p:spPr/>
        <p:txBody>
          <a:bodyPr/>
          <a:lstStyle/>
          <a:p>
            <a:r>
              <a:rPr lang="ru-RU" sz="3200">
                <a:solidFill>
                  <a:schemeClr val="accent2"/>
                </a:solidFill>
              </a:rPr>
              <a:t>Клінічні ознаки</a:t>
            </a:r>
            <a:br>
              <a:rPr lang="ru-RU" sz="3200">
                <a:solidFill>
                  <a:schemeClr val="accent2"/>
                </a:solidFill>
              </a:rPr>
            </a:br>
            <a:r>
              <a:rPr lang="ru-RU" sz="3200">
                <a:solidFill>
                  <a:schemeClr val="accent2"/>
                </a:solidFill>
              </a:rPr>
              <a:t> та перебіг хвороби</a:t>
            </a:r>
          </a:p>
        </p:txBody>
      </p:sp>
      <p:pic>
        <p:nvPicPr>
          <p:cNvPr id="12290" name="Picture 2"/>
          <p:cNvPicPr>
            <a:picLocks noChangeAspect="1" noChangeArrowheads="1"/>
          </p:cNvPicPr>
          <p:nvPr/>
        </p:nvPicPr>
        <p:blipFill>
          <a:blip r:embed="rId2" cstate="print">
            <a:extLst>
              <a:ext uri="{28A0092B-C50C-407E-A947-70E740481C1C}"/>
            </a:extLst>
          </a:blip>
          <a:srcRect/>
          <a:stretch>
            <a:fillRect/>
          </a:stretch>
        </p:blipFill>
        <p:spPr bwMode="auto">
          <a:xfrm>
            <a:off x="1643856" y="1707778"/>
            <a:ext cx="5397501" cy="3594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9701" name="Text Box 5"/>
          <p:cNvSpPr txBox="1">
            <a:spLocks noChangeArrowheads="1"/>
          </p:cNvSpPr>
          <p:nvPr/>
        </p:nvSpPr>
        <p:spPr bwMode="auto">
          <a:xfrm>
            <a:off x="2124075" y="5805488"/>
            <a:ext cx="6429375" cy="396875"/>
          </a:xfrm>
          <a:prstGeom prst="rect">
            <a:avLst/>
          </a:prstGeom>
          <a:noFill/>
          <a:ln w="9525">
            <a:noFill/>
            <a:miter lim="800000"/>
            <a:headEnd/>
            <a:tailEnd/>
          </a:ln>
          <a:effectLst/>
        </p:spPr>
        <p:txBody>
          <a:bodyPr>
            <a:spAutoFit/>
          </a:bodyPr>
          <a:lstStyle/>
          <a:p>
            <a:pPr algn="ctr"/>
            <a:r>
              <a:rPr lang="uk-UA" sz="2000">
                <a:solidFill>
                  <a:schemeClr val="accent2"/>
                </a:solidFill>
              </a:rPr>
              <a:t>Раптова загибель при надгострому перебігу</a:t>
            </a:r>
            <a:endParaRPr lang="ru-RU" sz="200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49463785-F876-4E89-A17B-6112BCAFEA9E}" type="slidenum">
              <a:rPr lang="ru-RU"/>
              <a:pPr/>
              <a:t>16</a:t>
            </a:fld>
            <a:endParaRPr lang="ru-RU"/>
          </a:p>
        </p:txBody>
      </p:sp>
      <p:sp>
        <p:nvSpPr>
          <p:cNvPr id="33794" name="Rectangle 2"/>
          <p:cNvSpPr>
            <a:spLocks noGrp="1" noChangeArrowheads="1"/>
          </p:cNvSpPr>
          <p:nvPr>
            <p:ph type="title"/>
          </p:nvPr>
        </p:nvSpPr>
        <p:spPr/>
        <p:txBody>
          <a:bodyPr/>
          <a:lstStyle/>
          <a:p>
            <a:r>
              <a:rPr lang="ru-RU" sz="3200">
                <a:solidFill>
                  <a:schemeClr val="accent2"/>
                </a:solidFill>
              </a:rPr>
              <a:t>Клінічні ознаки</a:t>
            </a:r>
            <a:br>
              <a:rPr lang="ru-RU" sz="3200">
                <a:solidFill>
                  <a:schemeClr val="accent2"/>
                </a:solidFill>
              </a:rPr>
            </a:br>
            <a:r>
              <a:rPr lang="ru-RU" sz="3200">
                <a:solidFill>
                  <a:schemeClr val="accent2"/>
                </a:solidFill>
              </a:rPr>
              <a:t> та перебіг хвороби</a:t>
            </a:r>
          </a:p>
        </p:txBody>
      </p:sp>
      <p:pic>
        <p:nvPicPr>
          <p:cNvPr id="33795" name="Рисунок 3" descr="20131026_010554.jpg"/>
          <p:cNvPicPr>
            <a:picLocks noChangeAspect="1"/>
          </p:cNvPicPr>
          <p:nvPr/>
        </p:nvPicPr>
        <p:blipFill>
          <a:blip r:embed="rId2" cstate="print"/>
          <a:srcRect/>
          <a:stretch>
            <a:fillRect/>
          </a:stretch>
        </p:blipFill>
        <p:spPr bwMode="auto">
          <a:xfrm>
            <a:off x="1116013" y="1341438"/>
            <a:ext cx="6807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1BB75277-B268-4B2C-ABD0-2275E22D8CEF}" type="slidenum">
              <a:rPr lang="ru-RU"/>
              <a:pPr/>
              <a:t>17</a:t>
            </a:fld>
            <a:endParaRPr lang="ru-RU"/>
          </a:p>
        </p:txBody>
      </p:sp>
      <p:sp>
        <p:nvSpPr>
          <p:cNvPr id="30722" name="Rectangle 2"/>
          <p:cNvSpPr>
            <a:spLocks noGrp="1" noChangeArrowheads="1"/>
          </p:cNvSpPr>
          <p:nvPr>
            <p:ph type="title"/>
          </p:nvPr>
        </p:nvSpPr>
        <p:spPr>
          <a:xfrm>
            <a:off x="1042988" y="260350"/>
            <a:ext cx="5483225" cy="1143000"/>
          </a:xfrm>
        </p:spPr>
        <p:txBody>
          <a:bodyPr/>
          <a:lstStyle/>
          <a:p>
            <a:r>
              <a:rPr lang="ru-RU" sz="3200">
                <a:solidFill>
                  <a:schemeClr val="accent2"/>
                </a:solidFill>
              </a:rPr>
              <a:t>Клінічні ознаки</a:t>
            </a:r>
            <a:br>
              <a:rPr lang="ru-RU" sz="3200">
                <a:solidFill>
                  <a:schemeClr val="accent2"/>
                </a:solidFill>
              </a:rPr>
            </a:br>
            <a:r>
              <a:rPr lang="ru-RU" sz="3200">
                <a:solidFill>
                  <a:schemeClr val="accent2"/>
                </a:solidFill>
              </a:rPr>
              <a:t> та перебіг хвороби</a:t>
            </a:r>
          </a:p>
        </p:txBody>
      </p:sp>
      <p:sp>
        <p:nvSpPr>
          <p:cNvPr id="30723" name="Rectangle 3"/>
          <p:cNvSpPr>
            <a:spLocks noGrp="1" noChangeArrowheads="1"/>
          </p:cNvSpPr>
          <p:nvPr>
            <p:ph type="body" idx="1"/>
          </p:nvPr>
        </p:nvSpPr>
        <p:spPr>
          <a:xfrm>
            <a:off x="611188" y="2060575"/>
            <a:ext cx="8229600" cy="4525963"/>
          </a:xfrm>
        </p:spPr>
        <p:txBody>
          <a:bodyPr/>
          <a:lstStyle/>
          <a:p>
            <a:pPr>
              <a:lnSpc>
                <a:spcPct val="80000"/>
              </a:lnSpc>
            </a:pPr>
            <a:r>
              <a:rPr lang="ru-RU" sz="2800"/>
              <a:t>Гострий перебіг спостерігають на початку ензоотії. Проявляється високою температурою (39,5 - 41,2 °С), яка утримується 1 - 2 доби, потім знижується, стає сталою чи ремітивною. Тварини малорухливі, тремтять, відмовляються від кормів. </a:t>
            </a:r>
          </a:p>
          <a:p>
            <a:pPr>
              <a:lnSpc>
                <a:spcPct val="80000"/>
              </a:lnSpc>
            </a:pPr>
            <a:r>
              <a:rPr lang="ru-RU" sz="2800"/>
              <a:t>З ніздрів витікає серозний, слизистий, а згодом гнійний ексудат, розвивається кон'юнктивіт, з'являється кашель. Може також спостерігатись ураження травного каналу. Тривалість хвороби</a:t>
            </a:r>
            <a:r>
              <a:rPr lang="uk-UA" sz="2800"/>
              <a:t> </a:t>
            </a:r>
            <a:r>
              <a:rPr lang="ru-RU" sz="2800"/>
              <a:t>−15 - 21 доба.</a:t>
            </a:r>
          </a:p>
        </p:txBody>
      </p:sp>
      <p:pic>
        <p:nvPicPr>
          <p:cNvPr id="30724" name="Рисунок 3" descr="20131026_010554.jpg"/>
          <p:cNvPicPr>
            <a:picLocks noChangeAspect="1"/>
          </p:cNvPicPr>
          <p:nvPr/>
        </p:nvPicPr>
        <p:blipFill>
          <a:blip r:embed="rId2" cstate="print"/>
          <a:srcRect/>
          <a:stretch>
            <a:fillRect/>
          </a:stretch>
        </p:blipFill>
        <p:spPr bwMode="auto">
          <a:xfrm>
            <a:off x="6227763" y="0"/>
            <a:ext cx="2627312"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85A073D8-D67C-45AD-833A-54F7DC3DC491}" type="slidenum">
              <a:rPr lang="ru-RU"/>
              <a:pPr/>
              <a:t>18</a:t>
            </a:fld>
            <a:endParaRPr lang="ru-RU"/>
          </a:p>
        </p:txBody>
      </p:sp>
      <p:sp>
        <p:nvSpPr>
          <p:cNvPr id="35842" name="Rectangle 2"/>
          <p:cNvSpPr>
            <a:spLocks noGrp="1" noChangeArrowheads="1"/>
          </p:cNvSpPr>
          <p:nvPr>
            <p:ph type="title"/>
          </p:nvPr>
        </p:nvSpPr>
        <p:spPr/>
        <p:txBody>
          <a:bodyPr/>
          <a:lstStyle/>
          <a:p>
            <a:r>
              <a:rPr lang="ru-RU" sz="3200">
                <a:solidFill>
                  <a:schemeClr val="accent2"/>
                </a:solidFill>
              </a:rPr>
              <a:t>Клінічні ознаки</a:t>
            </a:r>
            <a:br>
              <a:rPr lang="ru-RU" sz="3200">
                <a:solidFill>
                  <a:schemeClr val="accent2"/>
                </a:solidFill>
              </a:rPr>
            </a:br>
            <a:r>
              <a:rPr lang="ru-RU" sz="3200">
                <a:solidFill>
                  <a:schemeClr val="accent2"/>
                </a:solidFill>
              </a:rPr>
              <a:t> та перебіг хвороби</a:t>
            </a:r>
          </a:p>
        </p:txBody>
      </p:sp>
      <p:sp>
        <p:nvSpPr>
          <p:cNvPr id="35843" name="Rectangle 3"/>
          <p:cNvSpPr>
            <a:spLocks noGrp="1" noChangeArrowheads="1"/>
          </p:cNvSpPr>
          <p:nvPr>
            <p:ph type="body" idx="1"/>
          </p:nvPr>
        </p:nvSpPr>
        <p:spPr/>
        <p:txBody>
          <a:bodyPr/>
          <a:lstStyle/>
          <a:p>
            <a:r>
              <a:rPr lang="ru-RU"/>
              <a:t>Найчастіше трапляється підгострий перебіг. Проявляється пригніченням, зниженням апетиту, важким диханням.</a:t>
            </a:r>
          </a:p>
          <a:p>
            <a:r>
              <a:rPr lang="ru-RU"/>
              <a:t> Спостерігаються світлобоязнь, почервоніння та набряк кон'юнктиви, склеювання повік гноєм.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A0DEA94C-21D7-4502-9CA3-4453E26C2950}" type="slidenum">
              <a:rPr lang="ru-RU"/>
              <a:pPr/>
              <a:t>19</a:t>
            </a:fld>
            <a:endParaRPr lang="ru-RU"/>
          </a:p>
        </p:txBody>
      </p:sp>
      <p:sp>
        <p:nvSpPr>
          <p:cNvPr id="23554" name="Rectangle 2"/>
          <p:cNvSpPr>
            <a:spLocks noGrp="1" noChangeArrowheads="1"/>
          </p:cNvSpPr>
          <p:nvPr>
            <p:ph type="title"/>
          </p:nvPr>
        </p:nvSpPr>
        <p:spPr>
          <a:xfrm>
            <a:off x="457200" y="274638"/>
            <a:ext cx="8229600" cy="777875"/>
          </a:xfrm>
        </p:spPr>
        <p:txBody>
          <a:bodyPr/>
          <a:lstStyle/>
          <a:p>
            <a:r>
              <a:rPr lang="ru-RU" sz="3200">
                <a:solidFill>
                  <a:schemeClr val="accent2"/>
                </a:solidFill>
              </a:rPr>
              <a:t>Клінічні ознаки</a:t>
            </a:r>
            <a:br>
              <a:rPr lang="ru-RU" sz="3200">
                <a:solidFill>
                  <a:schemeClr val="accent2"/>
                </a:solidFill>
              </a:rPr>
            </a:br>
            <a:r>
              <a:rPr lang="ru-RU" sz="3200">
                <a:solidFill>
                  <a:schemeClr val="accent2"/>
                </a:solidFill>
              </a:rPr>
              <a:t> та перебіг хвороби</a:t>
            </a:r>
          </a:p>
        </p:txBody>
      </p:sp>
      <p:pic>
        <p:nvPicPr>
          <p:cNvPr id="4" name="Рисунок 3" descr="20131022_053653.jpg"/>
          <p:cNvPicPr>
            <a:picLocks noChangeAspect="1"/>
          </p:cNvPicPr>
          <p:nvPr/>
        </p:nvPicPr>
        <p:blipFill>
          <a:blip r:embed="rId2" cstate="print"/>
          <a:stretch>
            <a:fillRect/>
          </a:stretch>
        </p:blipFill>
        <p:spPr>
          <a:xfrm flipV="1">
            <a:off x="3238490" y="2428868"/>
            <a:ext cx="5905509" cy="44291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20131022_053640.jpg"/>
          <p:cNvPicPr>
            <a:picLocks noChangeAspect="1"/>
          </p:cNvPicPr>
          <p:nvPr/>
        </p:nvPicPr>
        <p:blipFill>
          <a:blip r:embed="rId3" cstate="print"/>
          <a:stretch>
            <a:fillRect/>
          </a:stretch>
        </p:blipFill>
        <p:spPr>
          <a:xfrm flipH="1" flipV="1">
            <a:off x="439738" y="1293852"/>
            <a:ext cx="4953002" cy="3716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B3B6CFEB-4244-40FE-8BC8-0B17B13BD1F4}" type="slidenum">
              <a:rPr lang="ru-RU"/>
              <a:pPr/>
              <a:t>2</a:t>
            </a:fld>
            <a:endParaRPr lang="ru-RU"/>
          </a:p>
        </p:txBody>
      </p:sp>
      <p:sp>
        <p:nvSpPr>
          <p:cNvPr id="3074" name="Rectangle 2"/>
          <p:cNvSpPr>
            <a:spLocks noGrp="1" noChangeArrowheads="1"/>
          </p:cNvSpPr>
          <p:nvPr>
            <p:ph type="title"/>
          </p:nvPr>
        </p:nvSpPr>
        <p:spPr>
          <a:xfrm>
            <a:off x="457200" y="274638"/>
            <a:ext cx="8229600" cy="993775"/>
          </a:xfrm>
        </p:spPr>
        <p:txBody>
          <a:bodyPr/>
          <a:lstStyle/>
          <a:p>
            <a:r>
              <a:rPr lang="uk-UA" sz="4000">
                <a:solidFill>
                  <a:schemeClr val="accent2"/>
                </a:solidFill>
              </a:rPr>
              <a:t>Зміст</a:t>
            </a:r>
            <a:endParaRPr lang="ru-RU" sz="4000">
              <a:solidFill>
                <a:schemeClr val="accent2"/>
              </a:solidFill>
            </a:endParaRPr>
          </a:p>
        </p:txBody>
      </p:sp>
      <p:sp>
        <p:nvSpPr>
          <p:cNvPr id="3075" name="Rectangle 3"/>
          <p:cNvSpPr>
            <a:spLocks noGrp="1" noChangeArrowheads="1"/>
          </p:cNvSpPr>
          <p:nvPr>
            <p:ph type="body" idx="1"/>
          </p:nvPr>
        </p:nvSpPr>
        <p:spPr>
          <a:xfrm>
            <a:off x="457200" y="1125538"/>
            <a:ext cx="8229600" cy="5000625"/>
          </a:xfrm>
        </p:spPr>
        <p:txBody>
          <a:bodyPr/>
          <a:lstStyle/>
          <a:p>
            <a:pPr marL="609600" indent="-609600">
              <a:buFontTx/>
              <a:buAutoNum type="arabicPeriod"/>
            </a:pPr>
            <a:r>
              <a:rPr lang="uk-UA" sz="2400"/>
              <a:t>Визначення хвороби.</a:t>
            </a:r>
          </a:p>
          <a:p>
            <a:pPr marL="609600" indent="-609600">
              <a:buFontTx/>
              <a:buAutoNum type="arabicPeriod"/>
            </a:pPr>
            <a:r>
              <a:rPr lang="uk-UA" sz="2400"/>
              <a:t>Історична довідка.</a:t>
            </a:r>
          </a:p>
          <a:p>
            <a:pPr marL="609600" indent="-609600">
              <a:buFontTx/>
              <a:buAutoNum type="arabicPeriod"/>
            </a:pPr>
            <a:r>
              <a:rPr lang="uk-UA" sz="2400"/>
              <a:t>Характеристика збудника хвороби.</a:t>
            </a:r>
          </a:p>
          <a:p>
            <a:pPr marL="609600" indent="-609600">
              <a:buFontTx/>
              <a:buAutoNum type="arabicPeriod"/>
            </a:pPr>
            <a:r>
              <a:rPr lang="uk-UA" sz="2400"/>
              <a:t>Епізоотологія хвороби. </a:t>
            </a:r>
          </a:p>
          <a:p>
            <a:pPr marL="609600" indent="-609600">
              <a:buFontTx/>
              <a:buAutoNum type="arabicPeriod"/>
            </a:pPr>
            <a:r>
              <a:rPr lang="uk-UA" sz="2400"/>
              <a:t>Патогенез.</a:t>
            </a:r>
          </a:p>
          <a:p>
            <a:pPr marL="609600" indent="-609600">
              <a:buFontTx/>
              <a:buAutoNum type="arabicPeriod"/>
            </a:pPr>
            <a:r>
              <a:rPr lang="uk-UA" sz="2400"/>
              <a:t>Клінічні ознаки та перебіг.</a:t>
            </a:r>
          </a:p>
          <a:p>
            <a:pPr marL="609600" indent="-609600">
              <a:buFontTx/>
              <a:buAutoNum type="arabicPeriod"/>
            </a:pPr>
            <a:r>
              <a:rPr lang="uk-UA" sz="2400"/>
              <a:t>Патологоанатомічні зміни.</a:t>
            </a:r>
          </a:p>
          <a:p>
            <a:pPr marL="609600" indent="-609600">
              <a:buFontTx/>
              <a:buAutoNum type="arabicPeriod"/>
            </a:pPr>
            <a:r>
              <a:rPr lang="uk-UA" sz="2400"/>
              <a:t>Діагноз та лабораторна діагностика</a:t>
            </a:r>
          </a:p>
          <a:p>
            <a:pPr marL="609600" indent="-609600">
              <a:buFontTx/>
              <a:buAutoNum type="arabicPeriod"/>
            </a:pPr>
            <a:r>
              <a:rPr lang="uk-UA" sz="2400"/>
              <a:t>Диференціальна діагностика</a:t>
            </a:r>
          </a:p>
          <a:p>
            <a:pPr marL="609600" indent="-609600">
              <a:buFontTx/>
              <a:buAutoNum type="arabicPeriod"/>
            </a:pPr>
            <a:r>
              <a:rPr lang="uk-UA" sz="2400"/>
              <a:t>Лікування, імунітет.</a:t>
            </a:r>
          </a:p>
          <a:p>
            <a:pPr marL="609600" indent="-609600">
              <a:buFontTx/>
              <a:buAutoNum type="arabicPeriod"/>
            </a:pPr>
            <a:r>
              <a:rPr lang="uk-UA" sz="2400"/>
              <a:t>Профілактика і заходи боротьби</a:t>
            </a:r>
            <a:endParaRPr lang="ru-RU"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83E119DA-B094-451A-856D-59EBD8ED351E}" type="slidenum">
              <a:rPr lang="ru-RU"/>
              <a:pPr/>
              <a:t>20</a:t>
            </a:fld>
            <a:endParaRPr lang="ru-RU"/>
          </a:p>
        </p:txBody>
      </p:sp>
      <p:pic>
        <p:nvPicPr>
          <p:cNvPr id="37890" name="Picture 2" descr="E:\лапине\презентація епіз\10465.jpg"/>
          <p:cNvPicPr>
            <a:picLocks noGrp="1" noChangeAspect="1" noChangeArrowheads="1"/>
          </p:cNvPicPr>
          <p:nvPr>
            <p:ph idx="4294967295"/>
          </p:nvPr>
        </p:nvPicPr>
        <p:blipFill>
          <a:blip r:embed="rId2" cstate="print"/>
          <a:srcRect/>
          <a:stretch>
            <a:fillRect/>
          </a:stretch>
        </p:blipFill>
        <p:spPr>
          <a:xfrm>
            <a:off x="922338" y="3068638"/>
            <a:ext cx="7515225" cy="3608387"/>
          </a:xfrm>
        </p:spPr>
      </p:pic>
      <p:pic>
        <p:nvPicPr>
          <p:cNvPr id="16387" name="Picture 3" descr="E:\лапине\презентація епіз\distemp1.jpg"/>
          <p:cNvPicPr>
            <a:picLocks noChangeAspect="1" noChangeArrowheads="1"/>
          </p:cNvPicPr>
          <p:nvPr/>
        </p:nvPicPr>
        <p:blipFill>
          <a:blip r:embed="rId3" cstate="print">
            <a:extLst>
              <a:ext uri="{28A0092B-C50C-407E-A947-70E740481C1C}"/>
            </a:extLst>
          </a:blip>
          <a:srcRect/>
          <a:stretch>
            <a:fillRect/>
          </a:stretch>
        </p:blipFill>
        <p:spPr bwMode="auto">
          <a:xfrm>
            <a:off x="924174" y="337011"/>
            <a:ext cx="3384376" cy="2538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388" name="Picture 4" descr="E:\лапине\презентація епіз\dist1.jpg"/>
          <p:cNvPicPr>
            <a:picLocks noChangeAspect="1" noChangeArrowheads="1"/>
          </p:cNvPicPr>
          <p:nvPr/>
        </p:nvPicPr>
        <p:blipFill>
          <a:blip r:embed="rId4" cstate="print">
            <a:extLst>
              <a:ext uri="{28A0092B-C50C-407E-A947-70E740481C1C}"/>
            </a:extLst>
          </a:blip>
          <a:srcRect/>
          <a:stretch>
            <a:fillRect/>
          </a:stretch>
        </p:blipFill>
        <p:spPr bwMode="auto">
          <a:xfrm>
            <a:off x="5027612" y="337010"/>
            <a:ext cx="3384376" cy="2436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1DC0B0C1-830E-4FF3-8B65-5CA515E2325F}" type="slidenum">
              <a:rPr lang="ru-RU"/>
              <a:pPr/>
              <a:t>21</a:t>
            </a:fld>
            <a:endParaRPr lang="ru-RU"/>
          </a:p>
        </p:txBody>
      </p:sp>
      <p:sp>
        <p:nvSpPr>
          <p:cNvPr id="40962" name="Rectangle 2"/>
          <p:cNvSpPr>
            <a:spLocks noGrp="1" noChangeArrowheads="1"/>
          </p:cNvSpPr>
          <p:nvPr>
            <p:ph type="title"/>
          </p:nvPr>
        </p:nvSpPr>
        <p:spPr>
          <a:xfrm>
            <a:off x="4500563" y="620713"/>
            <a:ext cx="5111750" cy="1084262"/>
          </a:xfrm>
        </p:spPr>
        <p:txBody>
          <a:bodyPr/>
          <a:lstStyle/>
          <a:p>
            <a:r>
              <a:rPr lang="ru-RU" sz="3200">
                <a:solidFill>
                  <a:schemeClr val="accent2"/>
                </a:solidFill>
              </a:rPr>
              <a:t>Клінічні ознаки</a:t>
            </a:r>
            <a:br>
              <a:rPr lang="ru-RU" sz="3200">
                <a:solidFill>
                  <a:schemeClr val="accent2"/>
                </a:solidFill>
              </a:rPr>
            </a:br>
            <a:r>
              <a:rPr lang="ru-RU" sz="3200">
                <a:solidFill>
                  <a:schemeClr val="accent2"/>
                </a:solidFill>
              </a:rPr>
              <a:t> та перебіг хвороби</a:t>
            </a:r>
          </a:p>
        </p:txBody>
      </p:sp>
      <p:pic>
        <p:nvPicPr>
          <p:cNvPr id="7" name="Picture 5" descr="E:\лапине\презентація епіз\19(7).png"/>
          <p:cNvPicPr>
            <a:picLocks noChangeAspect="1" noChangeArrowheads="1"/>
          </p:cNvPicPr>
          <p:nvPr/>
        </p:nvPicPr>
        <p:blipFill>
          <a:blip r:embed="rId2" cstate="print">
            <a:extLst>
              <a:ext uri="{28A0092B-C50C-407E-A947-70E740481C1C}"/>
            </a:extLst>
          </a:blip>
          <a:srcRect/>
          <a:stretch>
            <a:fillRect/>
          </a:stretch>
        </p:blipFill>
        <p:spPr bwMode="auto">
          <a:xfrm>
            <a:off x="5341" y="265753"/>
            <a:ext cx="5066799" cy="3539926"/>
          </a:xfrm>
          <a:prstGeom prst="rect">
            <a:avLst/>
          </a:prstGeom>
          <a:ln>
            <a:noFill/>
          </a:ln>
          <a:effectLst>
            <a:softEdge rad="112500"/>
          </a:effectLst>
          <a:extLst>
            <a:ext uri="{909E8E84-426E-40DD-AFC4-6F175D3DCCD1}"/>
          </a:extLst>
        </p:spPr>
      </p:pic>
      <p:pic>
        <p:nvPicPr>
          <p:cNvPr id="6" name="Picture 6" descr="E:\лапине\презентація епіз\2(32).png"/>
          <p:cNvPicPr>
            <a:picLocks noChangeAspect="1" noChangeArrowheads="1"/>
          </p:cNvPicPr>
          <p:nvPr/>
        </p:nvPicPr>
        <p:blipFill>
          <a:blip r:embed="rId3" cstate="print"/>
          <a:srcRect/>
          <a:stretch>
            <a:fillRect/>
          </a:stretch>
        </p:blipFill>
        <p:spPr bwMode="auto">
          <a:xfrm>
            <a:off x="4102100" y="2981325"/>
            <a:ext cx="5041900"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FC3874D7-3A44-441B-859E-C23064B025A8}" type="slidenum">
              <a:rPr lang="ru-RU"/>
              <a:pPr/>
              <a:t>22</a:t>
            </a:fld>
            <a:endParaRPr lang="ru-RU"/>
          </a:p>
        </p:txBody>
      </p:sp>
      <p:sp>
        <p:nvSpPr>
          <p:cNvPr id="41986" name="Rectangle 2"/>
          <p:cNvSpPr>
            <a:spLocks noGrp="1" noChangeArrowheads="1"/>
          </p:cNvSpPr>
          <p:nvPr>
            <p:ph type="title"/>
          </p:nvPr>
        </p:nvSpPr>
        <p:spPr/>
        <p:txBody>
          <a:bodyPr/>
          <a:lstStyle/>
          <a:p>
            <a:r>
              <a:rPr lang="ru-RU" sz="3200">
                <a:solidFill>
                  <a:schemeClr val="accent2"/>
                </a:solidFill>
              </a:rPr>
              <a:t>Клінічні ознаки</a:t>
            </a:r>
            <a:br>
              <a:rPr lang="ru-RU" sz="3200">
                <a:solidFill>
                  <a:schemeClr val="accent2"/>
                </a:solidFill>
              </a:rPr>
            </a:br>
            <a:r>
              <a:rPr lang="ru-RU" sz="3200">
                <a:solidFill>
                  <a:schemeClr val="accent2"/>
                </a:solidFill>
              </a:rPr>
              <a:t> та перебіг хвороби</a:t>
            </a:r>
          </a:p>
        </p:txBody>
      </p:sp>
      <p:sp>
        <p:nvSpPr>
          <p:cNvPr id="41987" name="Rectangle 3"/>
          <p:cNvSpPr>
            <a:spLocks noGrp="1" noChangeArrowheads="1"/>
          </p:cNvSpPr>
          <p:nvPr>
            <p:ph type="body" idx="1"/>
          </p:nvPr>
        </p:nvSpPr>
        <p:spPr/>
        <p:txBody>
          <a:bodyPr/>
          <a:lstStyle/>
          <a:p>
            <a:r>
              <a:rPr lang="ru-RU"/>
              <a:t>Навколо ніздрів, рота, на внутрішній поверхні стегон та черевної стінки з'являються дрібні червоні плями, на місці яких згодом утворюються гнійні міхурці та кірочки. </a:t>
            </a:r>
          </a:p>
          <a:p>
            <a:r>
              <a:rPr lang="ru-RU"/>
              <a:t>Тривалість хвороби - 3 - 4 тижні.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fld id="{CE61FB65-9156-4F69-B6B7-1D9D6F1A9B20}" type="slidenum">
              <a:rPr lang="ru-RU"/>
              <a:pPr/>
              <a:t>23</a:t>
            </a:fld>
            <a:endParaRPr lang="ru-RU"/>
          </a:p>
        </p:txBody>
      </p:sp>
      <p:sp>
        <p:nvSpPr>
          <p:cNvPr id="44034" name="Rectangle 2"/>
          <p:cNvSpPr>
            <a:spLocks noGrp="1" noChangeArrowheads="1"/>
          </p:cNvSpPr>
          <p:nvPr>
            <p:ph type="title"/>
          </p:nvPr>
        </p:nvSpPr>
        <p:spPr>
          <a:xfrm>
            <a:off x="3444875" y="692150"/>
            <a:ext cx="5699125" cy="1143000"/>
          </a:xfrm>
        </p:spPr>
        <p:txBody>
          <a:bodyPr/>
          <a:lstStyle/>
          <a:p>
            <a:r>
              <a:rPr lang="ru-RU" sz="3200">
                <a:solidFill>
                  <a:schemeClr val="accent2"/>
                </a:solidFill>
              </a:rPr>
              <a:t>Клінічні ознаки</a:t>
            </a:r>
            <a:br>
              <a:rPr lang="ru-RU" sz="3200">
                <a:solidFill>
                  <a:schemeClr val="accent2"/>
                </a:solidFill>
              </a:rPr>
            </a:br>
            <a:r>
              <a:rPr lang="ru-RU" sz="3200">
                <a:solidFill>
                  <a:schemeClr val="accent2"/>
                </a:solidFill>
              </a:rPr>
              <a:t> та перебіг хвороби</a:t>
            </a:r>
          </a:p>
        </p:txBody>
      </p:sp>
      <p:pic>
        <p:nvPicPr>
          <p:cNvPr id="4" name="Рисунок 3" descr="Фото4030.jpg"/>
          <p:cNvPicPr>
            <a:picLocks noChangeAspect="1" noChangeArrowheads="1"/>
          </p:cNvPicPr>
          <p:nvPr/>
        </p:nvPicPr>
        <p:blipFill>
          <a:blip r:embed="rId2" cstate="print"/>
          <a:srcRect/>
          <a:stretch>
            <a:fillRect/>
          </a:stretch>
        </p:blipFill>
        <p:spPr bwMode="auto">
          <a:xfrm rot="291497">
            <a:off x="323850" y="476250"/>
            <a:ext cx="3773488" cy="4524375"/>
          </a:xfrm>
          <a:prstGeom prst="rect">
            <a:avLst/>
          </a:prstGeom>
          <a:noFill/>
        </p:spPr>
      </p:pic>
      <p:pic>
        <p:nvPicPr>
          <p:cNvPr id="9" name="Рисунок 8" descr="Фото4032.jpg"/>
          <p:cNvPicPr>
            <a:picLocks noChangeAspect="1"/>
          </p:cNvPicPr>
          <p:nvPr/>
        </p:nvPicPr>
        <p:blipFill>
          <a:blip r:embed="rId3" cstate="print">
            <a:lum contrast="20000"/>
          </a:blip>
          <a:stretch>
            <a:fillRect/>
          </a:stretch>
        </p:blipFill>
        <p:spPr>
          <a:xfrm rot="1853322">
            <a:off x="3419624" y="2060491"/>
            <a:ext cx="2633472" cy="3511297"/>
          </a:xfrm>
          <a:prstGeom prst="rect">
            <a:avLst/>
          </a:prstGeom>
          <a:effectLst>
            <a:softEdge rad="63500"/>
          </a:effectLst>
        </p:spPr>
      </p:pic>
      <p:pic>
        <p:nvPicPr>
          <p:cNvPr id="5" name="Рисунок 4" descr="Фото4033.jpg"/>
          <p:cNvPicPr>
            <a:picLocks noChangeAspect="1"/>
          </p:cNvPicPr>
          <p:nvPr/>
        </p:nvPicPr>
        <p:blipFill>
          <a:blip r:embed="rId4" cstate="print">
            <a:lum contrast="30000"/>
          </a:blip>
          <a:stretch>
            <a:fillRect/>
          </a:stretch>
        </p:blipFill>
        <p:spPr>
          <a:xfrm>
            <a:off x="5572132" y="2143116"/>
            <a:ext cx="3388438" cy="45179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4038" name="Text Box 6"/>
          <p:cNvSpPr txBox="1">
            <a:spLocks noChangeArrowheads="1"/>
          </p:cNvSpPr>
          <p:nvPr/>
        </p:nvSpPr>
        <p:spPr bwMode="auto">
          <a:xfrm>
            <a:off x="539750" y="4886325"/>
            <a:ext cx="3816350" cy="1495425"/>
          </a:xfrm>
          <a:prstGeom prst="rect">
            <a:avLst/>
          </a:prstGeom>
          <a:noFill/>
          <a:ln w="9525">
            <a:noFill/>
            <a:miter lim="800000"/>
            <a:headEnd/>
            <a:tailEnd/>
          </a:ln>
          <a:effectLst/>
        </p:spPr>
        <p:txBody>
          <a:bodyPr>
            <a:spAutoFit/>
          </a:bodyPr>
          <a:lstStyle/>
          <a:p>
            <a:pPr>
              <a:lnSpc>
                <a:spcPct val="90000"/>
              </a:lnSpc>
              <a:spcBef>
                <a:spcPct val="20000"/>
              </a:spcBef>
            </a:pPr>
            <a:r>
              <a:rPr lang="ru-RU" sz="2000">
                <a:solidFill>
                  <a:schemeClr val="accent2"/>
                </a:solidFill>
              </a:rPr>
              <a:t>Х р о н і ч н и й перебіг проявляється ураженням нервової системи. Хвороба триває 1 міс і більше. </a:t>
            </a:r>
          </a:p>
          <a:p>
            <a:endParaRPr lang="ru-RU" sz="200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BF4C7C56-FE65-4DCC-B57E-F064E42C1B0C}" type="slidenum">
              <a:rPr lang="ru-RU"/>
              <a:pPr/>
              <a:t>24</a:t>
            </a:fld>
            <a:endParaRPr lang="ru-RU"/>
          </a:p>
        </p:txBody>
      </p:sp>
      <p:sp>
        <p:nvSpPr>
          <p:cNvPr id="45058" name="Rectangle 2"/>
          <p:cNvSpPr>
            <a:spLocks noGrp="1" noChangeArrowheads="1"/>
          </p:cNvSpPr>
          <p:nvPr>
            <p:ph type="title"/>
          </p:nvPr>
        </p:nvSpPr>
        <p:spPr/>
        <p:txBody>
          <a:bodyPr/>
          <a:lstStyle/>
          <a:p>
            <a:r>
              <a:rPr lang="ru-RU" sz="3200">
                <a:solidFill>
                  <a:schemeClr val="accent2"/>
                </a:solidFill>
              </a:rPr>
              <a:t>Клінічні ознаки</a:t>
            </a:r>
            <a:br>
              <a:rPr lang="ru-RU" sz="3200">
                <a:solidFill>
                  <a:schemeClr val="accent2"/>
                </a:solidFill>
              </a:rPr>
            </a:br>
            <a:r>
              <a:rPr lang="ru-RU" sz="3200">
                <a:solidFill>
                  <a:schemeClr val="accent2"/>
                </a:solidFill>
              </a:rPr>
              <a:t> та перебіг хвороби</a:t>
            </a:r>
          </a:p>
        </p:txBody>
      </p:sp>
      <p:sp>
        <p:nvSpPr>
          <p:cNvPr id="45059" name="Rectangle 3"/>
          <p:cNvSpPr>
            <a:spLocks noGrp="1" noChangeArrowheads="1"/>
          </p:cNvSpPr>
          <p:nvPr>
            <p:ph type="body" idx="1"/>
          </p:nvPr>
        </p:nvSpPr>
        <p:spPr/>
        <p:txBody>
          <a:bodyPr/>
          <a:lstStyle/>
          <a:p>
            <a:r>
              <a:rPr lang="ru-RU" sz="2800"/>
              <a:t>Форма прояву хвороби визначається домінуючими клінічними симптомами. Однак за всіх форм хвороби уражаються очі. </a:t>
            </a:r>
          </a:p>
          <a:p>
            <a:r>
              <a:rPr lang="ru-RU" sz="2800"/>
              <a:t>У разі легеневої форми спостерігаються риніт, трахеїт, бронхіт, прискорене важке дихання. Згодом різко підвищується температура, розвивається плеврит, катаральне запалення легень.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6173378D-765C-4B62-A605-BB2FBC007977}" type="slidenum">
              <a:rPr lang="ru-RU"/>
              <a:pPr/>
              <a:t>25</a:t>
            </a:fld>
            <a:endParaRPr lang="ru-RU"/>
          </a:p>
        </p:txBody>
      </p:sp>
      <p:sp>
        <p:nvSpPr>
          <p:cNvPr id="46082" name="Rectangle 2"/>
          <p:cNvSpPr>
            <a:spLocks noGrp="1" noChangeArrowheads="1"/>
          </p:cNvSpPr>
          <p:nvPr>
            <p:ph type="title"/>
          </p:nvPr>
        </p:nvSpPr>
        <p:spPr>
          <a:xfrm>
            <a:off x="468313" y="274638"/>
            <a:ext cx="8218487" cy="706437"/>
          </a:xfrm>
        </p:spPr>
        <p:txBody>
          <a:bodyPr/>
          <a:lstStyle/>
          <a:p>
            <a:r>
              <a:rPr lang="ru-RU" sz="3600">
                <a:solidFill>
                  <a:schemeClr val="accent2"/>
                </a:solidFill>
              </a:rPr>
              <a:t>Клінічні ознаки та перебіг хвороби</a:t>
            </a:r>
          </a:p>
        </p:txBody>
      </p:sp>
      <p:pic>
        <p:nvPicPr>
          <p:cNvPr id="13314" name="Picture 2" descr="E:\лапине\презентація епіз\DSC02248.JPG"/>
          <p:cNvPicPr>
            <a:picLocks noChangeAspect="1" noChangeArrowheads="1"/>
          </p:cNvPicPr>
          <p:nvPr/>
        </p:nvPicPr>
        <p:blipFill>
          <a:blip r:embed="rId2" cstate="print">
            <a:extLst>
              <a:ext uri="{28A0092B-C50C-407E-A947-70E740481C1C}"/>
            </a:extLst>
          </a:blip>
          <a:srcRect/>
          <a:stretch>
            <a:fillRect/>
          </a:stretch>
        </p:blipFill>
        <p:spPr bwMode="auto">
          <a:xfrm>
            <a:off x="1492888" y="986416"/>
            <a:ext cx="5441440" cy="5632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E987D2CE-19F6-40E2-A429-2A55DA6DB554}" type="slidenum">
              <a:rPr lang="ru-RU"/>
              <a:pPr/>
              <a:t>26</a:t>
            </a:fld>
            <a:endParaRPr lang="ru-RU"/>
          </a:p>
        </p:txBody>
      </p:sp>
      <p:sp>
        <p:nvSpPr>
          <p:cNvPr id="47106" name="Rectangle 2"/>
          <p:cNvSpPr>
            <a:spLocks noGrp="1" noChangeArrowheads="1"/>
          </p:cNvSpPr>
          <p:nvPr>
            <p:ph type="title"/>
          </p:nvPr>
        </p:nvSpPr>
        <p:spPr/>
        <p:txBody>
          <a:bodyPr/>
          <a:lstStyle/>
          <a:p>
            <a:r>
              <a:rPr lang="ru-RU" sz="3200">
                <a:solidFill>
                  <a:schemeClr val="accent2"/>
                </a:solidFill>
              </a:rPr>
              <a:t>Клінічні ознаки</a:t>
            </a:r>
            <a:br>
              <a:rPr lang="ru-RU" sz="3200">
                <a:solidFill>
                  <a:schemeClr val="accent2"/>
                </a:solidFill>
              </a:rPr>
            </a:br>
            <a:r>
              <a:rPr lang="ru-RU" sz="3200">
                <a:solidFill>
                  <a:schemeClr val="accent2"/>
                </a:solidFill>
              </a:rPr>
              <a:t> та перебіг хвороби</a:t>
            </a:r>
          </a:p>
        </p:txBody>
      </p:sp>
      <p:sp>
        <p:nvSpPr>
          <p:cNvPr id="47107" name="Rectangle 3"/>
          <p:cNvSpPr>
            <a:spLocks noGrp="1" noChangeArrowheads="1"/>
          </p:cNvSpPr>
          <p:nvPr>
            <p:ph type="body" idx="1"/>
          </p:nvPr>
        </p:nvSpPr>
        <p:spPr/>
        <p:txBody>
          <a:bodyPr/>
          <a:lstStyle/>
          <a:p>
            <a:pPr>
              <a:lnSpc>
                <a:spcPct val="90000"/>
              </a:lnSpc>
            </a:pPr>
            <a:r>
              <a:rPr lang="ru-RU"/>
              <a:t>За кишкової форми відмічають запори, що змінюються проносом, фекалії рідкі, жовтого кольору, з домішкою слизу та крові, блювання, повну відмову від кормів, швидке виснаження. </a:t>
            </a:r>
          </a:p>
          <a:p>
            <a:pPr>
              <a:lnSpc>
                <a:spcPct val="90000"/>
              </a:lnSpc>
            </a:pPr>
            <a:r>
              <a:rPr lang="ru-RU"/>
              <a:t>У разі шкірної форми на безшерстих ділянках черева й стегон з'являються пустульозно-вузликові ураження, екзема, кірочки.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C00CF535-98E3-4C6F-A62A-26EFB541CA6C}" type="slidenum">
              <a:rPr lang="ru-RU"/>
              <a:pPr/>
              <a:t>27</a:t>
            </a:fld>
            <a:endParaRPr lang="ru-RU"/>
          </a:p>
        </p:txBody>
      </p:sp>
      <p:sp>
        <p:nvSpPr>
          <p:cNvPr id="48130" name="Rectangle 2"/>
          <p:cNvSpPr>
            <a:spLocks noGrp="1" noChangeArrowheads="1"/>
          </p:cNvSpPr>
          <p:nvPr>
            <p:ph type="title"/>
          </p:nvPr>
        </p:nvSpPr>
        <p:spPr/>
        <p:txBody>
          <a:bodyPr/>
          <a:lstStyle/>
          <a:p>
            <a:r>
              <a:rPr lang="ru-RU" sz="3200">
                <a:solidFill>
                  <a:schemeClr val="accent2"/>
                </a:solidFill>
              </a:rPr>
              <a:t>Клінічні ознаки</a:t>
            </a:r>
            <a:br>
              <a:rPr lang="ru-RU" sz="3200">
                <a:solidFill>
                  <a:schemeClr val="accent2"/>
                </a:solidFill>
              </a:rPr>
            </a:br>
            <a:r>
              <a:rPr lang="ru-RU" sz="3200">
                <a:solidFill>
                  <a:schemeClr val="accent2"/>
                </a:solidFill>
              </a:rPr>
              <a:t> та перебіг хвороби</a:t>
            </a:r>
          </a:p>
        </p:txBody>
      </p:sp>
      <p:sp>
        <p:nvSpPr>
          <p:cNvPr id="48131" name="Rectangle 3"/>
          <p:cNvSpPr>
            <a:spLocks noGrp="1" noChangeArrowheads="1"/>
          </p:cNvSpPr>
          <p:nvPr>
            <p:ph type="body" idx="1"/>
          </p:nvPr>
        </p:nvSpPr>
        <p:spPr/>
        <p:txBody>
          <a:bodyPr/>
          <a:lstStyle/>
          <a:p>
            <a:r>
              <a:rPr lang="ru-RU" sz="2800"/>
              <a:t>Нервова форма супроводжується збудженням тварини, агресивністю, судомами окремих груп м'язів, парезами, паралічами задніх кінцівок, прямої кишки, сечового міхура, лицевого нерва. </a:t>
            </a:r>
          </a:p>
          <a:p>
            <a:r>
              <a:rPr lang="ru-RU" sz="2800"/>
              <a:t>Розвиваються сліпота, глухота, втрата нюху, які нерідко залишаються на все життя. За змішаної форми можливе одночасне ураження органів дихання і травлення або нервової системи.</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EF1F5468-1368-40BC-8287-8CD6D84D17F0}" type="slidenum">
              <a:rPr lang="ru-RU"/>
              <a:pPr/>
              <a:t>28</a:t>
            </a:fld>
            <a:endParaRPr lang="ru-RU"/>
          </a:p>
        </p:txBody>
      </p:sp>
      <p:sp>
        <p:nvSpPr>
          <p:cNvPr id="49154" name="Rectangle 2"/>
          <p:cNvSpPr>
            <a:spLocks noGrp="1" noChangeArrowheads="1"/>
          </p:cNvSpPr>
          <p:nvPr>
            <p:ph type="title"/>
          </p:nvPr>
        </p:nvSpPr>
        <p:spPr/>
        <p:txBody>
          <a:bodyPr/>
          <a:lstStyle/>
          <a:p>
            <a:r>
              <a:rPr lang="ru-RU" sz="3200">
                <a:solidFill>
                  <a:schemeClr val="accent2"/>
                </a:solidFill>
              </a:rPr>
              <a:t>Клінічні ознаки</a:t>
            </a:r>
            <a:br>
              <a:rPr lang="ru-RU" sz="3200">
                <a:solidFill>
                  <a:schemeClr val="accent2"/>
                </a:solidFill>
              </a:rPr>
            </a:br>
            <a:r>
              <a:rPr lang="ru-RU" sz="3200">
                <a:solidFill>
                  <a:schemeClr val="accent2"/>
                </a:solidFill>
              </a:rPr>
              <a:t> та перебіг хвороби</a:t>
            </a:r>
          </a:p>
        </p:txBody>
      </p:sp>
      <p:sp>
        <p:nvSpPr>
          <p:cNvPr id="49155" name="Rectangle 3"/>
          <p:cNvSpPr>
            <a:spLocks noGrp="1" noChangeArrowheads="1"/>
          </p:cNvSpPr>
          <p:nvPr>
            <p:ph type="body" idx="1"/>
          </p:nvPr>
        </p:nvSpPr>
        <p:spPr/>
        <p:txBody>
          <a:bodyPr/>
          <a:lstStyle/>
          <a:p>
            <a:r>
              <a:rPr lang="ru-RU" sz="2800"/>
              <a:t>У хутрових звірів інкубаційний період триває 9 - 30 діб, іноді довше. Хвороба проявляється тими самими клінічними ознаками, що й у собак.</a:t>
            </a:r>
          </a:p>
          <a:p>
            <a:r>
              <a:rPr lang="ru-RU" sz="2800"/>
              <a:t>У лисиць переважають катаральні явища (кон'юнктивіти, риніти), наприкінці спалаху ензоотії домінує нервова форма. У норок відмічають слизисто-гнійні кон'юнктивіти та риніти, опухання лап.</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2475E3A6-ABF5-4381-AF31-12B24E4DFC64}" type="slidenum">
              <a:rPr lang="ru-RU"/>
              <a:pPr/>
              <a:t>29</a:t>
            </a:fld>
            <a:endParaRPr lang="ru-RU"/>
          </a:p>
        </p:txBody>
      </p:sp>
      <p:sp>
        <p:nvSpPr>
          <p:cNvPr id="50178" name="Rectangle 2"/>
          <p:cNvSpPr>
            <a:spLocks noGrp="1" noChangeArrowheads="1"/>
          </p:cNvSpPr>
          <p:nvPr>
            <p:ph type="title"/>
          </p:nvPr>
        </p:nvSpPr>
        <p:spPr/>
        <p:txBody>
          <a:bodyPr/>
          <a:lstStyle/>
          <a:p>
            <a:r>
              <a:rPr lang="ru-RU" sz="3200">
                <a:solidFill>
                  <a:schemeClr val="accent2"/>
                </a:solidFill>
              </a:rPr>
              <a:t>Клінічні ознаки</a:t>
            </a:r>
            <a:br>
              <a:rPr lang="ru-RU" sz="3200">
                <a:solidFill>
                  <a:schemeClr val="accent2"/>
                </a:solidFill>
              </a:rPr>
            </a:br>
            <a:r>
              <a:rPr lang="ru-RU" sz="3200">
                <a:solidFill>
                  <a:schemeClr val="accent2"/>
                </a:solidFill>
              </a:rPr>
              <a:t> та перебіг хвороби</a:t>
            </a:r>
          </a:p>
        </p:txBody>
      </p:sp>
      <p:sp>
        <p:nvSpPr>
          <p:cNvPr id="50179" name="Rectangle 3"/>
          <p:cNvSpPr>
            <a:spLocks noGrp="1" noChangeArrowheads="1"/>
          </p:cNvSpPr>
          <p:nvPr>
            <p:ph type="body" idx="1"/>
          </p:nvPr>
        </p:nvSpPr>
        <p:spPr/>
        <p:txBody>
          <a:bodyPr/>
          <a:lstStyle/>
          <a:p>
            <a:pPr>
              <a:lnSpc>
                <a:spcPct val="90000"/>
              </a:lnSpc>
            </a:pPr>
            <a:r>
              <a:rPr lang="ru-RU" sz="2800"/>
              <a:t>Проте частіше зустрічається шкірна форма, при цьому ураження нерідко спостерігаються по всьому тулубу. В кінці хвороби порушується координація рухів, виникають паралічі кінцівок, з'являється пронос. </a:t>
            </a:r>
          </a:p>
          <a:p>
            <a:pPr>
              <a:lnSpc>
                <a:spcPct val="90000"/>
              </a:lnSpc>
            </a:pPr>
            <a:r>
              <a:rPr lang="ru-RU" sz="2800"/>
              <a:t>Тривалість хвороби - 2 - 18 діб. Летальність у молодняку може досягати 100 %, у дорослих звірів - 30 - 35 %. У тхорів спостерігаються катаральні явища, дегідратація, випинання та набряк прямої кишки. У соболів і песців ураження шкіри не буває.</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fld id="{166CA0B8-3F18-4027-BE3C-4A82AF4A3475}" type="slidenum">
              <a:rPr lang="ru-RU"/>
              <a:pPr/>
              <a:t>3</a:t>
            </a:fld>
            <a:endParaRPr lang="ru-RU"/>
          </a:p>
        </p:txBody>
      </p:sp>
      <p:sp>
        <p:nvSpPr>
          <p:cNvPr id="8195" name="Rectangle 3"/>
          <p:cNvSpPr>
            <a:spLocks noGrp="1" noChangeArrowheads="1"/>
          </p:cNvSpPr>
          <p:nvPr>
            <p:ph type="body" idx="1"/>
          </p:nvPr>
        </p:nvSpPr>
        <p:spPr>
          <a:xfrm>
            <a:off x="457200" y="765175"/>
            <a:ext cx="8229600" cy="5360988"/>
          </a:xfrm>
        </p:spPr>
        <p:txBody>
          <a:bodyPr/>
          <a:lstStyle/>
          <a:p>
            <a:r>
              <a:rPr lang="ru-RU" b="1">
                <a:solidFill>
                  <a:schemeClr val="accent2"/>
                </a:solidFill>
              </a:rPr>
              <a:t>Чума м'ясоїдних (Pestis carnivorum, хвороба Карре, чума собак, інфекційна катаральна лихоманка собак</a:t>
            </a:r>
            <a:r>
              <a:rPr lang="ru-RU">
                <a:solidFill>
                  <a:schemeClr val="accent2"/>
                </a:solidFill>
              </a:rPr>
              <a:t>) - гостра контагіозна хвороба, що характеризується гарячкою, катаральним запаленням слизових оболонок органів дихання, травлення й сечовиділення, а також ураженням центральної нервової системи, очей та шкіри.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D3319647-87FB-47EF-843C-7DA653256AB7}" type="slidenum">
              <a:rPr lang="ru-RU"/>
              <a:pPr/>
              <a:t>30</a:t>
            </a:fld>
            <a:endParaRPr lang="ru-RU"/>
          </a:p>
        </p:txBody>
      </p:sp>
      <p:sp>
        <p:nvSpPr>
          <p:cNvPr id="51202" name="Rectangle 2"/>
          <p:cNvSpPr>
            <a:spLocks noGrp="1" noChangeArrowheads="1"/>
          </p:cNvSpPr>
          <p:nvPr>
            <p:ph type="title"/>
          </p:nvPr>
        </p:nvSpPr>
        <p:spPr/>
        <p:txBody>
          <a:bodyPr/>
          <a:lstStyle/>
          <a:p>
            <a:r>
              <a:rPr lang="uk-UA" sz="4000">
                <a:solidFill>
                  <a:schemeClr val="accent2"/>
                </a:solidFill>
              </a:rPr>
              <a:t>Патологоанатомічні зміни</a:t>
            </a:r>
            <a:endParaRPr lang="ru-RU" sz="4000">
              <a:solidFill>
                <a:schemeClr val="accent2"/>
              </a:solidFill>
            </a:endParaRPr>
          </a:p>
        </p:txBody>
      </p:sp>
      <p:sp>
        <p:nvSpPr>
          <p:cNvPr id="51203" name="Rectangle 3"/>
          <p:cNvSpPr>
            <a:spLocks noGrp="1" noChangeArrowheads="1"/>
          </p:cNvSpPr>
          <p:nvPr>
            <p:ph type="body" idx="1"/>
          </p:nvPr>
        </p:nvSpPr>
        <p:spPr/>
        <p:txBody>
          <a:bodyPr/>
          <a:lstStyle/>
          <a:p>
            <a:pPr>
              <a:lnSpc>
                <a:spcPct val="90000"/>
              </a:lnSpc>
            </a:pPr>
            <a:r>
              <a:rPr lang="ru-RU" sz="2800"/>
              <a:t>При надгострому перебігу хвороби виявляють накопичення серозного ексудату в серцевій сорочці, дрібні крововиливи в серцевому м'язі, катаральне запалення слизових оболонок. </a:t>
            </a:r>
          </a:p>
          <a:p>
            <a:pPr>
              <a:lnSpc>
                <a:spcPct val="90000"/>
              </a:lnSpc>
            </a:pPr>
            <a:r>
              <a:rPr lang="ru-RU" sz="2800"/>
              <a:t>При гострому перебігу чуми спостерігають катаральне або гнійне запалення слизової оболонки верхніх дихальних шляхів, бронхів, плеври. У легенях відмічають сірувато-червоні зони запалення або осередки ателектазу.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63EEDB3A-6393-4BE2-B22B-F6602200DA54}" type="slidenum">
              <a:rPr lang="ru-RU"/>
              <a:pPr/>
              <a:t>31</a:t>
            </a:fld>
            <a:endParaRPr lang="ru-RU"/>
          </a:p>
        </p:txBody>
      </p:sp>
      <p:sp>
        <p:nvSpPr>
          <p:cNvPr id="52226" name="Rectangle 2"/>
          <p:cNvSpPr>
            <a:spLocks noGrp="1" noChangeArrowheads="1"/>
          </p:cNvSpPr>
          <p:nvPr>
            <p:ph type="title"/>
          </p:nvPr>
        </p:nvSpPr>
        <p:spPr/>
        <p:txBody>
          <a:bodyPr/>
          <a:lstStyle/>
          <a:p>
            <a:r>
              <a:rPr lang="uk-UA" sz="4000">
                <a:solidFill>
                  <a:schemeClr val="accent2"/>
                </a:solidFill>
              </a:rPr>
              <a:t>Патологоанатомічні зміни</a:t>
            </a:r>
            <a:endParaRPr lang="ru-RU" sz="4000">
              <a:solidFill>
                <a:schemeClr val="accent2"/>
              </a:solidFill>
            </a:endParaRPr>
          </a:p>
        </p:txBody>
      </p:sp>
      <p:sp>
        <p:nvSpPr>
          <p:cNvPr id="52227" name="Rectangle 3"/>
          <p:cNvSpPr>
            <a:spLocks noGrp="1" noChangeArrowheads="1"/>
          </p:cNvSpPr>
          <p:nvPr>
            <p:ph type="body" idx="1"/>
          </p:nvPr>
        </p:nvSpPr>
        <p:spPr/>
        <p:txBody>
          <a:bodyPr/>
          <a:lstStyle/>
          <a:p>
            <a:pPr>
              <a:lnSpc>
                <a:spcPct val="90000"/>
              </a:lnSpc>
            </a:pPr>
            <a:r>
              <a:rPr lang="ru-RU" sz="2800"/>
              <a:t>На слизовій оболонці травного каналу - крововиливи, ерозії, виразки. </a:t>
            </a:r>
          </a:p>
          <a:p>
            <a:pPr>
              <a:lnSpc>
                <a:spcPct val="90000"/>
              </a:lnSpc>
            </a:pPr>
            <a:r>
              <a:rPr lang="ru-RU" sz="2800"/>
              <a:t>Характерними для чуми собак вважаються крапчасті та смугасті крововиливи на слизових оболонках дванадцятипалої й прямої кишок, а також сечового міхура. </a:t>
            </a:r>
          </a:p>
          <a:p>
            <a:pPr>
              <a:lnSpc>
                <a:spcPct val="90000"/>
              </a:lnSpc>
            </a:pPr>
            <a:r>
              <a:rPr lang="ru-RU" sz="2800"/>
              <a:t>Селезінка часто збільшена і застійно гіперемійована. </a:t>
            </a:r>
          </a:p>
          <a:p>
            <a:pPr>
              <a:lnSpc>
                <a:spcPct val="90000"/>
              </a:lnSpc>
            </a:pPr>
            <a:r>
              <a:rPr lang="ru-RU" sz="2800"/>
              <a:t>В головному та спинному мозку виявляють негнійний енцефаломієліт.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AF520978-5BBB-4F53-AD02-584013FF14AD}" type="slidenum">
              <a:rPr lang="ru-RU"/>
              <a:pPr/>
              <a:t>32</a:t>
            </a:fld>
            <a:endParaRPr lang="ru-RU"/>
          </a:p>
        </p:txBody>
      </p:sp>
      <p:sp>
        <p:nvSpPr>
          <p:cNvPr id="53250" name="Rectangle 2"/>
          <p:cNvSpPr>
            <a:spLocks noGrp="1" noChangeArrowheads="1"/>
          </p:cNvSpPr>
          <p:nvPr>
            <p:ph type="title"/>
          </p:nvPr>
        </p:nvSpPr>
        <p:spPr>
          <a:xfrm>
            <a:off x="457200" y="274638"/>
            <a:ext cx="8229600" cy="561975"/>
          </a:xfrm>
        </p:spPr>
        <p:txBody>
          <a:bodyPr/>
          <a:lstStyle/>
          <a:p>
            <a:r>
              <a:rPr lang="uk-UA" sz="3600">
                <a:solidFill>
                  <a:schemeClr val="accent2"/>
                </a:solidFill>
              </a:rPr>
              <a:t>Патологоанатомічні зміни</a:t>
            </a:r>
            <a:endParaRPr lang="ru-RU" sz="3600">
              <a:solidFill>
                <a:schemeClr val="accent2"/>
              </a:solidFill>
            </a:endParaRPr>
          </a:p>
        </p:txBody>
      </p:sp>
      <p:pic>
        <p:nvPicPr>
          <p:cNvPr id="53253" name="Picture 5" descr="ФОТО2"/>
          <p:cNvPicPr>
            <a:picLocks noChangeAspect="1" noChangeArrowheads="1"/>
          </p:cNvPicPr>
          <p:nvPr/>
        </p:nvPicPr>
        <p:blipFill>
          <a:blip r:embed="rId2" cstate="print"/>
          <a:srcRect/>
          <a:stretch>
            <a:fillRect/>
          </a:stretch>
        </p:blipFill>
        <p:spPr bwMode="auto">
          <a:xfrm>
            <a:off x="827088" y="1125538"/>
            <a:ext cx="7900987" cy="4613275"/>
          </a:xfrm>
          <a:prstGeom prst="rect">
            <a:avLst/>
          </a:prstGeom>
          <a:noFill/>
        </p:spPr>
      </p:pic>
      <p:sp>
        <p:nvSpPr>
          <p:cNvPr id="53255" name="Text Box 7"/>
          <p:cNvSpPr txBox="1">
            <a:spLocks noChangeArrowheads="1"/>
          </p:cNvSpPr>
          <p:nvPr/>
        </p:nvSpPr>
        <p:spPr bwMode="auto">
          <a:xfrm>
            <a:off x="2627313" y="5876925"/>
            <a:ext cx="5127625" cy="396875"/>
          </a:xfrm>
          <a:prstGeom prst="rect">
            <a:avLst/>
          </a:prstGeom>
          <a:noFill/>
          <a:ln w="9525">
            <a:noFill/>
            <a:miter lim="800000"/>
            <a:headEnd/>
            <a:tailEnd/>
          </a:ln>
          <a:effectLst/>
        </p:spPr>
        <p:txBody>
          <a:bodyPr wrap="none">
            <a:spAutoFit/>
          </a:bodyPr>
          <a:lstStyle/>
          <a:p>
            <a:pPr algn="ctr"/>
            <a:r>
              <a:rPr lang="uk-UA" sz="2000"/>
              <a:t>Ураження печінки і шлунку при чумі собак</a:t>
            </a:r>
            <a:endParaRPr lang="ru-RU" sz="2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fld id="{29D3F201-7747-483E-836F-0E1BBD4CFF6B}" type="slidenum">
              <a:rPr lang="ru-RU"/>
              <a:pPr/>
              <a:t>33</a:t>
            </a:fld>
            <a:endParaRPr lang="ru-RU"/>
          </a:p>
        </p:txBody>
      </p:sp>
      <p:sp>
        <p:nvSpPr>
          <p:cNvPr id="54274" name="Rectangle 2"/>
          <p:cNvSpPr>
            <a:spLocks noGrp="1" noChangeArrowheads="1"/>
          </p:cNvSpPr>
          <p:nvPr>
            <p:ph type="title"/>
          </p:nvPr>
        </p:nvSpPr>
        <p:spPr>
          <a:xfrm>
            <a:off x="539750" y="333375"/>
            <a:ext cx="8229600" cy="422275"/>
          </a:xfrm>
        </p:spPr>
        <p:txBody>
          <a:bodyPr/>
          <a:lstStyle/>
          <a:p>
            <a:r>
              <a:rPr lang="uk-UA" sz="3600">
                <a:solidFill>
                  <a:schemeClr val="accent2"/>
                </a:solidFill>
              </a:rPr>
              <a:t>Патологоанатомічні зміни</a:t>
            </a:r>
            <a:endParaRPr lang="ru-RU" sz="3600">
              <a:solidFill>
                <a:schemeClr val="accent2"/>
              </a:solidFill>
            </a:endParaRPr>
          </a:p>
        </p:txBody>
      </p:sp>
      <p:pic>
        <p:nvPicPr>
          <p:cNvPr id="54277" name="Picture 5" descr="ФОТО4"/>
          <p:cNvPicPr>
            <a:picLocks noChangeAspect="1" noChangeArrowheads="1"/>
          </p:cNvPicPr>
          <p:nvPr/>
        </p:nvPicPr>
        <p:blipFill>
          <a:blip r:embed="rId2" cstate="print"/>
          <a:srcRect/>
          <a:stretch>
            <a:fillRect/>
          </a:stretch>
        </p:blipFill>
        <p:spPr bwMode="auto">
          <a:xfrm>
            <a:off x="395288" y="1125538"/>
            <a:ext cx="4879975" cy="3597275"/>
          </a:xfrm>
          <a:prstGeom prst="rect">
            <a:avLst/>
          </a:prstGeom>
          <a:noFill/>
        </p:spPr>
      </p:pic>
      <p:pic>
        <p:nvPicPr>
          <p:cNvPr id="54278" name="Picture 6" descr="ФОТО3"/>
          <p:cNvPicPr>
            <a:picLocks noChangeAspect="1" noChangeArrowheads="1"/>
          </p:cNvPicPr>
          <p:nvPr/>
        </p:nvPicPr>
        <p:blipFill>
          <a:blip r:embed="rId3" cstate="print"/>
          <a:srcRect/>
          <a:stretch>
            <a:fillRect/>
          </a:stretch>
        </p:blipFill>
        <p:spPr bwMode="auto">
          <a:xfrm>
            <a:off x="4356100" y="3255963"/>
            <a:ext cx="4556125" cy="3602037"/>
          </a:xfrm>
          <a:prstGeom prst="rect">
            <a:avLst/>
          </a:prstGeom>
          <a:noFill/>
        </p:spPr>
      </p:pic>
      <p:sp>
        <p:nvSpPr>
          <p:cNvPr id="54279" name="Text Box 7"/>
          <p:cNvSpPr txBox="1">
            <a:spLocks noChangeArrowheads="1"/>
          </p:cNvSpPr>
          <p:nvPr/>
        </p:nvSpPr>
        <p:spPr bwMode="auto">
          <a:xfrm>
            <a:off x="395288" y="4652963"/>
            <a:ext cx="4052887" cy="1006475"/>
          </a:xfrm>
          <a:prstGeom prst="rect">
            <a:avLst/>
          </a:prstGeom>
          <a:noFill/>
          <a:ln w="9525">
            <a:noFill/>
            <a:miter lim="800000"/>
            <a:headEnd/>
            <a:tailEnd/>
          </a:ln>
          <a:effectLst/>
        </p:spPr>
        <p:txBody>
          <a:bodyPr>
            <a:spAutoFit/>
          </a:bodyPr>
          <a:lstStyle/>
          <a:p>
            <a:r>
              <a:rPr lang="ru-RU" sz="2000">
                <a:solidFill>
                  <a:schemeClr val="accent2"/>
                </a:solidFill>
              </a:rPr>
              <a:t>↑ Значні геморагі ї під слизовою оболонкою тонкого віддіду кишечника</a:t>
            </a:r>
          </a:p>
        </p:txBody>
      </p:sp>
      <p:sp>
        <p:nvSpPr>
          <p:cNvPr id="54281" name="Text Box 9"/>
          <p:cNvSpPr txBox="1">
            <a:spLocks noChangeArrowheads="1"/>
          </p:cNvSpPr>
          <p:nvPr/>
        </p:nvSpPr>
        <p:spPr bwMode="auto">
          <a:xfrm>
            <a:off x="5559425" y="2060575"/>
            <a:ext cx="3584575" cy="1006475"/>
          </a:xfrm>
          <a:prstGeom prst="rect">
            <a:avLst/>
          </a:prstGeom>
          <a:noFill/>
          <a:ln w="9525">
            <a:noFill/>
            <a:miter lim="800000"/>
            <a:headEnd/>
            <a:tailEnd/>
          </a:ln>
          <a:effectLst/>
        </p:spPr>
        <p:txBody>
          <a:bodyPr>
            <a:spAutoFit/>
          </a:bodyPr>
          <a:lstStyle/>
          <a:p>
            <a:r>
              <a:rPr lang="ru-RU" sz="2000">
                <a:solidFill>
                  <a:schemeClr val="accent2"/>
                </a:solidFill>
              </a:rPr>
              <a:t>↓ Крововиливи під серозною оболонкою товстого кишечника</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D23B45F3-8229-43B6-B469-D5D8E404F3A3}" type="slidenum">
              <a:rPr lang="ru-RU"/>
              <a:pPr/>
              <a:t>34</a:t>
            </a:fld>
            <a:endParaRPr lang="ru-RU"/>
          </a:p>
        </p:txBody>
      </p:sp>
      <p:sp>
        <p:nvSpPr>
          <p:cNvPr id="55298" name="Rectangle 2"/>
          <p:cNvSpPr>
            <a:spLocks noGrp="1" noChangeArrowheads="1"/>
          </p:cNvSpPr>
          <p:nvPr>
            <p:ph type="title"/>
          </p:nvPr>
        </p:nvSpPr>
        <p:spPr/>
        <p:txBody>
          <a:bodyPr/>
          <a:lstStyle/>
          <a:p>
            <a:pPr marL="838200" indent="-838200"/>
            <a:r>
              <a:rPr lang="uk-UA" sz="3600">
                <a:solidFill>
                  <a:schemeClr val="accent2"/>
                </a:solidFill>
              </a:rPr>
              <a:t>Діагноз та лабораторна діагностика</a:t>
            </a:r>
            <a:endParaRPr lang="ru-RU" sz="3600">
              <a:solidFill>
                <a:schemeClr val="accent2"/>
              </a:solidFill>
            </a:endParaRPr>
          </a:p>
        </p:txBody>
      </p:sp>
      <p:sp>
        <p:nvSpPr>
          <p:cNvPr id="55299" name="Rectangle 3"/>
          <p:cNvSpPr>
            <a:spLocks noGrp="1" noChangeArrowheads="1"/>
          </p:cNvSpPr>
          <p:nvPr>
            <p:ph type="body" idx="1"/>
          </p:nvPr>
        </p:nvSpPr>
        <p:spPr/>
        <p:txBody>
          <a:bodyPr/>
          <a:lstStyle/>
          <a:p>
            <a:pPr>
              <a:lnSpc>
                <a:spcPct val="80000"/>
              </a:lnSpc>
            </a:pPr>
            <a:r>
              <a:rPr lang="ru-RU" sz="2800"/>
              <a:t>Діагноз установлюють на підставі клініко-епізоотологічних даних, патологоанатомічних змін та результатів лабораторних досліджень.</a:t>
            </a:r>
          </a:p>
          <a:p>
            <a:pPr>
              <a:lnSpc>
                <a:spcPct val="80000"/>
              </a:lnSpc>
            </a:pPr>
            <a:r>
              <a:rPr lang="ru-RU" sz="2800"/>
              <a:t>Лабораторна діагностика. Ґрунтується на виявленні в гістологічних зрізах специфічних тілець-включень у цитоплазмі епітеліальних клітин слизової оболонки сечового міхура, в ядрі клітин епітелію слизових оболонок жовчного міхура, жовчних ходів, шлунка, дванадцятипалої кишки, звивистих канальців нирок, бронхів та альвеол хворих або загиблих звірів.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fld id="{0EF54496-2680-44B6-AD7B-AC34DB8C39BF}" type="slidenum">
              <a:rPr lang="ru-RU"/>
              <a:pPr/>
              <a:t>35</a:t>
            </a:fld>
            <a:endParaRPr lang="ru-RU"/>
          </a:p>
        </p:txBody>
      </p:sp>
      <p:sp>
        <p:nvSpPr>
          <p:cNvPr id="56322" name="Rectangle 2"/>
          <p:cNvSpPr>
            <a:spLocks noGrp="1" noChangeArrowheads="1"/>
          </p:cNvSpPr>
          <p:nvPr>
            <p:ph type="title"/>
          </p:nvPr>
        </p:nvSpPr>
        <p:spPr/>
        <p:txBody>
          <a:bodyPr/>
          <a:lstStyle/>
          <a:p>
            <a:r>
              <a:rPr lang="uk-UA" sz="3600">
                <a:solidFill>
                  <a:schemeClr val="accent2"/>
                </a:solidFill>
              </a:rPr>
              <a:t>Діагноз та лабораторна діагностика</a:t>
            </a:r>
            <a:endParaRPr lang="ru-RU" sz="3600">
              <a:solidFill>
                <a:schemeClr val="accent2"/>
              </a:solidFill>
            </a:endParaRPr>
          </a:p>
        </p:txBody>
      </p:sp>
      <p:pic>
        <p:nvPicPr>
          <p:cNvPr id="56324" name="Picture 4" descr="ФОТО1"/>
          <p:cNvPicPr>
            <a:picLocks noChangeAspect="1" noChangeArrowheads="1"/>
          </p:cNvPicPr>
          <p:nvPr/>
        </p:nvPicPr>
        <p:blipFill>
          <a:blip r:embed="rId2" cstate="print"/>
          <a:srcRect/>
          <a:stretch>
            <a:fillRect/>
          </a:stretch>
        </p:blipFill>
        <p:spPr bwMode="auto">
          <a:xfrm>
            <a:off x="1979613" y="1125538"/>
            <a:ext cx="5643562" cy="4618037"/>
          </a:xfrm>
          <a:prstGeom prst="rect">
            <a:avLst/>
          </a:prstGeom>
          <a:noFill/>
        </p:spPr>
      </p:pic>
      <p:sp>
        <p:nvSpPr>
          <p:cNvPr id="56325" name="Text Box 5"/>
          <p:cNvSpPr txBox="1">
            <a:spLocks noChangeArrowheads="1"/>
          </p:cNvSpPr>
          <p:nvPr/>
        </p:nvSpPr>
        <p:spPr bwMode="auto">
          <a:xfrm>
            <a:off x="2916238" y="5876925"/>
            <a:ext cx="3941762" cy="396875"/>
          </a:xfrm>
          <a:prstGeom prst="rect">
            <a:avLst/>
          </a:prstGeom>
          <a:noFill/>
          <a:ln w="9525">
            <a:noFill/>
            <a:miter lim="800000"/>
            <a:headEnd/>
            <a:tailEnd/>
          </a:ln>
          <a:effectLst/>
        </p:spPr>
        <p:txBody>
          <a:bodyPr wrap="none">
            <a:spAutoFit/>
          </a:bodyPr>
          <a:lstStyle/>
          <a:p>
            <a:r>
              <a:rPr lang="uk-UA" sz="2000">
                <a:solidFill>
                  <a:schemeClr val="accent2"/>
                </a:solidFill>
              </a:rPr>
              <a:t>Еозинофільні тільця-включення</a:t>
            </a:r>
            <a:endParaRPr lang="ru-RU" sz="2000">
              <a:solidFill>
                <a:schemeClr val="accent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021CDFEB-3A30-4DCD-89E7-509771A11EF3}" type="slidenum">
              <a:rPr lang="ru-RU"/>
              <a:pPr/>
              <a:t>36</a:t>
            </a:fld>
            <a:endParaRPr lang="ru-RU"/>
          </a:p>
        </p:txBody>
      </p:sp>
      <p:sp>
        <p:nvSpPr>
          <p:cNvPr id="57346" name="Rectangle 2"/>
          <p:cNvSpPr>
            <a:spLocks noGrp="1" noChangeArrowheads="1"/>
          </p:cNvSpPr>
          <p:nvPr>
            <p:ph type="title"/>
          </p:nvPr>
        </p:nvSpPr>
        <p:spPr/>
        <p:txBody>
          <a:bodyPr/>
          <a:lstStyle/>
          <a:p>
            <a:r>
              <a:rPr lang="uk-UA" sz="3600">
                <a:solidFill>
                  <a:schemeClr val="accent2"/>
                </a:solidFill>
              </a:rPr>
              <a:t>Діагноз та лабораторна діагностика</a:t>
            </a:r>
            <a:endParaRPr lang="ru-RU" sz="3600">
              <a:solidFill>
                <a:schemeClr val="accent2"/>
              </a:solidFill>
            </a:endParaRPr>
          </a:p>
        </p:txBody>
      </p:sp>
      <p:sp>
        <p:nvSpPr>
          <p:cNvPr id="57347" name="Rectangle 3"/>
          <p:cNvSpPr>
            <a:spLocks noGrp="1" noChangeArrowheads="1"/>
          </p:cNvSpPr>
          <p:nvPr>
            <p:ph type="body" idx="1"/>
          </p:nvPr>
        </p:nvSpPr>
        <p:spPr/>
        <p:txBody>
          <a:bodyPr/>
          <a:lstStyle/>
          <a:p>
            <a:pPr>
              <a:lnSpc>
                <a:spcPct val="90000"/>
              </a:lnSpc>
            </a:pPr>
            <a:r>
              <a:rPr lang="ru-RU" sz="2800"/>
              <a:t>У сумнівних випадках вдаються до біопроби на щенятах того виду тварин, від якого взято патологічний матеріал для дослідження.</a:t>
            </a:r>
          </a:p>
          <a:p>
            <a:pPr>
              <a:lnSpc>
                <a:spcPct val="90000"/>
              </a:lnSpc>
            </a:pPr>
            <a:r>
              <a:rPr lang="ru-RU" sz="2800"/>
              <a:t>Щенята лисиць, норок, песців на 10 - 14-ту добу після підшкірного або внутрішньом'язового введення 3 - 5 мл 10 %-ї суспензії патологічного матеріалу захворюють на чуму з характерними клінічними ознаками: підвищення температури тіла, відмова від кормів, пронос, кон'юнктивіт, риніт.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5381976F-681A-4746-8853-5414BF0FF23B}" type="slidenum">
              <a:rPr lang="ru-RU"/>
              <a:pPr/>
              <a:t>37</a:t>
            </a:fld>
            <a:endParaRPr lang="ru-RU"/>
          </a:p>
        </p:txBody>
      </p:sp>
      <p:sp>
        <p:nvSpPr>
          <p:cNvPr id="58370" name="Rectangle 2"/>
          <p:cNvSpPr>
            <a:spLocks noGrp="1" noChangeArrowheads="1"/>
          </p:cNvSpPr>
          <p:nvPr>
            <p:ph type="title"/>
          </p:nvPr>
        </p:nvSpPr>
        <p:spPr/>
        <p:txBody>
          <a:bodyPr/>
          <a:lstStyle/>
          <a:p>
            <a:r>
              <a:rPr lang="uk-UA" sz="3600">
                <a:solidFill>
                  <a:schemeClr val="accent2"/>
                </a:solidFill>
              </a:rPr>
              <a:t>Діагноз та лабораторна діагностика</a:t>
            </a:r>
            <a:endParaRPr lang="ru-RU" sz="3600">
              <a:solidFill>
                <a:schemeClr val="accent2"/>
              </a:solidFill>
            </a:endParaRPr>
          </a:p>
        </p:txBody>
      </p:sp>
      <p:sp>
        <p:nvSpPr>
          <p:cNvPr id="58371" name="Rectangle 3"/>
          <p:cNvSpPr>
            <a:spLocks noGrp="1" noChangeArrowheads="1"/>
          </p:cNvSpPr>
          <p:nvPr>
            <p:ph type="body" idx="1"/>
          </p:nvPr>
        </p:nvSpPr>
        <p:spPr/>
        <p:txBody>
          <a:bodyPr/>
          <a:lstStyle/>
          <a:p>
            <a:pPr>
              <a:lnSpc>
                <a:spcPct val="90000"/>
              </a:lnSpc>
            </a:pPr>
            <a:r>
              <a:rPr lang="ru-RU" sz="2400"/>
              <a:t>Вірусологічні дослідження для виділення та ідентифікації вірусу пов'язані зі значними труднощами, тому їх проводять дуже рідко. З метою ретроспективної діагностики досліджують парні сироватки крові хворих і перехворілих тварин за допомогою РН, РЗК та РЗГА. </a:t>
            </a:r>
          </a:p>
          <a:p>
            <a:pPr>
              <a:lnSpc>
                <a:spcPct val="90000"/>
              </a:lnSpc>
            </a:pPr>
            <a:r>
              <a:rPr lang="ru-RU" sz="2400"/>
              <a:t>У лабораторію для дослідження направляють цілі трупи звірів і собак або паренхіматозні органи, лімфатичні вузли, головний мозок, сечовий міхур. Для серологічного дослідження надсилають проби сироваток крові.</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B0355496-B9DB-4F49-8D7B-BA6FAB15991C}" type="slidenum">
              <a:rPr lang="ru-RU"/>
              <a:pPr/>
              <a:t>38</a:t>
            </a:fld>
            <a:endParaRPr lang="ru-RU"/>
          </a:p>
        </p:txBody>
      </p:sp>
      <p:sp>
        <p:nvSpPr>
          <p:cNvPr id="59394" name="Rectangle 2"/>
          <p:cNvSpPr>
            <a:spLocks noGrp="1" noChangeArrowheads="1"/>
          </p:cNvSpPr>
          <p:nvPr>
            <p:ph type="title"/>
          </p:nvPr>
        </p:nvSpPr>
        <p:spPr/>
        <p:txBody>
          <a:bodyPr/>
          <a:lstStyle/>
          <a:p>
            <a:r>
              <a:rPr lang="uk-UA" sz="4000">
                <a:solidFill>
                  <a:schemeClr val="accent2"/>
                </a:solidFill>
              </a:rPr>
              <a:t>Диференціальна діагностика</a:t>
            </a:r>
            <a:endParaRPr lang="ru-RU" sz="4000">
              <a:solidFill>
                <a:schemeClr val="accent2"/>
              </a:solidFill>
            </a:endParaRPr>
          </a:p>
        </p:txBody>
      </p:sp>
      <p:sp>
        <p:nvSpPr>
          <p:cNvPr id="59395" name="Rectangle 3"/>
          <p:cNvSpPr>
            <a:spLocks noGrp="1" noChangeArrowheads="1"/>
          </p:cNvSpPr>
          <p:nvPr>
            <p:ph type="body" idx="1"/>
          </p:nvPr>
        </p:nvSpPr>
        <p:spPr/>
        <p:txBody>
          <a:bodyPr/>
          <a:lstStyle/>
          <a:p>
            <a:pPr>
              <a:lnSpc>
                <a:spcPct val="90000"/>
              </a:lnSpc>
            </a:pPr>
            <a:r>
              <a:rPr lang="ru-RU" sz="2800"/>
              <a:t>Передбачає виключення інфекційного гепатиту (інфекційного енцефаломієліту), сказу, хвороби Ауєскі, алеутської хвороби норок, парвовірусного ентериту норок, пастерельозу, сальмонельозу, авітамінозу В1, кормових отруєнь. </a:t>
            </a:r>
          </a:p>
          <a:p>
            <a:pPr>
              <a:lnSpc>
                <a:spcPct val="90000"/>
              </a:lnSpc>
            </a:pPr>
            <a:r>
              <a:rPr lang="ru-RU" sz="2800"/>
              <a:t>При інфекційному енцефаломієліті, як і при чумі м'ясоїдних,спостерігаються нервові явища, однак виражені вони значно сильніше і супроводжуються епілептичними нападами, судомами окремих груп м'язів, слинотечею.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3495CB5D-8A72-4411-95B9-A82770089A66}" type="slidenum">
              <a:rPr lang="ru-RU"/>
              <a:pPr/>
              <a:t>39</a:t>
            </a:fld>
            <a:endParaRPr lang="ru-RU"/>
          </a:p>
        </p:txBody>
      </p:sp>
      <p:sp>
        <p:nvSpPr>
          <p:cNvPr id="60418" name="Rectangle 2"/>
          <p:cNvSpPr>
            <a:spLocks noGrp="1" noChangeArrowheads="1"/>
          </p:cNvSpPr>
          <p:nvPr>
            <p:ph type="title"/>
          </p:nvPr>
        </p:nvSpPr>
        <p:spPr/>
        <p:txBody>
          <a:bodyPr/>
          <a:lstStyle/>
          <a:p>
            <a:r>
              <a:rPr lang="uk-UA" sz="4000">
                <a:solidFill>
                  <a:schemeClr val="accent2"/>
                </a:solidFill>
              </a:rPr>
              <a:t>Диференціальна діагностика</a:t>
            </a:r>
            <a:endParaRPr lang="ru-RU" sz="4000">
              <a:solidFill>
                <a:schemeClr val="accent2"/>
              </a:solidFill>
            </a:endParaRPr>
          </a:p>
        </p:txBody>
      </p:sp>
      <p:sp>
        <p:nvSpPr>
          <p:cNvPr id="60419" name="Rectangle 3"/>
          <p:cNvSpPr>
            <a:spLocks noGrp="1" noChangeArrowheads="1"/>
          </p:cNvSpPr>
          <p:nvPr>
            <p:ph type="body" idx="1"/>
          </p:nvPr>
        </p:nvSpPr>
        <p:spPr/>
        <p:txBody>
          <a:bodyPr/>
          <a:lstStyle/>
          <a:p>
            <a:pPr>
              <a:lnSpc>
                <a:spcPct val="90000"/>
              </a:lnSpc>
            </a:pPr>
            <a:r>
              <a:rPr lang="ru-RU" sz="2400"/>
              <a:t>Характерні жовтяничність і збільшення печінки. Загибель щенят трапляється лише в окремих сім'ях. </a:t>
            </a:r>
          </a:p>
          <a:p>
            <a:pPr>
              <a:lnSpc>
                <a:spcPct val="90000"/>
              </a:lnSpc>
            </a:pPr>
            <a:r>
              <a:rPr lang="ru-RU" sz="2400"/>
              <a:t>Не буває риніту, кон'юнктивіту, пустульозних висипань на шкірі черева та внутрішній поверхні стегон.</a:t>
            </a:r>
          </a:p>
          <a:p>
            <a:pPr>
              <a:lnSpc>
                <a:spcPct val="90000"/>
              </a:lnSpc>
            </a:pPr>
            <a:r>
              <a:rPr lang="ru-RU" sz="2400"/>
              <a:t>Позитивні результати біопроби на морських свинках та білих щурах, які не чутливі до вірусу чуми. Сказ характеризується агресивністю хворих звірів, паралічами нижньої щелепи та задніх кінцівок. </a:t>
            </a:r>
          </a:p>
          <a:p>
            <a:pPr>
              <a:lnSpc>
                <a:spcPct val="90000"/>
              </a:lnSpc>
            </a:pPr>
            <a:r>
              <a:rPr lang="ru-RU" sz="2400"/>
              <a:t>В амонових рогах головного мозку виявляються тільця Бабеша - Негрі.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18B1E601-5D69-429E-9F63-8186D0AE7C05}" type="slidenum">
              <a:rPr lang="ru-RU"/>
              <a:pPr/>
              <a:t>4</a:t>
            </a:fld>
            <a:endParaRPr lang="ru-RU"/>
          </a:p>
        </p:txBody>
      </p:sp>
      <p:sp>
        <p:nvSpPr>
          <p:cNvPr id="4098" name="Rectangle 2"/>
          <p:cNvSpPr>
            <a:spLocks noGrp="1" noChangeArrowheads="1"/>
          </p:cNvSpPr>
          <p:nvPr>
            <p:ph type="title"/>
          </p:nvPr>
        </p:nvSpPr>
        <p:spPr/>
        <p:txBody>
          <a:bodyPr/>
          <a:lstStyle/>
          <a:p>
            <a:pPr marL="838200" indent="-838200"/>
            <a:r>
              <a:rPr lang="uk-UA" sz="3600">
                <a:solidFill>
                  <a:schemeClr val="accent2"/>
                </a:solidFill>
              </a:rPr>
              <a:t>Історична довідка.</a:t>
            </a:r>
            <a:br>
              <a:rPr lang="uk-UA" sz="3600">
                <a:solidFill>
                  <a:schemeClr val="accent2"/>
                </a:solidFill>
              </a:rPr>
            </a:br>
            <a:endParaRPr lang="ru-RU" sz="3600">
              <a:solidFill>
                <a:schemeClr val="accent2"/>
              </a:solidFill>
            </a:endParaRPr>
          </a:p>
        </p:txBody>
      </p:sp>
      <p:sp>
        <p:nvSpPr>
          <p:cNvPr id="4099" name="Rectangle 3"/>
          <p:cNvSpPr>
            <a:spLocks noGrp="1" noChangeArrowheads="1"/>
          </p:cNvSpPr>
          <p:nvPr>
            <p:ph type="body" idx="1"/>
          </p:nvPr>
        </p:nvSpPr>
        <p:spPr/>
        <p:txBody>
          <a:bodyPr/>
          <a:lstStyle/>
          <a:p>
            <a:pPr>
              <a:lnSpc>
                <a:spcPct val="80000"/>
              </a:lnSpc>
            </a:pPr>
            <a:r>
              <a:rPr lang="ru-RU" sz="2800"/>
              <a:t>Чуму м'ясоїдних установлено в Європі та Росії в другій половині XVIII ст.</a:t>
            </a:r>
          </a:p>
          <a:p>
            <a:pPr>
              <a:lnSpc>
                <a:spcPct val="80000"/>
              </a:lnSpc>
            </a:pPr>
            <a:r>
              <a:rPr lang="ru-RU" sz="2800"/>
              <a:t> У 1762 р. зареєстровано в Криму під назвою «кримська хвороба».</a:t>
            </a:r>
          </a:p>
          <a:p>
            <a:pPr>
              <a:lnSpc>
                <a:spcPct val="80000"/>
              </a:lnSpc>
            </a:pPr>
            <a:r>
              <a:rPr lang="ru-RU" sz="2800"/>
              <a:t> Вірус чуми собак вперше був виявлений французьким ученим Карре в 1905 р., вірусна природа хвороби доведена Данкіним і Лейдлоу в 1926 р. </a:t>
            </a:r>
          </a:p>
          <a:p>
            <a:pPr>
              <a:lnSpc>
                <a:spcPct val="80000"/>
              </a:lnSpc>
            </a:pPr>
            <a:r>
              <a:rPr lang="ru-RU" sz="2800"/>
              <a:t>Чума м'ясоїдних поширена в багатьох країнах світу, завдає значних економічних збитків хутровому звірівництву та службовому собаківництву.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D8DC7849-7F55-4184-A082-32ACBEF699F4}" type="slidenum">
              <a:rPr lang="ru-RU"/>
              <a:pPr/>
              <a:t>40</a:t>
            </a:fld>
            <a:endParaRPr lang="ru-RU"/>
          </a:p>
        </p:txBody>
      </p:sp>
      <p:sp>
        <p:nvSpPr>
          <p:cNvPr id="61442" name="Rectangle 2"/>
          <p:cNvSpPr>
            <a:spLocks noGrp="1" noChangeArrowheads="1"/>
          </p:cNvSpPr>
          <p:nvPr>
            <p:ph type="title"/>
          </p:nvPr>
        </p:nvSpPr>
        <p:spPr/>
        <p:txBody>
          <a:bodyPr/>
          <a:lstStyle/>
          <a:p>
            <a:r>
              <a:rPr lang="uk-UA" sz="4000">
                <a:solidFill>
                  <a:schemeClr val="accent2"/>
                </a:solidFill>
              </a:rPr>
              <a:t>Диференціальна діагностика</a:t>
            </a:r>
            <a:endParaRPr lang="ru-RU" sz="4000">
              <a:solidFill>
                <a:schemeClr val="accent2"/>
              </a:solidFill>
            </a:endParaRPr>
          </a:p>
        </p:txBody>
      </p:sp>
      <p:sp>
        <p:nvSpPr>
          <p:cNvPr id="61443" name="Rectangle 3"/>
          <p:cNvSpPr>
            <a:spLocks noGrp="1" noChangeArrowheads="1"/>
          </p:cNvSpPr>
          <p:nvPr>
            <p:ph type="body" idx="1"/>
          </p:nvPr>
        </p:nvSpPr>
        <p:spPr/>
        <p:txBody>
          <a:bodyPr/>
          <a:lstStyle/>
          <a:p>
            <a:pPr>
              <a:lnSpc>
                <a:spcPct val="80000"/>
              </a:lnSpc>
            </a:pPr>
            <a:r>
              <a:rPr lang="ru-RU" sz="2800"/>
              <a:t>Відсутні характерні для чуми м'ясоїдних риніти й кон'юнктивіти. Перебіг хвороби Ауєскі у собак, котів та хутрових звірів надзвичайно швидкий, упродовж однієї доби, супроводжується сильним свербежем. </a:t>
            </a:r>
          </a:p>
          <a:p>
            <a:pPr>
              <a:lnSpc>
                <a:spcPct val="80000"/>
              </a:lnSpc>
            </a:pPr>
            <a:r>
              <a:rPr lang="ru-RU" sz="2800"/>
              <a:t>Хворі тварини енергійно розчухують та гризуть сверблячі ділянки шиї, відмічаються часті жувальні рухи з виділенням з ротової порожнини значної кількості пінистої слини.</a:t>
            </a:r>
          </a:p>
          <a:p>
            <a:pPr>
              <a:lnSpc>
                <a:spcPct val="80000"/>
              </a:lnSpc>
            </a:pPr>
            <a:r>
              <a:rPr lang="ru-RU" sz="2800"/>
              <a:t> Збудник патогенний для білих мишей, кролів та морських свинок, які не сприйнятливі до вірусу чуми м'ясоїдних.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196BB063-EBDC-455C-B11E-F9B05276FE9C}" type="slidenum">
              <a:rPr lang="ru-RU"/>
              <a:pPr/>
              <a:t>41</a:t>
            </a:fld>
            <a:endParaRPr lang="ru-RU"/>
          </a:p>
        </p:txBody>
      </p:sp>
      <p:sp>
        <p:nvSpPr>
          <p:cNvPr id="62466" name="Rectangle 2"/>
          <p:cNvSpPr>
            <a:spLocks noGrp="1" noChangeArrowheads="1"/>
          </p:cNvSpPr>
          <p:nvPr>
            <p:ph type="title"/>
          </p:nvPr>
        </p:nvSpPr>
        <p:spPr/>
        <p:txBody>
          <a:bodyPr/>
          <a:lstStyle/>
          <a:p>
            <a:r>
              <a:rPr lang="uk-UA" sz="4000">
                <a:solidFill>
                  <a:schemeClr val="accent2"/>
                </a:solidFill>
              </a:rPr>
              <a:t>Диференціальна діагностика</a:t>
            </a:r>
            <a:endParaRPr lang="ru-RU" sz="4000">
              <a:solidFill>
                <a:schemeClr val="accent2"/>
              </a:solidFill>
            </a:endParaRPr>
          </a:p>
        </p:txBody>
      </p:sp>
      <p:sp>
        <p:nvSpPr>
          <p:cNvPr id="62467" name="Rectangle 3"/>
          <p:cNvSpPr>
            <a:spLocks noGrp="1" noChangeArrowheads="1"/>
          </p:cNvSpPr>
          <p:nvPr>
            <p:ph type="body" idx="1"/>
          </p:nvPr>
        </p:nvSpPr>
        <p:spPr/>
        <p:txBody>
          <a:bodyPr/>
          <a:lstStyle/>
          <a:p>
            <a:pPr>
              <a:lnSpc>
                <a:spcPct val="90000"/>
              </a:lnSpc>
            </a:pPr>
            <a:r>
              <a:rPr lang="ru-RU" sz="2400"/>
              <a:t>На парвовірусний ентерит м'ясо ї дних хворіють щенята після відлучення їх від матерів. Хвороба виникає раптово, перебіг переважно гострий (5 - 7 діб), супроводжується ураженням в основному тонких кишок. </a:t>
            </a:r>
          </a:p>
          <a:p>
            <a:pPr>
              <a:lnSpc>
                <a:spcPct val="90000"/>
              </a:lnSpc>
            </a:pPr>
            <a:r>
              <a:rPr lang="ru-RU" sz="2400"/>
              <a:t>Відсутні кон'юнктивіти, риніти, нервові явища, що характеризують чуму. Позитивні результати біопроби на молодих кошенятах. </a:t>
            </a:r>
          </a:p>
          <a:p>
            <a:pPr>
              <a:lnSpc>
                <a:spcPct val="90000"/>
              </a:lnSpc>
            </a:pPr>
            <a:r>
              <a:rPr lang="ru-RU" sz="2400"/>
              <a:t>Під час досліджень у фекаліях виявляються трубочки десквамованого епітелію слизової оболонки, а в епітелії тонких кишок - внутрішньоядерні включення.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85284012-C378-406E-A62D-55314A1C22A4}" type="slidenum">
              <a:rPr lang="ru-RU"/>
              <a:pPr/>
              <a:t>42</a:t>
            </a:fld>
            <a:endParaRPr lang="ru-RU"/>
          </a:p>
        </p:txBody>
      </p:sp>
      <p:sp>
        <p:nvSpPr>
          <p:cNvPr id="63490" name="Rectangle 2"/>
          <p:cNvSpPr>
            <a:spLocks noGrp="1" noChangeArrowheads="1"/>
          </p:cNvSpPr>
          <p:nvPr>
            <p:ph type="title"/>
          </p:nvPr>
        </p:nvSpPr>
        <p:spPr/>
        <p:txBody>
          <a:bodyPr/>
          <a:lstStyle/>
          <a:p>
            <a:r>
              <a:rPr lang="uk-UA" sz="4000">
                <a:solidFill>
                  <a:schemeClr val="accent2"/>
                </a:solidFill>
              </a:rPr>
              <a:t>Диференціальна діагностика</a:t>
            </a:r>
            <a:endParaRPr lang="ru-RU" sz="4000">
              <a:solidFill>
                <a:schemeClr val="accent2"/>
              </a:solidFill>
            </a:endParaRPr>
          </a:p>
        </p:txBody>
      </p:sp>
      <p:sp>
        <p:nvSpPr>
          <p:cNvPr id="63491" name="Rectangle 3"/>
          <p:cNvSpPr>
            <a:spLocks noGrp="1" noChangeArrowheads="1"/>
          </p:cNvSpPr>
          <p:nvPr>
            <p:ph type="body" idx="1"/>
          </p:nvPr>
        </p:nvSpPr>
        <p:spPr/>
        <p:txBody>
          <a:bodyPr/>
          <a:lstStyle/>
          <a:p>
            <a:pPr>
              <a:lnSpc>
                <a:spcPct val="80000"/>
              </a:lnSpc>
            </a:pPr>
            <a:r>
              <a:rPr lang="ru-RU" sz="2400"/>
              <a:t>Діагноз остаточно встановлюють після отримання позитивних езультатів досліджень патологічного матеріалу за РГА та РЗГА.</a:t>
            </a:r>
          </a:p>
          <a:p>
            <a:pPr>
              <a:lnSpc>
                <a:spcPct val="80000"/>
              </a:lnSpc>
            </a:pPr>
            <a:r>
              <a:rPr lang="ru-RU" sz="2400"/>
              <a:t>Для алеутської хвороби норок характерні стаціонарність, дуже повільне поширення інфекції, латентний перебіг хвороби. Діагноз установлюють на підставі позитивнихпоказників реакції імуноелектрофорезу та йодноаглютинаційного тесту.</a:t>
            </a:r>
          </a:p>
          <a:p>
            <a:pPr>
              <a:lnSpc>
                <a:spcPct val="80000"/>
              </a:lnSpc>
            </a:pPr>
            <a:r>
              <a:rPr lang="ru-RU" sz="2400"/>
              <a:t>Пастерельоз з'являється в господарстві раптово, швидко охоплює звірів усіх вікових груп. Гострий перебіг хвороби характеризується явищами септицемії та геморагічного діатезу, хронічний перебіг - осередковим некрозом клітин паренхіми печінки, нирок, шлунка.</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0E212522-477B-40EC-9074-058CB4EAE3EB}" type="slidenum">
              <a:rPr lang="ru-RU"/>
              <a:pPr/>
              <a:t>43</a:t>
            </a:fld>
            <a:endParaRPr lang="ru-RU"/>
          </a:p>
        </p:txBody>
      </p:sp>
      <p:sp>
        <p:nvSpPr>
          <p:cNvPr id="64514" name="Rectangle 2"/>
          <p:cNvSpPr>
            <a:spLocks noGrp="1" noChangeArrowheads="1"/>
          </p:cNvSpPr>
          <p:nvPr>
            <p:ph type="title"/>
          </p:nvPr>
        </p:nvSpPr>
        <p:spPr/>
        <p:txBody>
          <a:bodyPr/>
          <a:lstStyle/>
          <a:p>
            <a:r>
              <a:rPr lang="uk-UA" sz="4000">
                <a:solidFill>
                  <a:schemeClr val="accent2"/>
                </a:solidFill>
              </a:rPr>
              <a:t>Диференціальна діагностика</a:t>
            </a:r>
            <a:endParaRPr lang="ru-RU" sz="4000">
              <a:solidFill>
                <a:schemeClr val="accent2"/>
              </a:solidFill>
            </a:endParaRPr>
          </a:p>
        </p:txBody>
      </p:sp>
      <p:sp>
        <p:nvSpPr>
          <p:cNvPr id="64515" name="Rectangle 3"/>
          <p:cNvSpPr>
            <a:spLocks noGrp="1" noChangeArrowheads="1"/>
          </p:cNvSpPr>
          <p:nvPr>
            <p:ph type="body" idx="1"/>
          </p:nvPr>
        </p:nvSpPr>
        <p:spPr>
          <a:xfrm>
            <a:off x="539750" y="1196975"/>
            <a:ext cx="8147050" cy="5327650"/>
          </a:xfrm>
        </p:spPr>
        <p:txBody>
          <a:bodyPr/>
          <a:lstStyle/>
          <a:p>
            <a:pPr>
              <a:lnSpc>
                <a:spcPct val="90000"/>
              </a:lnSpc>
            </a:pPr>
            <a:r>
              <a:rPr lang="ru-RU" sz="2400"/>
              <a:t>Бактеріологічні дослідження забезпечують швидке виділення збудника хвороби. Сальмонельоз спостерігається переважно влітку (липень - серпень) серед щенят 1 - 2-місячного віку.</a:t>
            </a:r>
          </a:p>
          <a:p>
            <a:pPr>
              <a:lnSpc>
                <a:spcPct val="90000"/>
              </a:lnSpc>
            </a:pPr>
            <a:r>
              <a:rPr lang="ru-RU" sz="2400"/>
              <a:t> На розтині виявляється збільшена в 5 - 10 разів селезінка. Збудник хвороби швидко визначається бактеріологічними дослідженнями.</a:t>
            </a:r>
          </a:p>
          <a:p>
            <a:pPr>
              <a:lnSpc>
                <a:spcPct val="90000"/>
              </a:lnSpc>
            </a:pPr>
            <a:r>
              <a:rPr lang="ru-RU" sz="2400"/>
              <a:t> Отруєння завжди пов'язане зі згодовуванням неякісних кормів, що встановлюється токсикологічними дослідженнями. При гіповітамінозах В1 спостерігається дистрофія та переродження печінки. Діагноз підтверджується результатами біохімічних досліджень крові та сечі на вміст вітаміну В1 і піровиноградної кислоти.</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BB6A4272-538F-4E4E-8AC8-409B0EE301E5}" type="slidenum">
              <a:rPr lang="ru-RU"/>
              <a:pPr/>
              <a:t>44</a:t>
            </a:fld>
            <a:endParaRPr lang="ru-RU"/>
          </a:p>
        </p:txBody>
      </p:sp>
      <p:sp>
        <p:nvSpPr>
          <p:cNvPr id="65538" name="Rectangle 2"/>
          <p:cNvSpPr>
            <a:spLocks noGrp="1" noChangeArrowheads="1"/>
          </p:cNvSpPr>
          <p:nvPr>
            <p:ph type="title"/>
          </p:nvPr>
        </p:nvSpPr>
        <p:spPr/>
        <p:txBody>
          <a:bodyPr/>
          <a:lstStyle/>
          <a:p>
            <a:pPr marL="838200" indent="-838200"/>
            <a:r>
              <a:rPr lang="uk-UA" sz="4000">
                <a:solidFill>
                  <a:schemeClr val="accent2"/>
                </a:solidFill>
              </a:rPr>
              <a:t>Лікування, імунітет</a:t>
            </a:r>
            <a:endParaRPr lang="ru-RU" sz="4000">
              <a:solidFill>
                <a:schemeClr val="accent2"/>
              </a:solidFill>
            </a:endParaRPr>
          </a:p>
        </p:txBody>
      </p:sp>
      <p:sp>
        <p:nvSpPr>
          <p:cNvPr id="65539" name="Rectangle 3"/>
          <p:cNvSpPr>
            <a:spLocks noGrp="1" noChangeArrowheads="1"/>
          </p:cNvSpPr>
          <p:nvPr>
            <p:ph type="body" idx="1"/>
          </p:nvPr>
        </p:nvSpPr>
        <p:spPr/>
        <p:txBody>
          <a:bodyPr/>
          <a:lstStyle/>
          <a:p>
            <a:pPr>
              <a:lnSpc>
                <a:spcPct val="80000"/>
              </a:lnSpc>
            </a:pPr>
            <a:r>
              <a:rPr lang="ru-RU" sz="2400"/>
              <a:t>На початку хвороби з успіхом використовують гіперімунну сироватку проти чуми м'ясоїдних і гамма-глобулін, меншою мірою - цитровану кров здорових звірів. Для пригнічення збудників секундарної інфекції застосовують сульфаніламідні й нітрофуранові препарати, а також антибіотики широкого спектра дії з попереднім визначенням чутливості до них бактеріальної мікрофлори. </a:t>
            </a:r>
          </a:p>
          <a:p>
            <a:pPr>
              <a:lnSpc>
                <a:spcPct val="80000"/>
              </a:lnSpc>
            </a:pPr>
            <a:r>
              <a:rPr lang="ru-RU" sz="2400"/>
              <a:t>Проводять також симптоматичне лікування, дають серцеві, жарознижувальні та відхаркувальні препарати. При нервових явищах призначають люмінал, мединал, бромід калію та інші засоби. Хворих тварин забезпечують дієтичними кормами та оптимальними умовами утримання.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B8F97CCA-C6C1-4F5E-BD10-0DD516EE9B64}" type="slidenum">
              <a:rPr lang="ru-RU"/>
              <a:pPr/>
              <a:t>45</a:t>
            </a:fld>
            <a:endParaRPr lang="ru-RU"/>
          </a:p>
        </p:txBody>
      </p:sp>
      <p:sp>
        <p:nvSpPr>
          <p:cNvPr id="66562" name="Rectangle 2"/>
          <p:cNvSpPr>
            <a:spLocks noGrp="1" noChangeArrowheads="1"/>
          </p:cNvSpPr>
          <p:nvPr>
            <p:ph type="title"/>
          </p:nvPr>
        </p:nvSpPr>
        <p:spPr/>
        <p:txBody>
          <a:bodyPr/>
          <a:lstStyle/>
          <a:p>
            <a:r>
              <a:rPr lang="uk-UA" sz="4000">
                <a:solidFill>
                  <a:schemeClr val="accent2"/>
                </a:solidFill>
              </a:rPr>
              <a:t>Лікування, імунітет</a:t>
            </a:r>
            <a:endParaRPr lang="ru-RU" sz="4000">
              <a:solidFill>
                <a:schemeClr val="accent2"/>
              </a:solidFill>
            </a:endParaRPr>
          </a:p>
        </p:txBody>
      </p:sp>
      <p:sp>
        <p:nvSpPr>
          <p:cNvPr id="66563" name="Rectangle 3"/>
          <p:cNvSpPr>
            <a:spLocks noGrp="1" noChangeArrowheads="1"/>
          </p:cNvSpPr>
          <p:nvPr>
            <p:ph type="body" idx="1"/>
          </p:nvPr>
        </p:nvSpPr>
        <p:spPr/>
        <p:txBody>
          <a:bodyPr/>
          <a:lstStyle/>
          <a:p>
            <a:pPr>
              <a:lnSpc>
                <a:spcPct val="90000"/>
              </a:lnSpc>
            </a:pPr>
            <a:r>
              <a:rPr lang="ru-RU" sz="2400"/>
              <a:t>Після перехворювання на чуму м'ясоїдних формується стійкий і тривалий імунітет. Щенята від імунних матерів не сприйнятливі до вірусу чуми впродовж 2 - 3 міс після народження (колостральний імунітет). Для специфічної профілактики застосовують сухі культуральні вірусвакцини з атенуйованих штамів 668-КФ, ЕПМ і Вакчум, які зумовлюють створення імунітету терміном до одного року.</a:t>
            </a:r>
          </a:p>
          <a:p>
            <a:pPr>
              <a:lnSpc>
                <a:spcPct val="90000"/>
              </a:lnSpc>
            </a:pPr>
            <a:r>
              <a:rPr lang="ru-RU" sz="2400"/>
              <a:t>У неблагополучних звірогосподарствах рекомендується щеплення вагітних самок, а також використання 3- і 4-валентних полівакцин (проти чуми, вірусного ентериту, ботулізму і псевдомонозу).</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72C9AC50-5998-4F5B-B4F9-A06217C3A80A}" type="slidenum">
              <a:rPr lang="ru-RU"/>
              <a:pPr/>
              <a:t>46</a:t>
            </a:fld>
            <a:endParaRPr lang="ru-RU"/>
          </a:p>
        </p:txBody>
      </p:sp>
      <p:sp>
        <p:nvSpPr>
          <p:cNvPr id="67586" name="Rectangle 2"/>
          <p:cNvSpPr>
            <a:spLocks noGrp="1" noChangeArrowheads="1"/>
          </p:cNvSpPr>
          <p:nvPr>
            <p:ph type="title"/>
          </p:nvPr>
        </p:nvSpPr>
        <p:spPr/>
        <p:txBody>
          <a:bodyPr/>
          <a:lstStyle/>
          <a:p>
            <a:pPr marL="838200" indent="-838200"/>
            <a:r>
              <a:rPr lang="uk-UA" sz="4000">
                <a:solidFill>
                  <a:schemeClr val="accent2"/>
                </a:solidFill>
              </a:rPr>
              <a:t>Профілактика і заходи боротьби</a:t>
            </a:r>
            <a:endParaRPr lang="ru-RU" sz="4000">
              <a:solidFill>
                <a:schemeClr val="accent2"/>
              </a:solidFill>
            </a:endParaRPr>
          </a:p>
        </p:txBody>
      </p:sp>
      <p:sp>
        <p:nvSpPr>
          <p:cNvPr id="67587" name="Rectangle 3"/>
          <p:cNvSpPr>
            <a:spLocks noGrp="1" noChangeArrowheads="1"/>
          </p:cNvSpPr>
          <p:nvPr>
            <p:ph type="body" idx="1"/>
          </p:nvPr>
        </p:nvSpPr>
        <p:spPr/>
        <p:txBody>
          <a:bodyPr/>
          <a:lstStyle/>
          <a:p>
            <a:pPr>
              <a:lnSpc>
                <a:spcPct val="80000"/>
              </a:lnSpc>
            </a:pPr>
            <a:r>
              <a:rPr lang="ru-RU" sz="2800"/>
              <a:t>Ґрунтуються на суворому виконанні ветеринарно-санітарних правил розведення тварин та їх планомірної специфічної вакцинації. Завозити собак або хутрових звірів дозволяється лише з благополучних щодо чуми звірівницьких ферм та собакорозплідників. </a:t>
            </a:r>
          </a:p>
          <a:p>
            <a:pPr>
              <a:lnSpc>
                <a:spcPct val="80000"/>
              </a:lnSpc>
            </a:pPr>
            <a:r>
              <a:rPr lang="ru-RU" sz="2800"/>
              <a:t>Усіх новоприбулих тварин витримують у профілактичному карантині впродовж 30 днів. Систематично знищують бродячих собак, розплідники захищають від проникнення на їхню територію диких звірів.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9E5AD3E3-6E4E-462E-903A-201D74F0FA8F}" type="slidenum">
              <a:rPr lang="ru-RU"/>
              <a:pPr/>
              <a:t>47</a:t>
            </a:fld>
            <a:endParaRPr lang="ru-RU"/>
          </a:p>
        </p:txBody>
      </p:sp>
      <p:sp>
        <p:nvSpPr>
          <p:cNvPr id="68610" name="Rectangle 2"/>
          <p:cNvSpPr>
            <a:spLocks noGrp="1" noChangeArrowheads="1"/>
          </p:cNvSpPr>
          <p:nvPr>
            <p:ph type="title"/>
          </p:nvPr>
        </p:nvSpPr>
        <p:spPr/>
        <p:txBody>
          <a:bodyPr/>
          <a:lstStyle/>
          <a:p>
            <a:r>
              <a:rPr lang="uk-UA" sz="4000">
                <a:solidFill>
                  <a:schemeClr val="accent2"/>
                </a:solidFill>
              </a:rPr>
              <a:t>Профілактика і заходи боротьби</a:t>
            </a:r>
            <a:endParaRPr lang="ru-RU" sz="4000">
              <a:solidFill>
                <a:schemeClr val="accent2"/>
              </a:solidFill>
            </a:endParaRPr>
          </a:p>
        </p:txBody>
      </p:sp>
      <p:sp>
        <p:nvSpPr>
          <p:cNvPr id="68611" name="Rectangle 3"/>
          <p:cNvSpPr>
            <a:spLocks noGrp="1" noChangeArrowheads="1"/>
          </p:cNvSpPr>
          <p:nvPr>
            <p:ph type="body" idx="1"/>
          </p:nvPr>
        </p:nvSpPr>
        <p:spPr/>
        <p:txBody>
          <a:bodyPr/>
          <a:lstStyle/>
          <a:p>
            <a:pPr>
              <a:lnSpc>
                <a:spcPct val="90000"/>
              </a:lnSpc>
            </a:pPr>
            <a:r>
              <a:rPr lang="ru-RU" sz="2400"/>
              <a:t>Регулярно проводять очищення та дезінфекцію кліток, будиночків, території розплідника. Здійснюють постійний ветеринарний нагляд за всім поголів'ям тварин, у тому числі за собаками робітників звіроферм. </a:t>
            </a:r>
          </a:p>
          <a:p>
            <a:pPr>
              <a:lnSpc>
                <a:spcPct val="90000"/>
              </a:lnSpc>
            </a:pPr>
            <a:r>
              <a:rPr lang="ru-RU" sz="2400"/>
              <a:t>У разі появи хвороби у звірогосподарстві запроваджують карантинні обмеження, згідно з якими забороняється ввезення та вивезення чутливих до чуми м'ясоїдних тварин, припиняються перегрупування, зважування, таврування тварин та проведення інших заходів, які можуть сприяти поширенню збудника інфекції.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29862C80-7E0B-4ACD-A130-464E6A50D28B}" type="slidenum">
              <a:rPr lang="ru-RU"/>
              <a:pPr/>
              <a:t>48</a:t>
            </a:fld>
            <a:endParaRPr lang="ru-RU"/>
          </a:p>
        </p:txBody>
      </p:sp>
      <p:sp>
        <p:nvSpPr>
          <p:cNvPr id="69634" name="Rectangle 2"/>
          <p:cNvSpPr>
            <a:spLocks noGrp="1" noChangeArrowheads="1"/>
          </p:cNvSpPr>
          <p:nvPr>
            <p:ph type="title"/>
          </p:nvPr>
        </p:nvSpPr>
        <p:spPr/>
        <p:txBody>
          <a:bodyPr/>
          <a:lstStyle/>
          <a:p>
            <a:r>
              <a:rPr lang="uk-UA" sz="4000">
                <a:solidFill>
                  <a:schemeClr val="accent2"/>
                </a:solidFill>
              </a:rPr>
              <a:t>Профілактика і заходи боротьби</a:t>
            </a:r>
            <a:endParaRPr lang="ru-RU" sz="4000">
              <a:solidFill>
                <a:schemeClr val="accent2"/>
              </a:solidFill>
            </a:endParaRPr>
          </a:p>
        </p:txBody>
      </p:sp>
      <p:sp>
        <p:nvSpPr>
          <p:cNvPr id="69635" name="Rectangle 3"/>
          <p:cNvSpPr>
            <a:spLocks noGrp="1" noChangeArrowheads="1"/>
          </p:cNvSpPr>
          <p:nvPr>
            <p:ph type="body" idx="1"/>
          </p:nvPr>
        </p:nvSpPr>
        <p:spPr/>
        <p:txBody>
          <a:bodyPr/>
          <a:lstStyle/>
          <a:p>
            <a:pPr>
              <a:lnSpc>
                <a:spcPct val="90000"/>
              </a:lnSpc>
            </a:pPr>
            <a:r>
              <a:rPr lang="ru-RU" sz="2400"/>
              <a:t>Хворих та підозрюваних щодо захворювання тварин негайно ізолюють і лікують. Усіх клінічно здорових тварин щеплюють вакциною проти чуми м'ясоїдних незалежно від віку та пори року. Тушки загиблих тварин спалюють, шкури знімають в ізоляторах, висушують 3 доби при 25 - 33 °С, потім витримують ще 10 діб за кімнатної температури.</a:t>
            </a:r>
          </a:p>
          <a:p>
            <a:pPr>
              <a:lnSpc>
                <a:spcPct val="90000"/>
              </a:lnSpc>
            </a:pPr>
            <a:r>
              <a:rPr lang="ru-RU" sz="2400"/>
              <a:t>Після кожного випадку видалення хворої тварини проводять дезінфекцію всього приміщення для тварин, очищення та знезараження кліток, ґрунту під клітками, переносних ящиків, інвентарю. В ізоляторах щодня проводять дезінфекцію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83774093-15BC-4452-8772-7185E3D5E0B0}" type="slidenum">
              <a:rPr lang="ru-RU"/>
              <a:pPr/>
              <a:t>49</a:t>
            </a:fld>
            <a:endParaRPr lang="ru-RU"/>
          </a:p>
        </p:txBody>
      </p:sp>
      <p:sp>
        <p:nvSpPr>
          <p:cNvPr id="70658" name="Rectangle 2"/>
          <p:cNvSpPr>
            <a:spLocks noGrp="1" noChangeArrowheads="1"/>
          </p:cNvSpPr>
          <p:nvPr>
            <p:ph type="title"/>
          </p:nvPr>
        </p:nvSpPr>
        <p:spPr/>
        <p:txBody>
          <a:bodyPr/>
          <a:lstStyle/>
          <a:p>
            <a:r>
              <a:rPr lang="uk-UA" sz="4000">
                <a:solidFill>
                  <a:schemeClr val="accent2"/>
                </a:solidFill>
              </a:rPr>
              <a:t>Профілактика і заходи боротьби</a:t>
            </a:r>
            <a:endParaRPr lang="ru-RU" sz="4000">
              <a:solidFill>
                <a:schemeClr val="accent2"/>
              </a:solidFill>
            </a:endParaRPr>
          </a:p>
        </p:txBody>
      </p:sp>
      <p:sp>
        <p:nvSpPr>
          <p:cNvPr id="70659" name="Rectangle 3"/>
          <p:cNvSpPr>
            <a:spLocks noGrp="1" noChangeArrowheads="1"/>
          </p:cNvSpPr>
          <p:nvPr>
            <p:ph type="body" idx="1"/>
          </p:nvPr>
        </p:nvSpPr>
        <p:spPr/>
        <p:txBody>
          <a:bodyPr/>
          <a:lstStyle/>
          <a:p>
            <a:pPr>
              <a:lnSpc>
                <a:spcPct val="90000"/>
              </a:lnSpc>
            </a:pPr>
            <a:r>
              <a:rPr lang="ru-RU"/>
              <a:t>Карантин з неблагополучного господарства знімають через 30 діб після останнього випадку видужання або загибелі хворої на чуму тварини, проведення остаточної дезінфекції.</a:t>
            </a:r>
          </a:p>
          <a:p>
            <a:pPr>
              <a:lnSpc>
                <a:spcPct val="90000"/>
              </a:lnSpc>
            </a:pPr>
            <a:r>
              <a:rPr lang="ru-RU"/>
              <a:t>Вивезення собак з господарства дозволяється через 1,5 міс, хутрових звірів - через 6 міс після зняття карантинних обмежень.</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26B013F3-8F0F-43B9-9A74-C5402A9B469C}" type="slidenum">
              <a:rPr lang="ru-RU"/>
              <a:pPr/>
              <a:t>5</a:t>
            </a:fld>
            <a:endParaRPr lang="ru-RU"/>
          </a:p>
        </p:txBody>
      </p:sp>
      <p:sp>
        <p:nvSpPr>
          <p:cNvPr id="9218" name="Rectangle 2"/>
          <p:cNvSpPr>
            <a:spLocks noGrp="1" noChangeArrowheads="1"/>
          </p:cNvSpPr>
          <p:nvPr>
            <p:ph type="title"/>
          </p:nvPr>
        </p:nvSpPr>
        <p:spPr/>
        <p:txBody>
          <a:bodyPr/>
          <a:lstStyle/>
          <a:p>
            <a:r>
              <a:rPr lang="uk-UA" sz="3600">
                <a:solidFill>
                  <a:schemeClr val="accent2"/>
                </a:solidFill>
              </a:rPr>
              <a:t>Характеристика збудника хвороби.</a:t>
            </a:r>
            <a:endParaRPr lang="ru-RU" sz="3600">
              <a:solidFill>
                <a:schemeClr val="accent2"/>
              </a:solidFill>
            </a:endParaRPr>
          </a:p>
        </p:txBody>
      </p:sp>
      <p:sp>
        <p:nvSpPr>
          <p:cNvPr id="9219" name="Rectangle 3"/>
          <p:cNvSpPr>
            <a:spLocks noGrp="1" noChangeArrowheads="1"/>
          </p:cNvSpPr>
          <p:nvPr>
            <p:ph type="body" idx="1"/>
          </p:nvPr>
        </p:nvSpPr>
        <p:spPr>
          <a:xfrm>
            <a:off x="0" y="1600200"/>
            <a:ext cx="6516688" cy="4525963"/>
          </a:xfrm>
        </p:spPr>
        <p:txBody>
          <a:bodyPr/>
          <a:lstStyle/>
          <a:p>
            <a:pPr>
              <a:lnSpc>
                <a:spcPct val="90000"/>
              </a:lnSpc>
            </a:pPr>
            <a:r>
              <a:rPr lang="ru-RU" sz="2400"/>
              <a:t>РНК-геномний пантропний вірус з родини Paramyxoviridae.</a:t>
            </a:r>
          </a:p>
          <a:p>
            <a:pPr>
              <a:lnSpc>
                <a:spcPct val="90000"/>
              </a:lnSpc>
            </a:pPr>
            <a:r>
              <a:rPr lang="ru-RU" sz="2400"/>
              <a:t> Віріони поліморфні, найчастіше сферичної форми, діаметром 115 - 160 нм, вкриті поверхневою глікопротеїдною оболонкою з виступами завдовжки 8 - 10 нм.</a:t>
            </a:r>
          </a:p>
          <a:p>
            <a:pPr>
              <a:lnSpc>
                <a:spcPct val="90000"/>
              </a:lnSpc>
            </a:pPr>
            <a:r>
              <a:rPr lang="ru-RU" sz="2400"/>
              <a:t> В організмі хворих тварин вірус у високих титрах виявляється в крові, селезінці, кістковому мозку, лімфатичних вузлах, плевральному та перитонеальному ексудатах, носових виділеннях. </a:t>
            </a:r>
          </a:p>
        </p:txBody>
      </p:sp>
      <p:pic>
        <p:nvPicPr>
          <p:cNvPr id="3074" name="Picture 2" descr="E:\лапине\презентація епіз\1367664134_virus.jpg"/>
          <p:cNvPicPr>
            <a:picLocks noChangeAspect="1" noChangeArrowheads="1"/>
          </p:cNvPicPr>
          <p:nvPr/>
        </p:nvPicPr>
        <p:blipFill>
          <a:blip r:embed="rId2" cstate="print">
            <a:extLst>
              <a:ext uri="{28A0092B-C50C-407E-A947-70E740481C1C}"/>
            </a:extLst>
          </a:blip>
          <a:srcRect/>
          <a:stretch>
            <a:fillRect/>
          </a:stretch>
        </p:blipFill>
        <p:spPr bwMode="auto">
          <a:xfrm>
            <a:off x="6648467" y="1201886"/>
            <a:ext cx="2477121" cy="2150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5" name="Picture 3" descr="E:\лапине\презентація епіз\1360521848_virusy.jpg"/>
          <p:cNvPicPr>
            <a:picLocks noChangeAspect="1" noChangeArrowheads="1"/>
          </p:cNvPicPr>
          <p:nvPr/>
        </p:nvPicPr>
        <p:blipFill>
          <a:blip r:embed="rId3" cstate="print"/>
          <a:srcRect/>
          <a:stretch>
            <a:fillRect/>
          </a:stretch>
        </p:blipFill>
        <p:spPr bwMode="auto">
          <a:xfrm>
            <a:off x="6588125" y="3481388"/>
            <a:ext cx="4475163" cy="3376612"/>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8F27E634-BD2D-4687-9B46-8FEA13C14F5A}" type="slidenum">
              <a:rPr lang="ru-RU"/>
              <a:pPr/>
              <a:t>50</a:t>
            </a:fld>
            <a:endParaRPr lang="ru-RU"/>
          </a:p>
        </p:txBody>
      </p:sp>
      <p:sp>
        <p:nvSpPr>
          <p:cNvPr id="71682" name="Rectangle 2"/>
          <p:cNvSpPr>
            <a:spLocks noGrp="1" noChangeArrowheads="1"/>
          </p:cNvSpPr>
          <p:nvPr>
            <p:ph type="title"/>
          </p:nvPr>
        </p:nvSpPr>
        <p:spPr/>
        <p:txBody>
          <a:bodyPr/>
          <a:lstStyle/>
          <a:p>
            <a:r>
              <a:rPr lang="uk-UA" sz="4000">
                <a:solidFill>
                  <a:schemeClr val="accent2"/>
                </a:solidFill>
              </a:rPr>
              <a:t>Профілактика і заходи боротьби</a:t>
            </a:r>
            <a:endParaRPr lang="ru-RU" sz="4000">
              <a:solidFill>
                <a:schemeClr val="accent2"/>
              </a:solidFill>
            </a:endParaRPr>
          </a:p>
        </p:txBody>
      </p:sp>
      <p:sp>
        <p:nvSpPr>
          <p:cNvPr id="71683" name="Rectangle 3"/>
          <p:cNvSpPr>
            <a:spLocks noGrp="1" noChangeArrowheads="1"/>
          </p:cNvSpPr>
          <p:nvPr>
            <p:ph type="body" idx="1"/>
          </p:nvPr>
        </p:nvSpPr>
        <p:spPr/>
        <p:txBody>
          <a:bodyPr/>
          <a:lstStyle/>
          <a:p>
            <a:pPr>
              <a:lnSpc>
                <a:spcPct val="90000"/>
              </a:lnSpc>
            </a:pPr>
            <a:r>
              <a:rPr lang="ru-RU"/>
              <a:t>Для дезінфекції приміщень, будиночків, вольєрів, кліток та інвентарю застосовують 2 - 4 %-й розчин їдкого натру, просвітлений розчин хлорного вапна, що містить 2 % активного хлору, 3 %-й розчин креоліну, 3 %-ву емульсію лізолу. </a:t>
            </a:r>
          </a:p>
          <a:p>
            <a:pPr>
              <a:lnSpc>
                <a:spcPct val="90000"/>
              </a:lnSpc>
            </a:pPr>
            <a:r>
              <a:rPr lang="ru-RU"/>
              <a:t>Гній знезаражують біотермічним способом.</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681F4F2B-3B0C-4441-9996-14C6F7B981FA}" type="slidenum">
              <a:rPr lang="ru-RU"/>
              <a:pPr/>
              <a:t>51</a:t>
            </a:fld>
            <a:endParaRPr lang="ru-RU"/>
          </a:p>
        </p:txBody>
      </p:sp>
      <p:sp>
        <p:nvSpPr>
          <p:cNvPr id="72706" name="Rectangle 2"/>
          <p:cNvSpPr>
            <a:spLocks noGrp="1" noChangeArrowheads="1"/>
          </p:cNvSpPr>
          <p:nvPr>
            <p:ph type="title"/>
          </p:nvPr>
        </p:nvSpPr>
        <p:spPr>
          <a:xfrm>
            <a:off x="457200" y="274638"/>
            <a:ext cx="8229600" cy="850900"/>
          </a:xfrm>
        </p:spPr>
        <p:txBody>
          <a:bodyPr/>
          <a:lstStyle/>
          <a:p>
            <a:r>
              <a:rPr lang="uk-UA" sz="3200">
                <a:solidFill>
                  <a:schemeClr val="accent2"/>
                </a:solidFill>
              </a:rPr>
              <a:t>Список рекомендованої літератури</a:t>
            </a:r>
            <a:endParaRPr lang="ru-RU" sz="3200">
              <a:solidFill>
                <a:schemeClr val="accent2"/>
              </a:solidFill>
            </a:endParaRPr>
          </a:p>
        </p:txBody>
      </p:sp>
      <p:sp>
        <p:nvSpPr>
          <p:cNvPr id="72707" name="Rectangle 3"/>
          <p:cNvSpPr>
            <a:spLocks noGrp="1" noChangeArrowheads="1"/>
          </p:cNvSpPr>
          <p:nvPr>
            <p:ph type="body" idx="1"/>
          </p:nvPr>
        </p:nvSpPr>
        <p:spPr>
          <a:xfrm>
            <a:off x="468313" y="1125538"/>
            <a:ext cx="8229600" cy="5029200"/>
          </a:xfrm>
        </p:spPr>
        <p:txBody>
          <a:bodyPr/>
          <a:lstStyle/>
          <a:p>
            <a:pPr marL="609600" indent="-609600">
              <a:lnSpc>
                <a:spcPct val="80000"/>
              </a:lnSpc>
              <a:buFontTx/>
              <a:buAutoNum type="arabicPeriod"/>
            </a:pPr>
            <a:r>
              <a:rPr lang="ru-RU" sz="1600">
                <a:latin typeface="Times New Roman" pitchFamily="18" charset="0"/>
              </a:rPr>
              <a:t>Недосєков В.В., Гонтарь А.М., Сорокіна Н.Г., Кісера Я.В., Інфекційні хвороби собак і котів. Агроосвіта</a:t>
            </a:r>
            <a:r>
              <a:rPr lang="es-ES" sz="1600">
                <a:latin typeface="Times New Roman" pitchFamily="18" charset="0"/>
              </a:rPr>
              <a:t>. 2016. - 234 </a:t>
            </a:r>
            <a:r>
              <a:rPr lang="ru-RU" sz="1600">
                <a:latin typeface="Times New Roman" pitchFamily="18" charset="0"/>
              </a:rPr>
              <a:t>с</a:t>
            </a:r>
            <a:r>
              <a:rPr lang="es-ES" sz="1600">
                <a:latin typeface="Times New Roman" pitchFamily="18" charset="0"/>
              </a:rPr>
              <a:t>.</a:t>
            </a:r>
            <a:endParaRPr lang="ru-RU" sz="1600">
              <a:latin typeface="Times New Roman" pitchFamily="18" charset="0"/>
            </a:endParaRPr>
          </a:p>
          <a:p>
            <a:pPr marL="609600" indent="-609600">
              <a:lnSpc>
                <a:spcPct val="80000"/>
              </a:lnSpc>
              <a:buFontTx/>
              <a:buAutoNum type="arabicPeriod"/>
            </a:pPr>
            <a:r>
              <a:rPr lang="ru-RU" sz="1600">
                <a:latin typeface="Times New Roman" pitchFamily="18" charset="0"/>
              </a:rPr>
              <a:t>Каришева А.Ф. Спеціальна епізоотологія. – Київ : Вища освіта, 2002. – 703 с.</a:t>
            </a:r>
          </a:p>
          <a:p>
            <a:pPr marL="609600" indent="-609600">
              <a:lnSpc>
                <a:spcPct val="80000"/>
              </a:lnSpc>
              <a:buFontTx/>
              <a:buAutoNum type="arabicPeriod"/>
            </a:pPr>
            <a:r>
              <a:rPr lang="ru-RU" sz="1600">
                <a:latin typeface="Times New Roman" pitchFamily="18" charset="0"/>
              </a:rPr>
              <a:t>Ярчук Б.М., Вербицький П.І., Литвин В.П. та ін. Загальна епізоотологія. - Біла Церква, 2002,- 656 с.</a:t>
            </a:r>
          </a:p>
          <a:p>
            <a:pPr marL="609600" indent="-609600">
              <a:lnSpc>
                <a:spcPct val="80000"/>
              </a:lnSpc>
              <a:buFontTx/>
              <a:buAutoNum type="arabicPeriod"/>
            </a:pPr>
            <a:r>
              <a:rPr lang="ru-RU" sz="1600">
                <a:latin typeface="Times New Roman" pitchFamily="18" charset="0"/>
              </a:rPr>
              <a:t>Чандлер Е., Гаскелл К., Гаскелл Р. Болезни кошек (Feline Medicine and Therapeutics)/ Пер. с англ., - М.: Аквариум Принт, 2011. -688с.: ил.+24 стр. цв. вкл.</a:t>
            </a:r>
          </a:p>
          <a:p>
            <a:pPr marL="609600" indent="-609600">
              <a:lnSpc>
                <a:spcPct val="80000"/>
              </a:lnSpc>
              <a:buFontTx/>
              <a:buAutoNum type="arabicPeriod"/>
            </a:pPr>
            <a:r>
              <a:rPr lang="ru-RU" sz="1600">
                <a:latin typeface="Times New Roman" pitchFamily="18" charset="0"/>
              </a:rPr>
              <a:t>Недосєков В.В., Макаров В.В. Міжнародна класифікація хвороб і особливо небезпечні інфекції тварин/ Навчальний посібник. - Київ. – 2010. 120 с.</a:t>
            </a:r>
          </a:p>
          <a:p>
            <a:pPr marL="609600" indent="-609600">
              <a:lnSpc>
                <a:spcPct val="80000"/>
              </a:lnSpc>
              <a:buFontTx/>
              <a:buAutoNum type="arabicPeriod"/>
            </a:pPr>
            <a:r>
              <a:rPr lang="ru-RU" sz="1600">
                <a:latin typeface="Times New Roman" pitchFamily="18" charset="0"/>
              </a:rPr>
              <a:t>Практикум з ветеринарної вірусології / В.Г. Скибіцький, І.І. Панікар, О.А., Ткаченко та ін. – К.: Вища освіта, 2008. – 208 с.</a:t>
            </a:r>
          </a:p>
          <a:p>
            <a:pPr marL="609600" indent="-609600">
              <a:lnSpc>
                <a:spcPct val="80000"/>
              </a:lnSpc>
              <a:buFontTx/>
              <a:buAutoNum type="arabicPeriod"/>
            </a:pPr>
            <a:r>
              <a:rPr lang="ru-RU" sz="1600">
                <a:latin typeface="Times New Roman" pitchFamily="18" charset="0"/>
              </a:rPr>
              <a:t>Сюрин В.Н., Белоусова Р.В., Фомина Н.В. Диагностика вирусных болезней животных. Справочник. -М.: Колос, 1991.</a:t>
            </a:r>
          </a:p>
          <a:p>
            <a:pPr marL="609600" indent="-609600">
              <a:lnSpc>
                <a:spcPct val="80000"/>
              </a:lnSpc>
              <a:buFontTx/>
              <a:buAutoNum type="arabicPeriod"/>
            </a:pPr>
            <a:r>
              <a:rPr lang="ru-RU" sz="1600">
                <a:latin typeface="Times New Roman" pitchFamily="18" charset="0"/>
              </a:rPr>
              <a:t>Сюрин В.Н., Самуйленко А.Я., Соловьев Б.В., Фомина Н.В. Вирусные болезни животных. − Москва, ВНИТИБП, 928 с.</a:t>
            </a:r>
          </a:p>
          <a:p>
            <a:pPr marL="609600" indent="-609600">
              <a:lnSpc>
                <a:spcPct val="80000"/>
              </a:lnSpc>
              <a:buFontTx/>
              <a:buAutoNum type="arabicPeriod"/>
            </a:pPr>
            <a:r>
              <a:rPr lang="ru-RU" sz="1600">
                <a:latin typeface="Times New Roman" pitchFamily="18" charset="0"/>
              </a:rPr>
              <a:t>Борисевич В.Б., Борисевич Б.В. Болезни собак.-К., 1996.-364 с.</a:t>
            </a:r>
          </a:p>
          <a:p>
            <a:pPr marL="609600" indent="-609600">
              <a:lnSpc>
                <a:spcPct val="80000"/>
              </a:lnSpc>
              <a:buFontTx/>
              <a:buAutoNum type="arabicPeriod"/>
            </a:pPr>
            <a:r>
              <a:rPr lang="ru-RU" sz="1600">
                <a:latin typeface="Times New Roman" pitchFamily="18" charset="0"/>
              </a:rPr>
              <a:t>Шевченко Т.П., Будзанівська І.Г., Поліщук В.П. Віруси мікроорганізмів. Курс лекцій: Навчальний посібник. -К.: Глобус, 2013. -150 с.</a:t>
            </a:r>
          </a:p>
          <a:p>
            <a:pPr marL="609600" indent="-609600">
              <a:lnSpc>
                <a:spcPct val="80000"/>
              </a:lnSpc>
              <a:buFontTx/>
              <a:buAutoNum type="arabicPeriod"/>
            </a:pPr>
            <a:r>
              <a:rPr lang="ru-RU" sz="1600">
                <a:latin typeface="Times New Roman" pitchFamily="18" charset="0"/>
              </a:rPr>
              <a:t>М. Дей, М. Хорзінек, Р. Шульц та Р. Сквайрс Керівництво з вакцинації собак та котів, розроблене Групою з формування керівництва з вакцинації (VGG) Міжнародної ветеринарної асоціації дрібних тварин (WSAVA), 2015,</a:t>
            </a:r>
            <a:r>
              <a:rPr lang="uk-UA" sz="1600">
                <a:latin typeface="Times New Roman" pitchFamily="18" charset="0"/>
              </a:rPr>
              <a:t> </a:t>
            </a:r>
            <a:r>
              <a:rPr lang="ru-RU" sz="1600">
                <a:latin typeface="Times New Roman" pitchFamily="18" charset="0"/>
                <a:hlinkClick r:id="rId2"/>
              </a:rPr>
              <a:t>https://wsava.org/wp-content/uploads/2020/01/WSAVA-Vaccination-Guidelines-2015.pdf</a:t>
            </a:r>
            <a:endParaRPr lang="ru-RU" sz="1600">
              <a:latin typeface="Times New Roman" pitchFamily="18" charset="0"/>
            </a:endParaRPr>
          </a:p>
          <a:p>
            <a:pPr marL="609600" indent="-609600">
              <a:lnSpc>
                <a:spcPct val="80000"/>
              </a:lnSpc>
              <a:buFontTx/>
              <a:buAutoNum type="arabicPeriod"/>
            </a:pPr>
            <a:endParaRPr lang="ru-RU" sz="1600">
              <a:latin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9DD7C90C-A8E0-47D8-977C-B1B59F55FF88}" type="slidenum">
              <a:rPr lang="ru-RU"/>
              <a:pPr/>
              <a:t>52</a:t>
            </a:fld>
            <a:endParaRPr lang="ru-RU"/>
          </a:p>
        </p:txBody>
      </p:sp>
      <p:sp>
        <p:nvSpPr>
          <p:cNvPr id="73730" name="Rectangle 2"/>
          <p:cNvSpPr>
            <a:spLocks noGrp="1" noChangeArrowheads="1"/>
          </p:cNvSpPr>
          <p:nvPr>
            <p:ph type="title"/>
          </p:nvPr>
        </p:nvSpPr>
        <p:spPr>
          <a:xfrm>
            <a:off x="468313" y="476250"/>
            <a:ext cx="8229600" cy="490538"/>
          </a:xfrm>
        </p:spPr>
        <p:txBody>
          <a:bodyPr/>
          <a:lstStyle/>
          <a:p>
            <a:r>
              <a:rPr lang="ru-RU" sz="3600"/>
              <a:t>Інформаційні ресурси</a:t>
            </a:r>
            <a:br>
              <a:rPr lang="ru-RU" sz="3600"/>
            </a:br>
            <a:endParaRPr lang="ru-RU" sz="3600"/>
          </a:p>
        </p:txBody>
      </p:sp>
      <p:sp>
        <p:nvSpPr>
          <p:cNvPr id="73731" name="Rectangle 3"/>
          <p:cNvSpPr>
            <a:spLocks noGrp="1" noChangeArrowheads="1"/>
          </p:cNvSpPr>
          <p:nvPr>
            <p:ph type="body" idx="1"/>
          </p:nvPr>
        </p:nvSpPr>
        <p:spPr>
          <a:xfrm>
            <a:off x="457200" y="908050"/>
            <a:ext cx="8229600" cy="5400675"/>
          </a:xfrm>
        </p:spPr>
        <p:txBody>
          <a:bodyPr/>
          <a:lstStyle/>
          <a:p>
            <a:pPr marL="609600" indent="-609600">
              <a:lnSpc>
                <a:spcPct val="80000"/>
              </a:lnSpc>
              <a:buFontTx/>
              <a:buAutoNum type="arabicPeriod"/>
            </a:pPr>
            <a:r>
              <a:rPr lang="ru-RU" sz="1800">
                <a:latin typeface="Times New Roman" pitchFamily="18" charset="0"/>
              </a:rPr>
              <a:t>Всесвітня організація охорони здоров'я тварин (</a:t>
            </a:r>
            <a:r>
              <a:rPr lang="ru-RU" sz="1800">
                <a:latin typeface="Times New Roman" pitchFamily="18" charset="0"/>
                <a:hlinkClick r:id="rId2" tooltip="Англійська мова"/>
              </a:rPr>
              <a:t>англ.</a:t>
            </a:r>
            <a:r>
              <a:rPr lang="ru-RU" sz="1800">
                <a:latin typeface="Times New Roman" pitchFamily="18" charset="0"/>
              </a:rPr>
              <a:t> </a:t>
            </a:r>
            <a:r>
              <a:rPr lang="en-US" sz="1800">
                <a:latin typeface="Times New Roman" pitchFamily="18" charset="0"/>
              </a:rPr>
              <a:t>World Organization for Animal Health,  Office International des Epizooties, OIE), //www.oie.int/</a:t>
            </a:r>
          </a:p>
          <a:p>
            <a:pPr marL="609600" indent="-609600">
              <a:lnSpc>
                <a:spcPct val="80000"/>
              </a:lnSpc>
              <a:buFontTx/>
              <a:buAutoNum type="arabicPeriod"/>
            </a:pPr>
            <a:r>
              <a:rPr lang="en-US" sz="1800">
                <a:latin typeface="Times New Roman" pitchFamily="18" charset="0"/>
              </a:rPr>
              <a:t>Terrestrial Animal Health Code, GLOSSARY, </a:t>
            </a:r>
            <a:r>
              <a:rPr lang="en-US" sz="1800">
                <a:latin typeface="Times New Roman" pitchFamily="18" charset="0"/>
                <a:hlinkClick r:id="rId3"/>
              </a:rPr>
              <a:t>https://www.oie.int/index.php?id=169&amp;L=0&amp;htmfile=glossaire.htm</a:t>
            </a:r>
            <a:endParaRPr lang="en-US" sz="1800">
              <a:latin typeface="Times New Roman" pitchFamily="18" charset="0"/>
            </a:endParaRPr>
          </a:p>
          <a:p>
            <a:pPr marL="609600" indent="-609600">
              <a:lnSpc>
                <a:spcPct val="80000"/>
              </a:lnSpc>
              <a:buFontTx/>
              <a:buAutoNum type="arabicPeriod"/>
            </a:pPr>
            <a:r>
              <a:rPr lang="en-US" sz="1800">
                <a:latin typeface="Times New Roman" pitchFamily="18" charset="0"/>
              </a:rPr>
              <a:t>Aquatic Animal Health Code, GLOSSARY, https://www.oie.int/index.php?id=171&amp;L=0&amp;htmfile=glossaire.htm</a:t>
            </a:r>
          </a:p>
          <a:p>
            <a:pPr marL="609600" indent="-609600">
              <a:lnSpc>
                <a:spcPct val="80000"/>
              </a:lnSpc>
              <a:buFontTx/>
              <a:buAutoNum type="arabicPeriod"/>
            </a:pPr>
            <a:r>
              <a:rPr lang="en-US" sz="1800">
                <a:latin typeface="Times New Roman" pitchFamily="18" charset="0"/>
              </a:rPr>
              <a:t>Manual of Diagnostic Tests and Vaccines for Terrestrial Animals 2019, https://www.oie.int/en/standard-setting/terrestrial-manual/access-online/</a:t>
            </a:r>
          </a:p>
          <a:p>
            <a:pPr marL="609600" indent="-609600">
              <a:lnSpc>
                <a:spcPct val="80000"/>
              </a:lnSpc>
              <a:buFontTx/>
              <a:buAutoNum type="arabicPeriod"/>
            </a:pPr>
            <a:r>
              <a:rPr lang="en-US" sz="1800">
                <a:latin typeface="Times New Roman" pitchFamily="18" charset="0"/>
              </a:rPr>
              <a:t>Manual of Diagnostic Tests for Aquatic Animals, </a:t>
            </a:r>
            <a:r>
              <a:rPr lang="en-US" sz="1800">
                <a:latin typeface="Times New Roman" pitchFamily="18" charset="0"/>
                <a:hlinkClick r:id="rId4"/>
              </a:rPr>
              <a:t>https://www.oie.int/en/standard-setting/aquatic-manual/</a:t>
            </a:r>
            <a:endParaRPr lang="ru-RU" sz="1800">
              <a:latin typeface="Times New Roman" pitchFamily="18" charset="0"/>
            </a:endParaRPr>
          </a:p>
          <a:p>
            <a:pPr marL="609600" indent="-609600">
              <a:lnSpc>
                <a:spcPct val="80000"/>
              </a:lnSpc>
              <a:buFontTx/>
              <a:buAutoNum type="arabicPeriod"/>
            </a:pPr>
            <a:r>
              <a:rPr lang="ru-RU" sz="1800">
                <a:latin typeface="Times New Roman" pitchFamily="18" charset="0"/>
              </a:rPr>
              <a:t>Продовольча та сільськогосподарська організація ООН (</a:t>
            </a:r>
            <a:r>
              <a:rPr lang="ru-RU" sz="1800">
                <a:latin typeface="Times New Roman" pitchFamily="18" charset="0"/>
                <a:hlinkClick r:id="rId2" tooltip="Англійська мова"/>
              </a:rPr>
              <a:t>англ.</a:t>
            </a:r>
            <a:r>
              <a:rPr lang="ru-RU" sz="1800">
                <a:latin typeface="Times New Roman" pitchFamily="18" charset="0"/>
              </a:rPr>
              <a:t> Food and Agriculture Organization, FAO), http://www.fao.org/</a:t>
            </a:r>
          </a:p>
          <a:p>
            <a:pPr marL="609600" indent="-609600">
              <a:lnSpc>
                <a:spcPct val="80000"/>
              </a:lnSpc>
              <a:buFontTx/>
              <a:buAutoNum type="arabicPeriod"/>
            </a:pPr>
            <a:r>
              <a:rPr lang="ru-RU" sz="1800">
                <a:latin typeface="Times New Roman" pitchFamily="18" charset="0"/>
              </a:rPr>
              <a:t>Світова організація торгівлі (</a:t>
            </a:r>
            <a:r>
              <a:rPr lang="ru-RU" sz="1800">
                <a:latin typeface="Times New Roman" pitchFamily="18" charset="0"/>
                <a:hlinkClick r:id="rId2" tooltip="Англійська мова"/>
              </a:rPr>
              <a:t>англ.</a:t>
            </a:r>
            <a:r>
              <a:rPr lang="ru-RU" sz="1800">
                <a:latin typeface="Times New Roman" pitchFamily="18" charset="0"/>
              </a:rPr>
              <a:t> World Trade Organization, WTO), </a:t>
            </a:r>
            <a:r>
              <a:rPr lang="ru-RU" sz="1800">
                <a:latin typeface="Times New Roman" pitchFamily="18" charset="0"/>
                <a:hlinkClick r:id="rId5"/>
              </a:rPr>
              <a:t>https://www.wto.org/</a:t>
            </a:r>
            <a:endParaRPr lang="en-US" sz="1800">
              <a:latin typeface="Times New Roman" pitchFamily="18" charset="0"/>
            </a:endParaRPr>
          </a:p>
          <a:p>
            <a:pPr marL="609600" indent="-609600">
              <a:lnSpc>
                <a:spcPct val="80000"/>
              </a:lnSpc>
              <a:buFontTx/>
              <a:buAutoNum type="arabicPeriod"/>
            </a:pPr>
            <a:r>
              <a:rPr lang="en-US" sz="1800">
                <a:latin typeface="Times New Roman" pitchFamily="18" charset="0"/>
              </a:rPr>
              <a:t>National Institutes of Health (NIH), </a:t>
            </a:r>
            <a:r>
              <a:rPr lang="en-US" sz="1800">
                <a:latin typeface="Times New Roman" pitchFamily="18" charset="0"/>
                <a:hlinkClick r:id="rId6"/>
              </a:rPr>
              <a:t>https://www.nih.gov</a:t>
            </a:r>
            <a:endParaRPr lang="ru-RU" sz="1800">
              <a:latin typeface="Times New Roman" pitchFamily="18" charset="0"/>
            </a:endParaRPr>
          </a:p>
          <a:p>
            <a:pPr marL="609600" indent="-609600">
              <a:lnSpc>
                <a:spcPct val="80000"/>
              </a:lnSpc>
              <a:buFontTx/>
              <a:buAutoNum type="arabicPeriod"/>
            </a:pPr>
            <a:r>
              <a:rPr lang="ru-RU" sz="1800">
                <a:latin typeface="Times New Roman" pitchFamily="18" charset="0"/>
              </a:rPr>
              <a:t>Всесвітній фонд дикої природи  (</a:t>
            </a:r>
            <a:r>
              <a:rPr lang="ru-RU" sz="1800">
                <a:latin typeface="Times New Roman" pitchFamily="18" charset="0"/>
                <a:hlinkClick r:id="rId2" tooltip="Англійська мова"/>
              </a:rPr>
              <a:t>англ.</a:t>
            </a:r>
            <a:r>
              <a:rPr lang="ru-RU" sz="1800">
                <a:latin typeface="Times New Roman" pitchFamily="18" charset="0"/>
              </a:rPr>
              <a:t> World Wide Fund for Nature,), </a:t>
            </a:r>
            <a:r>
              <a:rPr lang="ru-RU" sz="1800">
                <a:latin typeface="Times New Roman" pitchFamily="18" charset="0"/>
                <a:hlinkClick r:id="rId7"/>
              </a:rPr>
              <a:t>http://wwf.org/</a:t>
            </a:r>
            <a:endParaRPr lang="uk-UA" sz="1800">
              <a:latin typeface="Times New Roman" pitchFamily="18" charset="0"/>
            </a:endParaRPr>
          </a:p>
          <a:p>
            <a:pPr marL="609600" indent="-609600">
              <a:lnSpc>
                <a:spcPct val="80000"/>
              </a:lnSpc>
              <a:buFontTx/>
              <a:buAutoNum type="arabicPeriod"/>
            </a:pPr>
            <a:r>
              <a:rPr lang="uk-UA" sz="1800">
                <a:latin typeface="Times New Roman" pitchFamily="18" charset="0"/>
              </a:rPr>
              <a:t> National Center for Biotechnology Information, U.S. National Library of Medicine, Viral Genomes, </a:t>
            </a:r>
            <a:r>
              <a:rPr lang="uk-UA" sz="1800">
                <a:latin typeface="Times New Roman" pitchFamily="18" charset="0"/>
                <a:hlinkClick r:id="rId8"/>
              </a:rPr>
              <a:t>https://www.ncbi.nlm.nih.gov/genome/viruses/</a:t>
            </a:r>
            <a:endParaRPr lang="ru-RU" sz="1800">
              <a:latin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195BF079-A924-45DE-9BF1-E5F7B30E04B3}" type="slidenum">
              <a:rPr lang="ru-RU"/>
              <a:pPr/>
              <a:t>53</a:t>
            </a:fld>
            <a:endParaRPr lang="ru-RU"/>
          </a:p>
        </p:txBody>
      </p:sp>
      <p:sp>
        <p:nvSpPr>
          <p:cNvPr id="74754" name="Rectangle 2"/>
          <p:cNvSpPr>
            <a:spLocks noGrp="1" noChangeArrowheads="1"/>
          </p:cNvSpPr>
          <p:nvPr>
            <p:ph type="title"/>
          </p:nvPr>
        </p:nvSpPr>
        <p:spPr/>
        <p:txBody>
          <a:bodyPr/>
          <a:lstStyle/>
          <a:p>
            <a:r>
              <a:rPr lang="uk-UA">
                <a:solidFill>
                  <a:schemeClr val="accent2"/>
                </a:solidFill>
              </a:rPr>
              <a:t>Дякую за увагу!</a:t>
            </a:r>
            <a:endParaRPr lang="ru-RU">
              <a:solidFill>
                <a:schemeClr val="accent2"/>
              </a:solidFill>
            </a:endParaRPr>
          </a:p>
        </p:txBody>
      </p:sp>
      <p:pic>
        <p:nvPicPr>
          <p:cNvPr id="10242" name="Picture 2" descr="http://young.rzd.ru/dbmm/images/41/4080/5131086"/>
          <p:cNvPicPr>
            <a:picLocks noChangeAspect="1" noChangeArrowheads="1"/>
          </p:cNvPicPr>
          <p:nvPr/>
        </p:nvPicPr>
        <p:blipFill>
          <a:blip r:embed="rId2" cstate="print"/>
          <a:srcRect/>
          <a:stretch>
            <a:fillRect/>
          </a:stretch>
        </p:blipFill>
        <p:spPr bwMode="auto">
          <a:xfrm>
            <a:off x="1409444" y="1274511"/>
            <a:ext cx="6108849" cy="4590653"/>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640C1023-2918-461B-963F-528178594A18}" type="slidenum">
              <a:rPr lang="ru-RU"/>
              <a:pPr/>
              <a:t>6</a:t>
            </a:fld>
            <a:endParaRPr lang="ru-RU"/>
          </a:p>
        </p:txBody>
      </p:sp>
      <p:sp>
        <p:nvSpPr>
          <p:cNvPr id="12290" name="Заголовок 1"/>
          <p:cNvSpPr>
            <a:spLocks noGrp="1"/>
          </p:cNvSpPr>
          <p:nvPr>
            <p:ph type="title" idx="4294967295"/>
          </p:nvPr>
        </p:nvSpPr>
        <p:spPr/>
        <p:txBody>
          <a:bodyPr/>
          <a:lstStyle/>
          <a:p>
            <a:r>
              <a:rPr lang="uk-UA" sz="3600">
                <a:solidFill>
                  <a:schemeClr val="accent2"/>
                </a:solidFill>
              </a:rPr>
              <a:t>Характеристика збудника хвороби</a:t>
            </a:r>
            <a:endParaRPr lang="ru-RU" sz="3600">
              <a:solidFill>
                <a:schemeClr val="accent2"/>
              </a:solidFill>
            </a:endParaRPr>
          </a:p>
        </p:txBody>
      </p:sp>
      <p:pic>
        <p:nvPicPr>
          <p:cNvPr id="12291" name="Содержимое 3" descr="180px-Paramyxoviradeae.gif"/>
          <p:cNvPicPr>
            <a:picLocks noGrp="1" noChangeAspect="1"/>
          </p:cNvPicPr>
          <p:nvPr>
            <p:ph idx="4294967295"/>
          </p:nvPr>
        </p:nvPicPr>
        <p:blipFill>
          <a:blip r:embed="rId2" cstate="print"/>
          <a:srcRect/>
          <a:stretch>
            <a:fillRect/>
          </a:stretch>
        </p:blipFill>
        <p:spPr>
          <a:xfrm>
            <a:off x="323850" y="1557338"/>
            <a:ext cx="3071813" cy="3071812"/>
          </a:xfrm>
        </p:spPr>
      </p:pic>
      <p:pic>
        <p:nvPicPr>
          <p:cNvPr id="12292" name="Рисунок 4" descr="752.jpg"/>
          <p:cNvPicPr>
            <a:picLocks noChangeAspect="1"/>
          </p:cNvPicPr>
          <p:nvPr/>
        </p:nvPicPr>
        <p:blipFill>
          <a:blip r:embed="rId3" cstate="print"/>
          <a:srcRect/>
          <a:stretch>
            <a:fillRect/>
          </a:stretch>
        </p:blipFill>
        <p:spPr bwMode="auto">
          <a:xfrm>
            <a:off x="3929063" y="1714500"/>
            <a:ext cx="48387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FC3E0E67-58F2-4DE9-BC7F-FC4D3F5D6911}" type="slidenum">
              <a:rPr lang="ru-RU"/>
              <a:pPr/>
              <a:t>7</a:t>
            </a:fld>
            <a:endParaRPr lang="ru-RU"/>
          </a:p>
        </p:txBody>
      </p:sp>
      <p:sp>
        <p:nvSpPr>
          <p:cNvPr id="10242" name="Rectangle 2"/>
          <p:cNvSpPr>
            <a:spLocks noGrp="1" noChangeArrowheads="1"/>
          </p:cNvSpPr>
          <p:nvPr>
            <p:ph type="title"/>
          </p:nvPr>
        </p:nvSpPr>
        <p:spPr/>
        <p:txBody>
          <a:bodyPr/>
          <a:lstStyle/>
          <a:p>
            <a:r>
              <a:rPr lang="uk-UA" sz="3600">
                <a:solidFill>
                  <a:schemeClr val="accent2"/>
                </a:solidFill>
              </a:rPr>
              <a:t>Характеристика збудника хвороби.</a:t>
            </a:r>
            <a:endParaRPr lang="ru-RU" sz="3600">
              <a:solidFill>
                <a:schemeClr val="accent2"/>
              </a:solidFill>
            </a:endParaRPr>
          </a:p>
        </p:txBody>
      </p:sp>
      <p:sp>
        <p:nvSpPr>
          <p:cNvPr id="10243" name="Rectangle 3"/>
          <p:cNvSpPr>
            <a:spLocks noGrp="1" noChangeArrowheads="1"/>
          </p:cNvSpPr>
          <p:nvPr>
            <p:ph type="body" idx="1"/>
          </p:nvPr>
        </p:nvSpPr>
        <p:spPr/>
        <p:txBody>
          <a:bodyPr/>
          <a:lstStyle/>
          <a:p>
            <a:r>
              <a:rPr lang="ru-RU"/>
              <a:t>Добре розмножується в курячих ембріонах, первинних культурах клітин нирок собак, тхорів й кролів, а після адаптації до курячих ембріонів також у перещеплюваних лініях Hela i Hep.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1D7C56DC-D229-4C97-B975-316BB5F7E167}" type="slidenum">
              <a:rPr lang="ru-RU"/>
              <a:pPr/>
              <a:t>8</a:t>
            </a:fld>
            <a:endParaRPr lang="ru-RU"/>
          </a:p>
        </p:txBody>
      </p:sp>
      <p:sp>
        <p:nvSpPr>
          <p:cNvPr id="13314" name="Rectangle 2"/>
          <p:cNvSpPr>
            <a:spLocks noGrp="1" noChangeArrowheads="1"/>
          </p:cNvSpPr>
          <p:nvPr>
            <p:ph type="title"/>
          </p:nvPr>
        </p:nvSpPr>
        <p:spPr/>
        <p:txBody>
          <a:bodyPr/>
          <a:lstStyle/>
          <a:p>
            <a:r>
              <a:rPr lang="uk-UA" sz="3600">
                <a:solidFill>
                  <a:schemeClr val="accent2"/>
                </a:solidFill>
              </a:rPr>
              <a:t>Характеристика збудника хвороби</a:t>
            </a:r>
            <a:endParaRPr lang="ru-RU" sz="3600">
              <a:solidFill>
                <a:schemeClr val="accent2"/>
              </a:solidFill>
            </a:endParaRPr>
          </a:p>
        </p:txBody>
      </p:sp>
      <p:sp>
        <p:nvSpPr>
          <p:cNvPr id="13315" name="Rectangle 3"/>
          <p:cNvSpPr>
            <a:spLocks noGrp="1" noChangeArrowheads="1"/>
          </p:cNvSpPr>
          <p:nvPr>
            <p:ph type="body" idx="1"/>
          </p:nvPr>
        </p:nvSpPr>
        <p:spPr/>
        <p:txBody>
          <a:bodyPr/>
          <a:lstStyle/>
          <a:p>
            <a:pPr>
              <a:lnSpc>
                <a:spcPct val="80000"/>
              </a:lnSpc>
            </a:pPr>
            <a:r>
              <a:rPr lang="ru-RU" sz="2400"/>
              <a:t>Вірус відносно стійкий у зовнішньому середовищі: при мінус 20 °С залишається життєздатним в органах загиблих собак упродовж 6 міс, у носовому слизі - 1 - 2 міс, у крові - 3 міс.</a:t>
            </a:r>
          </a:p>
          <a:p>
            <a:pPr>
              <a:lnSpc>
                <a:spcPct val="80000"/>
              </a:lnSpc>
            </a:pPr>
            <a:r>
              <a:rPr lang="ru-RU" sz="2400"/>
              <a:t>За плюсових температур не змінює своєї активності у фекаліях та носових виділеннях 7 - 11 діб, при мінус 10 °С - кілька місяців, у ліофілізованому стані - понад рік.</a:t>
            </a:r>
          </a:p>
          <a:p>
            <a:pPr>
              <a:lnSpc>
                <a:spcPct val="80000"/>
              </a:lnSpc>
            </a:pPr>
            <a:r>
              <a:rPr lang="ru-RU" sz="2400"/>
              <a:t> Інактивується при 60 °С через 30 хв, при 100 °С - миттєво, під дією сонячного світла - через кілька годин, ультрафіолетового опромінення - 30 хв. </a:t>
            </a:r>
          </a:p>
          <a:p>
            <a:pPr>
              <a:lnSpc>
                <a:spcPct val="80000"/>
              </a:lnSpc>
            </a:pPr>
            <a:r>
              <a:rPr lang="ru-RU" sz="2400"/>
              <a:t>Руйнується 2 %-м розчином формаліну або фенолу впродовж кількох годин.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fld id="{9F1F2773-2B41-4BAC-86AF-BE9F405DEFDF}" type="slidenum">
              <a:rPr lang="ru-RU"/>
              <a:pPr/>
              <a:t>9</a:t>
            </a:fld>
            <a:endParaRPr lang="ru-RU"/>
          </a:p>
        </p:txBody>
      </p:sp>
      <p:sp>
        <p:nvSpPr>
          <p:cNvPr id="14338" name="Rectangle 2"/>
          <p:cNvSpPr>
            <a:spLocks noGrp="1" noChangeArrowheads="1"/>
          </p:cNvSpPr>
          <p:nvPr>
            <p:ph type="title"/>
          </p:nvPr>
        </p:nvSpPr>
        <p:spPr/>
        <p:txBody>
          <a:bodyPr/>
          <a:lstStyle/>
          <a:p>
            <a:r>
              <a:rPr lang="uk-UA" sz="4000">
                <a:solidFill>
                  <a:schemeClr val="accent2"/>
                </a:solidFill>
              </a:rPr>
              <a:t>Епізоотологія хвороби</a:t>
            </a:r>
            <a:endParaRPr lang="ru-RU" sz="4000">
              <a:solidFill>
                <a:schemeClr val="accent2"/>
              </a:solidFill>
            </a:endParaRPr>
          </a:p>
        </p:txBody>
      </p:sp>
      <p:sp>
        <p:nvSpPr>
          <p:cNvPr id="14339" name="Rectangle 3"/>
          <p:cNvSpPr>
            <a:spLocks noGrp="1" noChangeArrowheads="1"/>
          </p:cNvSpPr>
          <p:nvPr>
            <p:ph type="body" idx="1"/>
          </p:nvPr>
        </p:nvSpPr>
        <p:spPr/>
        <p:txBody>
          <a:bodyPr/>
          <a:lstStyle/>
          <a:p>
            <a:pPr>
              <a:lnSpc>
                <a:spcPct val="80000"/>
              </a:lnSpc>
            </a:pPr>
            <a:r>
              <a:rPr lang="ru-RU" sz="2800"/>
              <a:t>У природних умовах до чуми найбільш сприйнятливі собаки, лисиці, норки, єноти, стійкіші - песці, вовки, шакали, койоти, леопарди, рисі, леви, гієни, ведмеді, борсуки, ласки, видри, куниці, тхори.</a:t>
            </a:r>
          </a:p>
          <a:p>
            <a:pPr>
              <a:lnSpc>
                <a:spcPct val="80000"/>
              </a:lnSpc>
            </a:pPr>
            <a:r>
              <a:rPr lang="ru-RU" sz="2800"/>
              <a:t>Захворювання можливе в будь-якому віці,однак частіше хворіють молоді тварини - собаки віком від 2 міс до 1 року, хутрові звірі - до 5-місячного віку. </a:t>
            </a:r>
          </a:p>
          <a:p>
            <a:pPr>
              <a:lnSpc>
                <a:spcPct val="80000"/>
              </a:lnSpc>
            </a:pPr>
            <a:r>
              <a:rPr lang="ru-RU" sz="2800"/>
              <a:t>Резервуаром вірусу чуми м'ясоїдних у природі є дикі м'ясоїдні тварини та бродячі собаки.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2689</Words>
  <Application>Microsoft Office PowerPoint</Application>
  <PresentationFormat>Экран (4:3)</PresentationFormat>
  <Paragraphs>241</Paragraphs>
  <Slides>53</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53</vt:i4>
      </vt:variant>
    </vt:vector>
  </HeadingPairs>
  <TitlesOfParts>
    <vt:vector size="57" baseType="lpstr">
      <vt:lpstr>Arial</vt:lpstr>
      <vt:lpstr>Traditional Arabic</vt:lpstr>
      <vt:lpstr>Times New Roman</vt:lpstr>
      <vt:lpstr>Оформление по умолчанию</vt:lpstr>
      <vt:lpstr> Чума м'ясоїдних  </vt:lpstr>
      <vt:lpstr>Зміст</vt:lpstr>
      <vt:lpstr>Слайд 3</vt:lpstr>
      <vt:lpstr>Історична довідка. </vt:lpstr>
      <vt:lpstr>Характеристика збудника хвороби.</vt:lpstr>
      <vt:lpstr>Характеристика збудника хвороби</vt:lpstr>
      <vt:lpstr>Характеристика збудника хвороби.</vt:lpstr>
      <vt:lpstr>Характеристика збудника хвороби</vt:lpstr>
      <vt:lpstr>Епізоотологія хвороби</vt:lpstr>
      <vt:lpstr>Епізоотологія хвороби</vt:lpstr>
      <vt:lpstr>Епізоотологія хвороби</vt:lpstr>
      <vt:lpstr>Епізоотологія хвороби</vt:lpstr>
      <vt:lpstr>Патогенез</vt:lpstr>
      <vt:lpstr>Клінічні ознаки  та перебіг хвороби</vt:lpstr>
      <vt:lpstr>Клінічні ознаки  та перебіг хвороби</vt:lpstr>
      <vt:lpstr>Клінічні ознаки  та перебіг хвороби</vt:lpstr>
      <vt:lpstr>Клінічні ознаки  та перебіг хвороби</vt:lpstr>
      <vt:lpstr>Клінічні ознаки  та перебіг хвороби</vt:lpstr>
      <vt:lpstr>Клінічні ознаки  та перебіг хвороби</vt:lpstr>
      <vt:lpstr>Слайд 20</vt:lpstr>
      <vt:lpstr>Клінічні ознаки  та перебіг хвороби</vt:lpstr>
      <vt:lpstr>Клінічні ознаки  та перебіг хвороби</vt:lpstr>
      <vt:lpstr>Клінічні ознаки  та перебіг хвороби</vt:lpstr>
      <vt:lpstr>Клінічні ознаки  та перебіг хвороби</vt:lpstr>
      <vt:lpstr>Клінічні ознаки та перебіг хвороби</vt:lpstr>
      <vt:lpstr>Клінічні ознаки  та перебіг хвороби</vt:lpstr>
      <vt:lpstr>Клінічні ознаки  та перебіг хвороби</vt:lpstr>
      <vt:lpstr>Клінічні ознаки  та перебіг хвороби</vt:lpstr>
      <vt:lpstr>Клінічні ознаки  та перебіг хвороби</vt:lpstr>
      <vt:lpstr>Патологоанатомічні зміни</vt:lpstr>
      <vt:lpstr>Патологоанатомічні зміни</vt:lpstr>
      <vt:lpstr>Патологоанатомічні зміни</vt:lpstr>
      <vt:lpstr>Патологоанатомічні зміни</vt:lpstr>
      <vt:lpstr>Діагноз та лабораторна діагностика</vt:lpstr>
      <vt:lpstr>Діагноз та лабораторна діагностика</vt:lpstr>
      <vt:lpstr>Діагноз та лабораторна діагностика</vt:lpstr>
      <vt:lpstr>Діагноз та лабораторна діагностика</vt:lpstr>
      <vt:lpstr>Диференціальна діагностика</vt:lpstr>
      <vt:lpstr>Диференціальна діагностика</vt:lpstr>
      <vt:lpstr>Диференціальна діагностика</vt:lpstr>
      <vt:lpstr>Диференціальна діагностика</vt:lpstr>
      <vt:lpstr>Диференціальна діагностика</vt:lpstr>
      <vt:lpstr>Диференціальна діагностика</vt:lpstr>
      <vt:lpstr>Лікування, імунітет</vt:lpstr>
      <vt:lpstr>Лікування, імунітет</vt:lpstr>
      <vt:lpstr>Профілактика і заходи боротьби</vt:lpstr>
      <vt:lpstr>Профілактика і заходи боротьби</vt:lpstr>
      <vt:lpstr>Профілактика і заходи боротьби</vt:lpstr>
      <vt:lpstr>Профілактика і заходи боротьби</vt:lpstr>
      <vt:lpstr>Профілактика і заходи боротьби</vt:lpstr>
      <vt:lpstr>Список рекомендованої літератури</vt:lpstr>
      <vt:lpstr>Інформаційні ресурси </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Чума м'ясоїдних  </dc:title>
  <dc:subject>Чума м'ясоїдних</dc:subject>
  <dc:creator>Сорокіна Н. Г.</dc:creator>
  <cp:lastModifiedBy>Яся</cp:lastModifiedBy>
  <cp:revision>26</cp:revision>
  <dcterms:created xsi:type="dcterms:W3CDTF">2016-04-04T17:48:35Z</dcterms:created>
  <dcterms:modified xsi:type="dcterms:W3CDTF">2020-11-09T18:20:38Z</dcterms:modified>
</cp:coreProperties>
</file>