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0"/>
  </p:handoutMasterIdLst>
  <p:sldIdLst>
    <p:sldId id="256" r:id="rId2"/>
    <p:sldId id="282" r:id="rId3"/>
    <p:sldId id="283" r:id="rId4"/>
    <p:sldId id="269" r:id="rId5"/>
    <p:sldId id="257" r:id="rId6"/>
    <p:sldId id="258" r:id="rId7"/>
    <p:sldId id="261" r:id="rId8"/>
    <p:sldId id="284" r:id="rId9"/>
    <p:sldId id="263" r:id="rId10"/>
    <p:sldId id="271" r:id="rId11"/>
    <p:sldId id="276" r:id="rId12"/>
    <p:sldId id="277" r:id="rId13"/>
    <p:sldId id="278" r:id="rId14"/>
    <p:sldId id="279" r:id="rId15"/>
    <p:sldId id="280" r:id="rId16"/>
    <p:sldId id="264" r:id="rId17"/>
    <p:sldId id="265" r:id="rId18"/>
    <p:sldId id="272" r:id="rId19"/>
    <p:sldId id="259" r:id="rId20"/>
    <p:sldId id="262" r:id="rId21"/>
    <p:sldId id="260" r:id="rId22"/>
    <p:sldId id="266" r:id="rId23"/>
    <p:sldId id="285" r:id="rId24"/>
    <p:sldId id="267" r:id="rId25"/>
    <p:sldId id="275" r:id="rId26"/>
    <p:sldId id="273" r:id="rId27"/>
    <p:sldId id="274" r:id="rId28"/>
    <p:sldId id="268" r:id="rId29"/>
  </p:sldIdLst>
  <p:sldSz cx="9144000" cy="6858000" type="screen4x3"/>
  <p:notesSz cx="9869488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8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5C347-98D2-463A-9D63-E0A18A985CA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D921ECB-B92F-4699-9904-AF8ED2355D63}">
      <dgm:prSet phldrT="[Текст]"/>
      <dgm:spPr/>
      <dgm:t>
        <a:bodyPr/>
        <a:lstStyle/>
        <a:p>
          <a:r>
            <a:rPr lang="uk-UA" dirty="0"/>
            <a:t>Залежно від того, яким чином здійснюється передача грошових коштів від постачальників до споживачів в процесі інвестування на фінансовому ринку можна виділити два основних канали</a:t>
          </a:r>
        </a:p>
      </dgm:t>
    </dgm:pt>
    <dgm:pt modelId="{B0F4AE05-9435-4751-A5D3-C70EC474154B}" type="parTrans" cxnId="{5EE61BEB-40FD-4CBA-AB2D-C992BC831C9C}">
      <dgm:prSet/>
      <dgm:spPr/>
      <dgm:t>
        <a:bodyPr/>
        <a:lstStyle/>
        <a:p>
          <a:endParaRPr lang="uk-UA"/>
        </a:p>
      </dgm:t>
    </dgm:pt>
    <dgm:pt modelId="{5A650F72-C5F3-40B1-9507-650ECD6347B7}" type="sibTrans" cxnId="{5EE61BEB-40FD-4CBA-AB2D-C992BC831C9C}">
      <dgm:prSet/>
      <dgm:spPr/>
      <dgm:t>
        <a:bodyPr/>
        <a:lstStyle/>
        <a:p>
          <a:endParaRPr lang="uk-UA"/>
        </a:p>
      </dgm:t>
    </dgm:pt>
    <dgm:pt modelId="{6FEFE5A0-C42A-4B20-AABC-370D25213CFE}">
      <dgm:prSet phldrT="[Текст]"/>
      <dgm:spPr/>
      <dgm:t>
        <a:bodyPr/>
        <a:lstStyle/>
        <a:p>
          <a:r>
            <a:rPr lang="uk-UA" dirty="0"/>
            <a:t>РИНОК БАНКІВСЬКИХ КРЕДИТІВ</a:t>
          </a:r>
        </a:p>
      </dgm:t>
    </dgm:pt>
    <dgm:pt modelId="{92ECC41F-4967-4020-AD54-4EB9F3CB923F}" type="parTrans" cxnId="{3617263A-DF12-4EA6-AE5D-C52EE1BFA862}">
      <dgm:prSet/>
      <dgm:spPr/>
      <dgm:t>
        <a:bodyPr/>
        <a:lstStyle/>
        <a:p>
          <a:endParaRPr lang="uk-UA"/>
        </a:p>
      </dgm:t>
    </dgm:pt>
    <dgm:pt modelId="{70C273C3-A7AF-4C3F-80B9-0A5745A565A9}" type="sibTrans" cxnId="{3617263A-DF12-4EA6-AE5D-C52EE1BFA862}">
      <dgm:prSet/>
      <dgm:spPr/>
      <dgm:t>
        <a:bodyPr/>
        <a:lstStyle/>
        <a:p>
          <a:endParaRPr lang="uk-UA"/>
        </a:p>
      </dgm:t>
    </dgm:pt>
    <dgm:pt modelId="{F4D2CF25-477F-4DA0-80E7-2010C74DC67B}">
      <dgm:prSet phldrT="[Текст]"/>
      <dgm:spPr/>
      <dgm:t>
        <a:bodyPr/>
        <a:lstStyle/>
        <a:p>
          <a:r>
            <a:rPr lang="uk-UA" dirty="0"/>
            <a:t>ВИПУСК ЦІННИХ ПАПЕРІВ</a:t>
          </a:r>
        </a:p>
      </dgm:t>
    </dgm:pt>
    <dgm:pt modelId="{B71FAD88-52CA-41A9-B106-FEE2C73B42AE}" type="parTrans" cxnId="{EE834CC1-69F6-4E0F-81D9-872207BB866F}">
      <dgm:prSet/>
      <dgm:spPr/>
      <dgm:t>
        <a:bodyPr/>
        <a:lstStyle/>
        <a:p>
          <a:endParaRPr lang="uk-UA"/>
        </a:p>
      </dgm:t>
    </dgm:pt>
    <dgm:pt modelId="{6133F843-F804-4509-86DA-E76433B3C697}" type="sibTrans" cxnId="{EE834CC1-69F6-4E0F-81D9-872207BB866F}">
      <dgm:prSet/>
      <dgm:spPr/>
      <dgm:t>
        <a:bodyPr/>
        <a:lstStyle/>
        <a:p>
          <a:endParaRPr lang="uk-UA"/>
        </a:p>
      </dgm:t>
    </dgm:pt>
    <dgm:pt modelId="{29801356-F805-475D-A906-A490537708B5}" type="pres">
      <dgm:prSet presAssocID="{1C15C347-98D2-463A-9D63-E0A18A985C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08E8CB-91CD-4F5E-8A41-912E3B0CEAB1}" type="pres">
      <dgm:prSet presAssocID="{FD921ECB-B92F-4699-9904-AF8ED2355D63}" presName="vertOne" presStyleCnt="0"/>
      <dgm:spPr/>
    </dgm:pt>
    <dgm:pt modelId="{9E4476D1-CA26-4650-A595-26C2EB242A65}" type="pres">
      <dgm:prSet presAssocID="{FD921ECB-B92F-4699-9904-AF8ED2355D63}" presName="txOne" presStyleLbl="node0" presStyleIdx="0" presStyleCnt="1">
        <dgm:presLayoutVars>
          <dgm:chPref val="3"/>
        </dgm:presLayoutVars>
      </dgm:prSet>
      <dgm:spPr/>
    </dgm:pt>
    <dgm:pt modelId="{DB001AB8-D725-491B-9169-F659A84DA858}" type="pres">
      <dgm:prSet presAssocID="{FD921ECB-B92F-4699-9904-AF8ED2355D63}" presName="parTransOne" presStyleCnt="0"/>
      <dgm:spPr/>
    </dgm:pt>
    <dgm:pt modelId="{5B90E020-D7F1-4F92-8902-306E916FDAA1}" type="pres">
      <dgm:prSet presAssocID="{FD921ECB-B92F-4699-9904-AF8ED2355D63}" presName="horzOne" presStyleCnt="0"/>
      <dgm:spPr/>
    </dgm:pt>
    <dgm:pt modelId="{0ECB663C-48C2-4A3A-9467-93D3B4F306BB}" type="pres">
      <dgm:prSet presAssocID="{6FEFE5A0-C42A-4B20-AABC-370D25213CFE}" presName="vertTwo" presStyleCnt="0"/>
      <dgm:spPr/>
    </dgm:pt>
    <dgm:pt modelId="{2B535A37-44E6-4041-BD5D-3DCC631FF246}" type="pres">
      <dgm:prSet presAssocID="{6FEFE5A0-C42A-4B20-AABC-370D25213CFE}" presName="txTwo" presStyleLbl="node2" presStyleIdx="0" presStyleCnt="2">
        <dgm:presLayoutVars>
          <dgm:chPref val="3"/>
        </dgm:presLayoutVars>
      </dgm:prSet>
      <dgm:spPr/>
    </dgm:pt>
    <dgm:pt modelId="{38721853-7ADC-4E08-993A-E30CCB7B47B3}" type="pres">
      <dgm:prSet presAssocID="{6FEFE5A0-C42A-4B20-AABC-370D25213CFE}" presName="horzTwo" presStyleCnt="0"/>
      <dgm:spPr/>
    </dgm:pt>
    <dgm:pt modelId="{15F81863-634B-4837-BF48-20FA3C86FD56}" type="pres">
      <dgm:prSet presAssocID="{70C273C3-A7AF-4C3F-80B9-0A5745A565A9}" presName="sibSpaceTwo" presStyleCnt="0"/>
      <dgm:spPr/>
    </dgm:pt>
    <dgm:pt modelId="{62034BCF-8073-438A-88BE-47458E6F83B2}" type="pres">
      <dgm:prSet presAssocID="{F4D2CF25-477F-4DA0-80E7-2010C74DC67B}" presName="vertTwo" presStyleCnt="0"/>
      <dgm:spPr/>
    </dgm:pt>
    <dgm:pt modelId="{01037EEE-A1D7-4D51-B008-AD0201395A74}" type="pres">
      <dgm:prSet presAssocID="{F4D2CF25-477F-4DA0-80E7-2010C74DC67B}" presName="txTwo" presStyleLbl="node2" presStyleIdx="1" presStyleCnt="2">
        <dgm:presLayoutVars>
          <dgm:chPref val="3"/>
        </dgm:presLayoutVars>
      </dgm:prSet>
      <dgm:spPr/>
    </dgm:pt>
    <dgm:pt modelId="{7C6A5E0C-48A6-4565-B6DA-E53FFEB9521B}" type="pres">
      <dgm:prSet presAssocID="{F4D2CF25-477F-4DA0-80E7-2010C74DC67B}" presName="horzTwo" presStyleCnt="0"/>
      <dgm:spPr/>
    </dgm:pt>
  </dgm:ptLst>
  <dgm:cxnLst>
    <dgm:cxn modelId="{3617263A-DF12-4EA6-AE5D-C52EE1BFA862}" srcId="{FD921ECB-B92F-4699-9904-AF8ED2355D63}" destId="{6FEFE5A0-C42A-4B20-AABC-370D25213CFE}" srcOrd="0" destOrd="0" parTransId="{92ECC41F-4967-4020-AD54-4EB9F3CB923F}" sibTransId="{70C273C3-A7AF-4C3F-80B9-0A5745A565A9}"/>
    <dgm:cxn modelId="{82074967-2448-48F5-8C13-62C31DC7E8F3}" type="presOf" srcId="{1C15C347-98D2-463A-9D63-E0A18A985CAC}" destId="{29801356-F805-475D-A906-A490537708B5}" srcOrd="0" destOrd="0" presId="urn:microsoft.com/office/officeart/2005/8/layout/hierarchy4"/>
    <dgm:cxn modelId="{4E0DFE52-5D12-4B5D-A7A9-9016AEE8AC15}" type="presOf" srcId="{6FEFE5A0-C42A-4B20-AABC-370D25213CFE}" destId="{2B535A37-44E6-4041-BD5D-3DCC631FF246}" srcOrd="0" destOrd="0" presId="urn:microsoft.com/office/officeart/2005/8/layout/hierarchy4"/>
    <dgm:cxn modelId="{12E10758-9C09-4AD2-8EA2-75D768CB341A}" type="presOf" srcId="{F4D2CF25-477F-4DA0-80E7-2010C74DC67B}" destId="{01037EEE-A1D7-4D51-B008-AD0201395A74}" srcOrd="0" destOrd="0" presId="urn:microsoft.com/office/officeart/2005/8/layout/hierarchy4"/>
    <dgm:cxn modelId="{6A7CB581-760F-4EE8-A1C6-F6DB87BD12A4}" type="presOf" srcId="{FD921ECB-B92F-4699-9904-AF8ED2355D63}" destId="{9E4476D1-CA26-4650-A595-26C2EB242A65}" srcOrd="0" destOrd="0" presId="urn:microsoft.com/office/officeart/2005/8/layout/hierarchy4"/>
    <dgm:cxn modelId="{EE834CC1-69F6-4E0F-81D9-872207BB866F}" srcId="{FD921ECB-B92F-4699-9904-AF8ED2355D63}" destId="{F4D2CF25-477F-4DA0-80E7-2010C74DC67B}" srcOrd="1" destOrd="0" parTransId="{B71FAD88-52CA-41A9-B106-FEE2C73B42AE}" sibTransId="{6133F843-F804-4509-86DA-E76433B3C697}"/>
    <dgm:cxn modelId="{5EE61BEB-40FD-4CBA-AB2D-C992BC831C9C}" srcId="{1C15C347-98D2-463A-9D63-E0A18A985CAC}" destId="{FD921ECB-B92F-4699-9904-AF8ED2355D63}" srcOrd="0" destOrd="0" parTransId="{B0F4AE05-9435-4751-A5D3-C70EC474154B}" sibTransId="{5A650F72-C5F3-40B1-9507-650ECD6347B7}"/>
    <dgm:cxn modelId="{6661A071-5C15-4F5F-BFDA-E3A4C9E71F5D}" type="presParOf" srcId="{29801356-F805-475D-A906-A490537708B5}" destId="{E408E8CB-91CD-4F5E-8A41-912E3B0CEAB1}" srcOrd="0" destOrd="0" presId="urn:microsoft.com/office/officeart/2005/8/layout/hierarchy4"/>
    <dgm:cxn modelId="{2744106A-D3B2-4DBD-94BB-5F3F876C845C}" type="presParOf" srcId="{E408E8CB-91CD-4F5E-8A41-912E3B0CEAB1}" destId="{9E4476D1-CA26-4650-A595-26C2EB242A65}" srcOrd="0" destOrd="0" presId="urn:microsoft.com/office/officeart/2005/8/layout/hierarchy4"/>
    <dgm:cxn modelId="{181CE395-817F-434C-B757-3ABA191A8525}" type="presParOf" srcId="{E408E8CB-91CD-4F5E-8A41-912E3B0CEAB1}" destId="{DB001AB8-D725-491B-9169-F659A84DA858}" srcOrd="1" destOrd="0" presId="urn:microsoft.com/office/officeart/2005/8/layout/hierarchy4"/>
    <dgm:cxn modelId="{28CD7CB6-2C64-4007-9C98-A399E4822FB1}" type="presParOf" srcId="{E408E8CB-91CD-4F5E-8A41-912E3B0CEAB1}" destId="{5B90E020-D7F1-4F92-8902-306E916FDAA1}" srcOrd="2" destOrd="0" presId="urn:microsoft.com/office/officeart/2005/8/layout/hierarchy4"/>
    <dgm:cxn modelId="{6EB3C4E1-C032-4C37-970F-513D257569AA}" type="presParOf" srcId="{5B90E020-D7F1-4F92-8902-306E916FDAA1}" destId="{0ECB663C-48C2-4A3A-9467-93D3B4F306BB}" srcOrd="0" destOrd="0" presId="urn:microsoft.com/office/officeart/2005/8/layout/hierarchy4"/>
    <dgm:cxn modelId="{75B6FA83-15A7-44E7-B87D-BDC6F253427E}" type="presParOf" srcId="{0ECB663C-48C2-4A3A-9467-93D3B4F306BB}" destId="{2B535A37-44E6-4041-BD5D-3DCC631FF246}" srcOrd="0" destOrd="0" presId="urn:microsoft.com/office/officeart/2005/8/layout/hierarchy4"/>
    <dgm:cxn modelId="{27281682-AD1A-4982-B677-83C1E90CBE1E}" type="presParOf" srcId="{0ECB663C-48C2-4A3A-9467-93D3B4F306BB}" destId="{38721853-7ADC-4E08-993A-E30CCB7B47B3}" srcOrd="1" destOrd="0" presId="urn:microsoft.com/office/officeart/2005/8/layout/hierarchy4"/>
    <dgm:cxn modelId="{2085AC91-7992-456C-B1B0-F176BCA2776D}" type="presParOf" srcId="{5B90E020-D7F1-4F92-8902-306E916FDAA1}" destId="{15F81863-634B-4837-BF48-20FA3C86FD56}" srcOrd="1" destOrd="0" presId="urn:microsoft.com/office/officeart/2005/8/layout/hierarchy4"/>
    <dgm:cxn modelId="{68D00F92-8C62-480C-9193-3A123E8B498E}" type="presParOf" srcId="{5B90E020-D7F1-4F92-8902-306E916FDAA1}" destId="{62034BCF-8073-438A-88BE-47458E6F83B2}" srcOrd="2" destOrd="0" presId="urn:microsoft.com/office/officeart/2005/8/layout/hierarchy4"/>
    <dgm:cxn modelId="{E26F9921-2B5C-4DC4-8BD9-B70981D5A339}" type="presParOf" srcId="{62034BCF-8073-438A-88BE-47458E6F83B2}" destId="{01037EEE-A1D7-4D51-B008-AD0201395A74}" srcOrd="0" destOrd="0" presId="urn:microsoft.com/office/officeart/2005/8/layout/hierarchy4"/>
    <dgm:cxn modelId="{5400DBBF-8379-4460-9D8F-CFE6AC90A4E6}" type="presParOf" srcId="{62034BCF-8073-438A-88BE-47458E6F83B2}" destId="{7C6A5E0C-48A6-4565-B6DA-E53FFEB9521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0CD9E-AD3D-4BD4-8557-D7365E6EADB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F6AFB5A-3BB8-43AD-A51B-6631EB7EDE21}">
      <dgm:prSet phldrT="[Текст]"/>
      <dgm:spPr/>
      <dgm:t>
        <a:bodyPr/>
        <a:lstStyle/>
        <a:p>
          <a:r>
            <a:rPr lang="uk-UA" b="1" dirty="0"/>
            <a:t>ФІНАНСОВІ ІНВЕСТИЦІЇ, </a:t>
          </a:r>
          <a:r>
            <a:rPr lang="uk-UA" b="0" dirty="0"/>
            <a:t>п</a:t>
          </a:r>
          <a:r>
            <a:rPr lang="uk-UA" dirty="0"/>
            <a:t>ід якими слід розуміти вкладання капіталу в різноманітні фінансові інструменти, перш за все, в цінні папери.</a:t>
          </a:r>
        </a:p>
      </dgm:t>
    </dgm:pt>
    <dgm:pt modelId="{448AC4BC-EEC2-4B89-9AF2-A6F726475982}" type="parTrans" cxnId="{BBB74141-8E30-4153-913F-08BB0AD0ABD2}">
      <dgm:prSet/>
      <dgm:spPr/>
      <dgm:t>
        <a:bodyPr/>
        <a:lstStyle/>
        <a:p>
          <a:endParaRPr lang="uk-UA"/>
        </a:p>
      </dgm:t>
    </dgm:pt>
    <dgm:pt modelId="{62A5AF90-AB64-45C5-8279-B4CAAD0F5494}" type="sibTrans" cxnId="{BBB74141-8E30-4153-913F-08BB0AD0ABD2}">
      <dgm:prSet/>
      <dgm:spPr/>
      <dgm:t>
        <a:bodyPr/>
        <a:lstStyle/>
        <a:p>
          <a:endParaRPr lang="uk-UA"/>
        </a:p>
      </dgm:t>
    </dgm:pt>
    <dgm:pt modelId="{9785F514-9B3C-4C21-8534-72A1723F95BB}">
      <dgm:prSet phldrT="[Текст]"/>
      <dgm:spPr/>
      <dgm:t>
        <a:bodyPr/>
        <a:lstStyle/>
        <a:p>
          <a:r>
            <a:rPr lang="uk-UA" b="1" dirty="0"/>
            <a:t>РЕАЛЬНІ ІНВЕСТИЦІЇ, </a:t>
          </a:r>
          <a:r>
            <a:rPr lang="uk-UA" b="0" dirty="0"/>
            <a:t>п</a:t>
          </a:r>
          <a:r>
            <a:rPr lang="uk-UA" dirty="0"/>
            <a:t>ід якими розуміють вкладання ресурсів (капіталу) у створення реальних активів  (як матеріальних так і нематеріальних), які пов’язані із здійсненням операційної діяльності економічних суб’єктів, вирішення їх соціально-економічних проблем.</a:t>
          </a:r>
        </a:p>
      </dgm:t>
    </dgm:pt>
    <dgm:pt modelId="{ED9C3117-8588-4CE9-BD57-B39B326E038B}" type="parTrans" cxnId="{694984E7-8323-43A7-AAAA-735A3B8CEB0F}">
      <dgm:prSet/>
      <dgm:spPr/>
      <dgm:t>
        <a:bodyPr/>
        <a:lstStyle/>
        <a:p>
          <a:endParaRPr lang="uk-UA"/>
        </a:p>
      </dgm:t>
    </dgm:pt>
    <dgm:pt modelId="{8D0D8049-F76A-4CB1-86B4-547EC3BD8F2D}" type="sibTrans" cxnId="{694984E7-8323-43A7-AAAA-735A3B8CEB0F}">
      <dgm:prSet/>
      <dgm:spPr/>
      <dgm:t>
        <a:bodyPr/>
        <a:lstStyle/>
        <a:p>
          <a:endParaRPr lang="uk-UA"/>
        </a:p>
      </dgm:t>
    </dgm:pt>
    <dgm:pt modelId="{2453332B-9EE4-43F7-BE75-153AB0A4DD8D}" type="pres">
      <dgm:prSet presAssocID="{D550CD9E-AD3D-4BD4-8557-D7365E6EADBE}" presName="linear" presStyleCnt="0">
        <dgm:presLayoutVars>
          <dgm:dir/>
          <dgm:resizeHandles val="exact"/>
        </dgm:presLayoutVars>
      </dgm:prSet>
      <dgm:spPr/>
    </dgm:pt>
    <dgm:pt modelId="{D61C8AEB-E96D-4D72-9B5A-A5EA6383BC33}" type="pres">
      <dgm:prSet presAssocID="{9F6AFB5A-3BB8-43AD-A51B-6631EB7EDE21}" presName="comp" presStyleCnt="0"/>
      <dgm:spPr/>
    </dgm:pt>
    <dgm:pt modelId="{E8119D62-90FD-43D6-A631-32C356FC9D74}" type="pres">
      <dgm:prSet presAssocID="{9F6AFB5A-3BB8-43AD-A51B-6631EB7EDE21}" presName="box" presStyleLbl="node1" presStyleIdx="0" presStyleCnt="2"/>
      <dgm:spPr/>
    </dgm:pt>
    <dgm:pt modelId="{F98F020D-1952-48B2-BA10-0DE518D435D8}" type="pres">
      <dgm:prSet presAssocID="{9F6AFB5A-3BB8-43AD-A51B-6631EB7EDE21}" presName="img" presStyleLbl="fgImgPlace1" presStyleIdx="0" presStyleCnt="2"/>
      <dgm:spPr/>
    </dgm:pt>
    <dgm:pt modelId="{B53FD20A-0EBF-435A-BF0C-EA723D069316}" type="pres">
      <dgm:prSet presAssocID="{9F6AFB5A-3BB8-43AD-A51B-6631EB7EDE21}" presName="text" presStyleLbl="node1" presStyleIdx="0" presStyleCnt="2">
        <dgm:presLayoutVars>
          <dgm:bulletEnabled val="1"/>
        </dgm:presLayoutVars>
      </dgm:prSet>
      <dgm:spPr/>
    </dgm:pt>
    <dgm:pt modelId="{18680727-42DB-4D53-A11C-213C11D0B6D8}" type="pres">
      <dgm:prSet presAssocID="{62A5AF90-AB64-45C5-8279-B4CAAD0F5494}" presName="spacer" presStyleCnt="0"/>
      <dgm:spPr/>
    </dgm:pt>
    <dgm:pt modelId="{6C5E5870-BBBC-4C4C-8F77-69E950F18625}" type="pres">
      <dgm:prSet presAssocID="{9785F514-9B3C-4C21-8534-72A1723F95BB}" presName="comp" presStyleCnt="0"/>
      <dgm:spPr/>
    </dgm:pt>
    <dgm:pt modelId="{2FFA5D3F-F389-44DD-9824-B65645630655}" type="pres">
      <dgm:prSet presAssocID="{9785F514-9B3C-4C21-8534-72A1723F95BB}" presName="box" presStyleLbl="node1" presStyleIdx="1" presStyleCnt="2"/>
      <dgm:spPr/>
    </dgm:pt>
    <dgm:pt modelId="{83BBE180-4D3E-4F95-A4D0-24ABDCDC7CDD}" type="pres">
      <dgm:prSet presAssocID="{9785F514-9B3C-4C21-8534-72A1723F95BB}" presName="img" presStyleLbl="fgImgPlace1" presStyleIdx="1" presStyleCnt="2"/>
      <dgm:spPr/>
    </dgm:pt>
    <dgm:pt modelId="{855C5E0F-F08D-4773-94D2-C6F742E71D35}" type="pres">
      <dgm:prSet presAssocID="{9785F514-9B3C-4C21-8534-72A1723F95BB}" presName="text" presStyleLbl="node1" presStyleIdx="1" presStyleCnt="2">
        <dgm:presLayoutVars>
          <dgm:bulletEnabled val="1"/>
        </dgm:presLayoutVars>
      </dgm:prSet>
      <dgm:spPr/>
    </dgm:pt>
  </dgm:ptLst>
  <dgm:cxnLst>
    <dgm:cxn modelId="{9338C600-70DA-495B-AEAC-B030E3A60F29}" type="presOf" srcId="{9F6AFB5A-3BB8-43AD-A51B-6631EB7EDE21}" destId="{B53FD20A-0EBF-435A-BF0C-EA723D069316}" srcOrd="1" destOrd="0" presId="urn:microsoft.com/office/officeart/2005/8/layout/vList4"/>
    <dgm:cxn modelId="{C9964939-5B15-457B-B45B-9140BA5B9175}" type="presOf" srcId="{9785F514-9B3C-4C21-8534-72A1723F95BB}" destId="{855C5E0F-F08D-4773-94D2-C6F742E71D35}" srcOrd="1" destOrd="0" presId="urn:microsoft.com/office/officeart/2005/8/layout/vList4"/>
    <dgm:cxn modelId="{BBB74141-8E30-4153-913F-08BB0AD0ABD2}" srcId="{D550CD9E-AD3D-4BD4-8557-D7365E6EADBE}" destId="{9F6AFB5A-3BB8-43AD-A51B-6631EB7EDE21}" srcOrd="0" destOrd="0" parTransId="{448AC4BC-EEC2-4B89-9AF2-A6F726475982}" sibTransId="{62A5AF90-AB64-45C5-8279-B4CAAD0F5494}"/>
    <dgm:cxn modelId="{9C023468-EDB7-4A61-9DD6-C55C35C18601}" type="presOf" srcId="{9785F514-9B3C-4C21-8534-72A1723F95BB}" destId="{2FFA5D3F-F389-44DD-9824-B65645630655}" srcOrd="0" destOrd="0" presId="urn:microsoft.com/office/officeart/2005/8/layout/vList4"/>
    <dgm:cxn modelId="{A9A6224B-2D90-4010-9FF5-F670174E8A38}" type="presOf" srcId="{D550CD9E-AD3D-4BD4-8557-D7365E6EADBE}" destId="{2453332B-9EE4-43F7-BE75-153AB0A4DD8D}" srcOrd="0" destOrd="0" presId="urn:microsoft.com/office/officeart/2005/8/layout/vList4"/>
    <dgm:cxn modelId="{2E06664C-DAEE-4DBD-9B40-F8C8E52E9F7E}" type="presOf" srcId="{9F6AFB5A-3BB8-43AD-A51B-6631EB7EDE21}" destId="{E8119D62-90FD-43D6-A631-32C356FC9D74}" srcOrd="0" destOrd="0" presId="urn:microsoft.com/office/officeart/2005/8/layout/vList4"/>
    <dgm:cxn modelId="{694984E7-8323-43A7-AAAA-735A3B8CEB0F}" srcId="{D550CD9E-AD3D-4BD4-8557-D7365E6EADBE}" destId="{9785F514-9B3C-4C21-8534-72A1723F95BB}" srcOrd="1" destOrd="0" parTransId="{ED9C3117-8588-4CE9-BD57-B39B326E038B}" sibTransId="{8D0D8049-F76A-4CB1-86B4-547EC3BD8F2D}"/>
    <dgm:cxn modelId="{D15F2453-20C2-4CDA-8F39-9DB73105F563}" type="presParOf" srcId="{2453332B-9EE4-43F7-BE75-153AB0A4DD8D}" destId="{D61C8AEB-E96D-4D72-9B5A-A5EA6383BC33}" srcOrd="0" destOrd="0" presId="urn:microsoft.com/office/officeart/2005/8/layout/vList4"/>
    <dgm:cxn modelId="{C47634C8-CCF5-44E0-A48A-9927AE8267D7}" type="presParOf" srcId="{D61C8AEB-E96D-4D72-9B5A-A5EA6383BC33}" destId="{E8119D62-90FD-43D6-A631-32C356FC9D74}" srcOrd="0" destOrd="0" presId="urn:microsoft.com/office/officeart/2005/8/layout/vList4"/>
    <dgm:cxn modelId="{16A3892E-B7BE-4831-B08C-8B2B5951A385}" type="presParOf" srcId="{D61C8AEB-E96D-4D72-9B5A-A5EA6383BC33}" destId="{F98F020D-1952-48B2-BA10-0DE518D435D8}" srcOrd="1" destOrd="0" presId="urn:microsoft.com/office/officeart/2005/8/layout/vList4"/>
    <dgm:cxn modelId="{27C7A1AC-8D95-4EB0-9616-0F630FE9C2B3}" type="presParOf" srcId="{D61C8AEB-E96D-4D72-9B5A-A5EA6383BC33}" destId="{B53FD20A-0EBF-435A-BF0C-EA723D069316}" srcOrd="2" destOrd="0" presId="urn:microsoft.com/office/officeart/2005/8/layout/vList4"/>
    <dgm:cxn modelId="{838B0AFA-F6A4-4875-B3EF-F22C327F314A}" type="presParOf" srcId="{2453332B-9EE4-43F7-BE75-153AB0A4DD8D}" destId="{18680727-42DB-4D53-A11C-213C11D0B6D8}" srcOrd="1" destOrd="0" presId="urn:microsoft.com/office/officeart/2005/8/layout/vList4"/>
    <dgm:cxn modelId="{485D0F5F-9796-4AD3-87DB-376A264731CA}" type="presParOf" srcId="{2453332B-9EE4-43F7-BE75-153AB0A4DD8D}" destId="{6C5E5870-BBBC-4C4C-8F77-69E950F18625}" srcOrd="2" destOrd="0" presId="urn:microsoft.com/office/officeart/2005/8/layout/vList4"/>
    <dgm:cxn modelId="{C1CD9437-046F-4838-AB7F-1D421F4D3F0D}" type="presParOf" srcId="{6C5E5870-BBBC-4C4C-8F77-69E950F18625}" destId="{2FFA5D3F-F389-44DD-9824-B65645630655}" srcOrd="0" destOrd="0" presId="urn:microsoft.com/office/officeart/2005/8/layout/vList4"/>
    <dgm:cxn modelId="{5DEBF12C-3271-4DAF-A4E6-0D69B4242776}" type="presParOf" srcId="{6C5E5870-BBBC-4C4C-8F77-69E950F18625}" destId="{83BBE180-4D3E-4F95-A4D0-24ABDCDC7CDD}" srcOrd="1" destOrd="0" presId="urn:microsoft.com/office/officeart/2005/8/layout/vList4"/>
    <dgm:cxn modelId="{8A05B0CA-BC49-4D09-A54C-7158EFF800AA}" type="presParOf" srcId="{6C5E5870-BBBC-4C4C-8F77-69E950F18625}" destId="{855C5E0F-F08D-4773-94D2-C6F742E71D3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5D7EED-36FB-4447-A5C0-4F681ECC257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E670CA7-7758-4670-B178-D499FA653A4A}">
      <dgm:prSet phldrT="[Текст]"/>
      <dgm:spPr/>
      <dgm:t>
        <a:bodyPr/>
        <a:lstStyle/>
        <a:p>
          <a:pPr algn="just"/>
          <a:r>
            <a:rPr lang="uk-UA" b="1" dirty="0"/>
            <a:t>Прямі інвестиції </a:t>
          </a:r>
          <a:r>
            <a:rPr lang="uk-UA" dirty="0"/>
            <a:t>– інвестиції з метою тривалої присутності в об’єкті, що інвестується, і отримання підприємницького проценту від його функціонування</a:t>
          </a:r>
        </a:p>
      </dgm:t>
    </dgm:pt>
    <dgm:pt modelId="{CF8A4812-EC72-49F3-9C16-82C59632630C}" type="parTrans" cxnId="{4BB2825D-3016-483F-A67B-4015830E3007}">
      <dgm:prSet/>
      <dgm:spPr/>
      <dgm:t>
        <a:bodyPr/>
        <a:lstStyle/>
        <a:p>
          <a:endParaRPr lang="uk-UA"/>
        </a:p>
      </dgm:t>
    </dgm:pt>
    <dgm:pt modelId="{18764C91-5A55-4B56-83FA-7A2946B981A5}" type="sibTrans" cxnId="{4BB2825D-3016-483F-A67B-4015830E3007}">
      <dgm:prSet/>
      <dgm:spPr/>
      <dgm:t>
        <a:bodyPr/>
        <a:lstStyle/>
        <a:p>
          <a:endParaRPr lang="uk-UA"/>
        </a:p>
      </dgm:t>
    </dgm:pt>
    <dgm:pt modelId="{993BB5B5-EA1A-46D9-9943-B1328F9D3271}">
      <dgm:prSet phldrT="[Текст]"/>
      <dgm:spPr/>
      <dgm:t>
        <a:bodyPr/>
        <a:lstStyle/>
        <a:p>
          <a:pPr algn="just"/>
          <a:r>
            <a:rPr lang="uk-UA" b="1" dirty="0"/>
            <a:t>Портфельні інвестиції</a:t>
          </a:r>
          <a:r>
            <a:rPr lang="uk-UA" dirty="0"/>
            <a:t> – інвестиції у фінансові інструменти з метою отримання спекулятивного прибутку в результаті змін біржових котирувань</a:t>
          </a:r>
        </a:p>
      </dgm:t>
    </dgm:pt>
    <dgm:pt modelId="{E0EC66E8-E728-49F1-AC93-A8478B4670DA}" type="parTrans" cxnId="{22680408-DCD2-4EB4-856A-E4C0A1CA5DDB}">
      <dgm:prSet/>
      <dgm:spPr/>
      <dgm:t>
        <a:bodyPr/>
        <a:lstStyle/>
        <a:p>
          <a:endParaRPr lang="uk-UA"/>
        </a:p>
      </dgm:t>
    </dgm:pt>
    <dgm:pt modelId="{828C8AC1-1254-48D1-A7DA-44531840AF82}" type="sibTrans" cxnId="{22680408-DCD2-4EB4-856A-E4C0A1CA5DDB}">
      <dgm:prSet/>
      <dgm:spPr/>
      <dgm:t>
        <a:bodyPr/>
        <a:lstStyle/>
        <a:p>
          <a:endParaRPr lang="uk-UA"/>
        </a:p>
      </dgm:t>
    </dgm:pt>
    <dgm:pt modelId="{9F2599FD-5349-4838-A933-4827B68576BD}">
      <dgm:prSet phldrT="[Текст]"/>
      <dgm:spPr/>
      <dgm:t>
        <a:bodyPr/>
        <a:lstStyle/>
        <a:p>
          <a:r>
            <a:rPr lang="uk-UA" b="1" dirty="0"/>
            <a:t>Інші інвестиції – </a:t>
          </a:r>
          <a:r>
            <a:rPr lang="uk-UA" dirty="0"/>
            <a:t>кредит з метою отримання позичкового проценту</a:t>
          </a:r>
        </a:p>
      </dgm:t>
    </dgm:pt>
    <dgm:pt modelId="{B1BBC331-D0AD-4884-97E2-6497565801C4}" type="parTrans" cxnId="{5039584E-2F34-4037-9F59-403A7C718B51}">
      <dgm:prSet/>
      <dgm:spPr/>
      <dgm:t>
        <a:bodyPr/>
        <a:lstStyle/>
        <a:p>
          <a:endParaRPr lang="uk-UA"/>
        </a:p>
      </dgm:t>
    </dgm:pt>
    <dgm:pt modelId="{8DF129AB-7EA5-4C61-BB60-D1F63EF6AB46}" type="sibTrans" cxnId="{5039584E-2F34-4037-9F59-403A7C718B51}">
      <dgm:prSet/>
      <dgm:spPr/>
      <dgm:t>
        <a:bodyPr/>
        <a:lstStyle/>
        <a:p>
          <a:endParaRPr lang="uk-UA"/>
        </a:p>
      </dgm:t>
    </dgm:pt>
    <dgm:pt modelId="{2EB00657-926E-4ACC-891D-BB3E06213C85}" type="pres">
      <dgm:prSet presAssocID="{F25D7EED-36FB-4447-A5C0-4F681ECC2578}" presName="Name0" presStyleCnt="0">
        <dgm:presLayoutVars>
          <dgm:dir/>
          <dgm:resizeHandles val="exact"/>
        </dgm:presLayoutVars>
      </dgm:prSet>
      <dgm:spPr/>
    </dgm:pt>
    <dgm:pt modelId="{4C607E81-5348-48A5-8FC6-6E392CEA7925}" type="pres">
      <dgm:prSet presAssocID="{2E670CA7-7758-4670-B178-D499FA653A4A}" presName="composite" presStyleCnt="0"/>
      <dgm:spPr/>
    </dgm:pt>
    <dgm:pt modelId="{7E2CFB10-B542-4B93-8544-C0B35ADA7A32}" type="pres">
      <dgm:prSet presAssocID="{2E670CA7-7758-4670-B178-D499FA653A4A}" presName="rect1" presStyleLbl="trAlignAcc1" presStyleIdx="0" presStyleCnt="3" custScaleX="167901">
        <dgm:presLayoutVars>
          <dgm:bulletEnabled val="1"/>
        </dgm:presLayoutVars>
      </dgm:prSet>
      <dgm:spPr/>
    </dgm:pt>
    <dgm:pt modelId="{6C683924-4327-4DCA-8CE1-4C400D0972EE}" type="pres">
      <dgm:prSet presAssocID="{2E670CA7-7758-4670-B178-D499FA653A4A}" presName="rect2" presStyleLbl="fgImgPlace1" presStyleIdx="0" presStyleCnt="3" custLinFactX="-58868" custLinFactNeighborX="-100000" custLinFactNeighborY="8426"/>
      <dgm:spPr/>
    </dgm:pt>
    <dgm:pt modelId="{9135A342-7642-4DBD-A477-383DDD16107E}" type="pres">
      <dgm:prSet presAssocID="{18764C91-5A55-4B56-83FA-7A2946B981A5}" presName="sibTrans" presStyleCnt="0"/>
      <dgm:spPr/>
    </dgm:pt>
    <dgm:pt modelId="{38E42233-DA54-42E4-AEBF-D30141526E9F}" type="pres">
      <dgm:prSet presAssocID="{993BB5B5-EA1A-46D9-9943-B1328F9D3271}" presName="composite" presStyleCnt="0"/>
      <dgm:spPr/>
    </dgm:pt>
    <dgm:pt modelId="{55333150-910F-4BF8-83FA-0B7E7F520151}" type="pres">
      <dgm:prSet presAssocID="{993BB5B5-EA1A-46D9-9943-B1328F9D3271}" presName="rect1" presStyleLbl="trAlignAcc1" presStyleIdx="1" presStyleCnt="3" custScaleX="164987">
        <dgm:presLayoutVars>
          <dgm:bulletEnabled val="1"/>
        </dgm:presLayoutVars>
      </dgm:prSet>
      <dgm:spPr/>
    </dgm:pt>
    <dgm:pt modelId="{FF3BB8FC-BA91-4BA3-9EC5-8E90A06818C4}" type="pres">
      <dgm:prSet presAssocID="{993BB5B5-EA1A-46D9-9943-B1328F9D3271}" presName="rect2" presStyleLbl="fgImgPlace1" presStyleIdx="1" presStyleCnt="3" custLinFactX="-58868" custLinFactNeighborX="-100000" custLinFactNeighborY="8466"/>
      <dgm:spPr/>
    </dgm:pt>
    <dgm:pt modelId="{FEF530F5-F4E0-4CEF-82B1-9EADF9A8975A}" type="pres">
      <dgm:prSet presAssocID="{828C8AC1-1254-48D1-A7DA-44531840AF82}" presName="sibTrans" presStyleCnt="0"/>
      <dgm:spPr/>
    </dgm:pt>
    <dgm:pt modelId="{07C9728F-9446-4C79-A5D6-4DBD58029EA0}" type="pres">
      <dgm:prSet presAssocID="{9F2599FD-5349-4838-A933-4827B68576BD}" presName="composite" presStyleCnt="0"/>
      <dgm:spPr/>
    </dgm:pt>
    <dgm:pt modelId="{FC55A0C8-17A9-4D92-9138-C638130ECE66}" type="pres">
      <dgm:prSet presAssocID="{9F2599FD-5349-4838-A933-4827B68576BD}" presName="rect1" presStyleLbl="trAlignAcc1" presStyleIdx="2" presStyleCnt="3" custScaleX="164987">
        <dgm:presLayoutVars>
          <dgm:bulletEnabled val="1"/>
        </dgm:presLayoutVars>
      </dgm:prSet>
      <dgm:spPr/>
    </dgm:pt>
    <dgm:pt modelId="{A20E11E1-5D09-47EC-8C17-41D68DD8027C}" type="pres">
      <dgm:prSet presAssocID="{9F2599FD-5349-4838-A933-4827B68576BD}" presName="rect2" presStyleLbl="fgImgPlace1" presStyleIdx="2" presStyleCnt="3" custLinFactX="-58868" custLinFactNeighborX="-100000" custLinFactNeighborY="8506"/>
      <dgm:spPr/>
    </dgm:pt>
  </dgm:ptLst>
  <dgm:cxnLst>
    <dgm:cxn modelId="{22680408-DCD2-4EB4-856A-E4C0A1CA5DDB}" srcId="{F25D7EED-36FB-4447-A5C0-4F681ECC2578}" destId="{993BB5B5-EA1A-46D9-9943-B1328F9D3271}" srcOrd="1" destOrd="0" parTransId="{E0EC66E8-E728-49F1-AC93-A8478B4670DA}" sibTransId="{828C8AC1-1254-48D1-A7DA-44531840AF82}"/>
    <dgm:cxn modelId="{4BB2825D-3016-483F-A67B-4015830E3007}" srcId="{F25D7EED-36FB-4447-A5C0-4F681ECC2578}" destId="{2E670CA7-7758-4670-B178-D499FA653A4A}" srcOrd="0" destOrd="0" parTransId="{CF8A4812-EC72-49F3-9C16-82C59632630C}" sibTransId="{18764C91-5A55-4B56-83FA-7A2946B981A5}"/>
    <dgm:cxn modelId="{FA20BC62-DFE4-4C4D-AFA4-AC218F75D61E}" type="presOf" srcId="{2E670CA7-7758-4670-B178-D499FA653A4A}" destId="{7E2CFB10-B542-4B93-8544-C0B35ADA7A32}" srcOrd="0" destOrd="0" presId="urn:microsoft.com/office/officeart/2008/layout/PictureStrips"/>
    <dgm:cxn modelId="{5039584E-2F34-4037-9F59-403A7C718B51}" srcId="{F25D7EED-36FB-4447-A5C0-4F681ECC2578}" destId="{9F2599FD-5349-4838-A933-4827B68576BD}" srcOrd="2" destOrd="0" parTransId="{B1BBC331-D0AD-4884-97E2-6497565801C4}" sibTransId="{8DF129AB-7EA5-4C61-BB60-D1F63EF6AB46}"/>
    <dgm:cxn modelId="{05DC8F83-A78F-427A-A323-295711145CED}" type="presOf" srcId="{9F2599FD-5349-4838-A933-4827B68576BD}" destId="{FC55A0C8-17A9-4D92-9138-C638130ECE66}" srcOrd="0" destOrd="0" presId="urn:microsoft.com/office/officeart/2008/layout/PictureStrips"/>
    <dgm:cxn modelId="{F19831E3-427D-4270-965F-B7E20F20C9FC}" type="presOf" srcId="{F25D7EED-36FB-4447-A5C0-4F681ECC2578}" destId="{2EB00657-926E-4ACC-891D-BB3E06213C85}" srcOrd="0" destOrd="0" presId="urn:microsoft.com/office/officeart/2008/layout/PictureStrips"/>
    <dgm:cxn modelId="{F1FE8BE5-8755-45FB-8C85-27B83F22C250}" type="presOf" srcId="{993BB5B5-EA1A-46D9-9943-B1328F9D3271}" destId="{55333150-910F-4BF8-83FA-0B7E7F520151}" srcOrd="0" destOrd="0" presId="urn:microsoft.com/office/officeart/2008/layout/PictureStrips"/>
    <dgm:cxn modelId="{AFF261C3-26E7-4A88-B8EB-3DBCC3BE5719}" type="presParOf" srcId="{2EB00657-926E-4ACC-891D-BB3E06213C85}" destId="{4C607E81-5348-48A5-8FC6-6E392CEA7925}" srcOrd="0" destOrd="0" presId="urn:microsoft.com/office/officeart/2008/layout/PictureStrips"/>
    <dgm:cxn modelId="{BC829379-1FA2-4878-9CE4-D7ED94B6A4F1}" type="presParOf" srcId="{4C607E81-5348-48A5-8FC6-6E392CEA7925}" destId="{7E2CFB10-B542-4B93-8544-C0B35ADA7A32}" srcOrd="0" destOrd="0" presId="urn:microsoft.com/office/officeart/2008/layout/PictureStrips"/>
    <dgm:cxn modelId="{434A2DA6-529A-4AA9-A300-FE9C5EA0B683}" type="presParOf" srcId="{4C607E81-5348-48A5-8FC6-6E392CEA7925}" destId="{6C683924-4327-4DCA-8CE1-4C400D0972EE}" srcOrd="1" destOrd="0" presId="urn:microsoft.com/office/officeart/2008/layout/PictureStrips"/>
    <dgm:cxn modelId="{FCC1AC24-8BE3-4818-8488-8ABD2BE585E8}" type="presParOf" srcId="{2EB00657-926E-4ACC-891D-BB3E06213C85}" destId="{9135A342-7642-4DBD-A477-383DDD16107E}" srcOrd="1" destOrd="0" presId="urn:microsoft.com/office/officeart/2008/layout/PictureStrips"/>
    <dgm:cxn modelId="{DB853096-9BD6-45D4-B99C-C9C0DA6F1278}" type="presParOf" srcId="{2EB00657-926E-4ACC-891D-BB3E06213C85}" destId="{38E42233-DA54-42E4-AEBF-D30141526E9F}" srcOrd="2" destOrd="0" presId="urn:microsoft.com/office/officeart/2008/layout/PictureStrips"/>
    <dgm:cxn modelId="{CF7A171F-A15D-4F6E-96DA-F1428A5BBEF9}" type="presParOf" srcId="{38E42233-DA54-42E4-AEBF-D30141526E9F}" destId="{55333150-910F-4BF8-83FA-0B7E7F520151}" srcOrd="0" destOrd="0" presId="urn:microsoft.com/office/officeart/2008/layout/PictureStrips"/>
    <dgm:cxn modelId="{8087195B-796E-419C-8368-589602C1B025}" type="presParOf" srcId="{38E42233-DA54-42E4-AEBF-D30141526E9F}" destId="{FF3BB8FC-BA91-4BA3-9EC5-8E90A06818C4}" srcOrd="1" destOrd="0" presId="urn:microsoft.com/office/officeart/2008/layout/PictureStrips"/>
    <dgm:cxn modelId="{0A1CF5A8-8EF9-4196-891B-49A9DD522EF3}" type="presParOf" srcId="{2EB00657-926E-4ACC-891D-BB3E06213C85}" destId="{FEF530F5-F4E0-4CEF-82B1-9EADF9A8975A}" srcOrd="3" destOrd="0" presId="urn:microsoft.com/office/officeart/2008/layout/PictureStrips"/>
    <dgm:cxn modelId="{3FA218D4-88B1-4267-BAE8-9D982230522D}" type="presParOf" srcId="{2EB00657-926E-4ACC-891D-BB3E06213C85}" destId="{07C9728F-9446-4C79-A5D6-4DBD58029EA0}" srcOrd="4" destOrd="0" presId="urn:microsoft.com/office/officeart/2008/layout/PictureStrips"/>
    <dgm:cxn modelId="{F48067E2-41A2-4291-9DA8-9A2C593DCA30}" type="presParOf" srcId="{07C9728F-9446-4C79-A5D6-4DBD58029EA0}" destId="{FC55A0C8-17A9-4D92-9138-C638130ECE66}" srcOrd="0" destOrd="0" presId="urn:microsoft.com/office/officeart/2008/layout/PictureStrips"/>
    <dgm:cxn modelId="{ACDDF5E6-2BFF-4E3B-AB93-9F18623ABCCB}" type="presParOf" srcId="{07C9728F-9446-4C79-A5D6-4DBD58029EA0}" destId="{A20E11E1-5D09-47EC-8C17-41D68DD8027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D57396-7304-4C36-8CEF-405D5DD77C4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476DBC5-B54A-443B-BFAA-A1C1AB670552}">
      <dgm:prSet phldrT="[Текст]"/>
      <dgm:spPr/>
      <dgm:t>
        <a:bodyPr/>
        <a:lstStyle/>
        <a:p>
          <a:r>
            <a:rPr lang="uk-UA" b="1" i="1" dirty="0"/>
            <a:t>Інвестиції в матеріальні активи</a:t>
          </a:r>
        </a:p>
      </dgm:t>
    </dgm:pt>
    <dgm:pt modelId="{7B9EFE6D-0882-4DD7-968A-E7F5E13B956C}" type="parTrans" cxnId="{3AEC194F-C876-4DEA-9A7E-06CC8024A8FF}">
      <dgm:prSet/>
      <dgm:spPr/>
      <dgm:t>
        <a:bodyPr/>
        <a:lstStyle/>
        <a:p>
          <a:endParaRPr lang="uk-UA"/>
        </a:p>
      </dgm:t>
    </dgm:pt>
    <dgm:pt modelId="{FA541AB7-0EA6-4141-ACF1-A9A7F28537B3}" type="sibTrans" cxnId="{3AEC194F-C876-4DEA-9A7E-06CC8024A8FF}">
      <dgm:prSet/>
      <dgm:spPr/>
      <dgm:t>
        <a:bodyPr/>
        <a:lstStyle/>
        <a:p>
          <a:endParaRPr lang="uk-UA"/>
        </a:p>
      </dgm:t>
    </dgm:pt>
    <dgm:pt modelId="{6680507C-B1B3-4DBB-BAFF-DC54F070C94E}">
      <dgm:prSet phldrT="[Текст]"/>
      <dgm:spPr/>
      <dgm:t>
        <a:bodyPr/>
        <a:lstStyle/>
        <a:p>
          <a:pPr algn="just"/>
          <a:r>
            <a:rPr lang="uk-UA" dirty="0"/>
            <a:t>будинки і споруди, машини і обладнання, транспортні засоби</a:t>
          </a:r>
        </a:p>
      </dgm:t>
    </dgm:pt>
    <dgm:pt modelId="{05242E5E-4A63-44EF-BB36-B9CBEDF30734}" type="parTrans" cxnId="{D9FB58F5-2868-4ABA-BB64-28B47AE14B8F}">
      <dgm:prSet/>
      <dgm:spPr/>
      <dgm:t>
        <a:bodyPr/>
        <a:lstStyle/>
        <a:p>
          <a:endParaRPr lang="uk-UA"/>
        </a:p>
      </dgm:t>
    </dgm:pt>
    <dgm:pt modelId="{68E2C0B6-6DA8-4F11-A4CA-E124DD9407ED}" type="sibTrans" cxnId="{D9FB58F5-2868-4ABA-BB64-28B47AE14B8F}">
      <dgm:prSet/>
      <dgm:spPr/>
      <dgm:t>
        <a:bodyPr/>
        <a:lstStyle/>
        <a:p>
          <a:endParaRPr lang="uk-UA"/>
        </a:p>
      </dgm:t>
    </dgm:pt>
    <dgm:pt modelId="{E7224D39-932A-4D3E-83A5-E56448CB40C9}">
      <dgm:prSet phldrT="[Текст]"/>
      <dgm:spPr/>
      <dgm:t>
        <a:bodyPr/>
        <a:lstStyle/>
        <a:p>
          <a:r>
            <a:rPr lang="uk-UA" b="1" i="1" dirty="0"/>
            <a:t>Інвестиції в нематеріальні активи </a:t>
          </a:r>
        </a:p>
      </dgm:t>
    </dgm:pt>
    <dgm:pt modelId="{EF2AB468-AE22-4DD2-90CA-3E98F2EC4699}" type="parTrans" cxnId="{13A1E8C4-EB5B-494A-BFDE-AAB5E3DDCAC7}">
      <dgm:prSet/>
      <dgm:spPr/>
      <dgm:t>
        <a:bodyPr/>
        <a:lstStyle/>
        <a:p>
          <a:endParaRPr lang="uk-UA"/>
        </a:p>
      </dgm:t>
    </dgm:pt>
    <dgm:pt modelId="{F4511176-6873-45F2-9E7B-C511474726D0}" type="sibTrans" cxnId="{13A1E8C4-EB5B-494A-BFDE-AAB5E3DDCAC7}">
      <dgm:prSet/>
      <dgm:spPr/>
      <dgm:t>
        <a:bodyPr/>
        <a:lstStyle/>
        <a:p>
          <a:endParaRPr lang="uk-UA"/>
        </a:p>
      </dgm:t>
    </dgm:pt>
    <dgm:pt modelId="{18037CBA-1D87-4B85-8C63-6C7A0CBB545B}">
      <dgm:prSet phldrT="[Текст]"/>
      <dgm:spPr/>
      <dgm:t>
        <a:bodyPr/>
        <a:lstStyle/>
        <a:p>
          <a:pPr algn="just"/>
          <a:r>
            <a:rPr lang="uk-UA" dirty="0"/>
            <a:t>майнові права, пов’язані з авторським правом; сукупність технічних, технологічних, комерційних і інших знань; права користування землею тощо</a:t>
          </a:r>
        </a:p>
      </dgm:t>
    </dgm:pt>
    <dgm:pt modelId="{632C4CEC-F656-4AB1-8DD9-364EF83F5327}" type="parTrans" cxnId="{96C55E82-BBF2-49C7-BDCE-19A2C56CE75D}">
      <dgm:prSet/>
      <dgm:spPr/>
      <dgm:t>
        <a:bodyPr/>
        <a:lstStyle/>
        <a:p>
          <a:endParaRPr lang="uk-UA"/>
        </a:p>
      </dgm:t>
    </dgm:pt>
    <dgm:pt modelId="{F594FD51-C549-4CE9-A04E-8CFA6BD804AF}" type="sibTrans" cxnId="{96C55E82-BBF2-49C7-BDCE-19A2C56CE75D}">
      <dgm:prSet/>
      <dgm:spPr/>
      <dgm:t>
        <a:bodyPr/>
        <a:lstStyle/>
        <a:p>
          <a:endParaRPr lang="uk-UA"/>
        </a:p>
      </dgm:t>
    </dgm:pt>
    <dgm:pt modelId="{6E7D43D3-4553-4CAE-96A4-DA9FA80BE674}">
      <dgm:prSet phldrT="[Текст]"/>
      <dgm:spPr/>
      <dgm:t>
        <a:bodyPr/>
        <a:lstStyle/>
        <a:p>
          <a:r>
            <a:rPr lang="uk-UA" b="1" i="1" dirty="0"/>
            <a:t>Інвестиції у фінансові інструменти</a:t>
          </a:r>
        </a:p>
      </dgm:t>
    </dgm:pt>
    <dgm:pt modelId="{8CE1654A-8B03-4596-8A0E-314EA23F3020}" type="parTrans" cxnId="{411DC6CC-FB1C-47EA-95CC-E159ADAB3F84}">
      <dgm:prSet/>
      <dgm:spPr/>
      <dgm:t>
        <a:bodyPr/>
        <a:lstStyle/>
        <a:p>
          <a:endParaRPr lang="uk-UA"/>
        </a:p>
      </dgm:t>
    </dgm:pt>
    <dgm:pt modelId="{02A045C6-3E4A-43C4-99C2-7FE376965ED8}" type="sibTrans" cxnId="{411DC6CC-FB1C-47EA-95CC-E159ADAB3F84}">
      <dgm:prSet/>
      <dgm:spPr/>
      <dgm:t>
        <a:bodyPr/>
        <a:lstStyle/>
        <a:p>
          <a:endParaRPr lang="uk-UA"/>
        </a:p>
      </dgm:t>
    </dgm:pt>
    <dgm:pt modelId="{1216BC47-B5CC-4CD4-9F29-28C9C0A98172}">
      <dgm:prSet phldrT="[Текст]"/>
      <dgm:spPr/>
      <dgm:t>
        <a:bodyPr/>
        <a:lstStyle/>
        <a:p>
          <a:r>
            <a:rPr lang="uk-UA" dirty="0"/>
            <a:t>цінні папери</a:t>
          </a:r>
        </a:p>
      </dgm:t>
    </dgm:pt>
    <dgm:pt modelId="{AE01F9FA-F8AB-4819-956D-819A025361E6}" type="parTrans" cxnId="{AF13C305-E9A9-4F68-A1FE-1F58806CDAFE}">
      <dgm:prSet/>
      <dgm:spPr/>
      <dgm:t>
        <a:bodyPr/>
        <a:lstStyle/>
        <a:p>
          <a:endParaRPr lang="uk-UA"/>
        </a:p>
      </dgm:t>
    </dgm:pt>
    <dgm:pt modelId="{0114804E-0A80-486B-9E26-00D1271D4C6A}" type="sibTrans" cxnId="{AF13C305-E9A9-4F68-A1FE-1F58806CDAFE}">
      <dgm:prSet/>
      <dgm:spPr/>
      <dgm:t>
        <a:bodyPr/>
        <a:lstStyle/>
        <a:p>
          <a:endParaRPr lang="uk-UA"/>
        </a:p>
      </dgm:t>
    </dgm:pt>
    <dgm:pt modelId="{74633305-FDC9-4560-81DD-979811A20FD3}">
      <dgm:prSet phldrT="[Текст]"/>
      <dgm:spPr/>
      <dgm:t>
        <a:bodyPr/>
        <a:lstStyle/>
        <a:p>
          <a:pPr algn="just"/>
          <a:r>
            <a:rPr lang="uk-UA" dirty="0"/>
            <a:t>вкладення в процес підвищення кваліфікації, навчання персоналу тощо</a:t>
          </a:r>
        </a:p>
      </dgm:t>
    </dgm:pt>
    <dgm:pt modelId="{30162528-C453-4B4A-BEC9-B3947502E11A}" type="parTrans" cxnId="{1A08ED21-9AC0-43A8-AE47-CB5D4510D34E}">
      <dgm:prSet/>
      <dgm:spPr/>
      <dgm:t>
        <a:bodyPr/>
        <a:lstStyle/>
        <a:p>
          <a:endParaRPr lang="uk-UA"/>
        </a:p>
      </dgm:t>
    </dgm:pt>
    <dgm:pt modelId="{D4B4A432-DF63-435F-8681-16F38ECBB590}" type="sibTrans" cxnId="{1A08ED21-9AC0-43A8-AE47-CB5D4510D34E}">
      <dgm:prSet/>
      <dgm:spPr/>
      <dgm:t>
        <a:bodyPr/>
        <a:lstStyle/>
        <a:p>
          <a:endParaRPr lang="uk-UA"/>
        </a:p>
      </dgm:t>
    </dgm:pt>
    <dgm:pt modelId="{D81D229A-17FB-4ABA-9641-9F86371FEF3D}">
      <dgm:prSet phldrT="[Текст]"/>
      <dgm:spPr/>
      <dgm:t>
        <a:bodyPr/>
        <a:lstStyle/>
        <a:p>
          <a:r>
            <a:rPr lang="uk-UA" b="1" i="1" dirty="0"/>
            <a:t>Інвестиції в людський капітал</a:t>
          </a:r>
        </a:p>
      </dgm:t>
    </dgm:pt>
    <dgm:pt modelId="{829D30F7-8B32-4ACE-8798-370EC33770BC}" type="parTrans" cxnId="{A9F7AE37-3946-423C-B956-EE08AF70B09E}">
      <dgm:prSet/>
      <dgm:spPr/>
      <dgm:t>
        <a:bodyPr/>
        <a:lstStyle/>
        <a:p>
          <a:endParaRPr lang="uk-UA"/>
        </a:p>
      </dgm:t>
    </dgm:pt>
    <dgm:pt modelId="{D2FE3B90-B916-429E-B269-58B0240F454A}" type="sibTrans" cxnId="{A9F7AE37-3946-423C-B956-EE08AF70B09E}">
      <dgm:prSet/>
      <dgm:spPr/>
      <dgm:t>
        <a:bodyPr/>
        <a:lstStyle/>
        <a:p>
          <a:endParaRPr lang="uk-UA"/>
        </a:p>
      </dgm:t>
    </dgm:pt>
    <dgm:pt modelId="{74D964F1-8F90-465A-AE79-4CF73CA35F87}" type="pres">
      <dgm:prSet presAssocID="{98D57396-7304-4C36-8CEF-405D5DD77C43}" presName="Name0" presStyleCnt="0">
        <dgm:presLayoutVars>
          <dgm:chMax/>
          <dgm:chPref/>
          <dgm:dir/>
        </dgm:presLayoutVars>
      </dgm:prSet>
      <dgm:spPr/>
    </dgm:pt>
    <dgm:pt modelId="{9EBC5491-4426-4753-B610-144B4D89B136}" type="pres">
      <dgm:prSet presAssocID="{0476DBC5-B54A-443B-BFAA-A1C1AB670552}" presName="parenttextcomposite" presStyleCnt="0"/>
      <dgm:spPr/>
    </dgm:pt>
    <dgm:pt modelId="{C1C29C47-75EF-4C10-BADA-120BC1F3994A}" type="pres">
      <dgm:prSet presAssocID="{0476DBC5-B54A-443B-BFAA-A1C1AB670552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0AD8E46B-2DD0-4E0E-9E8F-103ECC1EE25F}" type="pres">
      <dgm:prSet presAssocID="{0476DBC5-B54A-443B-BFAA-A1C1AB670552}" presName="composite" presStyleCnt="0"/>
      <dgm:spPr/>
    </dgm:pt>
    <dgm:pt modelId="{CE5E24CE-4916-4303-9E8B-B797519ACC60}" type="pres">
      <dgm:prSet presAssocID="{0476DBC5-B54A-443B-BFAA-A1C1AB670552}" presName="chevron1" presStyleLbl="alignNode1" presStyleIdx="0" presStyleCnt="28"/>
      <dgm:spPr/>
    </dgm:pt>
    <dgm:pt modelId="{C16B5DC5-3B69-4888-B749-16D138773943}" type="pres">
      <dgm:prSet presAssocID="{0476DBC5-B54A-443B-BFAA-A1C1AB670552}" presName="chevron2" presStyleLbl="alignNode1" presStyleIdx="1" presStyleCnt="28"/>
      <dgm:spPr/>
    </dgm:pt>
    <dgm:pt modelId="{BFA44DFC-5758-44DB-A0D4-272B199A59CF}" type="pres">
      <dgm:prSet presAssocID="{0476DBC5-B54A-443B-BFAA-A1C1AB670552}" presName="chevron3" presStyleLbl="alignNode1" presStyleIdx="2" presStyleCnt="28"/>
      <dgm:spPr/>
    </dgm:pt>
    <dgm:pt modelId="{72CFD686-B269-45B7-B378-CFA3B159BE7A}" type="pres">
      <dgm:prSet presAssocID="{0476DBC5-B54A-443B-BFAA-A1C1AB670552}" presName="chevron4" presStyleLbl="alignNode1" presStyleIdx="3" presStyleCnt="28"/>
      <dgm:spPr/>
    </dgm:pt>
    <dgm:pt modelId="{CF5874A1-F290-4BE4-98D8-04F4C3C9A447}" type="pres">
      <dgm:prSet presAssocID="{0476DBC5-B54A-443B-BFAA-A1C1AB670552}" presName="chevron5" presStyleLbl="alignNode1" presStyleIdx="4" presStyleCnt="28"/>
      <dgm:spPr/>
    </dgm:pt>
    <dgm:pt modelId="{9846EB1A-B3E3-4F5D-8923-A8F392D1EFC1}" type="pres">
      <dgm:prSet presAssocID="{0476DBC5-B54A-443B-BFAA-A1C1AB670552}" presName="chevron6" presStyleLbl="alignNode1" presStyleIdx="5" presStyleCnt="28"/>
      <dgm:spPr/>
    </dgm:pt>
    <dgm:pt modelId="{DDA1321A-2F5D-4880-9FFC-15DB73C36102}" type="pres">
      <dgm:prSet presAssocID="{0476DBC5-B54A-443B-BFAA-A1C1AB670552}" presName="chevron7" presStyleLbl="alignNode1" presStyleIdx="6" presStyleCnt="28"/>
      <dgm:spPr/>
    </dgm:pt>
    <dgm:pt modelId="{9AE9190F-5480-401E-ACF1-E4C0228CADA3}" type="pres">
      <dgm:prSet presAssocID="{0476DBC5-B54A-443B-BFAA-A1C1AB670552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</dgm:pt>
    <dgm:pt modelId="{200343A8-C621-489B-BA83-FF12FF652683}" type="pres">
      <dgm:prSet presAssocID="{FA541AB7-0EA6-4141-ACF1-A9A7F28537B3}" presName="sibTrans" presStyleCnt="0"/>
      <dgm:spPr/>
    </dgm:pt>
    <dgm:pt modelId="{3B531DE9-A110-4243-AA26-9FB9A76FEC29}" type="pres">
      <dgm:prSet presAssocID="{E7224D39-932A-4D3E-83A5-E56448CB40C9}" presName="parenttextcomposite" presStyleCnt="0"/>
      <dgm:spPr/>
    </dgm:pt>
    <dgm:pt modelId="{6FDD2862-ACA0-4130-8C52-A62E6E869DD1}" type="pres">
      <dgm:prSet presAssocID="{E7224D39-932A-4D3E-83A5-E56448CB40C9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20A42135-ACB0-4CD7-B349-57545259A9E7}" type="pres">
      <dgm:prSet presAssocID="{E7224D39-932A-4D3E-83A5-E56448CB40C9}" presName="composite" presStyleCnt="0"/>
      <dgm:spPr/>
    </dgm:pt>
    <dgm:pt modelId="{C84B0E2B-A41C-4764-B0E1-771DACA3E089}" type="pres">
      <dgm:prSet presAssocID="{E7224D39-932A-4D3E-83A5-E56448CB40C9}" presName="chevron1" presStyleLbl="alignNode1" presStyleIdx="7" presStyleCnt="28"/>
      <dgm:spPr/>
    </dgm:pt>
    <dgm:pt modelId="{56D0B25A-B155-4000-8595-B98E7DC0D69F}" type="pres">
      <dgm:prSet presAssocID="{E7224D39-932A-4D3E-83A5-E56448CB40C9}" presName="chevron2" presStyleLbl="alignNode1" presStyleIdx="8" presStyleCnt="28"/>
      <dgm:spPr/>
    </dgm:pt>
    <dgm:pt modelId="{72419B2D-8597-4F86-88F3-1A24F7F1EF68}" type="pres">
      <dgm:prSet presAssocID="{E7224D39-932A-4D3E-83A5-E56448CB40C9}" presName="chevron3" presStyleLbl="alignNode1" presStyleIdx="9" presStyleCnt="28"/>
      <dgm:spPr/>
    </dgm:pt>
    <dgm:pt modelId="{E164BC6C-EB32-4EDA-A37C-4D8F717A7B1C}" type="pres">
      <dgm:prSet presAssocID="{E7224D39-932A-4D3E-83A5-E56448CB40C9}" presName="chevron4" presStyleLbl="alignNode1" presStyleIdx="10" presStyleCnt="28"/>
      <dgm:spPr/>
    </dgm:pt>
    <dgm:pt modelId="{1F365140-D14A-43B7-9E94-80C8EBCBDCCA}" type="pres">
      <dgm:prSet presAssocID="{E7224D39-932A-4D3E-83A5-E56448CB40C9}" presName="chevron5" presStyleLbl="alignNode1" presStyleIdx="11" presStyleCnt="28"/>
      <dgm:spPr/>
    </dgm:pt>
    <dgm:pt modelId="{2F1EED67-E7B2-44BA-927F-C66F0EEA67E2}" type="pres">
      <dgm:prSet presAssocID="{E7224D39-932A-4D3E-83A5-E56448CB40C9}" presName="chevron6" presStyleLbl="alignNode1" presStyleIdx="12" presStyleCnt="28"/>
      <dgm:spPr/>
    </dgm:pt>
    <dgm:pt modelId="{04C72C51-AA2B-43CF-B18D-4045702E7C7E}" type="pres">
      <dgm:prSet presAssocID="{E7224D39-932A-4D3E-83A5-E56448CB40C9}" presName="chevron7" presStyleLbl="alignNode1" presStyleIdx="13" presStyleCnt="28"/>
      <dgm:spPr/>
    </dgm:pt>
    <dgm:pt modelId="{B2BC432E-6C10-42BE-9FC7-F7C0E197CC85}" type="pres">
      <dgm:prSet presAssocID="{E7224D39-932A-4D3E-83A5-E56448CB40C9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</dgm:pt>
    <dgm:pt modelId="{D5810977-989A-4D80-B7CB-DF6A9B1AB3D7}" type="pres">
      <dgm:prSet presAssocID="{F4511176-6873-45F2-9E7B-C511474726D0}" presName="sibTrans" presStyleCnt="0"/>
      <dgm:spPr/>
    </dgm:pt>
    <dgm:pt modelId="{95236158-BED8-4FD0-888C-6BCE50008D39}" type="pres">
      <dgm:prSet presAssocID="{6E7D43D3-4553-4CAE-96A4-DA9FA80BE674}" presName="parenttextcomposite" presStyleCnt="0"/>
      <dgm:spPr/>
    </dgm:pt>
    <dgm:pt modelId="{9DD64F36-B88E-4728-B757-9A4530D99366}" type="pres">
      <dgm:prSet presAssocID="{6E7D43D3-4553-4CAE-96A4-DA9FA80BE674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1C60627C-24E6-45D5-BCA4-8EB909E60E09}" type="pres">
      <dgm:prSet presAssocID="{6E7D43D3-4553-4CAE-96A4-DA9FA80BE674}" presName="composite" presStyleCnt="0"/>
      <dgm:spPr/>
    </dgm:pt>
    <dgm:pt modelId="{17D543B6-1AA2-48A2-9B4F-D5934DF405B9}" type="pres">
      <dgm:prSet presAssocID="{6E7D43D3-4553-4CAE-96A4-DA9FA80BE674}" presName="chevron1" presStyleLbl="alignNode1" presStyleIdx="14" presStyleCnt="28"/>
      <dgm:spPr/>
    </dgm:pt>
    <dgm:pt modelId="{9F20986F-51B0-4BE4-8CFC-DE5604401A5E}" type="pres">
      <dgm:prSet presAssocID="{6E7D43D3-4553-4CAE-96A4-DA9FA80BE674}" presName="chevron2" presStyleLbl="alignNode1" presStyleIdx="15" presStyleCnt="28"/>
      <dgm:spPr/>
    </dgm:pt>
    <dgm:pt modelId="{4634A41C-13D8-4EFF-A8CB-F1EFB911FC1E}" type="pres">
      <dgm:prSet presAssocID="{6E7D43D3-4553-4CAE-96A4-DA9FA80BE674}" presName="chevron3" presStyleLbl="alignNode1" presStyleIdx="16" presStyleCnt="28"/>
      <dgm:spPr/>
    </dgm:pt>
    <dgm:pt modelId="{A6A14985-9BC0-4ED7-836A-876F5A5BFF5E}" type="pres">
      <dgm:prSet presAssocID="{6E7D43D3-4553-4CAE-96A4-DA9FA80BE674}" presName="chevron4" presStyleLbl="alignNode1" presStyleIdx="17" presStyleCnt="28"/>
      <dgm:spPr/>
    </dgm:pt>
    <dgm:pt modelId="{60E7A20F-27E6-4741-A755-361B95108EA8}" type="pres">
      <dgm:prSet presAssocID="{6E7D43D3-4553-4CAE-96A4-DA9FA80BE674}" presName="chevron5" presStyleLbl="alignNode1" presStyleIdx="18" presStyleCnt="28"/>
      <dgm:spPr/>
    </dgm:pt>
    <dgm:pt modelId="{D4FC0C49-BCBF-4D09-B595-E005609B9DD1}" type="pres">
      <dgm:prSet presAssocID="{6E7D43D3-4553-4CAE-96A4-DA9FA80BE674}" presName="chevron6" presStyleLbl="alignNode1" presStyleIdx="19" presStyleCnt="28"/>
      <dgm:spPr/>
    </dgm:pt>
    <dgm:pt modelId="{784C87FA-CB3C-4586-945C-1B77A8FC76B0}" type="pres">
      <dgm:prSet presAssocID="{6E7D43D3-4553-4CAE-96A4-DA9FA80BE674}" presName="chevron7" presStyleLbl="alignNode1" presStyleIdx="20" presStyleCnt="28"/>
      <dgm:spPr/>
    </dgm:pt>
    <dgm:pt modelId="{3805A724-EC52-425B-8D08-60C3050B8452}" type="pres">
      <dgm:prSet presAssocID="{6E7D43D3-4553-4CAE-96A4-DA9FA80BE674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</dgm:pt>
    <dgm:pt modelId="{DF59F732-0910-4AC5-AFB2-A6760A317060}" type="pres">
      <dgm:prSet presAssocID="{02A045C6-3E4A-43C4-99C2-7FE376965ED8}" presName="sibTrans" presStyleCnt="0"/>
      <dgm:spPr/>
    </dgm:pt>
    <dgm:pt modelId="{FD8888C7-EA42-442B-83FF-F47D241C78FF}" type="pres">
      <dgm:prSet presAssocID="{D81D229A-17FB-4ABA-9641-9F86371FEF3D}" presName="parenttextcomposite" presStyleCnt="0"/>
      <dgm:spPr/>
    </dgm:pt>
    <dgm:pt modelId="{A0F5157D-67FF-4B54-9872-B30FDEC33366}" type="pres">
      <dgm:prSet presAssocID="{D81D229A-17FB-4ABA-9641-9F86371FEF3D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793C3F3F-22B0-4459-98B6-CE8BE2A75F31}" type="pres">
      <dgm:prSet presAssocID="{D81D229A-17FB-4ABA-9641-9F86371FEF3D}" presName="composite" presStyleCnt="0"/>
      <dgm:spPr/>
    </dgm:pt>
    <dgm:pt modelId="{434EEF4B-EF34-4EAD-A511-FFFBEB253E35}" type="pres">
      <dgm:prSet presAssocID="{D81D229A-17FB-4ABA-9641-9F86371FEF3D}" presName="chevron1" presStyleLbl="alignNode1" presStyleIdx="21" presStyleCnt="28"/>
      <dgm:spPr/>
    </dgm:pt>
    <dgm:pt modelId="{8488F400-A86E-48C0-9F14-436BB8896C0F}" type="pres">
      <dgm:prSet presAssocID="{D81D229A-17FB-4ABA-9641-9F86371FEF3D}" presName="chevron2" presStyleLbl="alignNode1" presStyleIdx="22" presStyleCnt="28"/>
      <dgm:spPr/>
    </dgm:pt>
    <dgm:pt modelId="{351A8417-ED63-41A0-87D6-852F424A8A82}" type="pres">
      <dgm:prSet presAssocID="{D81D229A-17FB-4ABA-9641-9F86371FEF3D}" presName="chevron3" presStyleLbl="alignNode1" presStyleIdx="23" presStyleCnt="28"/>
      <dgm:spPr/>
    </dgm:pt>
    <dgm:pt modelId="{B05799B4-91FF-4A7A-AB40-77914B4E88EE}" type="pres">
      <dgm:prSet presAssocID="{D81D229A-17FB-4ABA-9641-9F86371FEF3D}" presName="chevron4" presStyleLbl="alignNode1" presStyleIdx="24" presStyleCnt="28"/>
      <dgm:spPr/>
    </dgm:pt>
    <dgm:pt modelId="{5C010200-E6A2-4F5F-96A2-9161677DAECF}" type="pres">
      <dgm:prSet presAssocID="{D81D229A-17FB-4ABA-9641-9F86371FEF3D}" presName="chevron5" presStyleLbl="alignNode1" presStyleIdx="25" presStyleCnt="28"/>
      <dgm:spPr/>
    </dgm:pt>
    <dgm:pt modelId="{1BA93DDB-565B-4315-BDFF-96285792EB83}" type="pres">
      <dgm:prSet presAssocID="{D81D229A-17FB-4ABA-9641-9F86371FEF3D}" presName="chevron6" presStyleLbl="alignNode1" presStyleIdx="26" presStyleCnt="28"/>
      <dgm:spPr/>
    </dgm:pt>
    <dgm:pt modelId="{EEC9D818-C4CE-496F-A1D6-550C9948BB29}" type="pres">
      <dgm:prSet presAssocID="{D81D229A-17FB-4ABA-9641-9F86371FEF3D}" presName="chevron7" presStyleLbl="alignNode1" presStyleIdx="27" presStyleCnt="28"/>
      <dgm:spPr/>
    </dgm:pt>
    <dgm:pt modelId="{E77D4F1F-1D7B-4283-9516-F6EA1AA30947}" type="pres">
      <dgm:prSet presAssocID="{D81D229A-17FB-4ABA-9641-9F86371FEF3D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</dgm:pt>
  </dgm:ptLst>
  <dgm:cxnLst>
    <dgm:cxn modelId="{AF13C305-E9A9-4F68-A1FE-1F58806CDAFE}" srcId="{6E7D43D3-4553-4CAE-96A4-DA9FA80BE674}" destId="{1216BC47-B5CC-4CD4-9F29-28C9C0A98172}" srcOrd="0" destOrd="0" parTransId="{AE01F9FA-F8AB-4819-956D-819A025361E6}" sibTransId="{0114804E-0A80-486B-9E26-00D1271D4C6A}"/>
    <dgm:cxn modelId="{1A08ED21-9AC0-43A8-AE47-CB5D4510D34E}" srcId="{D81D229A-17FB-4ABA-9641-9F86371FEF3D}" destId="{74633305-FDC9-4560-81DD-979811A20FD3}" srcOrd="0" destOrd="0" parTransId="{30162528-C453-4B4A-BEC9-B3947502E11A}" sibTransId="{D4B4A432-DF63-435F-8681-16F38ECBB590}"/>
    <dgm:cxn modelId="{F9CD8E26-F80F-4EAB-AEBE-058957968993}" type="presOf" srcId="{0476DBC5-B54A-443B-BFAA-A1C1AB670552}" destId="{C1C29C47-75EF-4C10-BADA-120BC1F3994A}" srcOrd="0" destOrd="0" presId="urn:microsoft.com/office/officeart/2008/layout/VerticalAccentList"/>
    <dgm:cxn modelId="{A9F7AE37-3946-423C-B956-EE08AF70B09E}" srcId="{98D57396-7304-4C36-8CEF-405D5DD77C43}" destId="{D81D229A-17FB-4ABA-9641-9F86371FEF3D}" srcOrd="3" destOrd="0" parTransId="{829D30F7-8B32-4ACE-8798-370EC33770BC}" sibTransId="{D2FE3B90-B916-429E-B269-58B0240F454A}"/>
    <dgm:cxn modelId="{0AABAB61-8AF7-4235-A1CF-892915B2F3CC}" type="presOf" srcId="{6E7D43D3-4553-4CAE-96A4-DA9FA80BE674}" destId="{9DD64F36-B88E-4728-B757-9A4530D99366}" srcOrd="0" destOrd="0" presId="urn:microsoft.com/office/officeart/2008/layout/VerticalAccentList"/>
    <dgm:cxn modelId="{3AEC194F-C876-4DEA-9A7E-06CC8024A8FF}" srcId="{98D57396-7304-4C36-8CEF-405D5DD77C43}" destId="{0476DBC5-B54A-443B-BFAA-A1C1AB670552}" srcOrd="0" destOrd="0" parTransId="{7B9EFE6D-0882-4DD7-968A-E7F5E13B956C}" sibTransId="{FA541AB7-0EA6-4141-ACF1-A9A7F28537B3}"/>
    <dgm:cxn modelId="{393C3D53-B7C1-4572-B7F4-26DAE3E03B89}" type="presOf" srcId="{6680507C-B1B3-4DBB-BAFF-DC54F070C94E}" destId="{9AE9190F-5480-401E-ACF1-E4C0228CADA3}" srcOrd="0" destOrd="0" presId="urn:microsoft.com/office/officeart/2008/layout/VerticalAccentList"/>
    <dgm:cxn modelId="{96C55E82-BBF2-49C7-BDCE-19A2C56CE75D}" srcId="{E7224D39-932A-4D3E-83A5-E56448CB40C9}" destId="{18037CBA-1D87-4B85-8C63-6C7A0CBB545B}" srcOrd="0" destOrd="0" parTransId="{632C4CEC-F656-4AB1-8DD9-364EF83F5327}" sibTransId="{F594FD51-C549-4CE9-A04E-8CFA6BD804AF}"/>
    <dgm:cxn modelId="{21628FB0-32ED-4159-A858-FA01361300AD}" type="presOf" srcId="{74633305-FDC9-4560-81DD-979811A20FD3}" destId="{E77D4F1F-1D7B-4283-9516-F6EA1AA30947}" srcOrd="0" destOrd="0" presId="urn:microsoft.com/office/officeart/2008/layout/VerticalAccentList"/>
    <dgm:cxn modelId="{7CFE91B1-47EB-4EB2-A12A-309044F2487A}" type="presOf" srcId="{18037CBA-1D87-4B85-8C63-6C7A0CBB545B}" destId="{B2BC432E-6C10-42BE-9FC7-F7C0E197CC85}" srcOrd="0" destOrd="0" presId="urn:microsoft.com/office/officeart/2008/layout/VerticalAccentList"/>
    <dgm:cxn modelId="{041D21BD-1BCA-4714-8537-09CE43E156DD}" type="presOf" srcId="{E7224D39-932A-4D3E-83A5-E56448CB40C9}" destId="{6FDD2862-ACA0-4130-8C52-A62E6E869DD1}" srcOrd="0" destOrd="0" presId="urn:microsoft.com/office/officeart/2008/layout/VerticalAccentList"/>
    <dgm:cxn modelId="{5E8C77C1-CE29-43E4-9B3B-49D5B2E3976D}" type="presOf" srcId="{1216BC47-B5CC-4CD4-9F29-28C9C0A98172}" destId="{3805A724-EC52-425B-8D08-60C3050B8452}" srcOrd="0" destOrd="0" presId="urn:microsoft.com/office/officeart/2008/layout/VerticalAccentList"/>
    <dgm:cxn modelId="{13A1E8C4-EB5B-494A-BFDE-AAB5E3DDCAC7}" srcId="{98D57396-7304-4C36-8CEF-405D5DD77C43}" destId="{E7224D39-932A-4D3E-83A5-E56448CB40C9}" srcOrd="1" destOrd="0" parTransId="{EF2AB468-AE22-4DD2-90CA-3E98F2EC4699}" sibTransId="{F4511176-6873-45F2-9E7B-C511474726D0}"/>
    <dgm:cxn modelId="{411DC6CC-FB1C-47EA-95CC-E159ADAB3F84}" srcId="{98D57396-7304-4C36-8CEF-405D5DD77C43}" destId="{6E7D43D3-4553-4CAE-96A4-DA9FA80BE674}" srcOrd="2" destOrd="0" parTransId="{8CE1654A-8B03-4596-8A0E-314EA23F3020}" sibTransId="{02A045C6-3E4A-43C4-99C2-7FE376965ED8}"/>
    <dgm:cxn modelId="{0C528FDE-6243-4312-A776-119AF5BFD083}" type="presOf" srcId="{D81D229A-17FB-4ABA-9641-9F86371FEF3D}" destId="{A0F5157D-67FF-4B54-9872-B30FDEC33366}" srcOrd="0" destOrd="0" presId="urn:microsoft.com/office/officeart/2008/layout/VerticalAccentList"/>
    <dgm:cxn modelId="{D9FB58F5-2868-4ABA-BB64-28B47AE14B8F}" srcId="{0476DBC5-B54A-443B-BFAA-A1C1AB670552}" destId="{6680507C-B1B3-4DBB-BAFF-DC54F070C94E}" srcOrd="0" destOrd="0" parTransId="{05242E5E-4A63-44EF-BB36-B9CBEDF30734}" sibTransId="{68E2C0B6-6DA8-4F11-A4CA-E124DD9407ED}"/>
    <dgm:cxn modelId="{9BF786F5-1F1C-4B5E-B935-36A461DE011E}" type="presOf" srcId="{98D57396-7304-4C36-8CEF-405D5DD77C43}" destId="{74D964F1-8F90-465A-AE79-4CF73CA35F87}" srcOrd="0" destOrd="0" presId="urn:microsoft.com/office/officeart/2008/layout/VerticalAccentList"/>
    <dgm:cxn modelId="{CB75E331-6D1B-4F40-8809-5E9BF06D4CD7}" type="presParOf" srcId="{74D964F1-8F90-465A-AE79-4CF73CA35F87}" destId="{9EBC5491-4426-4753-B610-144B4D89B136}" srcOrd="0" destOrd="0" presId="urn:microsoft.com/office/officeart/2008/layout/VerticalAccentList"/>
    <dgm:cxn modelId="{979E4EF4-B5F2-443A-BE85-0118245691CE}" type="presParOf" srcId="{9EBC5491-4426-4753-B610-144B4D89B136}" destId="{C1C29C47-75EF-4C10-BADA-120BC1F3994A}" srcOrd="0" destOrd="0" presId="urn:microsoft.com/office/officeart/2008/layout/VerticalAccentList"/>
    <dgm:cxn modelId="{5ED16571-AFE4-4B21-AD60-CAC6DFD5F998}" type="presParOf" srcId="{74D964F1-8F90-465A-AE79-4CF73CA35F87}" destId="{0AD8E46B-2DD0-4E0E-9E8F-103ECC1EE25F}" srcOrd="1" destOrd="0" presId="urn:microsoft.com/office/officeart/2008/layout/VerticalAccentList"/>
    <dgm:cxn modelId="{ABB64ABB-CCA0-4FAB-B492-A82C828459BD}" type="presParOf" srcId="{0AD8E46B-2DD0-4E0E-9E8F-103ECC1EE25F}" destId="{CE5E24CE-4916-4303-9E8B-B797519ACC60}" srcOrd="0" destOrd="0" presId="urn:microsoft.com/office/officeart/2008/layout/VerticalAccentList"/>
    <dgm:cxn modelId="{034D0291-0F5F-48BE-8E06-1DE43649C55B}" type="presParOf" srcId="{0AD8E46B-2DD0-4E0E-9E8F-103ECC1EE25F}" destId="{C16B5DC5-3B69-4888-B749-16D138773943}" srcOrd="1" destOrd="0" presId="urn:microsoft.com/office/officeart/2008/layout/VerticalAccentList"/>
    <dgm:cxn modelId="{F7FE0132-C2AC-4AF1-98B7-033739DB99D1}" type="presParOf" srcId="{0AD8E46B-2DD0-4E0E-9E8F-103ECC1EE25F}" destId="{BFA44DFC-5758-44DB-A0D4-272B199A59CF}" srcOrd="2" destOrd="0" presId="urn:microsoft.com/office/officeart/2008/layout/VerticalAccentList"/>
    <dgm:cxn modelId="{90AD1FFF-8BA5-4854-A5C1-613CF7391422}" type="presParOf" srcId="{0AD8E46B-2DD0-4E0E-9E8F-103ECC1EE25F}" destId="{72CFD686-B269-45B7-B378-CFA3B159BE7A}" srcOrd="3" destOrd="0" presId="urn:microsoft.com/office/officeart/2008/layout/VerticalAccentList"/>
    <dgm:cxn modelId="{D2DE1431-E56E-48BE-BF22-CC4A9B6FE905}" type="presParOf" srcId="{0AD8E46B-2DD0-4E0E-9E8F-103ECC1EE25F}" destId="{CF5874A1-F290-4BE4-98D8-04F4C3C9A447}" srcOrd="4" destOrd="0" presId="urn:microsoft.com/office/officeart/2008/layout/VerticalAccentList"/>
    <dgm:cxn modelId="{B842068A-8CCE-4BB9-9CF2-EE3C595E7EF2}" type="presParOf" srcId="{0AD8E46B-2DD0-4E0E-9E8F-103ECC1EE25F}" destId="{9846EB1A-B3E3-4F5D-8923-A8F392D1EFC1}" srcOrd="5" destOrd="0" presId="urn:microsoft.com/office/officeart/2008/layout/VerticalAccentList"/>
    <dgm:cxn modelId="{F2061D64-F5BD-410F-8D26-CEA2166D25E8}" type="presParOf" srcId="{0AD8E46B-2DD0-4E0E-9E8F-103ECC1EE25F}" destId="{DDA1321A-2F5D-4880-9FFC-15DB73C36102}" srcOrd="6" destOrd="0" presId="urn:microsoft.com/office/officeart/2008/layout/VerticalAccentList"/>
    <dgm:cxn modelId="{62DD1609-F818-4384-8E6F-374283EC79DE}" type="presParOf" srcId="{0AD8E46B-2DD0-4E0E-9E8F-103ECC1EE25F}" destId="{9AE9190F-5480-401E-ACF1-E4C0228CADA3}" srcOrd="7" destOrd="0" presId="urn:microsoft.com/office/officeart/2008/layout/VerticalAccentList"/>
    <dgm:cxn modelId="{7DDF9C8D-DFB0-43A1-AF9C-9DEBE68F3119}" type="presParOf" srcId="{74D964F1-8F90-465A-AE79-4CF73CA35F87}" destId="{200343A8-C621-489B-BA83-FF12FF652683}" srcOrd="2" destOrd="0" presId="urn:microsoft.com/office/officeart/2008/layout/VerticalAccentList"/>
    <dgm:cxn modelId="{F4717A5E-A74B-468B-B40A-DA36DC3291D6}" type="presParOf" srcId="{74D964F1-8F90-465A-AE79-4CF73CA35F87}" destId="{3B531DE9-A110-4243-AA26-9FB9A76FEC29}" srcOrd="3" destOrd="0" presId="urn:microsoft.com/office/officeart/2008/layout/VerticalAccentList"/>
    <dgm:cxn modelId="{EE3A59E3-E859-4DD0-8712-5D053C47C4CC}" type="presParOf" srcId="{3B531DE9-A110-4243-AA26-9FB9A76FEC29}" destId="{6FDD2862-ACA0-4130-8C52-A62E6E869DD1}" srcOrd="0" destOrd="0" presId="urn:microsoft.com/office/officeart/2008/layout/VerticalAccentList"/>
    <dgm:cxn modelId="{B00605DA-1B5C-4ED5-BE08-74FB06E00E5E}" type="presParOf" srcId="{74D964F1-8F90-465A-AE79-4CF73CA35F87}" destId="{20A42135-ACB0-4CD7-B349-57545259A9E7}" srcOrd="4" destOrd="0" presId="urn:microsoft.com/office/officeart/2008/layout/VerticalAccentList"/>
    <dgm:cxn modelId="{8F2572BD-C015-40AC-B141-E76297E24682}" type="presParOf" srcId="{20A42135-ACB0-4CD7-B349-57545259A9E7}" destId="{C84B0E2B-A41C-4764-B0E1-771DACA3E089}" srcOrd="0" destOrd="0" presId="urn:microsoft.com/office/officeart/2008/layout/VerticalAccentList"/>
    <dgm:cxn modelId="{6D951494-900B-4E92-B6C2-22FEBCDA9CC1}" type="presParOf" srcId="{20A42135-ACB0-4CD7-B349-57545259A9E7}" destId="{56D0B25A-B155-4000-8595-B98E7DC0D69F}" srcOrd="1" destOrd="0" presId="urn:microsoft.com/office/officeart/2008/layout/VerticalAccentList"/>
    <dgm:cxn modelId="{DF3457F5-AB09-4EA3-9B45-19DD9BDC84B2}" type="presParOf" srcId="{20A42135-ACB0-4CD7-B349-57545259A9E7}" destId="{72419B2D-8597-4F86-88F3-1A24F7F1EF68}" srcOrd="2" destOrd="0" presId="urn:microsoft.com/office/officeart/2008/layout/VerticalAccentList"/>
    <dgm:cxn modelId="{21619544-9AA7-4A12-8885-CB07A9E5167B}" type="presParOf" srcId="{20A42135-ACB0-4CD7-B349-57545259A9E7}" destId="{E164BC6C-EB32-4EDA-A37C-4D8F717A7B1C}" srcOrd="3" destOrd="0" presId="urn:microsoft.com/office/officeart/2008/layout/VerticalAccentList"/>
    <dgm:cxn modelId="{0D8000F9-CBBE-4B4F-B04F-5F274C536977}" type="presParOf" srcId="{20A42135-ACB0-4CD7-B349-57545259A9E7}" destId="{1F365140-D14A-43B7-9E94-80C8EBCBDCCA}" srcOrd="4" destOrd="0" presId="urn:microsoft.com/office/officeart/2008/layout/VerticalAccentList"/>
    <dgm:cxn modelId="{7634F844-14DF-4A98-9CD8-59AD0C93EAEB}" type="presParOf" srcId="{20A42135-ACB0-4CD7-B349-57545259A9E7}" destId="{2F1EED67-E7B2-44BA-927F-C66F0EEA67E2}" srcOrd="5" destOrd="0" presId="urn:microsoft.com/office/officeart/2008/layout/VerticalAccentList"/>
    <dgm:cxn modelId="{D10C5C0D-ECEA-42BA-BE8F-FD4327CBF6A2}" type="presParOf" srcId="{20A42135-ACB0-4CD7-B349-57545259A9E7}" destId="{04C72C51-AA2B-43CF-B18D-4045702E7C7E}" srcOrd="6" destOrd="0" presId="urn:microsoft.com/office/officeart/2008/layout/VerticalAccentList"/>
    <dgm:cxn modelId="{D849CAA8-002F-4198-92CD-13FD8E92ADA1}" type="presParOf" srcId="{20A42135-ACB0-4CD7-B349-57545259A9E7}" destId="{B2BC432E-6C10-42BE-9FC7-F7C0E197CC85}" srcOrd="7" destOrd="0" presId="urn:microsoft.com/office/officeart/2008/layout/VerticalAccentList"/>
    <dgm:cxn modelId="{05A89B42-F6D8-4A94-895C-B150E9F9F5F2}" type="presParOf" srcId="{74D964F1-8F90-465A-AE79-4CF73CA35F87}" destId="{D5810977-989A-4D80-B7CB-DF6A9B1AB3D7}" srcOrd="5" destOrd="0" presId="urn:microsoft.com/office/officeart/2008/layout/VerticalAccentList"/>
    <dgm:cxn modelId="{78FDF0F6-7464-43E6-AD85-FFF6BAFAE476}" type="presParOf" srcId="{74D964F1-8F90-465A-AE79-4CF73CA35F87}" destId="{95236158-BED8-4FD0-888C-6BCE50008D39}" srcOrd="6" destOrd="0" presId="urn:microsoft.com/office/officeart/2008/layout/VerticalAccentList"/>
    <dgm:cxn modelId="{0BB95766-75C7-450D-811E-CB4A638ADBAC}" type="presParOf" srcId="{95236158-BED8-4FD0-888C-6BCE50008D39}" destId="{9DD64F36-B88E-4728-B757-9A4530D99366}" srcOrd="0" destOrd="0" presId="urn:microsoft.com/office/officeart/2008/layout/VerticalAccentList"/>
    <dgm:cxn modelId="{6376A316-D365-4786-9B86-507329D96FBC}" type="presParOf" srcId="{74D964F1-8F90-465A-AE79-4CF73CA35F87}" destId="{1C60627C-24E6-45D5-BCA4-8EB909E60E09}" srcOrd="7" destOrd="0" presId="urn:microsoft.com/office/officeart/2008/layout/VerticalAccentList"/>
    <dgm:cxn modelId="{2226083E-95CF-45CE-B0D8-032649A2349D}" type="presParOf" srcId="{1C60627C-24E6-45D5-BCA4-8EB909E60E09}" destId="{17D543B6-1AA2-48A2-9B4F-D5934DF405B9}" srcOrd="0" destOrd="0" presId="urn:microsoft.com/office/officeart/2008/layout/VerticalAccentList"/>
    <dgm:cxn modelId="{2941A2FB-E2F4-4EF6-8807-2AA47215EBD9}" type="presParOf" srcId="{1C60627C-24E6-45D5-BCA4-8EB909E60E09}" destId="{9F20986F-51B0-4BE4-8CFC-DE5604401A5E}" srcOrd="1" destOrd="0" presId="urn:microsoft.com/office/officeart/2008/layout/VerticalAccentList"/>
    <dgm:cxn modelId="{6D6515D8-233F-496B-8684-581A7C621E22}" type="presParOf" srcId="{1C60627C-24E6-45D5-BCA4-8EB909E60E09}" destId="{4634A41C-13D8-4EFF-A8CB-F1EFB911FC1E}" srcOrd="2" destOrd="0" presId="urn:microsoft.com/office/officeart/2008/layout/VerticalAccentList"/>
    <dgm:cxn modelId="{9629C1D4-59F0-4F8E-9E13-38B076B6B0E4}" type="presParOf" srcId="{1C60627C-24E6-45D5-BCA4-8EB909E60E09}" destId="{A6A14985-9BC0-4ED7-836A-876F5A5BFF5E}" srcOrd="3" destOrd="0" presId="urn:microsoft.com/office/officeart/2008/layout/VerticalAccentList"/>
    <dgm:cxn modelId="{ECD17F94-75EB-4EA2-AEC0-DBE5470789E6}" type="presParOf" srcId="{1C60627C-24E6-45D5-BCA4-8EB909E60E09}" destId="{60E7A20F-27E6-4741-A755-361B95108EA8}" srcOrd="4" destOrd="0" presId="urn:microsoft.com/office/officeart/2008/layout/VerticalAccentList"/>
    <dgm:cxn modelId="{BA447C6A-D638-4FAD-9E57-6B88B56AA8DE}" type="presParOf" srcId="{1C60627C-24E6-45D5-BCA4-8EB909E60E09}" destId="{D4FC0C49-BCBF-4D09-B595-E005609B9DD1}" srcOrd="5" destOrd="0" presId="urn:microsoft.com/office/officeart/2008/layout/VerticalAccentList"/>
    <dgm:cxn modelId="{141C6864-C244-4BE4-BDEF-A7EFC7ADDE99}" type="presParOf" srcId="{1C60627C-24E6-45D5-BCA4-8EB909E60E09}" destId="{784C87FA-CB3C-4586-945C-1B77A8FC76B0}" srcOrd="6" destOrd="0" presId="urn:microsoft.com/office/officeart/2008/layout/VerticalAccentList"/>
    <dgm:cxn modelId="{3D59EF0B-2A51-4F24-AAB8-4CED82F4349E}" type="presParOf" srcId="{1C60627C-24E6-45D5-BCA4-8EB909E60E09}" destId="{3805A724-EC52-425B-8D08-60C3050B8452}" srcOrd="7" destOrd="0" presId="urn:microsoft.com/office/officeart/2008/layout/VerticalAccentList"/>
    <dgm:cxn modelId="{39F57B0F-A3D3-4EA4-8DB2-F3B09FD261A0}" type="presParOf" srcId="{74D964F1-8F90-465A-AE79-4CF73CA35F87}" destId="{DF59F732-0910-4AC5-AFB2-A6760A317060}" srcOrd="8" destOrd="0" presId="urn:microsoft.com/office/officeart/2008/layout/VerticalAccentList"/>
    <dgm:cxn modelId="{18B6023B-BD03-4336-91D7-13061DB93E8C}" type="presParOf" srcId="{74D964F1-8F90-465A-AE79-4CF73CA35F87}" destId="{FD8888C7-EA42-442B-83FF-F47D241C78FF}" srcOrd="9" destOrd="0" presId="urn:microsoft.com/office/officeart/2008/layout/VerticalAccentList"/>
    <dgm:cxn modelId="{6E3CF283-13CA-4EB3-A5E1-73B93D3070FC}" type="presParOf" srcId="{FD8888C7-EA42-442B-83FF-F47D241C78FF}" destId="{A0F5157D-67FF-4B54-9872-B30FDEC33366}" srcOrd="0" destOrd="0" presId="urn:microsoft.com/office/officeart/2008/layout/VerticalAccentList"/>
    <dgm:cxn modelId="{BC89FF5E-6845-4E5D-9C23-32FFFC63FA3A}" type="presParOf" srcId="{74D964F1-8F90-465A-AE79-4CF73CA35F87}" destId="{793C3F3F-22B0-4459-98B6-CE8BE2A75F31}" srcOrd="10" destOrd="0" presId="urn:microsoft.com/office/officeart/2008/layout/VerticalAccentList"/>
    <dgm:cxn modelId="{62C0BA18-41FD-4AE1-9B5B-74E104275BE1}" type="presParOf" srcId="{793C3F3F-22B0-4459-98B6-CE8BE2A75F31}" destId="{434EEF4B-EF34-4EAD-A511-FFFBEB253E35}" srcOrd="0" destOrd="0" presId="urn:microsoft.com/office/officeart/2008/layout/VerticalAccentList"/>
    <dgm:cxn modelId="{C9E19273-200A-43DB-83EA-62855EE66386}" type="presParOf" srcId="{793C3F3F-22B0-4459-98B6-CE8BE2A75F31}" destId="{8488F400-A86E-48C0-9F14-436BB8896C0F}" srcOrd="1" destOrd="0" presId="urn:microsoft.com/office/officeart/2008/layout/VerticalAccentList"/>
    <dgm:cxn modelId="{2A49E728-E101-4083-B27A-15E81D13B7AF}" type="presParOf" srcId="{793C3F3F-22B0-4459-98B6-CE8BE2A75F31}" destId="{351A8417-ED63-41A0-87D6-852F424A8A82}" srcOrd="2" destOrd="0" presId="urn:microsoft.com/office/officeart/2008/layout/VerticalAccentList"/>
    <dgm:cxn modelId="{A2A64D5D-AB10-435E-8CBE-2EDC785128ED}" type="presParOf" srcId="{793C3F3F-22B0-4459-98B6-CE8BE2A75F31}" destId="{B05799B4-91FF-4A7A-AB40-77914B4E88EE}" srcOrd="3" destOrd="0" presId="urn:microsoft.com/office/officeart/2008/layout/VerticalAccentList"/>
    <dgm:cxn modelId="{AD8D86D6-707B-4B87-96D7-070C1B32BC05}" type="presParOf" srcId="{793C3F3F-22B0-4459-98B6-CE8BE2A75F31}" destId="{5C010200-E6A2-4F5F-96A2-9161677DAECF}" srcOrd="4" destOrd="0" presId="urn:microsoft.com/office/officeart/2008/layout/VerticalAccentList"/>
    <dgm:cxn modelId="{E7DD0880-4519-42D1-8FDC-EA7EFB129243}" type="presParOf" srcId="{793C3F3F-22B0-4459-98B6-CE8BE2A75F31}" destId="{1BA93DDB-565B-4315-BDFF-96285792EB83}" srcOrd="5" destOrd="0" presId="urn:microsoft.com/office/officeart/2008/layout/VerticalAccentList"/>
    <dgm:cxn modelId="{4763EA00-2EC2-423D-8CCE-1FBFE3BAC596}" type="presParOf" srcId="{793C3F3F-22B0-4459-98B6-CE8BE2A75F31}" destId="{EEC9D818-C4CE-496F-A1D6-550C9948BB29}" srcOrd="6" destOrd="0" presId="urn:microsoft.com/office/officeart/2008/layout/VerticalAccentList"/>
    <dgm:cxn modelId="{009C69ED-EC20-42D2-90B6-C1C7D29D7C8D}" type="presParOf" srcId="{793C3F3F-22B0-4459-98B6-CE8BE2A75F31}" destId="{E77D4F1F-1D7B-4283-9516-F6EA1AA3094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3CD09B-6DBB-4C3A-B50C-D42177724BC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1E4C55-DE33-405F-91F2-EFD9DC62400C}">
      <dgm:prSet phldrT="[Текст]" phldr="1"/>
      <dgm:spPr/>
      <dgm:t>
        <a:bodyPr/>
        <a:lstStyle/>
        <a:p>
          <a:endParaRPr lang="uk-UA" dirty="0"/>
        </a:p>
      </dgm:t>
    </dgm:pt>
    <dgm:pt modelId="{157289F2-F6CF-4F8C-BF3F-5D5CEDF58F01}" type="parTrans" cxnId="{9BD41D50-D30A-4F75-ABAA-D4CACB0A6825}">
      <dgm:prSet/>
      <dgm:spPr/>
      <dgm:t>
        <a:bodyPr/>
        <a:lstStyle/>
        <a:p>
          <a:endParaRPr lang="uk-UA"/>
        </a:p>
      </dgm:t>
    </dgm:pt>
    <dgm:pt modelId="{09D1FDE9-E80B-42DE-AD77-F9C177E4D10A}" type="sibTrans" cxnId="{9BD41D50-D30A-4F75-ABAA-D4CACB0A6825}">
      <dgm:prSet/>
      <dgm:spPr/>
      <dgm:t>
        <a:bodyPr/>
        <a:lstStyle/>
        <a:p>
          <a:endParaRPr lang="uk-UA"/>
        </a:p>
      </dgm:t>
    </dgm:pt>
    <dgm:pt modelId="{24E8ED67-BF64-4E42-BB78-3BAF02E7082B}">
      <dgm:prSet phldrT="[Текст]"/>
      <dgm:spPr/>
      <dgm:t>
        <a:bodyPr/>
        <a:lstStyle/>
        <a:p>
          <a:pPr algn="just"/>
          <a:r>
            <a:rPr lang="ru-RU" b="1" dirty="0" err="1"/>
            <a:t>початкові</a:t>
          </a:r>
          <a:r>
            <a:rPr lang="ru-RU" b="1" dirty="0"/>
            <a:t> </a:t>
          </a:r>
          <a:r>
            <a:rPr lang="ru-RU" b="1" dirty="0" err="1"/>
            <a:t>інвестиції</a:t>
          </a:r>
          <a:r>
            <a:rPr lang="ru-RU" b="1" dirty="0"/>
            <a:t> </a:t>
          </a:r>
          <a:r>
            <a:rPr lang="ru-RU" dirty="0"/>
            <a:t>– на </a:t>
          </a:r>
          <a:r>
            <a:rPr lang="ru-RU" dirty="0" err="1"/>
            <a:t>створення</a:t>
          </a:r>
          <a:r>
            <a:rPr lang="ru-RU" dirty="0"/>
            <a:t> </a:t>
          </a:r>
          <a:r>
            <a:rPr lang="ru-RU" dirty="0" err="1"/>
            <a:t>підприємства</a:t>
          </a:r>
          <a:r>
            <a:rPr lang="ru-RU" dirty="0"/>
            <a:t>, </a:t>
          </a:r>
          <a:r>
            <a:rPr lang="ru-RU" dirty="0" err="1"/>
            <a:t>організації</a:t>
          </a:r>
          <a:endParaRPr lang="uk-UA" dirty="0"/>
        </a:p>
      </dgm:t>
    </dgm:pt>
    <dgm:pt modelId="{86622FF8-5863-4B78-9735-70FCD0D95FCA}" type="parTrans" cxnId="{64A7284A-747C-4F45-A43E-BD434207B78B}">
      <dgm:prSet/>
      <dgm:spPr/>
      <dgm:t>
        <a:bodyPr/>
        <a:lstStyle/>
        <a:p>
          <a:endParaRPr lang="uk-UA"/>
        </a:p>
      </dgm:t>
    </dgm:pt>
    <dgm:pt modelId="{94B9E8A8-DD50-470D-8909-A0AF8D6632AE}" type="sibTrans" cxnId="{64A7284A-747C-4F45-A43E-BD434207B78B}">
      <dgm:prSet/>
      <dgm:spPr/>
      <dgm:t>
        <a:bodyPr/>
        <a:lstStyle/>
        <a:p>
          <a:endParaRPr lang="uk-UA"/>
        </a:p>
      </dgm:t>
    </dgm:pt>
    <dgm:pt modelId="{2A48D63A-2673-43BD-81F5-86BDC32D14A8}">
      <dgm:prSet phldrT="[Текст]"/>
      <dgm:spPr/>
      <dgm:t>
        <a:bodyPr/>
        <a:lstStyle/>
        <a:p>
          <a:endParaRPr lang="uk-UA" dirty="0"/>
        </a:p>
      </dgm:t>
    </dgm:pt>
    <dgm:pt modelId="{573FB9B1-BD42-44AA-93B1-B78DCC1E3281}" type="parTrans" cxnId="{DCF0F1D7-EBC0-49BC-A5CD-898B3792C4D6}">
      <dgm:prSet/>
      <dgm:spPr/>
      <dgm:t>
        <a:bodyPr/>
        <a:lstStyle/>
        <a:p>
          <a:endParaRPr lang="uk-UA"/>
        </a:p>
      </dgm:t>
    </dgm:pt>
    <dgm:pt modelId="{09324AA8-3008-4971-8A84-75C0A55B74AD}" type="sibTrans" cxnId="{DCF0F1D7-EBC0-49BC-A5CD-898B3792C4D6}">
      <dgm:prSet/>
      <dgm:spPr/>
      <dgm:t>
        <a:bodyPr/>
        <a:lstStyle/>
        <a:p>
          <a:endParaRPr lang="uk-UA"/>
        </a:p>
      </dgm:t>
    </dgm:pt>
    <dgm:pt modelId="{D7A7D009-5C98-4C57-9B9B-C6E751DD7F65}">
      <dgm:prSet phldrT="[Текст]"/>
      <dgm:spPr/>
      <dgm:t>
        <a:bodyPr/>
        <a:lstStyle/>
        <a:p>
          <a:pPr algn="just"/>
          <a:r>
            <a:rPr lang="uk-UA" b="1" dirty="0"/>
            <a:t>екстенсивні інвестиції </a:t>
          </a:r>
          <a:r>
            <a:rPr lang="uk-UA" dirty="0"/>
            <a:t>– на розширення діючого підприємства, організації</a:t>
          </a:r>
        </a:p>
      </dgm:t>
    </dgm:pt>
    <dgm:pt modelId="{AC8E9FF3-A23F-48F9-8AE7-E45DDC3DCE7E}" type="parTrans" cxnId="{9B9D98BE-0B0F-40C8-A8FA-86E3FEC7B680}">
      <dgm:prSet/>
      <dgm:spPr/>
      <dgm:t>
        <a:bodyPr/>
        <a:lstStyle/>
        <a:p>
          <a:endParaRPr lang="uk-UA"/>
        </a:p>
      </dgm:t>
    </dgm:pt>
    <dgm:pt modelId="{BE02A211-C239-41A9-812D-B9EB7B7C970C}" type="sibTrans" cxnId="{9B9D98BE-0B0F-40C8-A8FA-86E3FEC7B680}">
      <dgm:prSet/>
      <dgm:spPr/>
      <dgm:t>
        <a:bodyPr/>
        <a:lstStyle/>
        <a:p>
          <a:endParaRPr lang="uk-UA"/>
        </a:p>
      </dgm:t>
    </dgm:pt>
    <dgm:pt modelId="{AC6E3942-0514-4D8B-AEB3-F6E0BC3DD378}">
      <dgm:prSet phldrT="[Текст]"/>
      <dgm:spPr/>
      <dgm:t>
        <a:bodyPr/>
        <a:lstStyle/>
        <a:p>
          <a:endParaRPr lang="uk-UA" dirty="0"/>
        </a:p>
      </dgm:t>
    </dgm:pt>
    <dgm:pt modelId="{3A6CC992-08A6-4DA4-BF17-954FACE87F43}" type="parTrans" cxnId="{CB359EEF-4516-4F6C-872D-6FED0058BFF7}">
      <dgm:prSet/>
      <dgm:spPr/>
      <dgm:t>
        <a:bodyPr/>
        <a:lstStyle/>
        <a:p>
          <a:endParaRPr lang="uk-UA"/>
        </a:p>
      </dgm:t>
    </dgm:pt>
    <dgm:pt modelId="{53AF0C88-91F6-49B1-B711-64BA9CDDCB5A}" type="sibTrans" cxnId="{CB359EEF-4516-4F6C-872D-6FED0058BFF7}">
      <dgm:prSet/>
      <dgm:spPr/>
      <dgm:t>
        <a:bodyPr/>
        <a:lstStyle/>
        <a:p>
          <a:endParaRPr lang="uk-UA"/>
        </a:p>
      </dgm:t>
    </dgm:pt>
    <dgm:pt modelId="{6945CEF7-10AD-4732-90D8-22F699EE3E08}">
      <dgm:prSet phldrT="[Текст]"/>
      <dgm:spPr/>
      <dgm:t>
        <a:bodyPr/>
        <a:lstStyle/>
        <a:p>
          <a:pPr algn="just"/>
          <a:r>
            <a:rPr lang="uk-UA" b="1" dirty="0"/>
            <a:t>реінвестиції </a:t>
          </a:r>
          <a:r>
            <a:rPr lang="uk-UA" dirty="0"/>
            <a:t>– інвестиції, пов’язані з відтворенням основних фондів підприємств за рахунок амортизаційних відрахувань</a:t>
          </a:r>
        </a:p>
      </dgm:t>
    </dgm:pt>
    <dgm:pt modelId="{6324640F-DDA6-4FAF-AF23-6B2B3F11DBAF}" type="parTrans" cxnId="{9B9318B8-2F05-4A88-A12D-740970E5438C}">
      <dgm:prSet/>
      <dgm:spPr/>
      <dgm:t>
        <a:bodyPr/>
        <a:lstStyle/>
        <a:p>
          <a:endParaRPr lang="uk-UA"/>
        </a:p>
      </dgm:t>
    </dgm:pt>
    <dgm:pt modelId="{2998DFBD-B645-4C53-BF7C-006E64E4E351}" type="sibTrans" cxnId="{9B9318B8-2F05-4A88-A12D-740970E5438C}">
      <dgm:prSet/>
      <dgm:spPr/>
      <dgm:t>
        <a:bodyPr/>
        <a:lstStyle/>
        <a:p>
          <a:endParaRPr lang="uk-UA"/>
        </a:p>
      </dgm:t>
    </dgm:pt>
    <dgm:pt modelId="{1F4A6612-34B1-445D-B223-0CC63B610C52}">
      <dgm:prSet phldrT="[Текст]" phldr="1"/>
      <dgm:spPr/>
      <dgm:t>
        <a:bodyPr/>
        <a:lstStyle/>
        <a:p>
          <a:endParaRPr lang="uk-UA"/>
        </a:p>
      </dgm:t>
    </dgm:pt>
    <dgm:pt modelId="{E29DAA5A-5427-49B4-B0BF-13177154E177}" type="parTrans" cxnId="{31B95C20-F266-49D7-AE22-359BFEEBDBF2}">
      <dgm:prSet/>
      <dgm:spPr/>
      <dgm:t>
        <a:bodyPr/>
        <a:lstStyle/>
        <a:p>
          <a:endParaRPr lang="uk-UA"/>
        </a:p>
      </dgm:t>
    </dgm:pt>
    <dgm:pt modelId="{385E843A-1482-437E-978D-9C2881C4760C}" type="sibTrans" cxnId="{31B95C20-F266-49D7-AE22-359BFEEBDBF2}">
      <dgm:prSet/>
      <dgm:spPr/>
      <dgm:t>
        <a:bodyPr/>
        <a:lstStyle/>
        <a:p>
          <a:endParaRPr lang="uk-UA"/>
        </a:p>
      </dgm:t>
    </dgm:pt>
    <dgm:pt modelId="{5FC675E1-1A63-4113-B0F6-6F31F662B61D}">
      <dgm:prSet phldrT="[Текст]"/>
      <dgm:spPr/>
      <dgm:t>
        <a:bodyPr/>
        <a:lstStyle/>
        <a:p>
          <a:r>
            <a:rPr lang="uk-UA" b="1" dirty="0"/>
            <a:t>зворотні інвестиції – </a:t>
          </a:r>
          <a:r>
            <a:rPr lang="uk-UA" dirty="0"/>
            <a:t>інвестиції, пов’язані з вилученням раніше внесених капіталовкладень</a:t>
          </a:r>
        </a:p>
      </dgm:t>
    </dgm:pt>
    <dgm:pt modelId="{52A9D341-6CA1-4AF6-A7C8-8CD0633F5572}" type="parTrans" cxnId="{B62B31F6-5450-479B-A0BE-E73A17EBF1F3}">
      <dgm:prSet/>
      <dgm:spPr/>
      <dgm:t>
        <a:bodyPr/>
        <a:lstStyle/>
        <a:p>
          <a:endParaRPr lang="uk-UA"/>
        </a:p>
      </dgm:t>
    </dgm:pt>
    <dgm:pt modelId="{33DEE998-455B-40F5-8CB7-4E72C76F3684}" type="sibTrans" cxnId="{B62B31F6-5450-479B-A0BE-E73A17EBF1F3}">
      <dgm:prSet/>
      <dgm:spPr/>
      <dgm:t>
        <a:bodyPr/>
        <a:lstStyle/>
        <a:p>
          <a:endParaRPr lang="uk-UA"/>
        </a:p>
      </dgm:t>
    </dgm:pt>
    <dgm:pt modelId="{F8C7E5E6-4B22-4444-8036-F9F15DB38F8E}" type="pres">
      <dgm:prSet presAssocID="{C83CD09B-6DBB-4C3A-B50C-D42177724BC4}" presName="linearFlow" presStyleCnt="0">
        <dgm:presLayoutVars>
          <dgm:dir/>
          <dgm:animLvl val="lvl"/>
          <dgm:resizeHandles val="exact"/>
        </dgm:presLayoutVars>
      </dgm:prSet>
      <dgm:spPr/>
    </dgm:pt>
    <dgm:pt modelId="{BA40BB0E-3F74-4848-BF30-D166144AE548}" type="pres">
      <dgm:prSet presAssocID="{641E4C55-DE33-405F-91F2-EFD9DC62400C}" presName="composite" presStyleCnt="0"/>
      <dgm:spPr/>
    </dgm:pt>
    <dgm:pt modelId="{C9B956FA-ADF5-429E-80C5-11F9432E1541}" type="pres">
      <dgm:prSet presAssocID="{641E4C55-DE33-405F-91F2-EFD9DC62400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4445602-B9C0-4D04-A1CB-CB830634CAD9}" type="pres">
      <dgm:prSet presAssocID="{641E4C55-DE33-405F-91F2-EFD9DC62400C}" presName="descendantText" presStyleLbl="alignAcc1" presStyleIdx="0" presStyleCnt="4" custLinFactNeighborX="0">
        <dgm:presLayoutVars>
          <dgm:bulletEnabled val="1"/>
        </dgm:presLayoutVars>
      </dgm:prSet>
      <dgm:spPr/>
    </dgm:pt>
    <dgm:pt modelId="{72826DEB-EA78-432D-BBDE-12A471ED5667}" type="pres">
      <dgm:prSet presAssocID="{09D1FDE9-E80B-42DE-AD77-F9C177E4D10A}" presName="sp" presStyleCnt="0"/>
      <dgm:spPr/>
    </dgm:pt>
    <dgm:pt modelId="{BB2A0E34-DD14-4E1D-BD32-C234823746F1}" type="pres">
      <dgm:prSet presAssocID="{2A48D63A-2673-43BD-81F5-86BDC32D14A8}" presName="composite" presStyleCnt="0"/>
      <dgm:spPr/>
    </dgm:pt>
    <dgm:pt modelId="{EFDC9393-3791-4324-9236-B5BD23AA31D2}" type="pres">
      <dgm:prSet presAssocID="{2A48D63A-2673-43BD-81F5-86BDC32D14A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433D03E-C300-4BCE-AA46-CA29601B0BA5}" type="pres">
      <dgm:prSet presAssocID="{2A48D63A-2673-43BD-81F5-86BDC32D14A8}" presName="descendantText" presStyleLbl="alignAcc1" presStyleIdx="1" presStyleCnt="4">
        <dgm:presLayoutVars>
          <dgm:bulletEnabled val="1"/>
        </dgm:presLayoutVars>
      </dgm:prSet>
      <dgm:spPr/>
    </dgm:pt>
    <dgm:pt modelId="{6C99B72A-859E-4F34-9BE6-7BF79A365594}" type="pres">
      <dgm:prSet presAssocID="{09324AA8-3008-4971-8A84-75C0A55B74AD}" presName="sp" presStyleCnt="0"/>
      <dgm:spPr/>
    </dgm:pt>
    <dgm:pt modelId="{623A20E9-F64D-41DA-AE56-0111C75D1855}" type="pres">
      <dgm:prSet presAssocID="{AC6E3942-0514-4D8B-AEB3-F6E0BC3DD378}" presName="composite" presStyleCnt="0"/>
      <dgm:spPr/>
    </dgm:pt>
    <dgm:pt modelId="{79C794F9-FB73-4E78-8D11-610448793117}" type="pres">
      <dgm:prSet presAssocID="{AC6E3942-0514-4D8B-AEB3-F6E0BC3DD37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E9E6908-54CA-4785-8DB1-6C55FD0E5CF3}" type="pres">
      <dgm:prSet presAssocID="{AC6E3942-0514-4D8B-AEB3-F6E0BC3DD378}" presName="descendantText" presStyleLbl="alignAcc1" presStyleIdx="2" presStyleCnt="4">
        <dgm:presLayoutVars>
          <dgm:bulletEnabled val="1"/>
        </dgm:presLayoutVars>
      </dgm:prSet>
      <dgm:spPr/>
    </dgm:pt>
    <dgm:pt modelId="{BA15BE4F-370B-481E-824A-710D3D9BA8D4}" type="pres">
      <dgm:prSet presAssocID="{53AF0C88-91F6-49B1-B711-64BA9CDDCB5A}" presName="sp" presStyleCnt="0"/>
      <dgm:spPr/>
    </dgm:pt>
    <dgm:pt modelId="{4CD64E30-F049-44FC-A4B3-0658F9C8686D}" type="pres">
      <dgm:prSet presAssocID="{1F4A6612-34B1-445D-B223-0CC63B610C52}" presName="composite" presStyleCnt="0"/>
      <dgm:spPr/>
    </dgm:pt>
    <dgm:pt modelId="{30C66592-892B-43E5-A72B-3BA77977703B}" type="pres">
      <dgm:prSet presAssocID="{1F4A6612-34B1-445D-B223-0CC63B610C5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988EFF0-9F68-4839-A178-54527BE550B4}" type="pres">
      <dgm:prSet presAssocID="{1F4A6612-34B1-445D-B223-0CC63B610C5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4624A0C-01FC-4BE6-8004-B265377300E3}" type="presOf" srcId="{1F4A6612-34B1-445D-B223-0CC63B610C52}" destId="{30C66592-892B-43E5-A72B-3BA77977703B}" srcOrd="0" destOrd="0" presId="urn:microsoft.com/office/officeart/2005/8/layout/chevron2"/>
    <dgm:cxn modelId="{5F9B4F16-FA44-4A63-BFF4-1236267E648B}" type="presOf" srcId="{6945CEF7-10AD-4732-90D8-22F699EE3E08}" destId="{2E9E6908-54CA-4785-8DB1-6C55FD0E5CF3}" srcOrd="0" destOrd="0" presId="urn:microsoft.com/office/officeart/2005/8/layout/chevron2"/>
    <dgm:cxn modelId="{31B95C20-F266-49D7-AE22-359BFEEBDBF2}" srcId="{C83CD09B-6DBB-4C3A-B50C-D42177724BC4}" destId="{1F4A6612-34B1-445D-B223-0CC63B610C52}" srcOrd="3" destOrd="0" parTransId="{E29DAA5A-5427-49B4-B0BF-13177154E177}" sibTransId="{385E843A-1482-437E-978D-9C2881C4760C}"/>
    <dgm:cxn modelId="{B3B4E55B-E221-414C-B8A3-BCB8432B713E}" type="presOf" srcId="{D7A7D009-5C98-4C57-9B9B-C6E751DD7F65}" destId="{B433D03E-C300-4BCE-AA46-CA29601B0BA5}" srcOrd="0" destOrd="0" presId="urn:microsoft.com/office/officeart/2005/8/layout/chevron2"/>
    <dgm:cxn modelId="{7E0A8960-D598-4D3A-8D76-F15C345135C1}" type="presOf" srcId="{2A48D63A-2673-43BD-81F5-86BDC32D14A8}" destId="{EFDC9393-3791-4324-9236-B5BD23AA31D2}" srcOrd="0" destOrd="0" presId="urn:microsoft.com/office/officeart/2005/8/layout/chevron2"/>
    <dgm:cxn modelId="{64A7284A-747C-4F45-A43E-BD434207B78B}" srcId="{641E4C55-DE33-405F-91F2-EFD9DC62400C}" destId="{24E8ED67-BF64-4E42-BB78-3BAF02E7082B}" srcOrd="0" destOrd="0" parTransId="{86622FF8-5863-4B78-9735-70FCD0D95FCA}" sibTransId="{94B9E8A8-DD50-470D-8909-A0AF8D6632AE}"/>
    <dgm:cxn modelId="{9BD41D50-D30A-4F75-ABAA-D4CACB0A6825}" srcId="{C83CD09B-6DBB-4C3A-B50C-D42177724BC4}" destId="{641E4C55-DE33-405F-91F2-EFD9DC62400C}" srcOrd="0" destOrd="0" parTransId="{157289F2-F6CF-4F8C-BF3F-5D5CEDF58F01}" sibTransId="{09D1FDE9-E80B-42DE-AD77-F9C177E4D10A}"/>
    <dgm:cxn modelId="{3044EA54-14D1-47BF-95A9-A2583ACB4168}" type="presOf" srcId="{C83CD09B-6DBB-4C3A-B50C-D42177724BC4}" destId="{F8C7E5E6-4B22-4444-8036-F9F15DB38F8E}" srcOrd="0" destOrd="0" presId="urn:microsoft.com/office/officeart/2005/8/layout/chevron2"/>
    <dgm:cxn modelId="{A3695776-7083-4A60-AFB7-86F5D68D6760}" type="presOf" srcId="{24E8ED67-BF64-4E42-BB78-3BAF02E7082B}" destId="{E4445602-B9C0-4D04-A1CB-CB830634CAD9}" srcOrd="0" destOrd="0" presId="urn:microsoft.com/office/officeart/2005/8/layout/chevron2"/>
    <dgm:cxn modelId="{992B559D-9E18-409D-9CCF-EEDE828A1A22}" type="presOf" srcId="{641E4C55-DE33-405F-91F2-EFD9DC62400C}" destId="{C9B956FA-ADF5-429E-80C5-11F9432E1541}" srcOrd="0" destOrd="0" presId="urn:microsoft.com/office/officeart/2005/8/layout/chevron2"/>
    <dgm:cxn modelId="{9B9318B8-2F05-4A88-A12D-740970E5438C}" srcId="{AC6E3942-0514-4D8B-AEB3-F6E0BC3DD378}" destId="{6945CEF7-10AD-4732-90D8-22F699EE3E08}" srcOrd="0" destOrd="0" parTransId="{6324640F-DDA6-4FAF-AF23-6B2B3F11DBAF}" sibTransId="{2998DFBD-B645-4C53-BF7C-006E64E4E351}"/>
    <dgm:cxn modelId="{9B9D98BE-0B0F-40C8-A8FA-86E3FEC7B680}" srcId="{2A48D63A-2673-43BD-81F5-86BDC32D14A8}" destId="{D7A7D009-5C98-4C57-9B9B-C6E751DD7F65}" srcOrd="0" destOrd="0" parTransId="{AC8E9FF3-A23F-48F9-8AE7-E45DDC3DCE7E}" sibTransId="{BE02A211-C239-41A9-812D-B9EB7B7C970C}"/>
    <dgm:cxn modelId="{28D80AC4-5A28-497D-840C-7D999321602B}" type="presOf" srcId="{AC6E3942-0514-4D8B-AEB3-F6E0BC3DD378}" destId="{79C794F9-FB73-4E78-8D11-610448793117}" srcOrd="0" destOrd="0" presId="urn:microsoft.com/office/officeart/2005/8/layout/chevron2"/>
    <dgm:cxn modelId="{DCF0F1D7-EBC0-49BC-A5CD-898B3792C4D6}" srcId="{C83CD09B-6DBB-4C3A-B50C-D42177724BC4}" destId="{2A48D63A-2673-43BD-81F5-86BDC32D14A8}" srcOrd="1" destOrd="0" parTransId="{573FB9B1-BD42-44AA-93B1-B78DCC1E3281}" sibTransId="{09324AA8-3008-4971-8A84-75C0A55B74AD}"/>
    <dgm:cxn modelId="{CB359EEF-4516-4F6C-872D-6FED0058BFF7}" srcId="{C83CD09B-6DBB-4C3A-B50C-D42177724BC4}" destId="{AC6E3942-0514-4D8B-AEB3-F6E0BC3DD378}" srcOrd="2" destOrd="0" parTransId="{3A6CC992-08A6-4DA4-BF17-954FACE87F43}" sibTransId="{53AF0C88-91F6-49B1-B711-64BA9CDDCB5A}"/>
    <dgm:cxn modelId="{B62B31F6-5450-479B-A0BE-E73A17EBF1F3}" srcId="{1F4A6612-34B1-445D-B223-0CC63B610C52}" destId="{5FC675E1-1A63-4113-B0F6-6F31F662B61D}" srcOrd="0" destOrd="0" parTransId="{52A9D341-6CA1-4AF6-A7C8-8CD0633F5572}" sibTransId="{33DEE998-455B-40F5-8CB7-4E72C76F3684}"/>
    <dgm:cxn modelId="{1241E9FD-5F04-4DC1-9E7C-F2286240FBF8}" type="presOf" srcId="{5FC675E1-1A63-4113-B0F6-6F31F662B61D}" destId="{3988EFF0-9F68-4839-A178-54527BE550B4}" srcOrd="0" destOrd="0" presId="urn:microsoft.com/office/officeart/2005/8/layout/chevron2"/>
    <dgm:cxn modelId="{BFF82CF9-44C5-480E-9462-756D03741D01}" type="presParOf" srcId="{F8C7E5E6-4B22-4444-8036-F9F15DB38F8E}" destId="{BA40BB0E-3F74-4848-BF30-D166144AE548}" srcOrd="0" destOrd="0" presId="urn:microsoft.com/office/officeart/2005/8/layout/chevron2"/>
    <dgm:cxn modelId="{8205086F-E050-492F-970A-51BE579BC86B}" type="presParOf" srcId="{BA40BB0E-3F74-4848-BF30-D166144AE548}" destId="{C9B956FA-ADF5-429E-80C5-11F9432E1541}" srcOrd="0" destOrd="0" presId="urn:microsoft.com/office/officeart/2005/8/layout/chevron2"/>
    <dgm:cxn modelId="{668252C6-8468-444C-8D3D-FB61910C5595}" type="presParOf" srcId="{BA40BB0E-3F74-4848-BF30-D166144AE548}" destId="{E4445602-B9C0-4D04-A1CB-CB830634CAD9}" srcOrd="1" destOrd="0" presId="urn:microsoft.com/office/officeart/2005/8/layout/chevron2"/>
    <dgm:cxn modelId="{DDAA360A-BD55-4BBF-83F4-04291EFC9A49}" type="presParOf" srcId="{F8C7E5E6-4B22-4444-8036-F9F15DB38F8E}" destId="{72826DEB-EA78-432D-BBDE-12A471ED5667}" srcOrd="1" destOrd="0" presId="urn:microsoft.com/office/officeart/2005/8/layout/chevron2"/>
    <dgm:cxn modelId="{180F02E6-683C-4B8F-BA9A-E4A150F2B714}" type="presParOf" srcId="{F8C7E5E6-4B22-4444-8036-F9F15DB38F8E}" destId="{BB2A0E34-DD14-4E1D-BD32-C234823746F1}" srcOrd="2" destOrd="0" presId="urn:microsoft.com/office/officeart/2005/8/layout/chevron2"/>
    <dgm:cxn modelId="{771B491F-E5E0-4D1A-A278-93E1B5FD797B}" type="presParOf" srcId="{BB2A0E34-DD14-4E1D-BD32-C234823746F1}" destId="{EFDC9393-3791-4324-9236-B5BD23AA31D2}" srcOrd="0" destOrd="0" presId="urn:microsoft.com/office/officeart/2005/8/layout/chevron2"/>
    <dgm:cxn modelId="{DDB759DF-030A-4120-871B-C2167B119197}" type="presParOf" srcId="{BB2A0E34-DD14-4E1D-BD32-C234823746F1}" destId="{B433D03E-C300-4BCE-AA46-CA29601B0BA5}" srcOrd="1" destOrd="0" presId="urn:microsoft.com/office/officeart/2005/8/layout/chevron2"/>
    <dgm:cxn modelId="{226167D3-0C3C-4D0D-8F77-BC45B672CC81}" type="presParOf" srcId="{F8C7E5E6-4B22-4444-8036-F9F15DB38F8E}" destId="{6C99B72A-859E-4F34-9BE6-7BF79A365594}" srcOrd="3" destOrd="0" presId="urn:microsoft.com/office/officeart/2005/8/layout/chevron2"/>
    <dgm:cxn modelId="{6BB7FBA2-4DF5-444B-94B7-2407B1842566}" type="presParOf" srcId="{F8C7E5E6-4B22-4444-8036-F9F15DB38F8E}" destId="{623A20E9-F64D-41DA-AE56-0111C75D1855}" srcOrd="4" destOrd="0" presId="urn:microsoft.com/office/officeart/2005/8/layout/chevron2"/>
    <dgm:cxn modelId="{1D9B2A93-ED4D-40ED-A75C-AD3BFE2EFCA7}" type="presParOf" srcId="{623A20E9-F64D-41DA-AE56-0111C75D1855}" destId="{79C794F9-FB73-4E78-8D11-610448793117}" srcOrd="0" destOrd="0" presId="urn:microsoft.com/office/officeart/2005/8/layout/chevron2"/>
    <dgm:cxn modelId="{B26E58ED-1C96-4CF4-BDB7-9A3A01419BB0}" type="presParOf" srcId="{623A20E9-F64D-41DA-AE56-0111C75D1855}" destId="{2E9E6908-54CA-4785-8DB1-6C55FD0E5CF3}" srcOrd="1" destOrd="0" presId="urn:microsoft.com/office/officeart/2005/8/layout/chevron2"/>
    <dgm:cxn modelId="{56AE5EA3-645F-4258-9C7E-6068A049A879}" type="presParOf" srcId="{F8C7E5E6-4B22-4444-8036-F9F15DB38F8E}" destId="{BA15BE4F-370B-481E-824A-710D3D9BA8D4}" srcOrd="5" destOrd="0" presId="urn:microsoft.com/office/officeart/2005/8/layout/chevron2"/>
    <dgm:cxn modelId="{4DFFB1E2-3441-43A5-A5C6-DC479270B943}" type="presParOf" srcId="{F8C7E5E6-4B22-4444-8036-F9F15DB38F8E}" destId="{4CD64E30-F049-44FC-A4B3-0658F9C8686D}" srcOrd="6" destOrd="0" presId="urn:microsoft.com/office/officeart/2005/8/layout/chevron2"/>
    <dgm:cxn modelId="{F452CA09-5627-47B7-8B3F-2C0739F0B093}" type="presParOf" srcId="{4CD64E30-F049-44FC-A4B3-0658F9C8686D}" destId="{30C66592-892B-43E5-A72B-3BA77977703B}" srcOrd="0" destOrd="0" presId="urn:microsoft.com/office/officeart/2005/8/layout/chevron2"/>
    <dgm:cxn modelId="{EB24CDB3-BFE9-40CE-A5CD-A6C08153B481}" type="presParOf" srcId="{4CD64E30-F049-44FC-A4B3-0658F9C8686D}" destId="{3988EFF0-9F68-4839-A178-54527BE550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DC36D0-D478-499F-B102-15AD41D8EC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57CA495-6AEA-42B9-800E-FEFEB0AF8631}">
      <dgm:prSet phldrT="[Текст]"/>
      <dgm:spPr/>
      <dgm:t>
        <a:bodyPr/>
        <a:lstStyle/>
        <a:p>
          <a:pPr algn="just"/>
          <a:r>
            <a:rPr lang="uk-UA" b="1" u="sng" dirty="0">
              <a:solidFill>
                <a:schemeClr val="tx2"/>
              </a:solidFill>
            </a:rPr>
            <a:t>Безпосередні інвестиції</a:t>
          </a:r>
          <a:r>
            <a:rPr lang="uk-UA" dirty="0">
              <a:solidFill>
                <a:schemeClr val="tx2"/>
              </a:solidFill>
            </a:rPr>
            <a:t>, які передбачають безпосередню участь інвестора при виборі об’єкта інвестування</a:t>
          </a:r>
        </a:p>
      </dgm:t>
    </dgm:pt>
    <dgm:pt modelId="{CEB53662-38BE-4679-A11C-A6B792F040D9}" type="parTrans" cxnId="{D2794AB2-DD9A-48E8-BACD-F3C1FD36D579}">
      <dgm:prSet/>
      <dgm:spPr/>
      <dgm:t>
        <a:bodyPr/>
        <a:lstStyle/>
        <a:p>
          <a:endParaRPr lang="uk-UA"/>
        </a:p>
      </dgm:t>
    </dgm:pt>
    <dgm:pt modelId="{19CE55BF-8205-47C5-8EAB-F6FB9C986150}" type="sibTrans" cxnId="{D2794AB2-DD9A-48E8-BACD-F3C1FD36D579}">
      <dgm:prSet/>
      <dgm:spPr/>
      <dgm:t>
        <a:bodyPr/>
        <a:lstStyle/>
        <a:p>
          <a:endParaRPr lang="uk-UA"/>
        </a:p>
      </dgm:t>
    </dgm:pt>
    <dgm:pt modelId="{6DBDCDD4-25CD-4F22-A83D-84AEF9A0ADBE}">
      <dgm:prSet phldrT="[Текст]"/>
      <dgm:spPr/>
      <dgm:t>
        <a:bodyPr/>
        <a:lstStyle/>
        <a:p>
          <a:pPr algn="just"/>
          <a:r>
            <a:rPr lang="uk-UA" b="1" u="sng" dirty="0">
              <a:solidFill>
                <a:schemeClr val="tx2"/>
              </a:solidFill>
            </a:rPr>
            <a:t>Опосередковані інвестиції </a:t>
          </a:r>
          <a:r>
            <a:rPr lang="uk-UA" dirty="0">
              <a:solidFill>
                <a:schemeClr val="tx2"/>
              </a:solidFill>
            </a:rPr>
            <a:t>здійснюються через різного роду фінансових посередників (інвестиційні фонди), які акумулюють і розміщують на свій розсуд найбільш ефективним чином фінансові ресурси</a:t>
          </a:r>
        </a:p>
      </dgm:t>
    </dgm:pt>
    <dgm:pt modelId="{CF5502D1-1195-4B73-BD1E-DBD5D1CA3CCD}" type="parTrans" cxnId="{A01D2568-98F2-4AB4-BB28-B583763FF401}">
      <dgm:prSet/>
      <dgm:spPr/>
      <dgm:t>
        <a:bodyPr/>
        <a:lstStyle/>
        <a:p>
          <a:endParaRPr lang="uk-UA"/>
        </a:p>
      </dgm:t>
    </dgm:pt>
    <dgm:pt modelId="{8C1B0C8C-BA22-4646-8D46-DA95EEF0A100}" type="sibTrans" cxnId="{A01D2568-98F2-4AB4-BB28-B583763FF401}">
      <dgm:prSet/>
      <dgm:spPr/>
      <dgm:t>
        <a:bodyPr/>
        <a:lstStyle/>
        <a:p>
          <a:endParaRPr lang="uk-UA"/>
        </a:p>
      </dgm:t>
    </dgm:pt>
    <dgm:pt modelId="{08886D5E-5C9F-497B-811F-066D149D4EE1}" type="pres">
      <dgm:prSet presAssocID="{CADC36D0-D478-499F-B102-15AD41D8ECE4}" presName="Name0" presStyleCnt="0">
        <dgm:presLayoutVars>
          <dgm:chMax val="7"/>
          <dgm:chPref val="7"/>
          <dgm:dir/>
        </dgm:presLayoutVars>
      </dgm:prSet>
      <dgm:spPr/>
    </dgm:pt>
    <dgm:pt modelId="{8B3C0BAC-A078-475F-9C1E-B71895FF6F7D}" type="pres">
      <dgm:prSet presAssocID="{CADC36D0-D478-499F-B102-15AD41D8ECE4}" presName="Name1" presStyleCnt="0"/>
      <dgm:spPr/>
    </dgm:pt>
    <dgm:pt modelId="{5FD48549-F9A7-405F-9DA3-D2DA9BDE1B06}" type="pres">
      <dgm:prSet presAssocID="{CADC36D0-D478-499F-B102-15AD41D8ECE4}" presName="cycle" presStyleCnt="0"/>
      <dgm:spPr/>
    </dgm:pt>
    <dgm:pt modelId="{18472EE2-019C-468E-B0D9-6361F87850A2}" type="pres">
      <dgm:prSet presAssocID="{CADC36D0-D478-499F-B102-15AD41D8ECE4}" presName="srcNode" presStyleLbl="node1" presStyleIdx="0" presStyleCnt="2"/>
      <dgm:spPr/>
    </dgm:pt>
    <dgm:pt modelId="{46F971FB-43B5-4F0E-A167-C798CC3EC099}" type="pres">
      <dgm:prSet presAssocID="{CADC36D0-D478-499F-B102-15AD41D8ECE4}" presName="conn" presStyleLbl="parChTrans1D2" presStyleIdx="0" presStyleCnt="1"/>
      <dgm:spPr/>
    </dgm:pt>
    <dgm:pt modelId="{659EBD79-35FE-4856-AA5C-F9D5CFD1E1F9}" type="pres">
      <dgm:prSet presAssocID="{CADC36D0-D478-499F-B102-15AD41D8ECE4}" presName="extraNode" presStyleLbl="node1" presStyleIdx="0" presStyleCnt="2"/>
      <dgm:spPr/>
    </dgm:pt>
    <dgm:pt modelId="{B0B18B49-BB9D-48AA-997B-47C38F8B750A}" type="pres">
      <dgm:prSet presAssocID="{CADC36D0-D478-499F-B102-15AD41D8ECE4}" presName="dstNode" presStyleLbl="node1" presStyleIdx="0" presStyleCnt="2"/>
      <dgm:spPr/>
    </dgm:pt>
    <dgm:pt modelId="{A71F5DDC-9529-4922-8EA2-15DF8DF5715E}" type="pres">
      <dgm:prSet presAssocID="{257CA495-6AEA-42B9-800E-FEFEB0AF8631}" presName="text_1" presStyleLbl="node1" presStyleIdx="0" presStyleCnt="2">
        <dgm:presLayoutVars>
          <dgm:bulletEnabled val="1"/>
        </dgm:presLayoutVars>
      </dgm:prSet>
      <dgm:spPr/>
    </dgm:pt>
    <dgm:pt modelId="{2F637C85-3D47-4ECB-BB68-8A5D38AFEA76}" type="pres">
      <dgm:prSet presAssocID="{257CA495-6AEA-42B9-800E-FEFEB0AF8631}" presName="accent_1" presStyleCnt="0"/>
      <dgm:spPr/>
    </dgm:pt>
    <dgm:pt modelId="{41C998DE-3CCF-428E-841B-DE8C8F82144C}" type="pres">
      <dgm:prSet presAssocID="{257CA495-6AEA-42B9-800E-FEFEB0AF8631}" presName="accentRepeatNode" presStyleLbl="solidFgAcc1" presStyleIdx="0" presStyleCnt="2"/>
      <dgm:spPr/>
    </dgm:pt>
    <dgm:pt modelId="{87A6196E-3C73-4F71-9173-938B009C7253}" type="pres">
      <dgm:prSet presAssocID="{6DBDCDD4-25CD-4F22-A83D-84AEF9A0ADBE}" presName="text_2" presStyleLbl="node1" presStyleIdx="1" presStyleCnt="2" custScaleY="133930">
        <dgm:presLayoutVars>
          <dgm:bulletEnabled val="1"/>
        </dgm:presLayoutVars>
      </dgm:prSet>
      <dgm:spPr/>
    </dgm:pt>
    <dgm:pt modelId="{CB896C57-1C26-4E22-9D61-E6F8BC8C31E0}" type="pres">
      <dgm:prSet presAssocID="{6DBDCDD4-25CD-4F22-A83D-84AEF9A0ADBE}" presName="accent_2" presStyleCnt="0"/>
      <dgm:spPr/>
    </dgm:pt>
    <dgm:pt modelId="{D51FAA79-F9E1-4DCA-B71F-9357F0A0E5B4}" type="pres">
      <dgm:prSet presAssocID="{6DBDCDD4-25CD-4F22-A83D-84AEF9A0ADBE}" presName="accentRepeatNode" presStyleLbl="solidFgAcc1" presStyleIdx="1" presStyleCnt="2"/>
      <dgm:spPr/>
    </dgm:pt>
  </dgm:ptLst>
  <dgm:cxnLst>
    <dgm:cxn modelId="{A786D80D-B12B-4EBE-A075-EBDFF85E75C6}" type="presOf" srcId="{19CE55BF-8205-47C5-8EAB-F6FB9C986150}" destId="{46F971FB-43B5-4F0E-A167-C798CC3EC099}" srcOrd="0" destOrd="0" presId="urn:microsoft.com/office/officeart/2008/layout/VerticalCurvedList"/>
    <dgm:cxn modelId="{D5781412-9F09-4CCC-9C32-1CDAFF58B01B}" type="presOf" srcId="{CADC36D0-D478-499F-B102-15AD41D8ECE4}" destId="{08886D5E-5C9F-497B-811F-066D149D4EE1}" srcOrd="0" destOrd="0" presId="urn:microsoft.com/office/officeart/2008/layout/VerticalCurvedList"/>
    <dgm:cxn modelId="{A01D2568-98F2-4AB4-BB28-B583763FF401}" srcId="{CADC36D0-D478-499F-B102-15AD41D8ECE4}" destId="{6DBDCDD4-25CD-4F22-A83D-84AEF9A0ADBE}" srcOrd="1" destOrd="0" parTransId="{CF5502D1-1195-4B73-BD1E-DBD5D1CA3CCD}" sibTransId="{8C1B0C8C-BA22-4646-8D46-DA95EEF0A100}"/>
    <dgm:cxn modelId="{E5C5A6AC-3EED-47AD-8FAB-891B796D2B7F}" type="presOf" srcId="{6DBDCDD4-25CD-4F22-A83D-84AEF9A0ADBE}" destId="{87A6196E-3C73-4F71-9173-938B009C7253}" srcOrd="0" destOrd="0" presId="urn:microsoft.com/office/officeart/2008/layout/VerticalCurvedList"/>
    <dgm:cxn modelId="{D2794AB2-DD9A-48E8-BACD-F3C1FD36D579}" srcId="{CADC36D0-D478-499F-B102-15AD41D8ECE4}" destId="{257CA495-6AEA-42B9-800E-FEFEB0AF8631}" srcOrd="0" destOrd="0" parTransId="{CEB53662-38BE-4679-A11C-A6B792F040D9}" sibTransId="{19CE55BF-8205-47C5-8EAB-F6FB9C986150}"/>
    <dgm:cxn modelId="{9A149FC8-8935-4EED-BC8B-1EFDD0DE309B}" type="presOf" srcId="{257CA495-6AEA-42B9-800E-FEFEB0AF8631}" destId="{A71F5DDC-9529-4922-8EA2-15DF8DF5715E}" srcOrd="0" destOrd="0" presId="urn:microsoft.com/office/officeart/2008/layout/VerticalCurvedList"/>
    <dgm:cxn modelId="{82BD2FA0-3179-434F-A0BC-EC210B9899E4}" type="presParOf" srcId="{08886D5E-5C9F-497B-811F-066D149D4EE1}" destId="{8B3C0BAC-A078-475F-9C1E-B71895FF6F7D}" srcOrd="0" destOrd="0" presId="urn:microsoft.com/office/officeart/2008/layout/VerticalCurvedList"/>
    <dgm:cxn modelId="{EB0CEEBE-481D-498B-A677-C25229D56AC9}" type="presParOf" srcId="{8B3C0BAC-A078-475F-9C1E-B71895FF6F7D}" destId="{5FD48549-F9A7-405F-9DA3-D2DA9BDE1B06}" srcOrd="0" destOrd="0" presId="urn:microsoft.com/office/officeart/2008/layout/VerticalCurvedList"/>
    <dgm:cxn modelId="{54C3567F-F34B-40E1-913D-F86504FE4400}" type="presParOf" srcId="{5FD48549-F9A7-405F-9DA3-D2DA9BDE1B06}" destId="{18472EE2-019C-468E-B0D9-6361F87850A2}" srcOrd="0" destOrd="0" presId="urn:microsoft.com/office/officeart/2008/layout/VerticalCurvedList"/>
    <dgm:cxn modelId="{5FCC2633-D430-4DFD-B51B-C9763AD8DEAD}" type="presParOf" srcId="{5FD48549-F9A7-405F-9DA3-D2DA9BDE1B06}" destId="{46F971FB-43B5-4F0E-A167-C798CC3EC099}" srcOrd="1" destOrd="0" presId="urn:microsoft.com/office/officeart/2008/layout/VerticalCurvedList"/>
    <dgm:cxn modelId="{D0A3C32C-90DF-406D-BD72-1B52A51A3E26}" type="presParOf" srcId="{5FD48549-F9A7-405F-9DA3-D2DA9BDE1B06}" destId="{659EBD79-35FE-4856-AA5C-F9D5CFD1E1F9}" srcOrd="2" destOrd="0" presId="urn:microsoft.com/office/officeart/2008/layout/VerticalCurvedList"/>
    <dgm:cxn modelId="{8AA07850-E9F4-4EB8-8D91-64919F0A36E7}" type="presParOf" srcId="{5FD48549-F9A7-405F-9DA3-D2DA9BDE1B06}" destId="{B0B18B49-BB9D-48AA-997B-47C38F8B750A}" srcOrd="3" destOrd="0" presId="urn:microsoft.com/office/officeart/2008/layout/VerticalCurvedList"/>
    <dgm:cxn modelId="{BE0D54BD-270F-4C99-AD0C-36E431247B31}" type="presParOf" srcId="{8B3C0BAC-A078-475F-9C1E-B71895FF6F7D}" destId="{A71F5DDC-9529-4922-8EA2-15DF8DF5715E}" srcOrd="1" destOrd="0" presId="urn:microsoft.com/office/officeart/2008/layout/VerticalCurvedList"/>
    <dgm:cxn modelId="{125AB7FD-041E-41A2-BCF3-E8700FA94F77}" type="presParOf" srcId="{8B3C0BAC-A078-475F-9C1E-B71895FF6F7D}" destId="{2F637C85-3D47-4ECB-BB68-8A5D38AFEA76}" srcOrd="2" destOrd="0" presId="urn:microsoft.com/office/officeart/2008/layout/VerticalCurvedList"/>
    <dgm:cxn modelId="{94B59CEB-7D25-492C-8067-8C2AE46FAFE9}" type="presParOf" srcId="{2F637C85-3D47-4ECB-BB68-8A5D38AFEA76}" destId="{41C998DE-3CCF-428E-841B-DE8C8F82144C}" srcOrd="0" destOrd="0" presId="urn:microsoft.com/office/officeart/2008/layout/VerticalCurvedList"/>
    <dgm:cxn modelId="{2B69C4AE-5E02-44D4-B5BF-F9A4A085F054}" type="presParOf" srcId="{8B3C0BAC-A078-475F-9C1E-B71895FF6F7D}" destId="{87A6196E-3C73-4F71-9173-938B009C7253}" srcOrd="3" destOrd="0" presId="urn:microsoft.com/office/officeart/2008/layout/VerticalCurvedList"/>
    <dgm:cxn modelId="{D10CEF75-23C9-4694-B61B-07AB8394FEE8}" type="presParOf" srcId="{8B3C0BAC-A078-475F-9C1E-B71895FF6F7D}" destId="{CB896C57-1C26-4E22-9D61-E6F8BC8C31E0}" srcOrd="4" destOrd="0" presId="urn:microsoft.com/office/officeart/2008/layout/VerticalCurvedList"/>
    <dgm:cxn modelId="{CFC38C6A-19ED-42E3-BF3B-CD804B99BC0B}" type="presParOf" srcId="{CB896C57-1C26-4E22-9D61-E6F8BC8C31E0}" destId="{D51FAA79-F9E1-4DCA-B71F-9357F0A0E5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13A134-31FE-4969-BD52-1E6983AB3AD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0ACC89D-F91C-4C21-8F60-6DB52EED5ABA}">
      <dgm:prSet phldrT="[Текст]"/>
      <dgm:spPr/>
      <dgm:t>
        <a:bodyPr/>
        <a:lstStyle/>
        <a:p>
          <a:r>
            <a:rPr lang="uk-UA" b="1" dirty="0"/>
            <a:t>Валові інвестиції, </a:t>
          </a:r>
          <a:r>
            <a:rPr lang="uk-UA" dirty="0"/>
            <a:t>які характеризують загальний обсяг витрат підприємства на придбання капітальних товарів протягом певного терміну (за рік)</a:t>
          </a:r>
        </a:p>
      </dgm:t>
    </dgm:pt>
    <dgm:pt modelId="{7434DEA2-0601-4CC1-A1A2-E31D33DBC8F1}" type="parTrans" cxnId="{01A56280-5DEC-4641-9D69-C59D532A593F}">
      <dgm:prSet/>
      <dgm:spPr/>
      <dgm:t>
        <a:bodyPr/>
        <a:lstStyle/>
        <a:p>
          <a:endParaRPr lang="uk-UA"/>
        </a:p>
      </dgm:t>
    </dgm:pt>
    <dgm:pt modelId="{4FDDF699-25FC-4E7E-B739-1C231B1CCAB4}" type="sibTrans" cxnId="{01A56280-5DEC-4641-9D69-C59D532A593F}">
      <dgm:prSet/>
      <dgm:spPr/>
      <dgm:t>
        <a:bodyPr/>
        <a:lstStyle/>
        <a:p>
          <a:endParaRPr lang="uk-UA"/>
        </a:p>
      </dgm:t>
    </dgm:pt>
    <dgm:pt modelId="{DD69A951-1C4B-4D30-A66E-C5630346F1EA}">
      <dgm:prSet phldrT="[Текст]"/>
      <dgm:spPr/>
      <dgm:t>
        <a:bodyPr/>
        <a:lstStyle/>
        <a:p>
          <a:r>
            <a:rPr lang="uk-UA" b="1" dirty="0"/>
            <a:t>Чисті інвестиції, </a:t>
          </a:r>
          <a:r>
            <a:rPr lang="uk-UA" dirty="0"/>
            <a:t>які характеризують щорічне збільшення основного капіталу, закупки обладнання для збільшення маси основних фондів</a:t>
          </a:r>
        </a:p>
      </dgm:t>
    </dgm:pt>
    <dgm:pt modelId="{45A5F5FA-60F8-4EAC-A320-1B9DC111AEAE}" type="parTrans" cxnId="{74A78568-0D48-4732-B1B4-CDA9341919AC}">
      <dgm:prSet/>
      <dgm:spPr/>
      <dgm:t>
        <a:bodyPr/>
        <a:lstStyle/>
        <a:p>
          <a:endParaRPr lang="uk-UA"/>
        </a:p>
      </dgm:t>
    </dgm:pt>
    <dgm:pt modelId="{58CC725F-357D-4100-9CDD-FF76DDCC82BA}" type="sibTrans" cxnId="{74A78568-0D48-4732-B1B4-CDA9341919AC}">
      <dgm:prSet/>
      <dgm:spPr/>
      <dgm:t>
        <a:bodyPr/>
        <a:lstStyle/>
        <a:p>
          <a:endParaRPr lang="uk-UA"/>
        </a:p>
      </dgm:t>
    </dgm:pt>
    <dgm:pt modelId="{8E59F815-69C5-44D3-823A-0B9C52C77526}" type="pres">
      <dgm:prSet presAssocID="{A513A134-31FE-4969-BD52-1E6983AB3AD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CA91400-1372-4C27-82C2-6E7BF89C0DEE}" type="pres">
      <dgm:prSet presAssocID="{80ACC89D-F91C-4C21-8F60-6DB52EED5ABA}" presName="circle1" presStyleLbl="node1" presStyleIdx="0" presStyleCnt="2"/>
      <dgm:spPr/>
    </dgm:pt>
    <dgm:pt modelId="{FCA66508-B463-4AC2-B65E-ED2F9D1F092C}" type="pres">
      <dgm:prSet presAssocID="{80ACC89D-F91C-4C21-8F60-6DB52EED5ABA}" presName="space" presStyleCnt="0"/>
      <dgm:spPr/>
    </dgm:pt>
    <dgm:pt modelId="{45FEB723-D24E-4B46-AC9E-E4959DB2A6F0}" type="pres">
      <dgm:prSet presAssocID="{80ACC89D-F91C-4C21-8F60-6DB52EED5ABA}" presName="rect1" presStyleLbl="alignAcc1" presStyleIdx="0" presStyleCnt="2"/>
      <dgm:spPr/>
    </dgm:pt>
    <dgm:pt modelId="{48325B6E-1FE7-499F-BCC4-5F95940D39C4}" type="pres">
      <dgm:prSet presAssocID="{DD69A951-1C4B-4D30-A66E-C5630346F1EA}" presName="vertSpace2" presStyleLbl="node1" presStyleIdx="0" presStyleCnt="2"/>
      <dgm:spPr/>
    </dgm:pt>
    <dgm:pt modelId="{BAB7084A-06FD-4C9F-A57C-083B6D98BBDB}" type="pres">
      <dgm:prSet presAssocID="{DD69A951-1C4B-4D30-A66E-C5630346F1EA}" presName="circle2" presStyleLbl="node1" presStyleIdx="1" presStyleCnt="2"/>
      <dgm:spPr/>
    </dgm:pt>
    <dgm:pt modelId="{07D2E869-1A1C-45CE-B6BF-43F2C671EC7C}" type="pres">
      <dgm:prSet presAssocID="{DD69A951-1C4B-4D30-A66E-C5630346F1EA}" presName="rect2" presStyleLbl="alignAcc1" presStyleIdx="1" presStyleCnt="2"/>
      <dgm:spPr/>
    </dgm:pt>
    <dgm:pt modelId="{0F9F2519-CC18-434D-BB96-5494A6AF7C2C}" type="pres">
      <dgm:prSet presAssocID="{80ACC89D-F91C-4C21-8F60-6DB52EED5ABA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16C154A5-6F44-4794-95AC-8D166853C2BA}" type="pres">
      <dgm:prSet presAssocID="{DD69A951-1C4B-4D30-A66E-C5630346F1EA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A93FFD02-B339-48AB-9E20-42FD2BA7BCCC}" type="presOf" srcId="{A513A134-31FE-4969-BD52-1E6983AB3ADB}" destId="{8E59F815-69C5-44D3-823A-0B9C52C77526}" srcOrd="0" destOrd="0" presId="urn:microsoft.com/office/officeart/2005/8/layout/target3"/>
    <dgm:cxn modelId="{74A78568-0D48-4732-B1B4-CDA9341919AC}" srcId="{A513A134-31FE-4969-BD52-1E6983AB3ADB}" destId="{DD69A951-1C4B-4D30-A66E-C5630346F1EA}" srcOrd="1" destOrd="0" parTransId="{45A5F5FA-60F8-4EAC-A320-1B9DC111AEAE}" sibTransId="{58CC725F-357D-4100-9CDD-FF76DDCC82BA}"/>
    <dgm:cxn modelId="{01A56280-5DEC-4641-9D69-C59D532A593F}" srcId="{A513A134-31FE-4969-BD52-1E6983AB3ADB}" destId="{80ACC89D-F91C-4C21-8F60-6DB52EED5ABA}" srcOrd="0" destOrd="0" parTransId="{7434DEA2-0601-4CC1-A1A2-E31D33DBC8F1}" sibTransId="{4FDDF699-25FC-4E7E-B739-1C231B1CCAB4}"/>
    <dgm:cxn modelId="{1B2A2B85-84FE-4023-92E4-CDF7D22DE647}" type="presOf" srcId="{DD69A951-1C4B-4D30-A66E-C5630346F1EA}" destId="{07D2E869-1A1C-45CE-B6BF-43F2C671EC7C}" srcOrd="0" destOrd="0" presId="urn:microsoft.com/office/officeart/2005/8/layout/target3"/>
    <dgm:cxn modelId="{9E02EFBC-E505-4B81-B391-9D6E7470144B}" type="presOf" srcId="{80ACC89D-F91C-4C21-8F60-6DB52EED5ABA}" destId="{0F9F2519-CC18-434D-BB96-5494A6AF7C2C}" srcOrd="1" destOrd="0" presId="urn:microsoft.com/office/officeart/2005/8/layout/target3"/>
    <dgm:cxn modelId="{704698CB-E968-4465-B844-26F9BB0A76A1}" type="presOf" srcId="{DD69A951-1C4B-4D30-A66E-C5630346F1EA}" destId="{16C154A5-6F44-4794-95AC-8D166853C2BA}" srcOrd="1" destOrd="0" presId="urn:microsoft.com/office/officeart/2005/8/layout/target3"/>
    <dgm:cxn modelId="{0DE538E0-E1CE-4292-9B61-6EB225482A6B}" type="presOf" srcId="{80ACC89D-F91C-4C21-8F60-6DB52EED5ABA}" destId="{45FEB723-D24E-4B46-AC9E-E4959DB2A6F0}" srcOrd="0" destOrd="0" presId="urn:microsoft.com/office/officeart/2005/8/layout/target3"/>
    <dgm:cxn modelId="{FE07440C-B406-4889-ABCC-38B1B6334961}" type="presParOf" srcId="{8E59F815-69C5-44D3-823A-0B9C52C77526}" destId="{1CA91400-1372-4C27-82C2-6E7BF89C0DEE}" srcOrd="0" destOrd="0" presId="urn:microsoft.com/office/officeart/2005/8/layout/target3"/>
    <dgm:cxn modelId="{75B16287-9B10-4B62-A417-872A8D08AD0D}" type="presParOf" srcId="{8E59F815-69C5-44D3-823A-0B9C52C77526}" destId="{FCA66508-B463-4AC2-B65E-ED2F9D1F092C}" srcOrd="1" destOrd="0" presId="urn:microsoft.com/office/officeart/2005/8/layout/target3"/>
    <dgm:cxn modelId="{CAB4ABA7-E04C-4373-8443-2ACBCB66EB19}" type="presParOf" srcId="{8E59F815-69C5-44D3-823A-0B9C52C77526}" destId="{45FEB723-D24E-4B46-AC9E-E4959DB2A6F0}" srcOrd="2" destOrd="0" presId="urn:microsoft.com/office/officeart/2005/8/layout/target3"/>
    <dgm:cxn modelId="{771B32E5-7A4B-45A7-AB99-F2907929986F}" type="presParOf" srcId="{8E59F815-69C5-44D3-823A-0B9C52C77526}" destId="{48325B6E-1FE7-499F-BCC4-5F95940D39C4}" srcOrd="3" destOrd="0" presId="urn:microsoft.com/office/officeart/2005/8/layout/target3"/>
    <dgm:cxn modelId="{C76C75EA-0346-40DF-B7D4-0CB95D9062AD}" type="presParOf" srcId="{8E59F815-69C5-44D3-823A-0B9C52C77526}" destId="{BAB7084A-06FD-4C9F-A57C-083B6D98BBDB}" srcOrd="4" destOrd="0" presId="urn:microsoft.com/office/officeart/2005/8/layout/target3"/>
    <dgm:cxn modelId="{C4B07E2A-F844-437C-961E-C258BC3EFDFB}" type="presParOf" srcId="{8E59F815-69C5-44D3-823A-0B9C52C77526}" destId="{07D2E869-1A1C-45CE-B6BF-43F2C671EC7C}" srcOrd="5" destOrd="0" presId="urn:microsoft.com/office/officeart/2005/8/layout/target3"/>
    <dgm:cxn modelId="{8D2D0E57-25C8-4C86-88F4-ABFEF079E689}" type="presParOf" srcId="{8E59F815-69C5-44D3-823A-0B9C52C77526}" destId="{0F9F2519-CC18-434D-BB96-5494A6AF7C2C}" srcOrd="6" destOrd="0" presId="urn:microsoft.com/office/officeart/2005/8/layout/target3"/>
    <dgm:cxn modelId="{CFE60A96-B1EA-4151-A882-CFC71C48BE72}" type="presParOf" srcId="{8E59F815-69C5-44D3-823A-0B9C52C77526}" destId="{16C154A5-6F44-4794-95AC-8D166853C2BA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FADF82-FF76-4133-B753-A8CA691936D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3650B90-CEAE-453F-8FC0-55F3F4981D1B}">
      <dgm:prSet phldrT="[Текст]"/>
      <dgm:spPr/>
      <dgm:t>
        <a:bodyPr/>
        <a:lstStyle/>
        <a:p>
          <a:r>
            <a:rPr lang="uk-UA" dirty="0"/>
            <a:t>1</a:t>
          </a:r>
        </a:p>
      </dgm:t>
    </dgm:pt>
    <dgm:pt modelId="{9F9F9B5F-59B5-4D93-817B-39C6F7BE8D84}" type="parTrans" cxnId="{A4946010-1C81-4CBB-96D2-35FBD65E1EC9}">
      <dgm:prSet/>
      <dgm:spPr/>
      <dgm:t>
        <a:bodyPr/>
        <a:lstStyle/>
        <a:p>
          <a:endParaRPr lang="uk-UA"/>
        </a:p>
      </dgm:t>
    </dgm:pt>
    <dgm:pt modelId="{E2E89C11-C6CE-4E55-AAD0-D7A589DDF8AF}" type="sibTrans" cxnId="{A4946010-1C81-4CBB-96D2-35FBD65E1EC9}">
      <dgm:prSet/>
      <dgm:spPr/>
      <dgm:t>
        <a:bodyPr/>
        <a:lstStyle/>
        <a:p>
          <a:endParaRPr lang="uk-UA"/>
        </a:p>
      </dgm:t>
    </dgm:pt>
    <dgm:pt modelId="{2197F65F-5475-4E1B-AED0-E0C4DAFDD2A0}">
      <dgm:prSet phldrT="[Текст]" custT="1"/>
      <dgm:spPr/>
      <dgm:t>
        <a:bodyPr/>
        <a:lstStyle/>
        <a:p>
          <a:pPr algn="just"/>
          <a:r>
            <a:rPr lang="uk-UA" sz="1600" b="1" dirty="0"/>
            <a:t>Піднесення кон’юнктури </a:t>
          </a:r>
          <a:r>
            <a:rPr lang="uk-UA" sz="1600" dirty="0"/>
            <a:t>інвестиційного ринку відбувається завдяки загальному підвищенню ділової активності в економіці.</a:t>
          </a:r>
        </a:p>
      </dgm:t>
    </dgm:pt>
    <dgm:pt modelId="{9B8B8740-44EF-4F58-8DCF-E23F3AD2C113}" type="parTrans" cxnId="{95D80FC0-D106-43C9-A283-6A11EBB21130}">
      <dgm:prSet/>
      <dgm:spPr/>
      <dgm:t>
        <a:bodyPr/>
        <a:lstStyle/>
        <a:p>
          <a:endParaRPr lang="uk-UA"/>
        </a:p>
      </dgm:t>
    </dgm:pt>
    <dgm:pt modelId="{EFED7297-5C36-4279-90AF-922D4037CC4C}" type="sibTrans" cxnId="{95D80FC0-D106-43C9-A283-6A11EBB21130}">
      <dgm:prSet/>
      <dgm:spPr/>
      <dgm:t>
        <a:bodyPr/>
        <a:lstStyle/>
        <a:p>
          <a:endParaRPr lang="uk-UA"/>
        </a:p>
      </dgm:t>
    </dgm:pt>
    <dgm:pt modelId="{5906BEDF-E75F-4878-BBAA-ECA9E187F82F}">
      <dgm:prSet phldrT="[Текст]"/>
      <dgm:spPr/>
      <dgm:t>
        <a:bodyPr/>
        <a:lstStyle/>
        <a:p>
          <a:r>
            <a:rPr lang="uk-UA" dirty="0"/>
            <a:t>2</a:t>
          </a:r>
        </a:p>
      </dgm:t>
    </dgm:pt>
    <dgm:pt modelId="{05FFBC3C-5306-48F8-866E-8BC7D3744DA4}" type="parTrans" cxnId="{D74D6DB6-49A5-4297-9A9C-67893943DC4C}">
      <dgm:prSet/>
      <dgm:spPr/>
      <dgm:t>
        <a:bodyPr/>
        <a:lstStyle/>
        <a:p>
          <a:endParaRPr lang="uk-UA"/>
        </a:p>
      </dgm:t>
    </dgm:pt>
    <dgm:pt modelId="{205B5AF4-FEAA-4672-82AF-50A552405089}" type="sibTrans" cxnId="{D74D6DB6-49A5-4297-9A9C-67893943DC4C}">
      <dgm:prSet/>
      <dgm:spPr/>
      <dgm:t>
        <a:bodyPr/>
        <a:lstStyle/>
        <a:p>
          <a:endParaRPr lang="uk-UA"/>
        </a:p>
      </dgm:t>
    </dgm:pt>
    <dgm:pt modelId="{EC6B0207-2D45-4834-AA51-206C3F1FEEB3}">
      <dgm:prSet phldrT="[Текст]" custT="1"/>
      <dgm:spPr/>
      <dgm:t>
        <a:bodyPr/>
        <a:lstStyle/>
        <a:p>
          <a:pPr algn="just"/>
          <a:r>
            <a:rPr lang="uk-UA" sz="1600" b="1" dirty="0"/>
            <a:t>Кон’юнктурний бум </a:t>
          </a:r>
          <a:r>
            <a:rPr lang="uk-UA" sz="1600" dirty="0"/>
            <a:t>проявляється у зростанні обсягів реалізації на інвестиційному ринку, у збільшенні пропозиції і попиту на об’єкти інвестування завдяки підвищенню цін на об’єкти інвестування, зростанню доходів інвесторів і інвестиційних посередників.</a:t>
          </a:r>
        </a:p>
      </dgm:t>
    </dgm:pt>
    <dgm:pt modelId="{A38DC02C-41B4-49A4-9BE8-C9F7B4131D7F}" type="parTrans" cxnId="{56EC7953-3024-4FD5-BC9F-1DD404604628}">
      <dgm:prSet/>
      <dgm:spPr/>
      <dgm:t>
        <a:bodyPr/>
        <a:lstStyle/>
        <a:p>
          <a:endParaRPr lang="uk-UA"/>
        </a:p>
      </dgm:t>
    </dgm:pt>
    <dgm:pt modelId="{C078CBD0-2661-492F-A303-3926AAA4D535}" type="sibTrans" cxnId="{56EC7953-3024-4FD5-BC9F-1DD404604628}">
      <dgm:prSet/>
      <dgm:spPr/>
      <dgm:t>
        <a:bodyPr/>
        <a:lstStyle/>
        <a:p>
          <a:endParaRPr lang="uk-UA"/>
        </a:p>
      </dgm:t>
    </dgm:pt>
    <dgm:pt modelId="{528455DA-C00A-414A-AD7F-FFC1A81D565E}">
      <dgm:prSet phldrT="[Текст]"/>
      <dgm:spPr/>
      <dgm:t>
        <a:bodyPr/>
        <a:lstStyle/>
        <a:p>
          <a:r>
            <a:rPr lang="uk-UA" dirty="0"/>
            <a:t>3</a:t>
          </a:r>
        </a:p>
      </dgm:t>
    </dgm:pt>
    <dgm:pt modelId="{84F5CF79-23A0-484B-B4AD-46C96A949DA1}" type="parTrans" cxnId="{7D196A4E-BCB0-42E3-806F-B72FFC28534C}">
      <dgm:prSet/>
      <dgm:spPr/>
      <dgm:t>
        <a:bodyPr/>
        <a:lstStyle/>
        <a:p>
          <a:endParaRPr lang="uk-UA"/>
        </a:p>
      </dgm:t>
    </dgm:pt>
    <dgm:pt modelId="{8079C333-4AF4-43C1-A93C-6E9CD76EF653}" type="sibTrans" cxnId="{7D196A4E-BCB0-42E3-806F-B72FFC28534C}">
      <dgm:prSet/>
      <dgm:spPr/>
      <dgm:t>
        <a:bodyPr/>
        <a:lstStyle/>
        <a:p>
          <a:endParaRPr lang="uk-UA"/>
        </a:p>
      </dgm:t>
    </dgm:pt>
    <dgm:pt modelId="{24CB578F-DDEF-4585-A59F-577CB358018B}">
      <dgm:prSet phldrT="[Текст]" custT="1"/>
      <dgm:spPr/>
      <dgm:t>
        <a:bodyPr/>
        <a:lstStyle/>
        <a:p>
          <a:pPr algn="just"/>
          <a:r>
            <a:rPr lang="uk-UA" sz="1600" b="1" dirty="0"/>
            <a:t>Послаблення кон’юнктури </a:t>
          </a:r>
          <a:r>
            <a:rPr lang="uk-UA" sz="1600" dirty="0"/>
            <a:t>відбувається при зниженні інвестиційної активності в результаті загальноекономічного спаду.</a:t>
          </a:r>
        </a:p>
      </dgm:t>
    </dgm:pt>
    <dgm:pt modelId="{EE8884BF-7762-47A8-B587-6CB9BAA3437F}" type="parTrans" cxnId="{2C6548B5-E365-4588-995B-20925AB8BB28}">
      <dgm:prSet/>
      <dgm:spPr/>
      <dgm:t>
        <a:bodyPr/>
        <a:lstStyle/>
        <a:p>
          <a:endParaRPr lang="uk-UA"/>
        </a:p>
      </dgm:t>
    </dgm:pt>
    <dgm:pt modelId="{74694AA0-C8D5-4838-8351-79495524588C}" type="sibTrans" cxnId="{2C6548B5-E365-4588-995B-20925AB8BB28}">
      <dgm:prSet/>
      <dgm:spPr/>
      <dgm:t>
        <a:bodyPr/>
        <a:lstStyle/>
        <a:p>
          <a:endParaRPr lang="uk-UA"/>
        </a:p>
      </dgm:t>
    </dgm:pt>
    <dgm:pt modelId="{FB8E1287-3E4F-4B3F-9031-38DD199FFA03}">
      <dgm:prSet phldrT="[Текст]"/>
      <dgm:spPr/>
      <dgm:t>
        <a:bodyPr/>
        <a:lstStyle/>
        <a:p>
          <a:r>
            <a:rPr lang="uk-UA" dirty="0"/>
            <a:t>4</a:t>
          </a:r>
        </a:p>
      </dgm:t>
    </dgm:pt>
    <dgm:pt modelId="{009B2727-CF0A-4E9F-97D7-149A18AB9088}" type="parTrans" cxnId="{8E587485-5669-4FF2-B52D-030C769761ED}">
      <dgm:prSet/>
      <dgm:spPr/>
      <dgm:t>
        <a:bodyPr/>
        <a:lstStyle/>
        <a:p>
          <a:endParaRPr lang="uk-UA"/>
        </a:p>
      </dgm:t>
    </dgm:pt>
    <dgm:pt modelId="{D0B1D1BE-2BA2-40AA-9741-40ADB7B48C34}" type="sibTrans" cxnId="{8E587485-5669-4FF2-B52D-030C769761ED}">
      <dgm:prSet/>
      <dgm:spPr/>
      <dgm:t>
        <a:bodyPr/>
        <a:lstStyle/>
        <a:p>
          <a:endParaRPr lang="uk-UA"/>
        </a:p>
      </dgm:t>
    </dgm:pt>
    <dgm:pt modelId="{980BA08C-3D6D-4E17-9D95-D46A7F9C38C7}">
      <dgm:prSet phldrT="[Текст]" custT="1"/>
      <dgm:spPr/>
      <dgm:t>
        <a:bodyPr/>
        <a:lstStyle/>
        <a:p>
          <a:pPr algn="just"/>
          <a:r>
            <a:rPr lang="ru-RU" sz="1600" b="1" dirty="0"/>
            <a:t>Спад </a:t>
          </a:r>
          <a:r>
            <a:rPr lang="ru-RU" sz="1600" b="1" dirty="0" err="1"/>
            <a:t>кон’юнктури</a:t>
          </a:r>
          <a:r>
            <a:rPr lang="ru-RU" sz="1600" b="1" dirty="0"/>
            <a:t> </a:t>
          </a:r>
          <a:r>
            <a:rPr lang="ru-RU" sz="1600" dirty="0"/>
            <a:t>на </a:t>
          </a:r>
          <a:r>
            <a:rPr lang="ru-RU" sz="1600" dirty="0" err="1"/>
            <a:t>інвестиційному</a:t>
          </a:r>
          <a:r>
            <a:rPr lang="ru-RU" sz="1600" dirty="0"/>
            <a:t> ринку </a:t>
          </a:r>
          <a:r>
            <a:rPr lang="ru-RU" sz="1600" dirty="0" err="1"/>
            <a:t>характеризується</a:t>
          </a:r>
          <a:r>
            <a:rPr lang="ru-RU" sz="1600" dirty="0"/>
            <a:t> критично </a:t>
          </a:r>
          <a:r>
            <a:rPr lang="ru-RU" sz="1600" dirty="0" err="1"/>
            <a:t>низьким</a:t>
          </a:r>
          <a:r>
            <a:rPr lang="ru-RU" sz="1600" dirty="0"/>
            <a:t> </a:t>
          </a:r>
          <a:r>
            <a:rPr lang="ru-RU" sz="1600" dirty="0" err="1"/>
            <a:t>рівнем</a:t>
          </a:r>
          <a:r>
            <a:rPr lang="ru-RU" sz="1600" dirty="0"/>
            <a:t> </a:t>
          </a:r>
          <a:r>
            <a:rPr lang="ru-RU" sz="1600" dirty="0" err="1"/>
            <a:t>інвестиційної</a:t>
          </a:r>
          <a:r>
            <a:rPr lang="ru-RU" sz="1600" dirty="0"/>
            <a:t> </a:t>
          </a:r>
          <a:r>
            <a:rPr lang="ru-RU" sz="1600" dirty="0" err="1"/>
            <a:t>активності</a:t>
          </a:r>
          <a:r>
            <a:rPr lang="ru-RU" sz="1600" dirty="0"/>
            <a:t>, </a:t>
          </a:r>
          <a:r>
            <a:rPr lang="ru-RU" sz="1600" dirty="0" err="1"/>
            <a:t>різким</a:t>
          </a:r>
          <a:r>
            <a:rPr lang="ru-RU" sz="1600" dirty="0"/>
            <a:t> </a:t>
          </a:r>
          <a:r>
            <a:rPr lang="ru-RU" sz="1600" dirty="0" err="1"/>
            <a:t>зниженням</a:t>
          </a:r>
          <a:r>
            <a:rPr lang="ru-RU" sz="1600" dirty="0"/>
            <a:t> </a:t>
          </a:r>
          <a:r>
            <a:rPr lang="ru-RU" sz="1600" dirty="0" err="1"/>
            <a:t>попиту</a:t>
          </a:r>
          <a:r>
            <a:rPr lang="ru-RU" sz="1600" dirty="0"/>
            <a:t> і </a:t>
          </a:r>
          <a:r>
            <a:rPr lang="ru-RU" sz="1600" dirty="0" err="1"/>
            <a:t>пропозицій</a:t>
          </a:r>
          <a:r>
            <a:rPr lang="ru-RU" sz="1600" dirty="0"/>
            <a:t> на </a:t>
          </a:r>
          <a:r>
            <a:rPr lang="ru-RU" sz="1600" dirty="0" err="1"/>
            <a:t>об’єкти</a:t>
          </a:r>
          <a:r>
            <a:rPr lang="ru-RU" sz="1600" dirty="0"/>
            <a:t> </a:t>
          </a:r>
          <a:r>
            <a:rPr lang="ru-RU" sz="1600" dirty="0" err="1"/>
            <a:t>інвестування</a:t>
          </a:r>
          <a:r>
            <a:rPr lang="ru-RU" sz="1600" dirty="0"/>
            <a:t> при </a:t>
          </a:r>
          <a:r>
            <a:rPr lang="ru-RU" sz="1600" dirty="0" err="1"/>
            <a:t>перевищенні</a:t>
          </a:r>
          <a:r>
            <a:rPr lang="ru-RU" sz="1600" dirty="0"/>
            <a:t> </a:t>
          </a:r>
          <a:r>
            <a:rPr lang="ru-RU" sz="1600" dirty="0" err="1"/>
            <a:t>пропо</a:t>
          </a:r>
          <a:r>
            <a:rPr lang="uk-UA" sz="1600" dirty="0" err="1"/>
            <a:t>зицій</a:t>
          </a:r>
          <a:r>
            <a:rPr lang="uk-UA" sz="1600" dirty="0"/>
            <a:t>. </a:t>
          </a:r>
        </a:p>
      </dgm:t>
    </dgm:pt>
    <dgm:pt modelId="{FD5BD733-D11D-4E5E-A294-8A2F4970B955}" type="parTrans" cxnId="{2F82F959-C53B-407C-AF18-84A4328CD0D0}">
      <dgm:prSet/>
      <dgm:spPr/>
    </dgm:pt>
    <dgm:pt modelId="{AD31E3AC-8294-43C8-8883-4450346B009A}" type="sibTrans" cxnId="{2F82F959-C53B-407C-AF18-84A4328CD0D0}">
      <dgm:prSet/>
      <dgm:spPr/>
    </dgm:pt>
    <dgm:pt modelId="{1488BE1E-761D-47D2-81AC-7EE4F2732CA9}" type="pres">
      <dgm:prSet presAssocID="{E2FADF82-FF76-4133-B753-A8CA691936DB}" presName="linearFlow" presStyleCnt="0">
        <dgm:presLayoutVars>
          <dgm:dir/>
          <dgm:animLvl val="lvl"/>
          <dgm:resizeHandles val="exact"/>
        </dgm:presLayoutVars>
      </dgm:prSet>
      <dgm:spPr/>
    </dgm:pt>
    <dgm:pt modelId="{F72B07E7-A91F-484C-8D7E-966D8C103CA7}" type="pres">
      <dgm:prSet presAssocID="{F3650B90-CEAE-453F-8FC0-55F3F4981D1B}" presName="composite" presStyleCnt="0"/>
      <dgm:spPr/>
    </dgm:pt>
    <dgm:pt modelId="{9610E557-575C-438F-B232-9BF414041ED0}" type="pres">
      <dgm:prSet presAssocID="{F3650B90-CEAE-453F-8FC0-55F3F4981D1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572BF35-0C8D-47B5-8694-884A723D58BC}" type="pres">
      <dgm:prSet presAssocID="{F3650B90-CEAE-453F-8FC0-55F3F4981D1B}" presName="descendantText" presStyleLbl="alignAcc1" presStyleIdx="0" presStyleCnt="4">
        <dgm:presLayoutVars>
          <dgm:bulletEnabled val="1"/>
        </dgm:presLayoutVars>
      </dgm:prSet>
      <dgm:spPr/>
    </dgm:pt>
    <dgm:pt modelId="{5BFA45A5-881A-40EB-B0C9-42C2A5E9CC24}" type="pres">
      <dgm:prSet presAssocID="{E2E89C11-C6CE-4E55-AAD0-D7A589DDF8AF}" presName="sp" presStyleCnt="0"/>
      <dgm:spPr/>
    </dgm:pt>
    <dgm:pt modelId="{EC893278-3E4D-4C50-B83C-685F74294B9F}" type="pres">
      <dgm:prSet presAssocID="{5906BEDF-E75F-4878-BBAA-ECA9E187F82F}" presName="composite" presStyleCnt="0"/>
      <dgm:spPr/>
    </dgm:pt>
    <dgm:pt modelId="{3FBB65C1-AAC7-43E8-80B5-9A813DC68264}" type="pres">
      <dgm:prSet presAssocID="{5906BEDF-E75F-4878-BBAA-ECA9E187F82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DCA0109-AB39-4B26-88E3-6668B26156DB}" type="pres">
      <dgm:prSet presAssocID="{5906BEDF-E75F-4878-BBAA-ECA9E187F82F}" presName="descendantText" presStyleLbl="alignAcc1" presStyleIdx="1" presStyleCnt="4" custScaleY="158711">
        <dgm:presLayoutVars>
          <dgm:bulletEnabled val="1"/>
        </dgm:presLayoutVars>
      </dgm:prSet>
      <dgm:spPr/>
    </dgm:pt>
    <dgm:pt modelId="{1AFB9870-50CC-46B8-A122-FD53E43B3D65}" type="pres">
      <dgm:prSet presAssocID="{205B5AF4-FEAA-4672-82AF-50A552405089}" presName="sp" presStyleCnt="0"/>
      <dgm:spPr/>
    </dgm:pt>
    <dgm:pt modelId="{6A595AC4-F58D-4721-840D-7910FEF9BCDE}" type="pres">
      <dgm:prSet presAssocID="{528455DA-C00A-414A-AD7F-FFC1A81D565E}" presName="composite" presStyleCnt="0"/>
      <dgm:spPr/>
    </dgm:pt>
    <dgm:pt modelId="{AF8FBF0C-7A0E-4734-8544-CCB7E6C4732B}" type="pres">
      <dgm:prSet presAssocID="{528455DA-C00A-414A-AD7F-FFC1A81D565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0643BAF-AF6B-4C64-8B0B-A8071D07B1EB}" type="pres">
      <dgm:prSet presAssocID="{528455DA-C00A-414A-AD7F-FFC1A81D565E}" presName="descendantText" presStyleLbl="alignAcc1" presStyleIdx="2" presStyleCnt="4">
        <dgm:presLayoutVars>
          <dgm:bulletEnabled val="1"/>
        </dgm:presLayoutVars>
      </dgm:prSet>
      <dgm:spPr/>
    </dgm:pt>
    <dgm:pt modelId="{6275C728-7D8C-4981-9E6B-3AE0E2840A28}" type="pres">
      <dgm:prSet presAssocID="{8079C333-4AF4-43C1-A93C-6E9CD76EF653}" presName="sp" presStyleCnt="0"/>
      <dgm:spPr/>
    </dgm:pt>
    <dgm:pt modelId="{0B9B7073-ED88-4E28-A4A4-4F7646EEBC08}" type="pres">
      <dgm:prSet presAssocID="{FB8E1287-3E4F-4B3F-9031-38DD199FFA03}" presName="composite" presStyleCnt="0"/>
      <dgm:spPr/>
    </dgm:pt>
    <dgm:pt modelId="{A3160F24-93B9-445B-90EC-50F86BDC8DB0}" type="pres">
      <dgm:prSet presAssocID="{FB8E1287-3E4F-4B3F-9031-38DD199FFA0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360023D-0583-4916-BE2C-95F5A0F8BA98}" type="pres">
      <dgm:prSet presAssocID="{FB8E1287-3E4F-4B3F-9031-38DD199FFA03}" presName="descendantText" presStyleLbl="alignAcc1" presStyleIdx="3" presStyleCnt="4" custScaleY="132269">
        <dgm:presLayoutVars>
          <dgm:bulletEnabled val="1"/>
        </dgm:presLayoutVars>
      </dgm:prSet>
      <dgm:spPr/>
    </dgm:pt>
  </dgm:ptLst>
  <dgm:cxnLst>
    <dgm:cxn modelId="{4A7D1610-2D40-4C87-92AF-0301AC06F67F}" type="presOf" srcId="{528455DA-C00A-414A-AD7F-FFC1A81D565E}" destId="{AF8FBF0C-7A0E-4734-8544-CCB7E6C4732B}" srcOrd="0" destOrd="0" presId="urn:microsoft.com/office/officeart/2005/8/layout/chevron2"/>
    <dgm:cxn modelId="{A4946010-1C81-4CBB-96D2-35FBD65E1EC9}" srcId="{E2FADF82-FF76-4133-B753-A8CA691936DB}" destId="{F3650B90-CEAE-453F-8FC0-55F3F4981D1B}" srcOrd="0" destOrd="0" parTransId="{9F9F9B5F-59B5-4D93-817B-39C6F7BE8D84}" sibTransId="{E2E89C11-C6CE-4E55-AAD0-D7A589DDF8AF}"/>
    <dgm:cxn modelId="{3619DE21-A7F5-4CB4-98E1-D63F39F9C0D2}" type="presOf" srcId="{5906BEDF-E75F-4878-BBAA-ECA9E187F82F}" destId="{3FBB65C1-AAC7-43E8-80B5-9A813DC68264}" srcOrd="0" destOrd="0" presId="urn:microsoft.com/office/officeart/2005/8/layout/chevron2"/>
    <dgm:cxn modelId="{7D196A4E-BCB0-42E3-806F-B72FFC28534C}" srcId="{E2FADF82-FF76-4133-B753-A8CA691936DB}" destId="{528455DA-C00A-414A-AD7F-FFC1A81D565E}" srcOrd="2" destOrd="0" parTransId="{84F5CF79-23A0-484B-B4AD-46C96A949DA1}" sibTransId="{8079C333-4AF4-43C1-A93C-6E9CD76EF653}"/>
    <dgm:cxn modelId="{56EC7953-3024-4FD5-BC9F-1DD404604628}" srcId="{5906BEDF-E75F-4878-BBAA-ECA9E187F82F}" destId="{EC6B0207-2D45-4834-AA51-206C3F1FEEB3}" srcOrd="0" destOrd="0" parTransId="{A38DC02C-41B4-49A4-9BE8-C9F7B4131D7F}" sibTransId="{C078CBD0-2661-492F-A303-3926AAA4D535}"/>
    <dgm:cxn modelId="{2F82F959-C53B-407C-AF18-84A4328CD0D0}" srcId="{FB8E1287-3E4F-4B3F-9031-38DD199FFA03}" destId="{980BA08C-3D6D-4E17-9D95-D46A7F9C38C7}" srcOrd="0" destOrd="0" parTransId="{FD5BD733-D11D-4E5E-A294-8A2F4970B955}" sibTransId="{AD31E3AC-8294-43C8-8883-4450346B009A}"/>
    <dgm:cxn modelId="{9FFB2E84-3CA4-41B8-9282-98F7E069FE77}" type="presOf" srcId="{EC6B0207-2D45-4834-AA51-206C3F1FEEB3}" destId="{9DCA0109-AB39-4B26-88E3-6668B26156DB}" srcOrd="0" destOrd="0" presId="urn:microsoft.com/office/officeart/2005/8/layout/chevron2"/>
    <dgm:cxn modelId="{8E587485-5669-4FF2-B52D-030C769761ED}" srcId="{E2FADF82-FF76-4133-B753-A8CA691936DB}" destId="{FB8E1287-3E4F-4B3F-9031-38DD199FFA03}" srcOrd="3" destOrd="0" parTransId="{009B2727-CF0A-4E9F-97D7-149A18AB9088}" sibTransId="{D0B1D1BE-2BA2-40AA-9741-40ADB7B48C34}"/>
    <dgm:cxn modelId="{9F5757A1-F19F-425F-B382-3FA6475EC38C}" type="presOf" srcId="{980BA08C-3D6D-4E17-9D95-D46A7F9C38C7}" destId="{7360023D-0583-4916-BE2C-95F5A0F8BA98}" srcOrd="0" destOrd="0" presId="urn:microsoft.com/office/officeart/2005/8/layout/chevron2"/>
    <dgm:cxn modelId="{BE9E6EB3-6C20-4F13-9449-315F18A8AD0A}" type="presOf" srcId="{E2FADF82-FF76-4133-B753-A8CA691936DB}" destId="{1488BE1E-761D-47D2-81AC-7EE4F2732CA9}" srcOrd="0" destOrd="0" presId="urn:microsoft.com/office/officeart/2005/8/layout/chevron2"/>
    <dgm:cxn modelId="{2C6548B5-E365-4588-995B-20925AB8BB28}" srcId="{528455DA-C00A-414A-AD7F-FFC1A81D565E}" destId="{24CB578F-DDEF-4585-A59F-577CB358018B}" srcOrd="0" destOrd="0" parTransId="{EE8884BF-7762-47A8-B587-6CB9BAA3437F}" sibTransId="{74694AA0-C8D5-4838-8351-79495524588C}"/>
    <dgm:cxn modelId="{D74D6DB6-49A5-4297-9A9C-67893943DC4C}" srcId="{E2FADF82-FF76-4133-B753-A8CA691936DB}" destId="{5906BEDF-E75F-4878-BBAA-ECA9E187F82F}" srcOrd="1" destOrd="0" parTransId="{05FFBC3C-5306-48F8-866E-8BC7D3744DA4}" sibTransId="{205B5AF4-FEAA-4672-82AF-50A552405089}"/>
    <dgm:cxn modelId="{95D80FC0-D106-43C9-A283-6A11EBB21130}" srcId="{F3650B90-CEAE-453F-8FC0-55F3F4981D1B}" destId="{2197F65F-5475-4E1B-AED0-E0C4DAFDD2A0}" srcOrd="0" destOrd="0" parTransId="{9B8B8740-44EF-4F58-8DCF-E23F3AD2C113}" sibTransId="{EFED7297-5C36-4279-90AF-922D4037CC4C}"/>
    <dgm:cxn modelId="{BC344DC4-5005-44CF-BA69-57B5CE21DA16}" type="presOf" srcId="{FB8E1287-3E4F-4B3F-9031-38DD199FFA03}" destId="{A3160F24-93B9-445B-90EC-50F86BDC8DB0}" srcOrd="0" destOrd="0" presId="urn:microsoft.com/office/officeart/2005/8/layout/chevron2"/>
    <dgm:cxn modelId="{D1A687DB-AD85-4E49-837E-3AA7F15C10B3}" type="presOf" srcId="{24CB578F-DDEF-4585-A59F-577CB358018B}" destId="{F0643BAF-AF6B-4C64-8B0B-A8071D07B1EB}" srcOrd="0" destOrd="0" presId="urn:microsoft.com/office/officeart/2005/8/layout/chevron2"/>
    <dgm:cxn modelId="{79CC71F1-612B-4EA3-98F1-A848894D1A51}" type="presOf" srcId="{2197F65F-5475-4E1B-AED0-E0C4DAFDD2A0}" destId="{4572BF35-0C8D-47B5-8694-884A723D58BC}" srcOrd="0" destOrd="0" presId="urn:microsoft.com/office/officeart/2005/8/layout/chevron2"/>
    <dgm:cxn modelId="{CA22E2F8-525B-4DF9-8B56-428003EB55F4}" type="presOf" srcId="{F3650B90-CEAE-453F-8FC0-55F3F4981D1B}" destId="{9610E557-575C-438F-B232-9BF414041ED0}" srcOrd="0" destOrd="0" presId="urn:microsoft.com/office/officeart/2005/8/layout/chevron2"/>
    <dgm:cxn modelId="{59519C2C-C5C9-4C34-A1BA-5DE903A0D6E9}" type="presParOf" srcId="{1488BE1E-761D-47D2-81AC-7EE4F2732CA9}" destId="{F72B07E7-A91F-484C-8D7E-966D8C103CA7}" srcOrd="0" destOrd="0" presId="urn:microsoft.com/office/officeart/2005/8/layout/chevron2"/>
    <dgm:cxn modelId="{374AB314-E434-4AEA-90C4-051C5CED8B40}" type="presParOf" srcId="{F72B07E7-A91F-484C-8D7E-966D8C103CA7}" destId="{9610E557-575C-438F-B232-9BF414041ED0}" srcOrd="0" destOrd="0" presId="urn:microsoft.com/office/officeart/2005/8/layout/chevron2"/>
    <dgm:cxn modelId="{AE8424FE-4D69-40F0-BD32-F9EF77304C0F}" type="presParOf" srcId="{F72B07E7-A91F-484C-8D7E-966D8C103CA7}" destId="{4572BF35-0C8D-47B5-8694-884A723D58BC}" srcOrd="1" destOrd="0" presId="urn:microsoft.com/office/officeart/2005/8/layout/chevron2"/>
    <dgm:cxn modelId="{DFBE3AC8-72D4-459A-8791-A73ADE2C1F3D}" type="presParOf" srcId="{1488BE1E-761D-47D2-81AC-7EE4F2732CA9}" destId="{5BFA45A5-881A-40EB-B0C9-42C2A5E9CC24}" srcOrd="1" destOrd="0" presId="urn:microsoft.com/office/officeart/2005/8/layout/chevron2"/>
    <dgm:cxn modelId="{48E87B44-EE88-4ED6-BB13-345100DA03DF}" type="presParOf" srcId="{1488BE1E-761D-47D2-81AC-7EE4F2732CA9}" destId="{EC893278-3E4D-4C50-B83C-685F74294B9F}" srcOrd="2" destOrd="0" presId="urn:microsoft.com/office/officeart/2005/8/layout/chevron2"/>
    <dgm:cxn modelId="{464199B2-205B-47E4-95DC-466D83376411}" type="presParOf" srcId="{EC893278-3E4D-4C50-B83C-685F74294B9F}" destId="{3FBB65C1-AAC7-43E8-80B5-9A813DC68264}" srcOrd="0" destOrd="0" presId="urn:microsoft.com/office/officeart/2005/8/layout/chevron2"/>
    <dgm:cxn modelId="{B487AE99-9FA7-4DAF-AEC1-7890CE033042}" type="presParOf" srcId="{EC893278-3E4D-4C50-B83C-685F74294B9F}" destId="{9DCA0109-AB39-4B26-88E3-6668B26156DB}" srcOrd="1" destOrd="0" presId="urn:microsoft.com/office/officeart/2005/8/layout/chevron2"/>
    <dgm:cxn modelId="{1EF2271C-32F4-486C-A280-B42B40B446AA}" type="presParOf" srcId="{1488BE1E-761D-47D2-81AC-7EE4F2732CA9}" destId="{1AFB9870-50CC-46B8-A122-FD53E43B3D65}" srcOrd="3" destOrd="0" presId="urn:microsoft.com/office/officeart/2005/8/layout/chevron2"/>
    <dgm:cxn modelId="{A403B1B1-63A4-4242-A34D-89281F5326F3}" type="presParOf" srcId="{1488BE1E-761D-47D2-81AC-7EE4F2732CA9}" destId="{6A595AC4-F58D-4721-840D-7910FEF9BCDE}" srcOrd="4" destOrd="0" presId="urn:microsoft.com/office/officeart/2005/8/layout/chevron2"/>
    <dgm:cxn modelId="{13A4DAB6-92A4-44FA-969C-817B4E0EDB34}" type="presParOf" srcId="{6A595AC4-F58D-4721-840D-7910FEF9BCDE}" destId="{AF8FBF0C-7A0E-4734-8544-CCB7E6C4732B}" srcOrd="0" destOrd="0" presId="urn:microsoft.com/office/officeart/2005/8/layout/chevron2"/>
    <dgm:cxn modelId="{60C2ADB6-FD70-4315-865F-78E2783D5775}" type="presParOf" srcId="{6A595AC4-F58D-4721-840D-7910FEF9BCDE}" destId="{F0643BAF-AF6B-4C64-8B0B-A8071D07B1EB}" srcOrd="1" destOrd="0" presId="urn:microsoft.com/office/officeart/2005/8/layout/chevron2"/>
    <dgm:cxn modelId="{0615BECD-C809-40A2-A2D4-4D924448DEB9}" type="presParOf" srcId="{1488BE1E-761D-47D2-81AC-7EE4F2732CA9}" destId="{6275C728-7D8C-4981-9E6B-3AE0E2840A28}" srcOrd="5" destOrd="0" presId="urn:microsoft.com/office/officeart/2005/8/layout/chevron2"/>
    <dgm:cxn modelId="{76A09789-C1AE-48DD-AC51-5C6B6B197AD0}" type="presParOf" srcId="{1488BE1E-761D-47D2-81AC-7EE4F2732CA9}" destId="{0B9B7073-ED88-4E28-A4A4-4F7646EEBC08}" srcOrd="6" destOrd="0" presId="urn:microsoft.com/office/officeart/2005/8/layout/chevron2"/>
    <dgm:cxn modelId="{DDC952EB-58A2-4C23-AF14-EE54EE7DA5F8}" type="presParOf" srcId="{0B9B7073-ED88-4E28-A4A4-4F7646EEBC08}" destId="{A3160F24-93B9-445B-90EC-50F86BDC8DB0}" srcOrd="0" destOrd="0" presId="urn:microsoft.com/office/officeart/2005/8/layout/chevron2"/>
    <dgm:cxn modelId="{D7068DC5-59A8-41C5-9FA1-46B4AC0F9344}" type="presParOf" srcId="{0B9B7073-ED88-4E28-A4A4-4F7646EEBC08}" destId="{7360023D-0583-4916-BE2C-95F5A0F8BA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476D1-CA26-4650-A595-26C2EB242A65}">
      <dsp:nvSpPr>
        <dsp:cNvPr id="0" name=""/>
        <dsp:cNvSpPr/>
      </dsp:nvSpPr>
      <dsp:spPr>
        <a:xfrm>
          <a:off x="2250" y="1500"/>
          <a:ext cx="6091499" cy="1948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Залежно від того, яким чином здійснюється передача грошових коштів від постачальників до споживачів в процесі інвестування на фінансовому ринку можна виділити два основних канали</a:t>
          </a:r>
        </a:p>
      </dsp:txBody>
      <dsp:txXfrm>
        <a:off x="59324" y="58574"/>
        <a:ext cx="5977351" cy="1834508"/>
      </dsp:txXfrm>
    </dsp:sp>
    <dsp:sp modelId="{2B535A37-44E6-4041-BD5D-3DCC631FF246}">
      <dsp:nvSpPr>
        <dsp:cNvPr id="0" name=""/>
        <dsp:cNvSpPr/>
      </dsp:nvSpPr>
      <dsp:spPr>
        <a:xfrm>
          <a:off x="2250" y="2113843"/>
          <a:ext cx="2922984" cy="1948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РИНОК БАНКІВСЬКИХ КРЕДИТІВ</a:t>
          </a:r>
        </a:p>
      </dsp:txBody>
      <dsp:txXfrm>
        <a:off x="59324" y="2170917"/>
        <a:ext cx="2808836" cy="1834508"/>
      </dsp:txXfrm>
    </dsp:sp>
    <dsp:sp modelId="{01037EEE-A1D7-4D51-B008-AD0201395A74}">
      <dsp:nvSpPr>
        <dsp:cNvPr id="0" name=""/>
        <dsp:cNvSpPr/>
      </dsp:nvSpPr>
      <dsp:spPr>
        <a:xfrm>
          <a:off x="3170765" y="2113843"/>
          <a:ext cx="2922984" cy="1948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ВИПУСК ЦІННИХ ПАПЕРІВ</a:t>
          </a:r>
        </a:p>
      </dsp:txBody>
      <dsp:txXfrm>
        <a:off x="3227839" y="2170917"/>
        <a:ext cx="2808836" cy="1834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19D62-90FD-43D6-A631-32C356FC9D74}">
      <dsp:nvSpPr>
        <dsp:cNvPr id="0" name=""/>
        <dsp:cNvSpPr/>
      </dsp:nvSpPr>
      <dsp:spPr>
        <a:xfrm>
          <a:off x="0" y="0"/>
          <a:ext cx="7467600" cy="2320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ФІНАНСОВІ ІНВЕСТИЦІЇ, </a:t>
          </a:r>
          <a:r>
            <a:rPr lang="uk-UA" sz="2000" b="0" kern="1200" dirty="0"/>
            <a:t>п</a:t>
          </a:r>
          <a:r>
            <a:rPr lang="uk-UA" sz="2000" kern="1200" dirty="0"/>
            <a:t>ід якими слід розуміти вкладання капіталу в різноманітні фінансові інструменти, перш за все, в цінні папери.</a:t>
          </a:r>
        </a:p>
      </dsp:txBody>
      <dsp:txXfrm>
        <a:off x="1725540" y="0"/>
        <a:ext cx="5742059" cy="2320207"/>
      </dsp:txXfrm>
    </dsp:sp>
    <dsp:sp modelId="{F98F020D-1952-48B2-BA10-0DE518D435D8}">
      <dsp:nvSpPr>
        <dsp:cNvPr id="0" name=""/>
        <dsp:cNvSpPr/>
      </dsp:nvSpPr>
      <dsp:spPr>
        <a:xfrm>
          <a:off x="232020" y="232020"/>
          <a:ext cx="1493520" cy="18561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A5D3F-F389-44DD-9824-B65645630655}">
      <dsp:nvSpPr>
        <dsp:cNvPr id="0" name=""/>
        <dsp:cNvSpPr/>
      </dsp:nvSpPr>
      <dsp:spPr>
        <a:xfrm>
          <a:off x="0" y="2552227"/>
          <a:ext cx="7467600" cy="2320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РЕАЛЬНІ ІНВЕСТИЦІЇ, </a:t>
          </a:r>
          <a:r>
            <a:rPr lang="uk-UA" sz="2000" b="0" kern="1200" dirty="0"/>
            <a:t>п</a:t>
          </a:r>
          <a:r>
            <a:rPr lang="uk-UA" sz="2000" kern="1200" dirty="0"/>
            <a:t>ід якими розуміють вкладання ресурсів (капіталу) у створення реальних активів  (як матеріальних так і нематеріальних), які пов’язані із здійсненням операційної діяльності економічних суб’єктів, вирішення їх соціально-економічних проблем.</a:t>
          </a:r>
        </a:p>
      </dsp:txBody>
      <dsp:txXfrm>
        <a:off x="1725540" y="2552227"/>
        <a:ext cx="5742059" cy="2320207"/>
      </dsp:txXfrm>
    </dsp:sp>
    <dsp:sp modelId="{83BBE180-4D3E-4F95-A4D0-24ABDCDC7CDD}">
      <dsp:nvSpPr>
        <dsp:cNvPr id="0" name=""/>
        <dsp:cNvSpPr/>
      </dsp:nvSpPr>
      <dsp:spPr>
        <a:xfrm>
          <a:off x="232020" y="2784248"/>
          <a:ext cx="1493520" cy="18561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CFB10-B542-4B93-8544-C0B35ADA7A32}">
      <dsp:nvSpPr>
        <dsp:cNvPr id="0" name=""/>
        <dsp:cNvSpPr/>
      </dsp:nvSpPr>
      <dsp:spPr>
        <a:xfrm>
          <a:off x="354369" y="315036"/>
          <a:ext cx="6758860" cy="12579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065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Прямі інвестиції </a:t>
          </a:r>
          <a:r>
            <a:rPr lang="uk-UA" sz="2000" kern="1200" dirty="0"/>
            <a:t>– інвестиції з метою тривалої присутності в об’єкті, що інвестується, і отримання підприємницького проценту від його функціонування</a:t>
          </a:r>
        </a:p>
      </dsp:txBody>
      <dsp:txXfrm>
        <a:off x="354369" y="315036"/>
        <a:ext cx="6758860" cy="1257969"/>
      </dsp:txXfrm>
    </dsp:sp>
    <dsp:sp modelId="{6C683924-4327-4DCA-8CE1-4C400D0972EE}">
      <dsp:nvSpPr>
        <dsp:cNvPr id="0" name=""/>
        <dsp:cNvSpPr/>
      </dsp:nvSpPr>
      <dsp:spPr>
        <a:xfrm>
          <a:off x="154361" y="244626"/>
          <a:ext cx="880578" cy="132086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33150-910F-4BF8-83FA-0B7E7F520151}">
      <dsp:nvSpPr>
        <dsp:cNvPr id="0" name=""/>
        <dsp:cNvSpPr/>
      </dsp:nvSpPr>
      <dsp:spPr>
        <a:xfrm>
          <a:off x="413021" y="1898681"/>
          <a:ext cx="6641556" cy="12579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065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Портфельні інвестиції</a:t>
          </a:r>
          <a:r>
            <a:rPr lang="uk-UA" sz="2000" kern="1200" dirty="0"/>
            <a:t> – інвестиції у фінансові інструменти з метою отримання спекулятивного прибутку в результаті змін біржових котирувань</a:t>
          </a:r>
        </a:p>
      </dsp:txBody>
      <dsp:txXfrm>
        <a:off x="413021" y="1898681"/>
        <a:ext cx="6641556" cy="1257969"/>
      </dsp:txXfrm>
    </dsp:sp>
    <dsp:sp modelId="{FF3BB8FC-BA91-4BA3-9EC5-8E90A06818C4}">
      <dsp:nvSpPr>
        <dsp:cNvPr id="0" name=""/>
        <dsp:cNvSpPr/>
      </dsp:nvSpPr>
      <dsp:spPr>
        <a:xfrm>
          <a:off x="154361" y="1828798"/>
          <a:ext cx="880578" cy="132086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5A0C8-17A9-4D92-9138-C638130ECE66}">
      <dsp:nvSpPr>
        <dsp:cNvPr id="0" name=""/>
        <dsp:cNvSpPr/>
      </dsp:nvSpPr>
      <dsp:spPr>
        <a:xfrm>
          <a:off x="413021" y="3482325"/>
          <a:ext cx="6641556" cy="12579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06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Інші інвестиції – </a:t>
          </a:r>
          <a:r>
            <a:rPr lang="uk-UA" sz="2000" kern="1200" dirty="0"/>
            <a:t>кредит з метою отримання позичкового проценту</a:t>
          </a:r>
        </a:p>
      </dsp:txBody>
      <dsp:txXfrm>
        <a:off x="413021" y="3482325"/>
        <a:ext cx="6641556" cy="1257969"/>
      </dsp:txXfrm>
    </dsp:sp>
    <dsp:sp modelId="{A20E11E1-5D09-47EC-8C17-41D68DD8027C}">
      <dsp:nvSpPr>
        <dsp:cNvPr id="0" name=""/>
        <dsp:cNvSpPr/>
      </dsp:nvSpPr>
      <dsp:spPr>
        <a:xfrm>
          <a:off x="154361" y="3412971"/>
          <a:ext cx="880578" cy="132086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29C47-75EF-4C10-BADA-120BC1F3994A}">
      <dsp:nvSpPr>
        <dsp:cNvPr id="0" name=""/>
        <dsp:cNvSpPr/>
      </dsp:nvSpPr>
      <dsp:spPr>
        <a:xfrm>
          <a:off x="1042496" y="3665"/>
          <a:ext cx="4994686" cy="45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1" kern="1200" dirty="0"/>
            <a:t>Інвестиції в матеріальні активи</a:t>
          </a:r>
        </a:p>
      </dsp:txBody>
      <dsp:txXfrm>
        <a:off x="1042496" y="3665"/>
        <a:ext cx="4994686" cy="454062"/>
      </dsp:txXfrm>
    </dsp:sp>
    <dsp:sp modelId="{CE5E24CE-4916-4303-9E8B-B797519ACC60}">
      <dsp:nvSpPr>
        <dsp:cNvPr id="0" name=""/>
        <dsp:cNvSpPr/>
      </dsp:nvSpPr>
      <dsp:spPr>
        <a:xfrm>
          <a:off x="1042496" y="457728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B5DC5-3B69-4888-B749-16D138773943}">
      <dsp:nvSpPr>
        <dsp:cNvPr id="0" name=""/>
        <dsp:cNvSpPr/>
      </dsp:nvSpPr>
      <dsp:spPr>
        <a:xfrm>
          <a:off x="1744527" y="457728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4DFC-5758-44DB-A0D4-272B199A59CF}">
      <dsp:nvSpPr>
        <dsp:cNvPr id="0" name=""/>
        <dsp:cNvSpPr/>
      </dsp:nvSpPr>
      <dsp:spPr>
        <a:xfrm>
          <a:off x="2447113" y="457728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FD686-B269-45B7-B378-CFA3B159BE7A}">
      <dsp:nvSpPr>
        <dsp:cNvPr id="0" name=""/>
        <dsp:cNvSpPr/>
      </dsp:nvSpPr>
      <dsp:spPr>
        <a:xfrm>
          <a:off x="3149144" y="457728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874A1-F290-4BE4-98D8-04F4C3C9A447}">
      <dsp:nvSpPr>
        <dsp:cNvPr id="0" name=""/>
        <dsp:cNvSpPr/>
      </dsp:nvSpPr>
      <dsp:spPr>
        <a:xfrm>
          <a:off x="3851730" y="457728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6EB1A-B3E3-4F5D-8923-A8F392D1EFC1}">
      <dsp:nvSpPr>
        <dsp:cNvPr id="0" name=""/>
        <dsp:cNvSpPr/>
      </dsp:nvSpPr>
      <dsp:spPr>
        <a:xfrm>
          <a:off x="4553761" y="457728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1321A-2F5D-4880-9FFC-15DB73C36102}">
      <dsp:nvSpPr>
        <dsp:cNvPr id="0" name=""/>
        <dsp:cNvSpPr/>
      </dsp:nvSpPr>
      <dsp:spPr>
        <a:xfrm>
          <a:off x="5256347" y="457728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9190F-5480-401E-ACF1-E4C0228CADA3}">
      <dsp:nvSpPr>
        <dsp:cNvPr id="0" name=""/>
        <dsp:cNvSpPr/>
      </dsp:nvSpPr>
      <dsp:spPr>
        <a:xfrm>
          <a:off x="1042496" y="550222"/>
          <a:ext cx="5059617" cy="7399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будинки і споруди, машини і обладнання, транспортні засоби</a:t>
          </a:r>
        </a:p>
      </dsp:txBody>
      <dsp:txXfrm>
        <a:off x="1042496" y="550222"/>
        <a:ext cx="5059617" cy="739953"/>
      </dsp:txXfrm>
    </dsp:sp>
    <dsp:sp modelId="{6FDD2862-ACA0-4130-8C52-A62E6E869DD1}">
      <dsp:nvSpPr>
        <dsp:cNvPr id="0" name=""/>
        <dsp:cNvSpPr/>
      </dsp:nvSpPr>
      <dsp:spPr>
        <a:xfrm>
          <a:off x="1042496" y="1468596"/>
          <a:ext cx="4994686" cy="45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1" kern="1200" dirty="0"/>
            <a:t>Інвестиції в нематеріальні активи </a:t>
          </a:r>
        </a:p>
      </dsp:txBody>
      <dsp:txXfrm>
        <a:off x="1042496" y="1468596"/>
        <a:ext cx="4994686" cy="454062"/>
      </dsp:txXfrm>
    </dsp:sp>
    <dsp:sp modelId="{C84B0E2B-A41C-4764-B0E1-771DACA3E089}">
      <dsp:nvSpPr>
        <dsp:cNvPr id="0" name=""/>
        <dsp:cNvSpPr/>
      </dsp:nvSpPr>
      <dsp:spPr>
        <a:xfrm>
          <a:off x="1042496" y="1922659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0B25A-B155-4000-8595-B98E7DC0D69F}">
      <dsp:nvSpPr>
        <dsp:cNvPr id="0" name=""/>
        <dsp:cNvSpPr/>
      </dsp:nvSpPr>
      <dsp:spPr>
        <a:xfrm>
          <a:off x="1744527" y="1922659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19B2D-8597-4F86-88F3-1A24F7F1EF68}">
      <dsp:nvSpPr>
        <dsp:cNvPr id="0" name=""/>
        <dsp:cNvSpPr/>
      </dsp:nvSpPr>
      <dsp:spPr>
        <a:xfrm>
          <a:off x="2447113" y="1922659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4BC6C-EB32-4EDA-A37C-4D8F717A7B1C}">
      <dsp:nvSpPr>
        <dsp:cNvPr id="0" name=""/>
        <dsp:cNvSpPr/>
      </dsp:nvSpPr>
      <dsp:spPr>
        <a:xfrm>
          <a:off x="3149144" y="1922659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65140-D14A-43B7-9E94-80C8EBCBDCCA}">
      <dsp:nvSpPr>
        <dsp:cNvPr id="0" name=""/>
        <dsp:cNvSpPr/>
      </dsp:nvSpPr>
      <dsp:spPr>
        <a:xfrm>
          <a:off x="3851730" y="1922659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EED67-E7B2-44BA-927F-C66F0EEA67E2}">
      <dsp:nvSpPr>
        <dsp:cNvPr id="0" name=""/>
        <dsp:cNvSpPr/>
      </dsp:nvSpPr>
      <dsp:spPr>
        <a:xfrm>
          <a:off x="4553761" y="1922659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72C51-AA2B-43CF-B18D-4045702E7C7E}">
      <dsp:nvSpPr>
        <dsp:cNvPr id="0" name=""/>
        <dsp:cNvSpPr/>
      </dsp:nvSpPr>
      <dsp:spPr>
        <a:xfrm>
          <a:off x="5256347" y="1922659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C432E-6C10-42BE-9FC7-F7C0E197CC85}">
      <dsp:nvSpPr>
        <dsp:cNvPr id="0" name=""/>
        <dsp:cNvSpPr/>
      </dsp:nvSpPr>
      <dsp:spPr>
        <a:xfrm>
          <a:off x="1042496" y="2015153"/>
          <a:ext cx="5059617" cy="7399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майнові права, пов’язані з авторським правом; сукупність технічних, технологічних, комерційних і інших знань; права користування землею тощо</a:t>
          </a:r>
        </a:p>
      </dsp:txBody>
      <dsp:txXfrm>
        <a:off x="1042496" y="2015153"/>
        <a:ext cx="5059617" cy="739953"/>
      </dsp:txXfrm>
    </dsp:sp>
    <dsp:sp modelId="{9DD64F36-B88E-4728-B757-9A4530D99366}">
      <dsp:nvSpPr>
        <dsp:cNvPr id="0" name=""/>
        <dsp:cNvSpPr/>
      </dsp:nvSpPr>
      <dsp:spPr>
        <a:xfrm>
          <a:off x="1042496" y="2933527"/>
          <a:ext cx="4994686" cy="45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1" kern="1200" dirty="0"/>
            <a:t>Інвестиції у фінансові інструменти</a:t>
          </a:r>
        </a:p>
      </dsp:txBody>
      <dsp:txXfrm>
        <a:off x="1042496" y="2933527"/>
        <a:ext cx="4994686" cy="454062"/>
      </dsp:txXfrm>
    </dsp:sp>
    <dsp:sp modelId="{17D543B6-1AA2-48A2-9B4F-D5934DF405B9}">
      <dsp:nvSpPr>
        <dsp:cNvPr id="0" name=""/>
        <dsp:cNvSpPr/>
      </dsp:nvSpPr>
      <dsp:spPr>
        <a:xfrm>
          <a:off x="1042496" y="3387590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0986F-51B0-4BE4-8CFC-DE5604401A5E}">
      <dsp:nvSpPr>
        <dsp:cNvPr id="0" name=""/>
        <dsp:cNvSpPr/>
      </dsp:nvSpPr>
      <dsp:spPr>
        <a:xfrm>
          <a:off x="1744527" y="3387590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4A41C-13D8-4EFF-A8CB-F1EFB911FC1E}">
      <dsp:nvSpPr>
        <dsp:cNvPr id="0" name=""/>
        <dsp:cNvSpPr/>
      </dsp:nvSpPr>
      <dsp:spPr>
        <a:xfrm>
          <a:off x="2447113" y="3387590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14985-9BC0-4ED7-836A-876F5A5BFF5E}">
      <dsp:nvSpPr>
        <dsp:cNvPr id="0" name=""/>
        <dsp:cNvSpPr/>
      </dsp:nvSpPr>
      <dsp:spPr>
        <a:xfrm>
          <a:off x="3149144" y="3387590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7A20F-27E6-4741-A755-361B95108EA8}">
      <dsp:nvSpPr>
        <dsp:cNvPr id="0" name=""/>
        <dsp:cNvSpPr/>
      </dsp:nvSpPr>
      <dsp:spPr>
        <a:xfrm>
          <a:off x="3851730" y="3387590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C0C49-BCBF-4D09-B595-E005609B9DD1}">
      <dsp:nvSpPr>
        <dsp:cNvPr id="0" name=""/>
        <dsp:cNvSpPr/>
      </dsp:nvSpPr>
      <dsp:spPr>
        <a:xfrm>
          <a:off x="4553761" y="3387590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C87FA-CB3C-4586-945C-1B77A8FC76B0}">
      <dsp:nvSpPr>
        <dsp:cNvPr id="0" name=""/>
        <dsp:cNvSpPr/>
      </dsp:nvSpPr>
      <dsp:spPr>
        <a:xfrm>
          <a:off x="5256347" y="3387590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5A724-EC52-425B-8D08-60C3050B8452}">
      <dsp:nvSpPr>
        <dsp:cNvPr id="0" name=""/>
        <dsp:cNvSpPr/>
      </dsp:nvSpPr>
      <dsp:spPr>
        <a:xfrm>
          <a:off x="1042496" y="3480084"/>
          <a:ext cx="5059617" cy="7399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цінні папери</a:t>
          </a:r>
        </a:p>
      </dsp:txBody>
      <dsp:txXfrm>
        <a:off x="1042496" y="3480084"/>
        <a:ext cx="5059617" cy="739953"/>
      </dsp:txXfrm>
    </dsp:sp>
    <dsp:sp modelId="{A0F5157D-67FF-4B54-9872-B30FDEC33366}">
      <dsp:nvSpPr>
        <dsp:cNvPr id="0" name=""/>
        <dsp:cNvSpPr/>
      </dsp:nvSpPr>
      <dsp:spPr>
        <a:xfrm>
          <a:off x="1042496" y="4398458"/>
          <a:ext cx="4994686" cy="45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1" kern="1200" dirty="0"/>
            <a:t>Інвестиції в людський капітал</a:t>
          </a:r>
        </a:p>
      </dsp:txBody>
      <dsp:txXfrm>
        <a:off x="1042496" y="4398458"/>
        <a:ext cx="4994686" cy="454062"/>
      </dsp:txXfrm>
    </dsp:sp>
    <dsp:sp modelId="{434EEF4B-EF34-4EAD-A511-FFFBEB253E35}">
      <dsp:nvSpPr>
        <dsp:cNvPr id="0" name=""/>
        <dsp:cNvSpPr/>
      </dsp:nvSpPr>
      <dsp:spPr>
        <a:xfrm>
          <a:off x="1042496" y="4852521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8F400-A86E-48C0-9F14-436BB8896C0F}">
      <dsp:nvSpPr>
        <dsp:cNvPr id="0" name=""/>
        <dsp:cNvSpPr/>
      </dsp:nvSpPr>
      <dsp:spPr>
        <a:xfrm>
          <a:off x="1744527" y="4852521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A8417-ED63-41A0-87D6-852F424A8A82}">
      <dsp:nvSpPr>
        <dsp:cNvPr id="0" name=""/>
        <dsp:cNvSpPr/>
      </dsp:nvSpPr>
      <dsp:spPr>
        <a:xfrm>
          <a:off x="2447113" y="4852521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799B4-91FF-4A7A-AB40-77914B4E88EE}">
      <dsp:nvSpPr>
        <dsp:cNvPr id="0" name=""/>
        <dsp:cNvSpPr/>
      </dsp:nvSpPr>
      <dsp:spPr>
        <a:xfrm>
          <a:off x="3149144" y="4852521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10200-E6A2-4F5F-96A2-9161677DAECF}">
      <dsp:nvSpPr>
        <dsp:cNvPr id="0" name=""/>
        <dsp:cNvSpPr/>
      </dsp:nvSpPr>
      <dsp:spPr>
        <a:xfrm>
          <a:off x="3851730" y="4852521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93DDB-565B-4315-BDFF-96285792EB83}">
      <dsp:nvSpPr>
        <dsp:cNvPr id="0" name=""/>
        <dsp:cNvSpPr/>
      </dsp:nvSpPr>
      <dsp:spPr>
        <a:xfrm>
          <a:off x="4553761" y="4852521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D818-C4CE-496F-A1D6-550C9948BB29}">
      <dsp:nvSpPr>
        <dsp:cNvPr id="0" name=""/>
        <dsp:cNvSpPr/>
      </dsp:nvSpPr>
      <dsp:spPr>
        <a:xfrm>
          <a:off x="5256347" y="4852521"/>
          <a:ext cx="1168756" cy="9249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D4F1F-1D7B-4283-9516-F6EA1AA30947}">
      <dsp:nvSpPr>
        <dsp:cNvPr id="0" name=""/>
        <dsp:cNvSpPr/>
      </dsp:nvSpPr>
      <dsp:spPr>
        <a:xfrm>
          <a:off x="1042496" y="4945015"/>
          <a:ext cx="5059617" cy="7399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вкладення в процес підвищення кваліфікації, навчання персоналу тощо</a:t>
          </a:r>
        </a:p>
      </dsp:txBody>
      <dsp:txXfrm>
        <a:off x="1042496" y="4945015"/>
        <a:ext cx="5059617" cy="739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956FA-ADF5-429E-80C5-11F9432E1541}">
      <dsp:nvSpPr>
        <dsp:cNvPr id="0" name=""/>
        <dsp:cNvSpPr/>
      </dsp:nvSpPr>
      <dsp:spPr>
        <a:xfrm rot="5400000">
          <a:off x="-232057" y="234072"/>
          <a:ext cx="1547046" cy="1082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 dirty="0"/>
        </a:p>
      </dsp:txBody>
      <dsp:txXfrm rot="-5400000">
        <a:off x="0" y="543481"/>
        <a:ext cx="1082932" cy="464114"/>
      </dsp:txXfrm>
    </dsp:sp>
    <dsp:sp modelId="{E4445602-B9C0-4D04-A1CB-CB830634CAD9}">
      <dsp:nvSpPr>
        <dsp:cNvPr id="0" name=""/>
        <dsp:cNvSpPr/>
      </dsp:nvSpPr>
      <dsp:spPr>
        <a:xfrm rot="5400000">
          <a:off x="4076296" y="-2991348"/>
          <a:ext cx="1005580" cy="6992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 err="1"/>
            <a:t>початкові</a:t>
          </a:r>
          <a:r>
            <a:rPr lang="ru-RU" sz="2100" b="1" kern="1200" dirty="0"/>
            <a:t> </a:t>
          </a:r>
          <a:r>
            <a:rPr lang="ru-RU" sz="2100" b="1" kern="1200" dirty="0" err="1"/>
            <a:t>інвестиції</a:t>
          </a:r>
          <a:r>
            <a:rPr lang="ru-RU" sz="2100" b="1" kern="1200" dirty="0"/>
            <a:t> </a:t>
          </a:r>
          <a:r>
            <a:rPr lang="ru-RU" sz="2100" kern="1200" dirty="0"/>
            <a:t>– на </a:t>
          </a:r>
          <a:r>
            <a:rPr lang="ru-RU" sz="2100" kern="1200" dirty="0" err="1"/>
            <a:t>створення</a:t>
          </a:r>
          <a:r>
            <a:rPr lang="ru-RU" sz="2100" kern="1200" dirty="0"/>
            <a:t> </a:t>
          </a:r>
          <a:r>
            <a:rPr lang="ru-RU" sz="2100" kern="1200" dirty="0" err="1"/>
            <a:t>підприємства</a:t>
          </a:r>
          <a:r>
            <a:rPr lang="ru-RU" sz="2100" kern="1200" dirty="0"/>
            <a:t>, </a:t>
          </a:r>
          <a:r>
            <a:rPr lang="ru-RU" sz="2100" kern="1200" dirty="0" err="1"/>
            <a:t>організації</a:t>
          </a:r>
          <a:endParaRPr lang="uk-UA" sz="2100" kern="1200" dirty="0"/>
        </a:p>
      </dsp:txBody>
      <dsp:txXfrm rot="-5400000">
        <a:off x="1082933" y="51103"/>
        <a:ext cx="6943219" cy="907404"/>
      </dsp:txXfrm>
    </dsp:sp>
    <dsp:sp modelId="{EFDC9393-3791-4324-9236-B5BD23AA31D2}">
      <dsp:nvSpPr>
        <dsp:cNvPr id="0" name=""/>
        <dsp:cNvSpPr/>
      </dsp:nvSpPr>
      <dsp:spPr>
        <a:xfrm rot="5400000">
          <a:off x="-232057" y="1637259"/>
          <a:ext cx="1547046" cy="1082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0" kern="1200" dirty="0"/>
        </a:p>
      </dsp:txBody>
      <dsp:txXfrm rot="-5400000">
        <a:off x="0" y="1946668"/>
        <a:ext cx="1082932" cy="464114"/>
      </dsp:txXfrm>
    </dsp:sp>
    <dsp:sp modelId="{B433D03E-C300-4BCE-AA46-CA29601B0BA5}">
      <dsp:nvSpPr>
        <dsp:cNvPr id="0" name=""/>
        <dsp:cNvSpPr/>
      </dsp:nvSpPr>
      <dsp:spPr>
        <a:xfrm rot="5400000">
          <a:off x="4076296" y="-1588160"/>
          <a:ext cx="1005580" cy="6992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b="1" kern="1200" dirty="0"/>
            <a:t>екстенсивні інвестиції </a:t>
          </a:r>
          <a:r>
            <a:rPr lang="uk-UA" sz="2100" kern="1200" dirty="0"/>
            <a:t>– на розширення діючого підприємства, організації</a:t>
          </a:r>
        </a:p>
      </dsp:txBody>
      <dsp:txXfrm rot="-5400000">
        <a:off x="1082933" y="1454291"/>
        <a:ext cx="6943219" cy="907404"/>
      </dsp:txXfrm>
    </dsp:sp>
    <dsp:sp modelId="{79C794F9-FB73-4E78-8D11-610448793117}">
      <dsp:nvSpPr>
        <dsp:cNvPr id="0" name=""/>
        <dsp:cNvSpPr/>
      </dsp:nvSpPr>
      <dsp:spPr>
        <a:xfrm rot="5400000">
          <a:off x="-232057" y="3040447"/>
          <a:ext cx="1547046" cy="1082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0" kern="1200" dirty="0"/>
        </a:p>
      </dsp:txBody>
      <dsp:txXfrm rot="-5400000">
        <a:off x="0" y="3349856"/>
        <a:ext cx="1082932" cy="464114"/>
      </dsp:txXfrm>
    </dsp:sp>
    <dsp:sp modelId="{2E9E6908-54CA-4785-8DB1-6C55FD0E5CF3}">
      <dsp:nvSpPr>
        <dsp:cNvPr id="0" name=""/>
        <dsp:cNvSpPr/>
      </dsp:nvSpPr>
      <dsp:spPr>
        <a:xfrm rot="5400000">
          <a:off x="4076296" y="-184973"/>
          <a:ext cx="1005580" cy="6992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b="1" kern="1200" dirty="0"/>
            <a:t>реінвестиції </a:t>
          </a:r>
          <a:r>
            <a:rPr lang="uk-UA" sz="2100" kern="1200" dirty="0"/>
            <a:t>– інвестиції, пов’язані з відтворенням основних фондів підприємств за рахунок амортизаційних відрахувань</a:t>
          </a:r>
        </a:p>
      </dsp:txBody>
      <dsp:txXfrm rot="-5400000">
        <a:off x="1082933" y="2857478"/>
        <a:ext cx="6943219" cy="907404"/>
      </dsp:txXfrm>
    </dsp:sp>
    <dsp:sp modelId="{30C66592-892B-43E5-A72B-3BA77977703B}">
      <dsp:nvSpPr>
        <dsp:cNvPr id="0" name=""/>
        <dsp:cNvSpPr/>
      </dsp:nvSpPr>
      <dsp:spPr>
        <a:xfrm rot="5400000">
          <a:off x="-232057" y="4443634"/>
          <a:ext cx="1547046" cy="1082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/>
        </a:p>
      </dsp:txBody>
      <dsp:txXfrm rot="-5400000">
        <a:off x="0" y="4753043"/>
        <a:ext cx="1082932" cy="464114"/>
      </dsp:txXfrm>
    </dsp:sp>
    <dsp:sp modelId="{3988EFF0-9F68-4839-A178-54527BE550B4}">
      <dsp:nvSpPr>
        <dsp:cNvPr id="0" name=""/>
        <dsp:cNvSpPr/>
      </dsp:nvSpPr>
      <dsp:spPr>
        <a:xfrm rot="5400000">
          <a:off x="4076296" y="1218214"/>
          <a:ext cx="1005580" cy="6992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b="1" kern="1200" dirty="0"/>
            <a:t>зворотні інвестиції – </a:t>
          </a:r>
          <a:r>
            <a:rPr lang="uk-UA" sz="2100" kern="1200" dirty="0"/>
            <a:t>інвестиції, пов’язані з вилученням раніше внесених капіталовкладень</a:t>
          </a:r>
        </a:p>
      </dsp:txBody>
      <dsp:txXfrm rot="-5400000">
        <a:off x="1082933" y="4260665"/>
        <a:ext cx="6943219" cy="907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971FB-43B5-4F0E-A167-C798CC3EC099}">
      <dsp:nvSpPr>
        <dsp:cNvPr id="0" name=""/>
        <dsp:cNvSpPr/>
      </dsp:nvSpPr>
      <dsp:spPr>
        <a:xfrm>
          <a:off x="-5468065" y="-843663"/>
          <a:ext cx="6560952" cy="6560952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F5DDC-9529-4922-8EA2-15DF8DF5715E}">
      <dsp:nvSpPr>
        <dsp:cNvPr id="0" name=""/>
        <dsp:cNvSpPr/>
      </dsp:nvSpPr>
      <dsp:spPr>
        <a:xfrm>
          <a:off x="895894" y="696246"/>
          <a:ext cx="6545997" cy="1392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136" tIns="53340" rIns="53340" bIns="5334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u="sng" kern="1200" dirty="0">
              <a:solidFill>
                <a:schemeClr val="tx2"/>
              </a:solidFill>
            </a:rPr>
            <a:t>Безпосередні інвестиції</a:t>
          </a:r>
          <a:r>
            <a:rPr lang="uk-UA" sz="2100" kern="1200" dirty="0">
              <a:solidFill>
                <a:schemeClr val="tx2"/>
              </a:solidFill>
            </a:rPr>
            <a:t>, які передбачають безпосередню участь інвестора при виборі об’єкта інвестування</a:t>
          </a:r>
        </a:p>
      </dsp:txBody>
      <dsp:txXfrm>
        <a:off x="895894" y="696246"/>
        <a:ext cx="6545997" cy="1392297"/>
      </dsp:txXfrm>
    </dsp:sp>
    <dsp:sp modelId="{41C998DE-3CCF-428E-841B-DE8C8F82144C}">
      <dsp:nvSpPr>
        <dsp:cNvPr id="0" name=""/>
        <dsp:cNvSpPr/>
      </dsp:nvSpPr>
      <dsp:spPr>
        <a:xfrm>
          <a:off x="25708" y="522208"/>
          <a:ext cx="1740371" cy="1740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6196E-3C73-4F71-9173-938B009C7253}">
      <dsp:nvSpPr>
        <dsp:cNvPr id="0" name=""/>
        <dsp:cNvSpPr/>
      </dsp:nvSpPr>
      <dsp:spPr>
        <a:xfrm>
          <a:off x="895894" y="2548878"/>
          <a:ext cx="6545997" cy="1864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136" tIns="53340" rIns="53340" bIns="5334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u="sng" kern="1200" dirty="0">
              <a:solidFill>
                <a:schemeClr val="tx2"/>
              </a:solidFill>
            </a:rPr>
            <a:t>Опосередковані інвестиції </a:t>
          </a:r>
          <a:r>
            <a:rPr lang="uk-UA" sz="2100" kern="1200" dirty="0">
              <a:solidFill>
                <a:schemeClr val="tx2"/>
              </a:solidFill>
            </a:rPr>
            <a:t>здійснюються через різного роду фінансових посередників (інвестиційні фонди), які акумулюють і розміщують на свій розсуд найбільш ефективним чином фінансові ресурси</a:t>
          </a:r>
        </a:p>
      </dsp:txBody>
      <dsp:txXfrm>
        <a:off x="895894" y="2548878"/>
        <a:ext cx="6545997" cy="1864703"/>
      </dsp:txXfrm>
    </dsp:sp>
    <dsp:sp modelId="{D51FAA79-F9E1-4DCA-B71F-9357F0A0E5B4}">
      <dsp:nvSpPr>
        <dsp:cNvPr id="0" name=""/>
        <dsp:cNvSpPr/>
      </dsp:nvSpPr>
      <dsp:spPr>
        <a:xfrm>
          <a:off x="25708" y="2611044"/>
          <a:ext cx="1740371" cy="1740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91400-1372-4C27-82C2-6E7BF89C0DEE}">
      <dsp:nvSpPr>
        <dsp:cNvPr id="0" name=""/>
        <dsp:cNvSpPr/>
      </dsp:nvSpPr>
      <dsp:spPr>
        <a:xfrm>
          <a:off x="0" y="196532"/>
          <a:ext cx="4480560" cy="44805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EB723-D24E-4B46-AC9E-E4959DB2A6F0}">
      <dsp:nvSpPr>
        <dsp:cNvPr id="0" name=""/>
        <dsp:cNvSpPr/>
      </dsp:nvSpPr>
      <dsp:spPr>
        <a:xfrm>
          <a:off x="2240280" y="196532"/>
          <a:ext cx="5227319" cy="44805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Валові інвестиції, </a:t>
          </a:r>
          <a:r>
            <a:rPr lang="uk-UA" sz="2400" kern="1200" dirty="0"/>
            <a:t>які характеризують загальний обсяг витрат підприємства на придбання капітальних товарів протягом певного терміну (за рік)</a:t>
          </a:r>
        </a:p>
      </dsp:txBody>
      <dsp:txXfrm>
        <a:off x="2240280" y="196532"/>
        <a:ext cx="5227319" cy="2128266"/>
      </dsp:txXfrm>
    </dsp:sp>
    <dsp:sp modelId="{BAB7084A-06FD-4C9F-A57C-083B6D98BBDB}">
      <dsp:nvSpPr>
        <dsp:cNvPr id="0" name=""/>
        <dsp:cNvSpPr/>
      </dsp:nvSpPr>
      <dsp:spPr>
        <a:xfrm>
          <a:off x="1176147" y="2324798"/>
          <a:ext cx="2128266" cy="21282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2E869-1A1C-45CE-B6BF-43F2C671EC7C}">
      <dsp:nvSpPr>
        <dsp:cNvPr id="0" name=""/>
        <dsp:cNvSpPr/>
      </dsp:nvSpPr>
      <dsp:spPr>
        <a:xfrm>
          <a:off x="2240280" y="2324798"/>
          <a:ext cx="5227319" cy="2128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Чисті інвестиції, </a:t>
          </a:r>
          <a:r>
            <a:rPr lang="uk-UA" sz="2400" kern="1200" dirty="0"/>
            <a:t>які характеризують щорічне збільшення основного капіталу, закупки обладнання для збільшення маси основних фондів</a:t>
          </a:r>
        </a:p>
      </dsp:txBody>
      <dsp:txXfrm>
        <a:off x="2240280" y="2324798"/>
        <a:ext cx="5227319" cy="21282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0E557-575C-438F-B232-9BF414041ED0}">
      <dsp:nvSpPr>
        <dsp:cNvPr id="0" name=""/>
        <dsp:cNvSpPr/>
      </dsp:nvSpPr>
      <dsp:spPr>
        <a:xfrm rot="5400000">
          <a:off x="-182939" y="201332"/>
          <a:ext cx="1219593" cy="853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</a:t>
          </a:r>
        </a:p>
      </dsp:txBody>
      <dsp:txXfrm rot="-5400000">
        <a:off x="1" y="445251"/>
        <a:ext cx="853715" cy="365878"/>
      </dsp:txXfrm>
    </dsp:sp>
    <dsp:sp modelId="{4572BF35-0C8D-47B5-8694-884A723D58BC}">
      <dsp:nvSpPr>
        <dsp:cNvPr id="0" name=""/>
        <dsp:cNvSpPr/>
      </dsp:nvSpPr>
      <dsp:spPr>
        <a:xfrm rot="5400000">
          <a:off x="3764289" y="-2892181"/>
          <a:ext cx="792735" cy="661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Піднесення кон’юнктури </a:t>
          </a:r>
          <a:r>
            <a:rPr lang="uk-UA" sz="1600" kern="1200" dirty="0"/>
            <a:t>інвестиційного ринку відбувається завдяки загальному підвищенню ділової активності в економіці.</a:t>
          </a:r>
        </a:p>
      </dsp:txBody>
      <dsp:txXfrm rot="-5400000">
        <a:off x="853715" y="57091"/>
        <a:ext cx="6575186" cy="715339"/>
      </dsp:txXfrm>
    </dsp:sp>
    <dsp:sp modelId="{3FBB65C1-AAC7-43E8-80B5-9A813DC68264}">
      <dsp:nvSpPr>
        <dsp:cNvPr id="0" name=""/>
        <dsp:cNvSpPr/>
      </dsp:nvSpPr>
      <dsp:spPr>
        <a:xfrm rot="5400000">
          <a:off x="-182939" y="1519586"/>
          <a:ext cx="1219593" cy="853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2</a:t>
          </a:r>
        </a:p>
      </dsp:txBody>
      <dsp:txXfrm rot="-5400000">
        <a:off x="1" y="1763505"/>
        <a:ext cx="853715" cy="365878"/>
      </dsp:txXfrm>
    </dsp:sp>
    <dsp:sp modelId="{9DCA0109-AB39-4B26-88E3-6668B26156DB}">
      <dsp:nvSpPr>
        <dsp:cNvPr id="0" name=""/>
        <dsp:cNvSpPr/>
      </dsp:nvSpPr>
      <dsp:spPr>
        <a:xfrm rot="5400000">
          <a:off x="3531578" y="-1573926"/>
          <a:ext cx="1258159" cy="661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Кон’юнктурний бум </a:t>
          </a:r>
          <a:r>
            <a:rPr lang="uk-UA" sz="1600" kern="1200" dirty="0"/>
            <a:t>проявляється у зростанні обсягів реалізації на інвестиційному ринку, у збільшенні пропозиції і попиту на об’єкти інвестування завдяки підвищенню цін на об’єкти інвестування, зростанню доходів інвесторів і інвестиційних посередників.</a:t>
          </a:r>
        </a:p>
      </dsp:txBody>
      <dsp:txXfrm rot="-5400000">
        <a:off x="853716" y="1165354"/>
        <a:ext cx="6552466" cy="1135323"/>
      </dsp:txXfrm>
    </dsp:sp>
    <dsp:sp modelId="{AF8FBF0C-7A0E-4734-8544-CCB7E6C4732B}">
      <dsp:nvSpPr>
        <dsp:cNvPr id="0" name=""/>
        <dsp:cNvSpPr/>
      </dsp:nvSpPr>
      <dsp:spPr>
        <a:xfrm rot="5400000">
          <a:off x="-182939" y="2605130"/>
          <a:ext cx="1219593" cy="853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3</a:t>
          </a:r>
        </a:p>
      </dsp:txBody>
      <dsp:txXfrm rot="-5400000">
        <a:off x="1" y="2849049"/>
        <a:ext cx="853715" cy="365878"/>
      </dsp:txXfrm>
    </dsp:sp>
    <dsp:sp modelId="{F0643BAF-AF6B-4C64-8B0B-A8071D07B1EB}">
      <dsp:nvSpPr>
        <dsp:cNvPr id="0" name=""/>
        <dsp:cNvSpPr/>
      </dsp:nvSpPr>
      <dsp:spPr>
        <a:xfrm rot="5400000">
          <a:off x="3764289" y="-488383"/>
          <a:ext cx="792735" cy="661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Послаблення кон’юнктури </a:t>
          </a:r>
          <a:r>
            <a:rPr lang="uk-UA" sz="1600" kern="1200" dirty="0"/>
            <a:t>відбувається при зниженні інвестиційної активності в результаті загальноекономічного спаду.</a:t>
          </a:r>
        </a:p>
      </dsp:txBody>
      <dsp:txXfrm rot="-5400000">
        <a:off x="853715" y="2460889"/>
        <a:ext cx="6575186" cy="715339"/>
      </dsp:txXfrm>
    </dsp:sp>
    <dsp:sp modelId="{A3160F24-93B9-445B-90EC-50F86BDC8DB0}">
      <dsp:nvSpPr>
        <dsp:cNvPr id="0" name=""/>
        <dsp:cNvSpPr/>
      </dsp:nvSpPr>
      <dsp:spPr>
        <a:xfrm rot="5400000">
          <a:off x="-182939" y="3818577"/>
          <a:ext cx="1219593" cy="853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4</a:t>
          </a:r>
        </a:p>
      </dsp:txBody>
      <dsp:txXfrm rot="-5400000">
        <a:off x="1" y="4062496"/>
        <a:ext cx="853715" cy="365878"/>
      </dsp:txXfrm>
    </dsp:sp>
    <dsp:sp modelId="{7360023D-0583-4916-BE2C-95F5A0F8BA98}">
      <dsp:nvSpPr>
        <dsp:cNvPr id="0" name=""/>
        <dsp:cNvSpPr/>
      </dsp:nvSpPr>
      <dsp:spPr>
        <a:xfrm rot="5400000">
          <a:off x="3636385" y="725064"/>
          <a:ext cx="1048543" cy="661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Спад </a:t>
          </a:r>
          <a:r>
            <a:rPr lang="ru-RU" sz="1600" b="1" kern="1200" dirty="0" err="1"/>
            <a:t>кон’юнктури</a:t>
          </a:r>
          <a:r>
            <a:rPr lang="ru-RU" sz="1600" b="1" kern="1200" dirty="0"/>
            <a:t> </a:t>
          </a:r>
          <a:r>
            <a:rPr lang="ru-RU" sz="1600" kern="1200" dirty="0"/>
            <a:t>на </a:t>
          </a:r>
          <a:r>
            <a:rPr lang="ru-RU" sz="1600" kern="1200" dirty="0" err="1"/>
            <a:t>інвестиційному</a:t>
          </a:r>
          <a:r>
            <a:rPr lang="ru-RU" sz="1600" kern="1200" dirty="0"/>
            <a:t> ринку </a:t>
          </a:r>
          <a:r>
            <a:rPr lang="ru-RU" sz="1600" kern="1200" dirty="0" err="1"/>
            <a:t>характеризується</a:t>
          </a:r>
          <a:r>
            <a:rPr lang="ru-RU" sz="1600" kern="1200" dirty="0"/>
            <a:t> критично </a:t>
          </a:r>
          <a:r>
            <a:rPr lang="ru-RU" sz="1600" kern="1200" dirty="0" err="1"/>
            <a:t>низьким</a:t>
          </a:r>
          <a:r>
            <a:rPr lang="ru-RU" sz="1600" kern="1200" dirty="0"/>
            <a:t> </a:t>
          </a:r>
          <a:r>
            <a:rPr lang="ru-RU" sz="1600" kern="1200" dirty="0" err="1"/>
            <a:t>рівнем</a:t>
          </a:r>
          <a:r>
            <a:rPr lang="ru-RU" sz="1600" kern="1200" dirty="0"/>
            <a:t> </a:t>
          </a:r>
          <a:r>
            <a:rPr lang="ru-RU" sz="1600" kern="1200" dirty="0" err="1"/>
            <a:t>інвестиційної</a:t>
          </a:r>
          <a:r>
            <a:rPr lang="ru-RU" sz="1600" kern="1200" dirty="0"/>
            <a:t> </a:t>
          </a:r>
          <a:r>
            <a:rPr lang="ru-RU" sz="1600" kern="1200" dirty="0" err="1"/>
            <a:t>активності</a:t>
          </a:r>
          <a:r>
            <a:rPr lang="ru-RU" sz="1600" kern="1200" dirty="0"/>
            <a:t>, </a:t>
          </a:r>
          <a:r>
            <a:rPr lang="ru-RU" sz="1600" kern="1200" dirty="0" err="1"/>
            <a:t>різким</a:t>
          </a:r>
          <a:r>
            <a:rPr lang="ru-RU" sz="1600" kern="1200" dirty="0"/>
            <a:t> </a:t>
          </a:r>
          <a:r>
            <a:rPr lang="ru-RU" sz="1600" kern="1200" dirty="0" err="1"/>
            <a:t>зниженням</a:t>
          </a:r>
          <a:r>
            <a:rPr lang="ru-RU" sz="1600" kern="1200" dirty="0"/>
            <a:t> </a:t>
          </a:r>
          <a:r>
            <a:rPr lang="ru-RU" sz="1600" kern="1200" dirty="0" err="1"/>
            <a:t>попиту</a:t>
          </a:r>
          <a:r>
            <a:rPr lang="ru-RU" sz="1600" kern="1200" dirty="0"/>
            <a:t> і </a:t>
          </a:r>
          <a:r>
            <a:rPr lang="ru-RU" sz="1600" kern="1200" dirty="0" err="1"/>
            <a:t>пропозицій</a:t>
          </a:r>
          <a:r>
            <a:rPr lang="ru-RU" sz="1600" kern="1200" dirty="0"/>
            <a:t> на </a:t>
          </a:r>
          <a:r>
            <a:rPr lang="ru-RU" sz="1600" kern="1200" dirty="0" err="1"/>
            <a:t>об’єкти</a:t>
          </a:r>
          <a:r>
            <a:rPr lang="ru-RU" sz="1600" kern="1200" dirty="0"/>
            <a:t> </a:t>
          </a:r>
          <a:r>
            <a:rPr lang="ru-RU" sz="1600" kern="1200" dirty="0" err="1"/>
            <a:t>інвестування</a:t>
          </a:r>
          <a:r>
            <a:rPr lang="ru-RU" sz="1600" kern="1200" dirty="0"/>
            <a:t> при </a:t>
          </a:r>
          <a:r>
            <a:rPr lang="ru-RU" sz="1600" kern="1200" dirty="0" err="1"/>
            <a:t>перевищенні</a:t>
          </a:r>
          <a:r>
            <a:rPr lang="ru-RU" sz="1600" kern="1200" dirty="0"/>
            <a:t> </a:t>
          </a:r>
          <a:r>
            <a:rPr lang="ru-RU" sz="1600" kern="1200" dirty="0" err="1"/>
            <a:t>пропо</a:t>
          </a:r>
          <a:r>
            <a:rPr lang="uk-UA" sz="1600" kern="1200" dirty="0" err="1"/>
            <a:t>зицій</a:t>
          </a:r>
          <a:r>
            <a:rPr lang="uk-UA" sz="1600" kern="1200" dirty="0"/>
            <a:t>. </a:t>
          </a:r>
        </a:p>
      </dsp:txBody>
      <dsp:txXfrm rot="-5400000">
        <a:off x="853715" y="3558920"/>
        <a:ext cx="6562698" cy="94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425E0-F843-4371-AF47-678EB150D88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7815-E655-43CB-A8D4-7C7092B17E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4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BCE2DB-23D3-4C80-89EC-6D022C26847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2F978F-69B1-4407-9FB0-E9311E04ED94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E2DB-23D3-4C80-89EC-6D022C26847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978F-69B1-4407-9FB0-E9311E04ED9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E2DB-23D3-4C80-89EC-6D022C26847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978F-69B1-4407-9FB0-E9311E04ED9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BCE2DB-23D3-4C80-89EC-6D022C26847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2F978F-69B1-4407-9FB0-E9311E04ED94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BCE2DB-23D3-4C80-89EC-6D022C26847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2F978F-69B1-4407-9FB0-E9311E04ED94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E2DB-23D3-4C80-89EC-6D022C26847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978F-69B1-4407-9FB0-E9311E04ED9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E2DB-23D3-4C80-89EC-6D022C26847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978F-69B1-4407-9FB0-E9311E04ED94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BCE2DB-23D3-4C80-89EC-6D022C26847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2F978F-69B1-4407-9FB0-E9311E04ED94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E2DB-23D3-4C80-89EC-6D022C26847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978F-69B1-4407-9FB0-E9311E04ED9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BCE2DB-23D3-4C80-89EC-6D022C26847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2F978F-69B1-4407-9FB0-E9311E04ED94}" type="slidenum">
              <a:rPr lang="ru-RU" smtClean="0"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BCE2DB-23D3-4C80-89EC-6D022C26847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2F978F-69B1-4407-9FB0-E9311E04ED94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BCE2DB-23D3-4C80-89EC-6D022C26847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2F978F-69B1-4407-9FB0-E9311E04ED94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nPgKQhMn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5bhDqiPyI&amp;t=16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628800"/>
            <a:ext cx="6172200" cy="2448272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Тема 1 </a:t>
            </a:r>
            <a:br>
              <a:rPr lang="uk-UA" sz="3600" dirty="0"/>
            </a:br>
            <a:r>
              <a:rPr lang="uk-UA" sz="3600" dirty="0"/>
              <a:t>«МЕТОДОЛОГІЧНІ ОСНОВИ  ІНВЕСТУВАННЯ»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272808" cy="1008112"/>
          </a:xfrm>
        </p:spPr>
        <p:txBody>
          <a:bodyPr>
            <a:normAutofit/>
          </a:bodyPr>
          <a:lstStyle/>
          <a:p>
            <a:pPr algn="r"/>
            <a:r>
              <a:rPr lang="uk-UA" sz="2000" dirty="0" err="1"/>
              <a:t>Д.е.н</a:t>
            </a:r>
            <a:r>
              <a:rPr lang="uk-UA" sz="2000" dirty="0"/>
              <a:t>., професор, в.о. завідувача кафедри фінансів </a:t>
            </a:r>
          </a:p>
          <a:p>
            <a:pPr algn="r"/>
            <a:r>
              <a:rPr lang="uk-UA" sz="2000" dirty="0"/>
              <a:t>Швець Наталія Романівна</a:t>
            </a:r>
            <a:endParaRPr lang="ru-RU" sz="2000" dirty="0"/>
          </a:p>
        </p:txBody>
      </p:sp>
      <p:pic>
        <p:nvPicPr>
          <p:cNvPr id="4" name="Рисунок 3" descr="Зображення, що містить текст, знімок екрана, Графіка, Шрифт&#10;&#10;Автоматично згенерований опис">
            <a:extLst>
              <a:ext uri="{FF2B5EF4-FFF2-40B4-BE49-F238E27FC236}">
                <a16:creationId xmlns:a16="http://schemas.microsoft.com/office/drawing/2014/main" id="{A488BD7E-030C-212E-AB9D-AE551CCDC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4370"/>
            <a:ext cx="4753349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45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DAEEC-BA33-1A83-46DA-9392CB05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 Залежно від об'єктів вкладення капіталу розрізняють: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116C861-164E-F5A4-133C-7CE52294013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6619132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88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55730-1F79-9E05-8440-78169CA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1301006"/>
          </a:xfrm>
        </p:spPr>
        <p:txBody>
          <a:bodyPr>
            <a:normAutofit fontScale="90000"/>
          </a:bodyPr>
          <a:lstStyle/>
          <a:p>
            <a:r>
              <a:rPr lang="uk-UA" dirty="0"/>
              <a:t>2. Відповідно до форм ведення бізнесу і способів отримання підприємницького доходу: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3586FA1-555B-D2D1-151B-88D548E21BF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7871768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91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27C95-8071-5594-4F41-1DA0BA8D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04056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/>
              <a:t>3. Відповідно до об’єкта інвестування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E66B75B0-7DD1-D1FB-93DC-F93E0D7606B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1506032"/>
              </p:ext>
            </p:extLst>
          </p:nvPr>
        </p:nvGraphicFramePr>
        <p:xfrm>
          <a:off x="457200" y="692696"/>
          <a:ext cx="7467600" cy="5781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631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A47E0-501D-5BCC-F528-D6C9A1709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20080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/>
              <a:t>4. Відповідно до життєвого циклу підприємства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CA0100C2-3953-B754-5CEB-88B7B775ED7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66364972"/>
              </p:ext>
            </p:extLst>
          </p:nvPr>
        </p:nvGraphicFramePr>
        <p:xfrm>
          <a:off x="457200" y="908720"/>
          <a:ext cx="80752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38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20EA1-8AE0-D13D-FE1C-7663027B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36104"/>
          </a:xfrm>
        </p:spPr>
        <p:txBody>
          <a:bodyPr>
            <a:normAutofit fontScale="90000"/>
          </a:bodyPr>
          <a:lstStyle/>
          <a:p>
            <a:r>
              <a:rPr lang="uk-UA" dirty="0"/>
              <a:t>5. </a:t>
            </a:r>
            <a:r>
              <a:rPr lang="ru-RU" dirty="0"/>
              <a:t>За характером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в </a:t>
            </a:r>
            <a:r>
              <a:rPr lang="ru-RU" dirty="0" err="1"/>
              <a:t>інвестиційному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D94063CA-FC12-47C4-38A4-D39B21E66A8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7797740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42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BAC14-27D8-E56B-F7D0-D7A0601B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864096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/>
              <a:t>6.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в </a:t>
            </a:r>
            <a:r>
              <a:rPr lang="ru-RU" dirty="0" err="1"/>
              <a:t>бухгалтерському</a:t>
            </a:r>
            <a:r>
              <a:rPr lang="ru-RU" dirty="0"/>
              <a:t> </a:t>
            </a:r>
            <a:r>
              <a:rPr lang="ru-RU" dirty="0" err="1"/>
              <a:t>балансі</a:t>
            </a:r>
            <a:endParaRPr lang="uk-UA" dirty="0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C4A72DBA-31AE-7BAE-A32B-49B2D77D26B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818475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15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7. По періоду інвестування:</a:t>
            </a:r>
            <a:endParaRPr lang="ru-RU" dirty="0"/>
          </a:p>
          <a:p>
            <a:r>
              <a:rPr lang="uk-UA" dirty="0"/>
              <a:t>а) короткострокові інвестиції;</a:t>
            </a:r>
            <a:endParaRPr lang="ru-RU" dirty="0"/>
          </a:p>
          <a:p>
            <a:r>
              <a:rPr lang="uk-UA" dirty="0"/>
              <a:t>б) довгострокові інвестиції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8. За регіональною ознакою:</a:t>
            </a:r>
            <a:endParaRPr lang="ru-RU" dirty="0"/>
          </a:p>
          <a:p>
            <a:r>
              <a:rPr lang="uk-UA" dirty="0"/>
              <a:t>а) внутрішні інвестиції;</a:t>
            </a:r>
            <a:endParaRPr lang="ru-RU" dirty="0"/>
          </a:p>
          <a:p>
            <a:r>
              <a:rPr lang="uk-UA" dirty="0"/>
              <a:t>б) інвестиції за кордоном 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9. За формою власності:</a:t>
            </a:r>
            <a:endParaRPr lang="ru-RU" dirty="0"/>
          </a:p>
          <a:p>
            <a:r>
              <a:rPr lang="uk-UA" dirty="0"/>
              <a:t>а) приватні;</a:t>
            </a:r>
            <a:endParaRPr lang="ru-RU" dirty="0"/>
          </a:p>
          <a:p>
            <a:r>
              <a:rPr lang="uk-UA" dirty="0"/>
              <a:t>б) державні;</a:t>
            </a:r>
            <a:endParaRPr lang="ru-RU" dirty="0"/>
          </a:p>
          <a:p>
            <a:r>
              <a:rPr lang="uk-UA" dirty="0"/>
              <a:t>в) іноземні;</a:t>
            </a:r>
            <a:endParaRPr lang="ru-RU" dirty="0"/>
          </a:p>
          <a:p>
            <a:r>
              <a:rPr lang="uk-UA" dirty="0"/>
              <a:t>г) спільні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10. За співвідношенням до зростання прибутковості:</a:t>
            </a:r>
            <a:endParaRPr lang="ru-RU" b="1" dirty="0"/>
          </a:p>
          <a:p>
            <a:r>
              <a:rPr lang="uk-UA" dirty="0"/>
              <a:t>а) пасивні інвестиції;</a:t>
            </a:r>
            <a:endParaRPr lang="ru-RU" dirty="0"/>
          </a:p>
          <a:p>
            <a:r>
              <a:rPr lang="uk-UA" dirty="0"/>
              <a:t>б) активні інвестиції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6864" cy="648072"/>
          </a:xfrm>
        </p:spPr>
        <p:txBody>
          <a:bodyPr>
            <a:normAutofit/>
          </a:bodyPr>
          <a:lstStyle/>
          <a:p>
            <a:pPr algn="r"/>
            <a:r>
              <a:rPr lang="uk-UA" dirty="0"/>
              <a:t>Класифікація інвестицій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500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280920" cy="5709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11. За ступенем ризику </a:t>
            </a:r>
            <a:r>
              <a:rPr lang="uk-UA" dirty="0"/>
              <a:t>інвестиції діляться на такі види :</a:t>
            </a:r>
            <a:endParaRPr lang="ru-RU" dirty="0"/>
          </a:p>
          <a:p>
            <a:pPr algn="just"/>
            <a:r>
              <a:rPr lang="uk-UA" dirty="0"/>
              <a:t>а) </a:t>
            </a:r>
            <a:r>
              <a:rPr lang="uk-UA" dirty="0" err="1"/>
              <a:t>безризикові</a:t>
            </a:r>
            <a:r>
              <a:rPr lang="uk-UA" dirty="0"/>
              <a:t> (наприклад, у ряді країн вкладення в короткострокові державні облігації вважаються безпечними, а дохід по них визначає безпечну ставку, що використовується при оцінці вкладів як точку відліку інвестиційного ризику);</a:t>
            </a:r>
            <a:endParaRPr lang="ru-RU" dirty="0"/>
          </a:p>
          <a:p>
            <a:r>
              <a:rPr lang="uk-UA" dirty="0"/>
              <a:t>б) ризикові </a:t>
            </a:r>
          </a:p>
          <a:p>
            <a:pPr marL="0" indent="0" algn="just">
              <a:buNone/>
            </a:pPr>
            <a:r>
              <a:rPr lang="uk-UA" i="1" dirty="0"/>
              <a:t>Венчурні інвестиції</a:t>
            </a:r>
            <a:r>
              <a:rPr lang="uk-UA" dirty="0"/>
              <a:t> – це ризиковані вкладення капіталу, зумовлені необхідністю фінансування дрібних інноваційних фірм в областях нових технологій.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6864" cy="648072"/>
          </a:xfrm>
        </p:spPr>
        <p:txBody>
          <a:bodyPr>
            <a:normAutofit/>
          </a:bodyPr>
          <a:lstStyle/>
          <a:p>
            <a:pPr algn="r"/>
            <a:r>
              <a:rPr lang="uk-UA" dirty="0"/>
              <a:t>Класифікація інвестицій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1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F7093-BE68-1AAA-0A1E-7CDF49E1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6B5D3E08-55E5-24CA-CF26-0AB0DF19262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4080574"/>
              </p:ext>
            </p:extLst>
          </p:nvPr>
        </p:nvGraphicFramePr>
        <p:xfrm>
          <a:off x="179512" y="116632"/>
          <a:ext cx="7632848" cy="662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1494699806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3486894994"/>
                    </a:ext>
                  </a:extLst>
                </a:gridCol>
              </a:tblGrid>
              <a:tr h="327957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Класифікаційна ознака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 інвестицій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006806"/>
                  </a:ext>
                </a:extLst>
              </a:tr>
              <a:tr h="78709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ведення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бізнесу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способи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отримання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підприємницького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доходу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Прямі інвестиції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Портфельні інвестиції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інвестиції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334243"/>
                  </a:ext>
                </a:extLst>
              </a:tr>
              <a:tr h="1016668">
                <a:tc>
                  <a:txBody>
                    <a:bodyPr/>
                    <a:lstStyle/>
                    <a:p>
                      <a:r>
                        <a:rPr lang="uk-UA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 інвестування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Інвестиції в матеріальні активи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Інвестиції в нематеріальні активи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Інвестиції у фінансові активи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Інвестиції в людський капітал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27603"/>
                  </a:ext>
                </a:extLst>
              </a:tr>
              <a:tr h="78709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Суб’єкт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власності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капітал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інвестується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Державні інвестиції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Приватні інвестиції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Змішані інвестиції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688180"/>
                  </a:ext>
                </a:extLst>
              </a:tr>
              <a:tr h="787097">
                <a:tc>
                  <a:txBody>
                    <a:bodyPr/>
                    <a:lstStyle/>
                    <a:p>
                      <a:r>
                        <a:rPr lang="uk-UA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Тривалість періоду інвестування капіталу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Короткострокові інвестиції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Середньострокові інвестиції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Довгострокові інвестиції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06538"/>
                  </a:ext>
                </a:extLst>
              </a:tr>
              <a:tr h="787097">
                <a:tc>
                  <a:txBody>
                    <a:bodyPr/>
                    <a:lstStyle/>
                    <a:p>
                      <a:r>
                        <a:rPr lang="uk-UA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Ступінь інвестиційного ризику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Інвестиції з високим ступенем ризику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Інвестиції з середнім ступенем ризику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Інвестиції з низьким ступенем ризику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60822"/>
                  </a:ext>
                </a:extLst>
              </a:tr>
              <a:tr h="101666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Життєвий цикл підприємства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Початкові інвестиції</a:t>
                      </a:r>
                    </a:p>
                    <a:p>
                      <a:pPr marL="0" algn="l" rtl="0" eaLnBrk="1" latinLnBrk="0" hangingPunct="1"/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Екстенсивні інвестиції</a:t>
                      </a:r>
                    </a:p>
                    <a:p>
                      <a:pPr marL="0" algn="l" rtl="0" eaLnBrk="1" latinLnBrk="0" hangingPunct="1"/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Реінвестиції</a:t>
                      </a:r>
                    </a:p>
                    <a:p>
                      <a:pPr marL="0" algn="l" rtl="0" eaLnBrk="1" latinLnBrk="0" hangingPunct="1"/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Зворотні інвестиції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075517"/>
                  </a:ext>
                </a:extLst>
              </a:tr>
              <a:tr h="55752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Характер </a:t>
                      </a:r>
                      <a:r>
                        <a:rPr kumimoji="0" lang="ru-RU" sz="14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участі</a:t>
                      </a: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ru-RU" sz="14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інвестиційному</a:t>
                      </a: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процесі</a:t>
                      </a:r>
                      <a:endParaRPr kumimoji="0" lang="uk-UA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Безпосередні інвестиції</a:t>
                      </a:r>
                    </a:p>
                    <a:p>
                      <a:pPr marL="0" algn="l" rtl="0" eaLnBrk="1" latinLnBrk="0" hangingPunct="1"/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Опосередковані інвестиції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661450"/>
                  </a:ext>
                </a:extLst>
              </a:tr>
              <a:tr h="55752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Відображення в бухгалтерському балансі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Валові інвестиції</a:t>
                      </a:r>
                    </a:p>
                    <a:p>
                      <a:pPr marL="0" algn="l" rtl="0" eaLnBrk="1" latinLnBrk="0" hangingPunct="1"/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Чисті інвестиції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873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15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67600" cy="508918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/>
              <a:t>Інвестиційна діяльність на макрорівні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352928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b="1" dirty="0"/>
              <a:t>Інвестиції на макрорівні</a:t>
            </a:r>
            <a:r>
              <a:rPr lang="uk-UA" sz="2200" dirty="0"/>
              <a:t> покликані забезпечити:</a:t>
            </a:r>
            <a:endParaRPr lang="ru-RU" sz="2200" dirty="0"/>
          </a:p>
          <a:p>
            <a:r>
              <a:rPr lang="uk-UA" sz="2200" dirty="0"/>
              <a:t>здійснення політики розширеного відтворення;</a:t>
            </a:r>
            <a:endParaRPr lang="ru-RU" sz="2200" dirty="0"/>
          </a:p>
          <a:p>
            <a:r>
              <a:rPr lang="uk-UA" sz="2200" dirty="0"/>
              <a:t>збалансований розвиток усіх галузей економіки;</a:t>
            </a:r>
            <a:endParaRPr lang="ru-RU" sz="2200" dirty="0"/>
          </a:p>
          <a:p>
            <a:r>
              <a:rPr lang="uk-UA" sz="2200" dirty="0"/>
              <a:t>прискорення науково-технічного прогресу;</a:t>
            </a:r>
            <a:endParaRPr lang="ru-RU" sz="2200" dirty="0"/>
          </a:p>
          <a:p>
            <a:r>
              <a:rPr lang="uk-UA" sz="2200" dirty="0"/>
              <a:t>вирішення соціальних та екологічних проблем;</a:t>
            </a:r>
            <a:endParaRPr lang="ru-RU" sz="2200" dirty="0"/>
          </a:p>
          <a:p>
            <a:r>
              <a:rPr lang="uk-UA" sz="2200" dirty="0"/>
              <a:t>вирішення проблем забезпечення обороноздатності країни та ін.</a:t>
            </a:r>
          </a:p>
          <a:p>
            <a:pPr marL="0" indent="0">
              <a:buNone/>
            </a:pPr>
            <a:r>
              <a:rPr lang="uk-UA" sz="2200" dirty="0"/>
              <a:t>Для характеристики стану інвестиційної діяльності в країні використовують такі </a:t>
            </a:r>
            <a:r>
              <a:rPr lang="uk-UA" sz="2200" b="1" dirty="0"/>
              <a:t>показники</a:t>
            </a:r>
            <a:r>
              <a:rPr lang="uk-UA" sz="2200" dirty="0"/>
              <a:t>, розглядаючи їх динаміку:</a:t>
            </a:r>
            <a:endParaRPr lang="ru-RU" sz="2200" dirty="0"/>
          </a:p>
          <a:p>
            <a:r>
              <a:rPr lang="ru-RU" sz="2200" dirty="0" err="1"/>
              <a:t>загальний</a:t>
            </a:r>
            <a:r>
              <a:rPr lang="ru-RU" sz="2200" dirty="0"/>
              <a:t> </a:t>
            </a:r>
            <a:r>
              <a:rPr lang="ru-RU" sz="2200" dirty="0" err="1"/>
              <a:t>обсяг</a:t>
            </a:r>
            <a:r>
              <a:rPr lang="ru-RU" sz="2200" dirty="0"/>
              <a:t> </a:t>
            </a:r>
            <a:r>
              <a:rPr lang="ru-RU" sz="2200" dirty="0" err="1"/>
              <a:t>інвестицій</a:t>
            </a:r>
            <a:r>
              <a:rPr lang="ru-RU" sz="2200" dirty="0"/>
              <a:t>;</a:t>
            </a:r>
          </a:p>
          <a:p>
            <a:r>
              <a:rPr lang="ru-RU" sz="2200" dirty="0" err="1"/>
              <a:t>частка</a:t>
            </a:r>
            <a:r>
              <a:rPr lang="ru-RU" sz="2200" dirty="0"/>
              <a:t> </a:t>
            </a:r>
            <a:r>
              <a:rPr lang="ru-RU" sz="2200" dirty="0" err="1"/>
              <a:t>інвестицій</a:t>
            </a:r>
            <a:r>
              <a:rPr lang="ru-RU" sz="2200" dirty="0"/>
              <a:t> у валовому </a:t>
            </a:r>
            <a:r>
              <a:rPr lang="ru-RU" sz="2200" dirty="0" err="1"/>
              <a:t>внутрішньому</a:t>
            </a:r>
            <a:r>
              <a:rPr lang="ru-RU" sz="2200" dirty="0"/>
              <a:t> </a:t>
            </a:r>
            <a:r>
              <a:rPr lang="ru-RU" sz="2200" dirty="0" err="1"/>
              <a:t>продукті</a:t>
            </a:r>
            <a:r>
              <a:rPr lang="ru-RU" sz="2200" dirty="0"/>
              <a:t> (ВВП);</a:t>
            </a:r>
          </a:p>
          <a:p>
            <a:r>
              <a:rPr lang="ru-RU" sz="2200" dirty="0" err="1"/>
              <a:t>загальна</a:t>
            </a:r>
            <a:r>
              <a:rPr lang="ru-RU" sz="2200" dirty="0"/>
              <a:t> величина </a:t>
            </a:r>
            <a:r>
              <a:rPr lang="ru-RU" sz="2200" dirty="0" err="1"/>
              <a:t>реальних</a:t>
            </a:r>
            <a:r>
              <a:rPr lang="ru-RU" sz="2200" dirty="0"/>
              <a:t> </a:t>
            </a:r>
            <a:r>
              <a:rPr lang="ru-RU" sz="2200" dirty="0" err="1"/>
              <a:t>інвестицій</a:t>
            </a:r>
            <a:r>
              <a:rPr lang="ru-RU" sz="2200" dirty="0"/>
              <a:t>;</a:t>
            </a:r>
          </a:p>
          <a:p>
            <a:r>
              <a:rPr lang="ru-RU" sz="2200" dirty="0" err="1"/>
              <a:t>частка</a:t>
            </a:r>
            <a:r>
              <a:rPr lang="ru-RU" sz="2200" dirty="0"/>
              <a:t> </a:t>
            </a:r>
            <a:r>
              <a:rPr lang="ru-RU" sz="2200" dirty="0" err="1"/>
              <a:t>реальних</a:t>
            </a:r>
            <a:r>
              <a:rPr lang="ru-RU" sz="2200" dirty="0"/>
              <a:t> </a:t>
            </a:r>
            <a:r>
              <a:rPr lang="ru-RU" sz="2200" dirty="0" err="1"/>
              <a:t>інвестицій</a:t>
            </a:r>
            <a:r>
              <a:rPr lang="ru-RU" sz="2200" dirty="0"/>
              <a:t> у </a:t>
            </a:r>
            <a:r>
              <a:rPr lang="ru-RU" sz="2200" dirty="0" err="1"/>
              <a:t>загальному</a:t>
            </a:r>
            <a:r>
              <a:rPr lang="ru-RU" sz="2200" dirty="0"/>
              <a:t> </a:t>
            </a:r>
            <a:r>
              <a:rPr lang="ru-RU" sz="2200" dirty="0" err="1"/>
              <a:t>обсязі</a:t>
            </a:r>
            <a:r>
              <a:rPr lang="ru-RU" sz="2200" dirty="0"/>
              <a:t> </a:t>
            </a:r>
            <a:r>
              <a:rPr lang="ru-RU" sz="2200" dirty="0" err="1"/>
              <a:t>інвестицій</a:t>
            </a:r>
            <a:r>
              <a:rPr lang="ru-RU" sz="2200" dirty="0"/>
              <a:t> </a:t>
            </a:r>
            <a:r>
              <a:rPr lang="ru-RU" sz="2200" dirty="0" err="1"/>
              <a:t>тощо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3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DD862-A2CC-81AC-74F5-A6C7103A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Коротко про себе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592C6AC-26C3-5237-8035-E8A690105E4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491880" y="1600200"/>
            <a:ext cx="5184576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економічних наук, професор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в.о. завідувача кафедри фінансів НУБіП, практикуючий науковець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викладацької роботи понад 25 років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розглядаю як своє покликання та можливість постійного саморозвитку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Люблю цікаві дискусії, неординарних людей та небанальні завдання</a:t>
            </a:r>
          </a:p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6695297-2AA9-47DC-6B5C-80D8EB40B82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2464877" cy="37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6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67600" cy="508918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/>
              <a:t>Інвестиційна діяльність на </a:t>
            </a:r>
            <a:r>
              <a:rPr lang="uk-UA" dirty="0" err="1"/>
              <a:t>мікрорівні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352928" cy="5616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У </a:t>
            </a:r>
            <a:r>
              <a:rPr lang="uk-UA" b="1" dirty="0"/>
              <a:t>мікроекономічному масштабі інвестиції</a:t>
            </a:r>
            <a:r>
              <a:rPr lang="uk-UA" dirty="0"/>
              <a:t> необхідні в першу чергу для забезпечення нормального функціонування підприємства в майбутньому. Вони необхідні для того, щоб забезпечити:</a:t>
            </a:r>
            <a:endParaRPr lang="ru-RU" dirty="0"/>
          </a:p>
          <a:p>
            <a:pPr algn="just"/>
            <a:r>
              <a:rPr lang="uk-UA" dirty="0"/>
              <a:t>розширення виробництва за рахунок накопичення фінансових та матеріальних ресурсів;</a:t>
            </a:r>
            <a:endParaRPr lang="ru-RU" dirty="0"/>
          </a:p>
          <a:p>
            <a:pPr algn="just"/>
            <a:r>
              <a:rPr lang="uk-UA" dirty="0"/>
              <a:t>запобігання морального і фізичного зносу основних фондів і підвищення технічного рівня виробництва;</a:t>
            </a:r>
            <a:endParaRPr lang="ru-RU" dirty="0"/>
          </a:p>
          <a:p>
            <a:pPr algn="just"/>
            <a:r>
              <a:rPr lang="uk-UA" dirty="0"/>
              <a:t>підвищення якості продукції підприємства;</a:t>
            </a:r>
            <a:endParaRPr lang="ru-RU" dirty="0"/>
          </a:p>
          <a:p>
            <a:pPr algn="just"/>
            <a:r>
              <a:rPr lang="uk-UA" dirty="0"/>
              <a:t>здійснення заходів з охорони навколишнього середовища;</a:t>
            </a:r>
            <a:endParaRPr lang="ru-RU" dirty="0"/>
          </a:p>
          <a:p>
            <a:pPr algn="just"/>
            <a:r>
              <a:rPr lang="uk-UA" dirty="0"/>
              <a:t>диверсифікація діяльності внаслідок освоєння нових областей бізнесу;</a:t>
            </a:r>
            <a:endParaRPr lang="ru-RU" dirty="0"/>
          </a:p>
          <a:p>
            <a:r>
              <a:rPr lang="uk-UA" dirty="0"/>
              <a:t>досягнення інших цілей підприємства.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765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280920" cy="6408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інвестиційної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такими </a:t>
            </a:r>
            <a:r>
              <a:rPr lang="ru-RU" b="1" dirty="0" err="1"/>
              <a:t>показниками</a:t>
            </a:r>
            <a:r>
              <a:rPr lang="ru-RU" dirty="0"/>
              <a:t>:</a:t>
            </a:r>
          </a:p>
          <a:p>
            <a:r>
              <a:rPr lang="ru-RU" dirty="0" err="1"/>
              <a:t>Інвестиції</a:t>
            </a:r>
            <a:r>
              <a:rPr lang="ru-RU" dirty="0"/>
              <a:t> </a:t>
            </a:r>
            <a:r>
              <a:rPr lang="ru-RU" dirty="0" err="1"/>
              <a:t>оновлення</a:t>
            </a:r>
            <a:endParaRPr lang="ru-RU" dirty="0"/>
          </a:p>
          <a:p>
            <a:r>
              <a:rPr lang="ru-RU" dirty="0" err="1"/>
              <a:t>Інвестиції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RU" dirty="0"/>
          </a:p>
          <a:p>
            <a:r>
              <a:rPr lang="ru-RU" dirty="0" err="1"/>
              <a:t>Валові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 </a:t>
            </a:r>
          </a:p>
          <a:p>
            <a:pPr marL="0" indent="0" algn="ctr">
              <a:buNone/>
            </a:pPr>
            <a:r>
              <a:rPr lang="uk-UA" b="1" dirty="0"/>
              <a:t>Валові інвестиції = </a:t>
            </a:r>
            <a:r>
              <a:rPr lang="ru-RU" b="1" dirty="0" err="1"/>
              <a:t>Інвестиції</a:t>
            </a:r>
            <a:r>
              <a:rPr lang="ru-RU" b="1" dirty="0"/>
              <a:t> </a:t>
            </a:r>
            <a:r>
              <a:rPr lang="ru-RU" b="1" dirty="0" err="1"/>
              <a:t>оновлення</a:t>
            </a:r>
            <a:r>
              <a:rPr lang="ru-RU" b="1" dirty="0"/>
              <a:t> + </a:t>
            </a:r>
            <a:r>
              <a:rPr lang="ru-RU" b="1" dirty="0" err="1"/>
              <a:t>Інвестиції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endParaRPr lang="uk-UA" b="1" dirty="0"/>
          </a:p>
          <a:p>
            <a:endParaRPr lang="uk-UA" dirty="0"/>
          </a:p>
          <a:p>
            <a:pPr algn="just"/>
            <a:r>
              <a:rPr lang="uk-UA" dirty="0"/>
              <a:t>1. Σ ЧІ &lt;0 – це означає, що валові інвестиції менше амортизаційних відрахувань (Σ ВІ &lt; Σ АТ). Результатом є зниження виробничого потенціалу, тобто підприємство «проїдає» свій капітал.</a:t>
            </a:r>
            <a:endParaRPr lang="ru-RU" dirty="0"/>
          </a:p>
          <a:p>
            <a:pPr algn="just"/>
            <a:r>
              <a:rPr lang="uk-UA" dirty="0"/>
              <a:t>2. Σ ЧІ = 0 – це означає, що валові інвестиції дорівнюють амортизаційним відрахуванням (Σ ВІ = Σ АТ), тобто виробничий потенціал не змінюється і відсутня економічне зростання. Таке підприємство «топчеться на місці».</a:t>
            </a:r>
            <a:endParaRPr lang="ru-RU" dirty="0"/>
          </a:p>
          <a:p>
            <a:pPr algn="just"/>
            <a:r>
              <a:rPr lang="uk-UA" dirty="0"/>
              <a:t>3. Σ ЧІ&gt; 0 – це означає, що сума валових інвестицій більше суми амортизаційних відрахувань (Σ ВІ &gt; Σ АТ), тобто відбувається розширення виробництва і збільшення виробничого потенціалу. Це стадія розвитку.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185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68952" cy="490066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/>
              <a:t>Основні форми перебігу інвестиційного процесу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352928" cy="590465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При </a:t>
            </a:r>
            <a:r>
              <a:rPr lang="uk-UA" b="1" dirty="0"/>
              <a:t>послідовному протіканні</a:t>
            </a:r>
            <a:r>
              <a:rPr lang="uk-UA" dirty="0"/>
              <a:t> цих процесів прибуток буде одержано одразу після завершення інвестування у повному обсязі.</a:t>
            </a:r>
          </a:p>
          <a:p>
            <a:pPr marL="0" indent="0">
              <a:buNone/>
            </a:pPr>
            <a:r>
              <a:rPr lang="uk-UA" sz="1600" dirty="0"/>
              <a:t>______</a:t>
            </a:r>
            <a:r>
              <a:rPr lang="uk-UA" sz="1600" u="sng" dirty="0"/>
              <a:t>ВК</a:t>
            </a:r>
            <a:r>
              <a:rPr lang="uk-UA" sz="1600" dirty="0"/>
              <a:t>_______                             ______</a:t>
            </a:r>
            <a:r>
              <a:rPr lang="uk-UA" sz="1600" u="sng" dirty="0"/>
              <a:t>ОП</a:t>
            </a:r>
            <a:r>
              <a:rPr lang="uk-UA" sz="1600" dirty="0"/>
              <a:t>______</a:t>
            </a:r>
            <a:endParaRPr lang="ru-RU" sz="1600" dirty="0"/>
          </a:p>
          <a:p>
            <a:r>
              <a:rPr lang="uk-UA" dirty="0"/>
              <a:t>При </a:t>
            </a:r>
            <a:r>
              <a:rPr lang="uk-UA" b="1" dirty="0"/>
              <a:t>паралельному їх протіканні</a:t>
            </a:r>
            <a:r>
              <a:rPr lang="uk-UA" dirty="0"/>
              <a:t> отримання прибутку можливе ще до повного завершення процесу вкладення капіталу (після першого його етапу).</a:t>
            </a:r>
          </a:p>
          <a:p>
            <a:pPr marL="0" indent="0">
              <a:buNone/>
            </a:pPr>
            <a:r>
              <a:rPr lang="uk-UA" sz="1600" dirty="0"/>
              <a:t>                ______</a:t>
            </a:r>
            <a:r>
              <a:rPr lang="uk-UA" sz="1600" u="sng" dirty="0"/>
              <a:t>ВК</a:t>
            </a:r>
            <a:r>
              <a:rPr lang="uk-UA" sz="1600" dirty="0"/>
              <a:t>_______</a:t>
            </a:r>
            <a:endParaRPr lang="ru-RU" sz="1600" dirty="0"/>
          </a:p>
          <a:p>
            <a:pPr marL="0" indent="0">
              <a:buNone/>
            </a:pPr>
            <a:r>
              <a:rPr lang="uk-UA" sz="1600" dirty="0"/>
              <a:t>                 ______</a:t>
            </a:r>
            <a:r>
              <a:rPr lang="uk-UA" sz="1600" u="sng" dirty="0"/>
              <a:t>ОП</a:t>
            </a:r>
            <a:r>
              <a:rPr lang="uk-UA" sz="1600" dirty="0"/>
              <a:t>______</a:t>
            </a:r>
            <a:endParaRPr lang="ru-RU" sz="1600" dirty="0"/>
          </a:p>
          <a:p>
            <a:r>
              <a:rPr lang="uk-UA" dirty="0"/>
              <a:t>При </a:t>
            </a:r>
            <a:r>
              <a:rPr lang="uk-UA" b="1" dirty="0" err="1"/>
              <a:t>інтервальному</a:t>
            </a:r>
            <a:r>
              <a:rPr lang="uk-UA" b="1" dirty="0"/>
              <a:t> протіканні</a:t>
            </a:r>
            <a:r>
              <a:rPr lang="uk-UA" dirty="0"/>
              <a:t> цих процесів між періодом завершення інвестицій і отриманням прибутку проходить певний час, тривалість якого залежить від особливостей конкретного інвестиційного проекту.</a:t>
            </a:r>
            <a:endParaRPr lang="ru-RU" dirty="0"/>
          </a:p>
          <a:p>
            <a:pPr marL="0" indent="0">
              <a:buNone/>
            </a:pPr>
            <a:r>
              <a:rPr lang="uk-UA" sz="1600" dirty="0"/>
              <a:t>______</a:t>
            </a:r>
            <a:r>
              <a:rPr lang="uk-UA" sz="1600" u="sng" dirty="0"/>
              <a:t>ВК</a:t>
            </a:r>
            <a:r>
              <a:rPr lang="uk-UA" sz="1600" dirty="0"/>
              <a:t>_______</a:t>
            </a:r>
            <a:endParaRPr lang="ru-RU" sz="1600" dirty="0"/>
          </a:p>
          <a:p>
            <a:pPr marL="0" indent="0">
              <a:buNone/>
            </a:pPr>
            <a:r>
              <a:rPr lang="uk-UA" sz="1600" dirty="0"/>
              <a:t>                                             ______</a:t>
            </a:r>
            <a:r>
              <a:rPr lang="uk-UA" sz="1600" u="sng" dirty="0"/>
              <a:t>ОП</a:t>
            </a:r>
            <a:r>
              <a:rPr lang="uk-UA" sz="1600" dirty="0"/>
              <a:t>______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0120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8A2B1F9-A1BF-F433-7C86-411E065B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сформувати інвестиційну стратегію?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983C0A4-CFCA-58BE-B339-A9D9B201C46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528" y="1674213"/>
            <a:ext cx="5698976" cy="3561858"/>
          </a:xfr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0EDF28D-30B9-9F27-3736-75D39611579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796136" y="1600200"/>
            <a:ext cx="2890664" cy="4572000"/>
          </a:xfrm>
        </p:spPr>
        <p:txBody>
          <a:bodyPr/>
          <a:lstStyle/>
          <a:p>
            <a:r>
              <a:rPr lang="uk-UA" dirty="0">
                <a:hlinkClick r:id="rId3"/>
              </a:rPr>
              <a:t>Що таке інвестиції? Як сформувати інвестиційну стратегію? (</a:t>
            </a:r>
            <a:r>
              <a:rPr lang="en-US" dirty="0">
                <a:hlinkClick r:id="rId3"/>
              </a:rPr>
              <a:t>youtube.com)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7684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/>
              <a:t>Характеристика інвестиційного ринку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496944" cy="542121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uk-UA" b="1" dirty="0"/>
              <a:t>Інвестиційний ринок (</a:t>
            </a:r>
            <a:r>
              <a:rPr lang="en-US" b="1" dirty="0"/>
              <a:t>IP</a:t>
            </a:r>
            <a:r>
              <a:rPr lang="uk-UA" b="1" dirty="0"/>
              <a:t>)</a:t>
            </a:r>
            <a:r>
              <a:rPr lang="uk-UA" dirty="0"/>
              <a:t> – це сукупність економічних відносин, які існують (виникають, складаються) між продавцями і споживачами інвестиційних товарів і послуг, а також об'єктів інвестування у всіх їхніх формах. </a:t>
            </a:r>
          </a:p>
          <a:p>
            <a:endParaRPr lang="uk-UA" sz="1400" dirty="0"/>
          </a:p>
          <a:p>
            <a:pPr marL="0" indent="2619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інвестиційного</a:t>
            </a:r>
            <a:r>
              <a:rPr lang="ru-RU" dirty="0"/>
              <a:t> ринку </a:t>
            </a:r>
            <a:r>
              <a:rPr lang="ru-RU" dirty="0" err="1"/>
              <a:t>здійснюється</a:t>
            </a:r>
            <a:r>
              <a:rPr lang="ru-RU" dirty="0"/>
              <a:t> через </a:t>
            </a:r>
            <a:r>
              <a:rPr lang="ru-RU" dirty="0" err="1"/>
              <a:t>інфраструктуру</a:t>
            </a:r>
            <a:r>
              <a:rPr lang="ru-RU" dirty="0"/>
              <a:t>, яка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інформаційне</a:t>
            </a:r>
            <a:r>
              <a:rPr lang="ru-RU" dirty="0"/>
              <a:t> та </a:t>
            </a:r>
            <a:r>
              <a:rPr lang="ru-RU" dirty="0" err="1"/>
              <a:t>обслуговуюче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і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інвестору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мінімальним</a:t>
            </a:r>
            <a:r>
              <a:rPr lang="ru-RU" dirty="0"/>
              <a:t> </a:t>
            </a:r>
            <a:r>
              <a:rPr lang="ru-RU" dirty="0" err="1"/>
              <a:t>ризиком</a:t>
            </a:r>
            <a:r>
              <a:rPr lang="ru-RU" dirty="0"/>
              <a:t>. </a:t>
            </a:r>
          </a:p>
          <a:p>
            <a:pPr marL="0" indent="363538" algn="just">
              <a:buNone/>
            </a:pPr>
            <a:r>
              <a:rPr lang="ru-RU" dirty="0" err="1"/>
              <a:t>Інфраструктуру</a:t>
            </a:r>
            <a:r>
              <a:rPr lang="ru-RU" dirty="0"/>
              <a:t> ринку </a:t>
            </a:r>
            <a:r>
              <a:rPr lang="ru-RU" dirty="0" err="1"/>
              <a:t>інвестицій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на: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регулюючу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функціональну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інформаційну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791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CBD34-0798-CC9E-7805-D9B08087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Структура інвестиційного ринку</a:t>
            </a:r>
          </a:p>
        </p:txBody>
      </p:sp>
      <p:pic>
        <p:nvPicPr>
          <p:cNvPr id="4" name="Місце для вмісту 3" descr="Зображення, що містить текст, знімок екрана, програмне забезпечення, Комп’ютерна піктограма&#10;&#10;Автоматично згенерований опис">
            <a:extLst>
              <a:ext uri="{FF2B5EF4-FFF2-40B4-BE49-F238E27FC236}">
                <a16:creationId xmlns:a16="http://schemas.microsoft.com/office/drawing/2014/main" id="{7809574A-3541-D42A-A320-2BB75D5AFFA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2409" t="27390" r="19494" b="19323"/>
          <a:stretch/>
        </p:blipFill>
        <p:spPr bwMode="auto">
          <a:xfrm>
            <a:off x="700639" y="1700808"/>
            <a:ext cx="7742722" cy="4438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7734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EF6C8-4A11-FE1D-0520-41DBBC30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Кругообіг інвестицій в ринковій економіці</a:t>
            </a:r>
          </a:p>
        </p:txBody>
      </p:sp>
      <p:pic>
        <p:nvPicPr>
          <p:cNvPr id="6" name="Місце для вмісту 5" descr="Зображення, що містить текст, знімок екрана, програмне забезпечення, Комп’ютерна піктограма&#10;&#10;Автоматично згенерований опис">
            <a:extLst>
              <a:ext uri="{FF2B5EF4-FFF2-40B4-BE49-F238E27FC236}">
                <a16:creationId xmlns:a16="http://schemas.microsoft.com/office/drawing/2014/main" id="{C5B358DF-E187-A7F6-7ACE-DA65120AE7C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2616" t="33366" r="19597" b="17829"/>
          <a:stretch/>
        </p:blipFill>
        <p:spPr bwMode="auto">
          <a:xfrm>
            <a:off x="597637" y="1700808"/>
            <a:ext cx="7948725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7851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A633C-B736-4C7B-D5A7-06A08274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301006"/>
          </a:xfrm>
        </p:spPr>
        <p:txBody>
          <a:bodyPr>
            <a:noAutofit/>
          </a:bodyPr>
          <a:lstStyle/>
          <a:p>
            <a:pPr algn="ctr"/>
            <a:r>
              <a:rPr lang="ru-RU" sz="2200" dirty="0" err="1"/>
              <a:t>Інвестиційний</a:t>
            </a:r>
            <a:r>
              <a:rPr lang="ru-RU" sz="2200" dirty="0"/>
              <a:t> </a:t>
            </a:r>
            <a:r>
              <a:rPr lang="ru-RU" sz="2200" dirty="0" err="1"/>
              <a:t>ринок</a:t>
            </a:r>
            <a:r>
              <a:rPr lang="ru-RU" sz="2200" dirty="0"/>
              <a:t> </a:t>
            </a:r>
            <a:r>
              <a:rPr lang="ru-RU" sz="2200" dirty="0" err="1"/>
              <a:t>характеризується</a:t>
            </a:r>
            <a:r>
              <a:rPr lang="ru-RU" sz="2200" dirty="0"/>
              <a:t> </a:t>
            </a:r>
            <a:r>
              <a:rPr lang="ru-RU" sz="2200" dirty="0" err="1"/>
              <a:t>своїм</a:t>
            </a:r>
            <a:r>
              <a:rPr lang="ru-RU" sz="2200" dirty="0"/>
              <a:t> </a:t>
            </a:r>
            <a:r>
              <a:rPr lang="ru-RU" sz="2200" dirty="0" err="1"/>
              <a:t>циклічним</a:t>
            </a:r>
            <a:r>
              <a:rPr lang="ru-RU" sz="2200" dirty="0"/>
              <a:t> </a:t>
            </a:r>
            <a:r>
              <a:rPr lang="ru-RU" sz="2200" dirty="0" err="1"/>
              <a:t>розвитком</a:t>
            </a:r>
            <a:r>
              <a:rPr lang="ru-RU" sz="2200" dirty="0"/>
              <a:t>. Так, </a:t>
            </a:r>
            <a:r>
              <a:rPr lang="ru-RU" sz="2200" dirty="0" err="1"/>
              <a:t>кон’юнктурний</a:t>
            </a:r>
            <a:r>
              <a:rPr lang="ru-RU" sz="2200" dirty="0"/>
              <a:t> цикл </a:t>
            </a:r>
            <a:r>
              <a:rPr lang="ru-RU" sz="2200" dirty="0" err="1"/>
              <a:t>інвестиційного</a:t>
            </a:r>
            <a:r>
              <a:rPr lang="ru-RU" sz="2200" dirty="0"/>
              <a:t> ринку </a:t>
            </a:r>
            <a:r>
              <a:rPr lang="ru-RU" sz="2200" dirty="0" err="1"/>
              <a:t>включає</a:t>
            </a:r>
            <a:r>
              <a:rPr lang="ru-RU" sz="2200" dirty="0"/>
              <a:t> в себе </a:t>
            </a:r>
            <a:r>
              <a:rPr lang="ru-RU" sz="2200" dirty="0" err="1"/>
              <a:t>чотири</a:t>
            </a:r>
            <a:r>
              <a:rPr lang="ru-RU" sz="2200" dirty="0"/>
              <a:t> </a:t>
            </a:r>
            <a:r>
              <a:rPr lang="ru-RU" sz="2200" dirty="0" err="1"/>
              <a:t>стадії</a:t>
            </a:r>
            <a:r>
              <a:rPr lang="ru-RU" sz="2200" dirty="0"/>
              <a:t>:</a:t>
            </a:r>
            <a:endParaRPr lang="uk-UA" sz="2200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11D06C91-7BAE-D3D2-DC56-D5A5DFFE2FB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24395311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337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/>
              <a:t>ДЯКУЮ ЗА УВАГУ!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9300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6A6CC-6E06-6F35-159F-A1B0A1FD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Знайомство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9D97FE-C8B8-8DC7-341A-73D129476E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4007296" cy="4572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dirty="0"/>
              <a:t>Чим на Ваш погляд заощадження відрізняються від інвестицій?</a:t>
            </a:r>
          </a:p>
          <a:p>
            <a:pPr marL="457200" indent="-457200">
              <a:buAutoNum type="arabicPeriod"/>
            </a:pPr>
            <a:endParaRPr lang="uk-UA" dirty="0"/>
          </a:p>
          <a:p>
            <a:pPr marL="457200" indent="-457200">
              <a:buAutoNum type="arabicPeriod"/>
            </a:pPr>
            <a:r>
              <a:rPr lang="uk-UA" dirty="0"/>
              <a:t>Якими якостями повинен володіти успішний інвестор?</a:t>
            </a:r>
          </a:p>
          <a:p>
            <a:pPr marL="457200" indent="-457200">
              <a:buAutoNum type="arabicPeriod"/>
            </a:pPr>
            <a:endParaRPr lang="uk-UA" dirty="0"/>
          </a:p>
          <a:p>
            <a:pPr marL="457200" indent="-457200">
              <a:buAutoNum type="arabicPeriod"/>
            </a:pPr>
            <a:r>
              <a:rPr lang="uk-UA" dirty="0"/>
              <a:t>Яких успішних інвесторів Ви знаєте?</a:t>
            </a:r>
          </a:p>
        </p:txBody>
      </p:sp>
      <p:pic>
        <p:nvPicPr>
          <p:cNvPr id="6" name="Місце для вмісту 5" descr="Зображення, що містить годинник, Вимірювальний прилад, коло, час&#10;&#10;Автоматично згенерований опис">
            <a:extLst>
              <a:ext uri="{FF2B5EF4-FFF2-40B4-BE49-F238E27FC236}">
                <a16:creationId xmlns:a16="http://schemas.microsoft.com/office/drawing/2014/main" id="{2B1A930F-E48C-A0FF-F4F4-ADF4E263C85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1556792"/>
            <a:ext cx="4416425" cy="4680520"/>
          </a:xfrm>
        </p:spPr>
      </p:pic>
    </p:spTree>
    <p:extLst>
      <p:ext uri="{BB962C8B-B14F-4D97-AF65-F5344CB8AC3E}">
        <p14:creationId xmlns:p14="http://schemas.microsoft.com/office/powerpoint/2010/main" val="376010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6CC05-FD67-3FE9-C6CF-E58785B7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uk-UA" dirty="0"/>
              <a:t>Питання на розгляд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4506EE-156C-ED90-E07B-275821967D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sz="3200" dirty="0"/>
              <a:t>Визначення сутності поняття «інвестиції»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dirty="0"/>
              <a:t>Класифікація інвестицій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dirty="0"/>
              <a:t>Суть інвестиційної діяльності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dirty="0"/>
              <a:t>Поняття інвестиційного ринку</a:t>
            </a:r>
          </a:p>
          <a:p>
            <a:pPr marL="457200" indent="-457200">
              <a:buFont typeface="+mj-lt"/>
              <a:buAutoNum type="arabicPeriod"/>
            </a:pPr>
            <a:endParaRPr lang="uk-UA" dirty="0"/>
          </a:p>
          <a:p>
            <a:pPr marL="457200" indent="-45720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039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720080"/>
          </a:xfrm>
        </p:spPr>
        <p:txBody>
          <a:bodyPr>
            <a:normAutofit fontScale="90000"/>
          </a:bodyPr>
          <a:lstStyle/>
          <a:p>
            <a:pPr algn="r"/>
            <a:r>
              <a:rPr lang="uk-UA" sz="2800" dirty="0"/>
              <a:t>Визначення сутності поняття «інвестиції»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280920" cy="590465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r>
              <a:rPr lang="uk-UA" sz="2800" i="1" dirty="0"/>
              <a:t>Згідно Податкового кодексу України №2755-VI від 02.12.2010р. </a:t>
            </a:r>
            <a:r>
              <a:rPr lang="uk-UA" sz="2800" b="1" dirty="0"/>
              <a:t>інвестиції</a:t>
            </a:r>
            <a:r>
              <a:rPr lang="uk-UA" sz="2800" dirty="0"/>
              <a:t> – це господарські операції, які передбачають придбання основних засобів, нематеріальних активів, корпоративних прав та/або цінних паперів в обмін на кошти або майно.</a:t>
            </a:r>
          </a:p>
          <a:p>
            <a:pPr marL="0" indent="0" algn="ctr">
              <a:buNone/>
            </a:pPr>
            <a:r>
              <a:rPr lang="ru-RU" sz="2800" i="1" dirty="0" err="1"/>
              <a:t>Згідно</a:t>
            </a:r>
            <a:r>
              <a:rPr lang="ru-RU" sz="2800" i="1" dirty="0"/>
              <a:t> </a:t>
            </a:r>
            <a:r>
              <a:rPr lang="ru-RU" sz="2800" i="1" dirty="0" err="1"/>
              <a:t>із</a:t>
            </a:r>
            <a:r>
              <a:rPr lang="ru-RU" sz="2800" i="1" dirty="0"/>
              <a:t> Законом </a:t>
            </a:r>
            <a:r>
              <a:rPr lang="ru-RU" sz="2800" i="1" dirty="0" err="1"/>
              <a:t>України</a:t>
            </a:r>
            <a:r>
              <a:rPr lang="ru-RU" sz="2800" i="1" dirty="0"/>
              <a:t> № 1560-ХІІ </a:t>
            </a:r>
            <a:r>
              <a:rPr lang="ru-RU" sz="2800" i="1" dirty="0" err="1"/>
              <a:t>від</a:t>
            </a:r>
            <a:r>
              <a:rPr lang="ru-RU" sz="2800" i="1" dirty="0"/>
              <a:t> 18.09.91р. «Про </a:t>
            </a:r>
            <a:r>
              <a:rPr lang="ru-RU" sz="2800" i="1" dirty="0" err="1"/>
              <a:t>інвестиційну</a:t>
            </a:r>
            <a:r>
              <a:rPr lang="ru-RU" sz="2800" i="1" dirty="0"/>
              <a:t> </a:t>
            </a:r>
            <a:r>
              <a:rPr lang="ru-RU" sz="2800" i="1" dirty="0" err="1"/>
              <a:t>діяльність</a:t>
            </a:r>
            <a:r>
              <a:rPr lang="ru-RU" sz="2800" i="1" dirty="0"/>
              <a:t>»</a:t>
            </a:r>
            <a:r>
              <a:rPr lang="ru-RU" sz="2800" dirty="0"/>
              <a:t> </a:t>
            </a:r>
            <a:r>
              <a:rPr lang="ru-RU" sz="2800" b="1" dirty="0" err="1"/>
              <a:t>інвестиціями</a:t>
            </a:r>
            <a:r>
              <a:rPr lang="ru-RU" sz="2800" dirty="0"/>
              <a:t> є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майнових</a:t>
            </a:r>
            <a:r>
              <a:rPr lang="ru-RU" sz="2800" dirty="0"/>
              <a:t> та </a:t>
            </a:r>
            <a:r>
              <a:rPr lang="ru-RU" sz="2800" dirty="0" err="1"/>
              <a:t>інтелектуальних</a:t>
            </a:r>
            <a:r>
              <a:rPr lang="ru-RU" sz="2800" dirty="0"/>
              <a:t> </a:t>
            </a:r>
            <a:r>
              <a:rPr lang="ru-RU" sz="2800" dirty="0" err="1"/>
              <a:t>цінностей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вкладаються</a:t>
            </a:r>
            <a:r>
              <a:rPr lang="ru-RU" sz="2800" dirty="0"/>
              <a:t> в </a:t>
            </a:r>
            <a:r>
              <a:rPr lang="ru-RU" sz="2800" dirty="0" err="1"/>
              <a:t>об'єкти</a:t>
            </a:r>
            <a:r>
              <a:rPr lang="ru-RU" sz="2800" dirty="0"/>
              <a:t> </a:t>
            </a:r>
            <a:r>
              <a:rPr lang="ru-RU" sz="2800" dirty="0" err="1"/>
              <a:t>підприємницької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, в </a:t>
            </a:r>
            <a:r>
              <a:rPr lang="ru-RU" sz="2800" dirty="0" err="1"/>
              <a:t>результаті</a:t>
            </a:r>
            <a:r>
              <a:rPr lang="ru-RU" sz="2800" dirty="0"/>
              <a:t> </a:t>
            </a:r>
            <a:r>
              <a:rPr lang="ru-RU" sz="2800" dirty="0" err="1"/>
              <a:t>якої</a:t>
            </a:r>
            <a:r>
              <a:rPr lang="ru-RU" sz="2800" dirty="0"/>
              <a:t> </a:t>
            </a:r>
            <a:r>
              <a:rPr lang="ru-RU" sz="2800" dirty="0" err="1"/>
              <a:t>створюється</a:t>
            </a:r>
            <a:r>
              <a:rPr lang="ru-RU" sz="2800" dirty="0"/>
              <a:t> </a:t>
            </a:r>
            <a:r>
              <a:rPr lang="ru-RU" sz="2800" dirty="0" err="1"/>
              <a:t>прибуток</a:t>
            </a:r>
            <a:r>
              <a:rPr lang="ru-RU" sz="2800" dirty="0"/>
              <a:t> (доход)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досягається</a:t>
            </a:r>
            <a:r>
              <a:rPr lang="ru-RU" sz="2800" dirty="0"/>
              <a:t> </a:t>
            </a:r>
            <a:r>
              <a:rPr lang="ru-RU" sz="2800" dirty="0" err="1"/>
              <a:t>соціальний</a:t>
            </a:r>
            <a:r>
              <a:rPr lang="ru-RU" sz="2800" dirty="0"/>
              <a:t> </a:t>
            </a:r>
            <a:r>
              <a:rPr lang="ru-RU" sz="2800" dirty="0" err="1"/>
              <a:t>ефект</a:t>
            </a:r>
            <a:r>
              <a:rPr lang="ru-RU" sz="2800" dirty="0"/>
              <a:t>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81047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Такими </a:t>
            </a:r>
            <a:r>
              <a:rPr lang="ru-RU" b="1" dirty="0" err="1"/>
              <a:t>цінностями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бути:</a:t>
            </a:r>
          </a:p>
          <a:p>
            <a:r>
              <a:rPr lang="ru-RU" dirty="0" err="1"/>
              <a:t>кошти</a:t>
            </a:r>
            <a:r>
              <a:rPr lang="ru-RU" dirty="0"/>
              <a:t>, </a:t>
            </a:r>
            <a:r>
              <a:rPr lang="ru-RU" dirty="0" err="1"/>
              <a:t>цільові</a:t>
            </a:r>
            <a:r>
              <a:rPr lang="ru-RU" dirty="0"/>
              <a:t> </a:t>
            </a:r>
            <a:r>
              <a:rPr lang="ru-RU" dirty="0" err="1"/>
              <a:t>банківські</a:t>
            </a:r>
            <a:r>
              <a:rPr lang="ru-RU" dirty="0"/>
              <a:t> </a:t>
            </a:r>
            <a:r>
              <a:rPr lang="ru-RU" dirty="0" err="1"/>
              <a:t>вклади</a:t>
            </a:r>
            <a:r>
              <a:rPr lang="ru-RU" dirty="0"/>
              <a:t>, </a:t>
            </a:r>
            <a:r>
              <a:rPr lang="ru-RU" dirty="0" err="1"/>
              <a:t>паї</a:t>
            </a:r>
            <a:r>
              <a:rPr lang="ru-RU" dirty="0"/>
              <a:t>, </a:t>
            </a:r>
            <a:r>
              <a:rPr lang="ru-RU" dirty="0" err="1"/>
              <a:t>акції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векселів</a:t>
            </a:r>
            <a:r>
              <a:rPr lang="ru-RU" dirty="0"/>
              <a:t>); </a:t>
            </a:r>
          </a:p>
          <a:p>
            <a:r>
              <a:rPr lang="ru-RU" dirty="0" err="1"/>
              <a:t>рухоме</a:t>
            </a:r>
            <a:r>
              <a:rPr lang="ru-RU" dirty="0"/>
              <a:t> та </a:t>
            </a:r>
            <a:r>
              <a:rPr lang="ru-RU" dirty="0" err="1"/>
              <a:t>нерухоме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(</a:t>
            </a:r>
            <a:r>
              <a:rPr lang="ru-RU" dirty="0" err="1"/>
              <a:t>будинки</a:t>
            </a:r>
            <a:r>
              <a:rPr lang="ru-RU" dirty="0"/>
              <a:t>, </a:t>
            </a:r>
            <a:r>
              <a:rPr lang="ru-RU" dirty="0" err="1"/>
              <a:t>споруди</a:t>
            </a:r>
            <a:r>
              <a:rPr lang="ru-RU" dirty="0"/>
              <a:t>, </a:t>
            </a:r>
            <a:r>
              <a:rPr lang="ru-RU" dirty="0" err="1"/>
              <a:t>устаткування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);</a:t>
            </a:r>
          </a:p>
          <a:p>
            <a:r>
              <a:rPr lang="ru-RU" dirty="0" err="1"/>
              <a:t>майнові</a:t>
            </a:r>
            <a:r>
              <a:rPr lang="ru-RU" dirty="0"/>
              <a:t> права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; </a:t>
            </a:r>
          </a:p>
          <a:p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, </a:t>
            </a:r>
            <a:r>
              <a:rPr lang="ru-RU" dirty="0" err="1"/>
              <a:t>технологічних</a:t>
            </a:r>
            <a:r>
              <a:rPr lang="ru-RU" dirty="0"/>
              <a:t>, </a:t>
            </a:r>
            <a:r>
              <a:rPr lang="ru-RU" dirty="0" err="1"/>
              <a:t>комерційних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оформлених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, </a:t>
            </a:r>
            <a:r>
              <a:rPr lang="ru-RU" dirty="0" err="1"/>
              <a:t>навиків</a:t>
            </a:r>
            <a:r>
              <a:rPr lang="ru-RU" dirty="0"/>
              <a:t> та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виду </a:t>
            </a:r>
            <a:r>
              <a:rPr lang="ru-RU" dirty="0" err="1"/>
              <a:t>виробництва</a:t>
            </a:r>
            <a:r>
              <a:rPr lang="ru-RU" dirty="0"/>
              <a:t>, але не </a:t>
            </a:r>
            <a:r>
              <a:rPr lang="ru-RU" dirty="0" err="1"/>
              <a:t>запатентованих</a:t>
            </a:r>
            <a:r>
              <a:rPr lang="ru-RU" dirty="0"/>
              <a:t> ("ноу-хау");</a:t>
            </a:r>
          </a:p>
          <a:p>
            <a:r>
              <a:rPr lang="ru-RU" dirty="0"/>
              <a:t>права </a:t>
            </a:r>
            <a:r>
              <a:rPr lang="ru-RU" dirty="0" err="1"/>
              <a:t>користування</a:t>
            </a:r>
            <a:r>
              <a:rPr lang="ru-RU" dirty="0"/>
              <a:t> землею, водою, ресурсами, </a:t>
            </a:r>
            <a:r>
              <a:rPr lang="ru-RU" dirty="0" err="1"/>
              <a:t>будинками</a:t>
            </a:r>
            <a:r>
              <a:rPr lang="ru-RU" dirty="0"/>
              <a:t>, </a:t>
            </a:r>
            <a:r>
              <a:rPr lang="ru-RU" dirty="0" err="1"/>
              <a:t>спорудами</a:t>
            </a:r>
            <a:r>
              <a:rPr lang="ru-RU" dirty="0"/>
              <a:t>, </a:t>
            </a:r>
            <a:r>
              <a:rPr lang="ru-RU" dirty="0" err="1"/>
              <a:t>обладнанням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майнові</a:t>
            </a:r>
            <a:r>
              <a:rPr lang="ru-RU" dirty="0"/>
              <a:t> права;</a:t>
            </a:r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032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143000"/>
          </a:xfrm>
        </p:spPr>
        <p:txBody>
          <a:bodyPr/>
          <a:lstStyle/>
          <a:p>
            <a:pPr algn="r"/>
            <a:r>
              <a:rPr lang="uk-UA" dirty="0"/>
              <a:t>Найбільш суттєві ознаки, що характеризують поняття «інвестиції»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7784" y="1143000"/>
            <a:ext cx="8363272" cy="538234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1. Потенційна здатність інвестицій приносити прибуток.</a:t>
            </a:r>
            <a:endParaRPr lang="ru-RU" dirty="0"/>
          </a:p>
          <a:p>
            <a:r>
              <a:rPr lang="uk-UA" dirty="0"/>
              <a:t>2. Процес інвестування – перетворення частини накопиченого капіталу в альтернативні види активів підприємства.</a:t>
            </a:r>
            <a:endParaRPr lang="ru-RU" dirty="0"/>
          </a:p>
          <a:p>
            <a:r>
              <a:rPr lang="uk-UA" dirty="0"/>
              <a:t>3. Використання різних інвестиційних ресурсів, які характеризується попитом, пропозицією та ціною.</a:t>
            </a:r>
            <a:endParaRPr lang="ru-RU" dirty="0"/>
          </a:p>
          <a:p>
            <a:r>
              <a:rPr lang="uk-UA" dirty="0"/>
              <a:t>4. Інвестування носить цілеспрямований характер.</a:t>
            </a:r>
            <a:endParaRPr lang="ru-RU" dirty="0"/>
          </a:p>
          <a:p>
            <a:r>
              <a:rPr lang="uk-UA" dirty="0"/>
              <a:t>5. Наявність терміну вкладення (такий термін завжди індивідуальний і визначити його заздалегідь неможливо).</a:t>
            </a:r>
          </a:p>
          <a:p>
            <a:r>
              <a:rPr lang="uk-UA" dirty="0"/>
              <a:t>6. Вкладання здійснюється особами, які називаються інвесторами, котрі мають свої індивідуальні цілі, не завжди пов’язані із отриманням безпосередньої економічної вигоди;</a:t>
            </a:r>
            <a:endParaRPr lang="ru-RU" dirty="0"/>
          </a:p>
          <a:p>
            <a:r>
              <a:rPr lang="uk-UA" dirty="0"/>
              <a:t>6. Наявність ризику вкладення капіталу, що означає імовірнісний характер досягнення цілей інвестування.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3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B26AA-AD36-BB4B-1F9E-05348314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таке інвестиції та інвестування 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43F233B6-A57B-E9D7-E0ED-53D2D1A8817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93100"/>
            <a:ext cx="5122912" cy="3201819"/>
          </a:xfrm>
        </p:spPr>
      </p:pic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54B4C2F-F948-66E9-310E-83009BD5A26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580112" y="1600200"/>
            <a:ext cx="3168352" cy="4572000"/>
          </a:xfrm>
        </p:spPr>
        <p:txBody>
          <a:bodyPr/>
          <a:lstStyle/>
          <a:p>
            <a:r>
              <a:rPr lang="uk-UA" dirty="0">
                <a:hlinkClick r:id="rId3"/>
              </a:rPr>
              <a:t>Що таке інвестиції та інвестування? | #</a:t>
            </a:r>
            <a:r>
              <a:rPr lang="en-US" dirty="0" err="1">
                <a:hlinkClick r:id="rId3"/>
              </a:rPr>
              <a:t>investtalk</a:t>
            </a:r>
            <a:r>
              <a:rPr lang="en-US" dirty="0">
                <a:hlinkClick r:id="rId3"/>
              </a:rPr>
              <a:t> | </a:t>
            </a:r>
            <a:r>
              <a:rPr lang="uk-UA" dirty="0">
                <a:hlinkClick r:id="rId3"/>
              </a:rPr>
              <a:t>ФРІДОМ ФІНАНС (</a:t>
            </a:r>
            <a:r>
              <a:rPr lang="en-US" dirty="0">
                <a:hlinkClick r:id="rId3"/>
              </a:rPr>
              <a:t>youtube.com)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519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648072"/>
          </a:xfrm>
        </p:spPr>
        <p:txBody>
          <a:bodyPr>
            <a:normAutofit/>
          </a:bodyPr>
          <a:lstStyle/>
          <a:p>
            <a:pPr algn="r"/>
            <a:r>
              <a:rPr lang="uk-UA" dirty="0"/>
              <a:t>Класифікація інвестицій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86B3655-0477-16AA-1932-A8A05F53D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7988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116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318</TotalTime>
  <Words>1640</Words>
  <Application>Microsoft Office PowerPoint</Application>
  <PresentationFormat>Екран (4:3)</PresentationFormat>
  <Paragraphs>194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4" baseType="lpstr">
      <vt:lpstr>Calibri</vt:lpstr>
      <vt:lpstr>Century Schoolbook</vt:lpstr>
      <vt:lpstr>Times New Roman</vt:lpstr>
      <vt:lpstr>Wingdings</vt:lpstr>
      <vt:lpstr>Wingdings 2</vt:lpstr>
      <vt:lpstr>Эркер</vt:lpstr>
      <vt:lpstr>Тема 1  «МЕТОДОЛОГІЧНІ ОСНОВИ  ІНВЕСТУВАННЯ»</vt:lpstr>
      <vt:lpstr>Коротко про себе</vt:lpstr>
      <vt:lpstr>Знайомство</vt:lpstr>
      <vt:lpstr>Питання на розгляд</vt:lpstr>
      <vt:lpstr>Визначення сутності поняття «інвестиції»</vt:lpstr>
      <vt:lpstr>Презентація PowerPoint</vt:lpstr>
      <vt:lpstr>Найбільш суттєві ознаки, що характеризують поняття «інвестиції»</vt:lpstr>
      <vt:lpstr>Що таке інвестиції та інвестування </vt:lpstr>
      <vt:lpstr>Класифікація інвестицій</vt:lpstr>
      <vt:lpstr>1. Залежно від об'єктів вкладення капіталу розрізняють:</vt:lpstr>
      <vt:lpstr>2. Відповідно до форм ведення бізнесу і способів отримання підприємницького доходу:</vt:lpstr>
      <vt:lpstr>3. Відповідно до об’єкта інвестування</vt:lpstr>
      <vt:lpstr>4. Відповідно до життєвого циклу підприємства</vt:lpstr>
      <vt:lpstr>5. За характером участі інвестора в інвестиційному процесі</vt:lpstr>
      <vt:lpstr>6. Стосовно відображення в бухгалтерському балансі</vt:lpstr>
      <vt:lpstr>Класифікація інвестицій</vt:lpstr>
      <vt:lpstr>Класифікація інвестицій</vt:lpstr>
      <vt:lpstr>Презентація PowerPoint</vt:lpstr>
      <vt:lpstr>Інвестиційна діяльність на макрорівні</vt:lpstr>
      <vt:lpstr>Інвестиційна діяльність на мікрорівні</vt:lpstr>
      <vt:lpstr>Презентація PowerPoint</vt:lpstr>
      <vt:lpstr>Основні форми перебігу інвестиційного процесу</vt:lpstr>
      <vt:lpstr>Як сформувати інвестиційну стратегію?</vt:lpstr>
      <vt:lpstr>Характеристика інвестиційного ринку</vt:lpstr>
      <vt:lpstr>Структура інвестиційного ринку</vt:lpstr>
      <vt:lpstr>Кругообіг інвестицій в ринковій економіці</vt:lpstr>
      <vt:lpstr>Інвестиційний ринок характеризується своїм циклічним розвитком. Так, кон’юнктурний цикл інвестиційного ринку включає в себе чотири стадії: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 курсу «ІНВЕСТУВАННЯ»</dc:title>
  <dc:creator>Sergiy</dc:creator>
  <cp:lastModifiedBy>Наталія Швець</cp:lastModifiedBy>
  <cp:revision>41</cp:revision>
  <cp:lastPrinted>2013-10-22T20:52:02Z</cp:lastPrinted>
  <dcterms:created xsi:type="dcterms:W3CDTF">2013-10-22T18:40:12Z</dcterms:created>
  <dcterms:modified xsi:type="dcterms:W3CDTF">2024-08-27T16:39:48Z</dcterms:modified>
</cp:coreProperties>
</file>