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5" r:id="rId4"/>
    <p:sldId id="259" r:id="rId5"/>
    <p:sldId id="267" r:id="rId6"/>
    <p:sldId id="268" r:id="rId7"/>
    <p:sldId id="271" r:id="rId8"/>
    <p:sldId id="270" r:id="rId9"/>
    <p:sldId id="272" r:id="rId10"/>
    <p:sldId id="273" r:id="rId11"/>
    <p:sldId id="269" r:id="rId12"/>
    <p:sldId id="278" r:id="rId13"/>
    <p:sldId id="282" r:id="rId14"/>
    <p:sldId id="277" r:id="rId15"/>
    <p:sldId id="281" r:id="rId16"/>
    <p:sldId id="280" r:id="rId17"/>
    <p:sldId id="279" r:id="rId18"/>
    <p:sldId id="276" r:id="rId19"/>
    <p:sldId id="283" r:id="rId20"/>
    <p:sldId id="285" r:id="rId21"/>
    <p:sldId id="286" r:id="rId22"/>
    <p:sldId id="289" r:id="rId23"/>
    <p:sldId id="288" r:id="rId24"/>
    <p:sldId id="287" r:id="rId25"/>
    <p:sldId id="290" r:id="rId26"/>
    <p:sldId id="284" r:id="rId27"/>
    <p:sldId id="291" r:id="rId28"/>
    <p:sldId id="292" r:id="rId29"/>
    <p:sldId id="275" r:id="rId30"/>
    <p:sldId id="260" r:id="rId31"/>
    <p:sldId id="295" r:id="rId32"/>
    <p:sldId id="296" r:id="rId33"/>
    <p:sldId id="297" r:id="rId34"/>
    <p:sldId id="293" r:id="rId35"/>
    <p:sldId id="294" r:id="rId36"/>
    <p:sldId id="298" r:id="rId37"/>
    <p:sldId id="299" r:id="rId38"/>
    <p:sldId id="266" r:id="rId39"/>
    <p:sldId id="261" r:id="rId40"/>
    <p:sldId id="300" r:id="rId41"/>
    <p:sldId id="302" r:id="rId42"/>
    <p:sldId id="304" r:id="rId43"/>
    <p:sldId id="305" r:id="rId44"/>
    <p:sldId id="301" r:id="rId45"/>
    <p:sldId id="303" r:id="rId46"/>
    <p:sldId id="307" r:id="rId47"/>
    <p:sldId id="306" r:id="rId48"/>
    <p:sldId id="308" r:id="rId49"/>
    <p:sldId id="309" r:id="rId50"/>
    <p:sldId id="310" r:id="rId51"/>
    <p:sldId id="262" r:id="rId52"/>
    <p:sldId id="263" r:id="rId53"/>
    <p:sldId id="311" r:id="rId54"/>
    <p:sldId id="312" r:id="rId55"/>
    <p:sldId id="313" r:id="rId5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8" autoAdjust="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20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96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7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354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09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92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4688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5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21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13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9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42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722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21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01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74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6B7AD6-DC1C-4E70-B1F8-DD50511EC83F}" type="datetimeFigureOut">
              <a:rPr lang="uk-UA" smtClean="0"/>
              <a:t>17.10.2024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4554-0152-4DCE-A3AE-6DCCF7AD3E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3093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АНТИЧНА ФІЛОСОФІЯ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12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defTabSz="457200" rtl="0">
              <a:spcBef>
                <a:spcPct val="0"/>
              </a:spcBef>
            </a:pPr>
            <a:r>
              <a:rPr lang="uk-UA" sz="4200" dirty="0"/>
              <a:t>Давньоіндійська філософія</a:t>
            </a:r>
            <a:br>
              <a:rPr lang="uk-UA" sz="4200" dirty="0"/>
            </a:br>
            <a:r>
              <a:rPr lang="ru-RU" sz="4000" b="1" dirty="0" err="1">
                <a:solidFill>
                  <a:srgbClr val="66FFCC"/>
                </a:solidFill>
              </a:rPr>
              <a:t>Ведійський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 smtClean="0">
                <a:solidFill>
                  <a:srgbClr val="66FFCC"/>
                </a:solidFill>
              </a:rPr>
              <a:t>період</a:t>
            </a:r>
            <a:r>
              <a:rPr lang="ru-RU" sz="4000" b="1" dirty="0" smtClean="0">
                <a:solidFill>
                  <a:srgbClr val="66FFCC"/>
                </a:solidFill>
              </a:rPr>
              <a:t/>
            </a:r>
            <a:br>
              <a:rPr lang="ru-RU" sz="4000" b="1" dirty="0" smtClean="0">
                <a:solidFill>
                  <a:srgbClr val="66FFCC"/>
                </a:solidFill>
              </a:rPr>
            </a:br>
            <a:r>
              <a:rPr lang="ru-RU" sz="4200" b="1" dirty="0" err="1"/>
              <a:t>Атхарваведи</a:t>
            </a: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chemeClr val="dk1"/>
                </a:solidFill>
              </a:rPr>
              <a:t/>
            </a:r>
            <a:br>
              <a:rPr lang="ru-RU" sz="4000" b="1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934929"/>
            <a:ext cx="10193953" cy="3313470"/>
          </a:xfrm>
        </p:spPr>
        <p:txBody>
          <a:bodyPr/>
          <a:lstStyle/>
          <a:p>
            <a:pPr algn="just"/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змови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злих</a:t>
            </a:r>
            <a:r>
              <a:rPr lang="ru-RU" dirty="0"/>
              <a:t> </a:t>
            </a:r>
            <a:r>
              <a:rPr lang="ru-RU" dirty="0" err="1"/>
              <a:t>духів</a:t>
            </a:r>
            <a:r>
              <a:rPr lang="ru-RU" dirty="0"/>
              <a:t> і хвороб, </a:t>
            </a:r>
            <a:r>
              <a:rPr lang="ru-RU" dirty="0" err="1"/>
              <a:t>молитви</a:t>
            </a:r>
            <a:r>
              <a:rPr lang="ru-RU" dirty="0"/>
              <a:t> про </a:t>
            </a:r>
            <a:r>
              <a:rPr lang="ru-RU" dirty="0" err="1"/>
              <a:t>довге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Атхарваведа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не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жертвопринесення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характеру, а на </a:t>
            </a:r>
            <a:r>
              <a:rPr lang="ru-RU" dirty="0" err="1"/>
              <a:t>домашній</a:t>
            </a:r>
            <a:r>
              <a:rPr lang="ru-RU" dirty="0"/>
              <a:t>, </a:t>
            </a:r>
            <a:r>
              <a:rPr lang="ru-RU" dirty="0" err="1"/>
              <a:t>неофіційний</a:t>
            </a:r>
            <a:r>
              <a:rPr lang="ru-RU" dirty="0"/>
              <a:t> ритуал, вона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жрецькому</a:t>
            </a:r>
            <a:r>
              <a:rPr lang="ru-RU" dirty="0"/>
              <a:t>, а й у народному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r>
              <a:rPr lang="ru-RU" dirty="0" err="1"/>
              <a:t>включає</a:t>
            </a:r>
            <a:r>
              <a:rPr lang="ru-RU" dirty="0"/>
              <a:t> великий </a:t>
            </a:r>
            <a:r>
              <a:rPr lang="ru-RU" dirty="0" err="1"/>
              <a:t>матеріал</a:t>
            </a:r>
            <a:r>
              <a:rPr lang="ru-RU" dirty="0"/>
              <a:t> за </a:t>
            </a:r>
            <a:r>
              <a:rPr lang="ru-RU" dirty="0" err="1"/>
              <a:t>побутом</a:t>
            </a:r>
            <a:r>
              <a:rPr lang="ru-RU" dirty="0"/>
              <a:t>, </a:t>
            </a:r>
            <a:r>
              <a:rPr lang="ru-RU" dirty="0" err="1"/>
              <a:t>звичаями</a:t>
            </a:r>
            <a:r>
              <a:rPr lang="ru-RU" dirty="0"/>
              <a:t> та </a:t>
            </a:r>
            <a:r>
              <a:rPr lang="ru-RU" dirty="0" err="1"/>
              <a:t>віруваннями</a:t>
            </a:r>
            <a:r>
              <a:rPr lang="ru-RU" dirty="0"/>
              <a:t> </a:t>
            </a:r>
            <a:r>
              <a:rPr lang="ru-RU" dirty="0" err="1"/>
              <a:t>індійців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11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89270" cy="1400530"/>
          </a:xfrm>
        </p:spPr>
        <p:txBody>
          <a:bodyPr/>
          <a:lstStyle/>
          <a:p>
            <a:r>
              <a:rPr lang="uk-UA" dirty="0"/>
              <a:t>Давньоіндійська </a:t>
            </a:r>
            <a:r>
              <a:rPr lang="uk-UA" dirty="0" smtClean="0"/>
              <a:t>філософія</a:t>
            </a:r>
            <a:br>
              <a:rPr lang="uk-UA" dirty="0" smtClean="0"/>
            </a:br>
            <a:r>
              <a:rPr lang="ru-RU" sz="3000" b="1" dirty="0" err="1" smtClean="0">
                <a:solidFill>
                  <a:srgbClr val="66FFCC"/>
                </a:solidFill>
              </a:rPr>
              <a:t>Класичний</a:t>
            </a:r>
            <a:r>
              <a:rPr lang="ru-RU" sz="3000" b="1" dirty="0" smtClean="0">
                <a:solidFill>
                  <a:srgbClr val="66FFCC"/>
                </a:solidFill>
              </a:rPr>
              <a:t> </a:t>
            </a:r>
            <a:r>
              <a:rPr lang="ru-RU" sz="3200" b="1" dirty="0" err="1" smtClean="0">
                <a:solidFill>
                  <a:srgbClr val="66FFCC"/>
                </a:solidFill>
              </a:rPr>
              <a:t>період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1853248"/>
            <a:ext cx="10652842" cy="439515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В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зявляється</a:t>
            </a:r>
            <a:r>
              <a:rPr lang="ru-RU" b="1" dirty="0" smtClean="0"/>
              <a:t> </a:t>
            </a:r>
            <a:r>
              <a:rPr lang="ru-RU" b="1" dirty="0" err="1"/>
              <a:t>зацікавленість</a:t>
            </a:r>
            <a:r>
              <a:rPr lang="ru-RU" b="1" dirty="0"/>
              <a:t> до </a:t>
            </a:r>
            <a:r>
              <a:rPr lang="ru-RU" b="1" dirty="0" err="1" smtClean="0"/>
              <a:t>етичної</a:t>
            </a:r>
            <a:r>
              <a:rPr lang="ru-RU" b="1" dirty="0" smtClean="0"/>
              <a:t> проблематики.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Агностики</a:t>
            </a:r>
            <a:r>
              <a:rPr lang="ru-RU" b="1" dirty="0"/>
              <a:t>, </a:t>
            </a:r>
            <a:r>
              <a:rPr lang="ru-RU" b="1" dirty="0" err="1"/>
              <a:t>матеріалісти</a:t>
            </a:r>
            <a:r>
              <a:rPr lang="ru-RU" b="1" dirty="0"/>
              <a:t> і </a:t>
            </a:r>
            <a:r>
              <a:rPr lang="ru-RU" b="1" dirty="0" err="1"/>
              <a:t>фаталісти</a:t>
            </a:r>
            <a:r>
              <a:rPr lang="ru-RU" b="1" dirty="0"/>
              <a:t> </a:t>
            </a:r>
            <a:r>
              <a:rPr lang="ru-RU" b="1" dirty="0" err="1"/>
              <a:t>виступають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брахманів</a:t>
            </a:r>
            <a:r>
              <a:rPr lang="ru-RU" b="1" dirty="0"/>
              <a:t> і </a:t>
            </a:r>
            <a:r>
              <a:rPr lang="ru-RU" b="1" dirty="0" err="1"/>
              <a:t>реформістів</a:t>
            </a:r>
            <a:r>
              <a:rPr lang="ru-RU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err="1" smtClean="0"/>
              <a:t>Розвиваються</a:t>
            </a:r>
            <a:r>
              <a:rPr lang="ru-RU" b="1" dirty="0" smtClean="0"/>
              <a:t> </a:t>
            </a:r>
            <a:r>
              <a:rPr lang="ru-RU" b="1" dirty="0" err="1"/>
              <a:t>школи</a:t>
            </a:r>
            <a:r>
              <a:rPr lang="ru-RU" b="1" dirty="0"/>
              <a:t> </a:t>
            </a:r>
            <a:r>
              <a:rPr lang="ru-RU" b="1" dirty="0" err="1"/>
              <a:t>філософії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назвою</a:t>
            </a:r>
            <a:r>
              <a:rPr lang="ru-RU" b="1" dirty="0"/>
              <a:t> </a:t>
            </a:r>
            <a:r>
              <a:rPr lang="ru-RU" b="1" dirty="0" err="1"/>
              <a:t>даршан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err="1" smtClean="0"/>
              <a:t>Класичні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 </a:t>
            </a:r>
            <a:r>
              <a:rPr lang="ru-RU" b="1" dirty="0" err="1"/>
              <a:t>індійської</a:t>
            </a:r>
            <a:r>
              <a:rPr lang="ru-RU" b="1" dirty="0"/>
              <a:t> </a:t>
            </a:r>
            <a:r>
              <a:rPr lang="ru-RU" b="1" dirty="0" err="1"/>
              <a:t>філософії</a:t>
            </a:r>
            <a:r>
              <a:rPr lang="ru-RU" b="1" dirty="0"/>
              <a:t> </a:t>
            </a:r>
            <a:r>
              <a:rPr lang="ru-RU" b="1" dirty="0" err="1"/>
              <a:t>поділяють</a:t>
            </a:r>
            <a:r>
              <a:rPr lang="ru-RU" b="1" dirty="0"/>
              <a:t> </a:t>
            </a:r>
            <a:r>
              <a:rPr lang="ru-RU" b="1" dirty="0" smtClean="0"/>
              <a:t>на: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err="1" smtClean="0"/>
              <a:t>ортодоксальні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астіка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визнають</a:t>
            </a:r>
            <a:r>
              <a:rPr lang="ru-RU" dirty="0"/>
              <a:t> авторитет Вед, 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err="1" smtClean="0"/>
              <a:t>неортодоксальні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настіка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авторитет не </a:t>
            </a:r>
            <a:r>
              <a:rPr lang="ru-RU" dirty="0" err="1"/>
              <a:t>визнають</a:t>
            </a:r>
            <a:r>
              <a:rPr lang="ru-RU" dirty="0"/>
              <a:t> </a:t>
            </a:r>
            <a:r>
              <a:rPr lang="ru-RU" dirty="0" smtClean="0"/>
              <a:t>Вед.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75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400" b="1" dirty="0" err="1" smtClean="0">
                <a:solidFill>
                  <a:srgbClr val="66FFCC"/>
                </a:solidFill>
              </a:rPr>
              <a:t>Класичний</a:t>
            </a:r>
            <a:r>
              <a:rPr lang="ru-RU" sz="4400" b="1" dirty="0" smtClean="0">
                <a:solidFill>
                  <a:srgbClr val="66FFCC"/>
                </a:solidFill>
              </a:rPr>
              <a:t> </a:t>
            </a:r>
            <a:r>
              <a:rPr lang="ru-RU" sz="4400" b="1" dirty="0" err="1">
                <a:solidFill>
                  <a:srgbClr val="66FFCC"/>
                </a:solidFill>
              </a:rPr>
              <a:t>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Ортодоксальних</a:t>
            </a:r>
            <a:r>
              <a:rPr lang="ru-RU" b="1" dirty="0"/>
              <a:t> </a:t>
            </a:r>
            <a:r>
              <a:rPr lang="ru-RU" b="1" dirty="0" err="1"/>
              <a:t>шкіл</a:t>
            </a:r>
            <a:r>
              <a:rPr lang="ru-RU" b="1" dirty="0"/>
              <a:t> </a:t>
            </a:r>
            <a:r>
              <a:rPr lang="ru-RU" b="1" dirty="0" err="1"/>
              <a:t>шість</a:t>
            </a:r>
            <a:r>
              <a:rPr lang="ru-RU" b="1" dirty="0"/>
              <a:t>:</a:t>
            </a:r>
          </a:p>
          <a:p>
            <a:pPr lvl="1"/>
            <a:r>
              <a:rPr lang="ru-RU" dirty="0" err="1" smtClean="0"/>
              <a:t>Міманса</a:t>
            </a:r>
            <a:r>
              <a:rPr lang="ru-RU" dirty="0" smtClean="0"/>
              <a:t> </a:t>
            </a:r>
            <a:r>
              <a:rPr lang="ru-RU" dirty="0"/>
              <a:t>— школа </a:t>
            </a:r>
            <a:r>
              <a:rPr lang="ru-RU" dirty="0" err="1"/>
              <a:t>ведичних</a:t>
            </a:r>
            <a:r>
              <a:rPr lang="ru-RU" dirty="0"/>
              <a:t> </a:t>
            </a:r>
            <a:r>
              <a:rPr lang="ru-RU" dirty="0" err="1"/>
              <a:t>ритуалів</a:t>
            </a:r>
            <a:endParaRPr lang="ru-RU" dirty="0"/>
          </a:p>
          <a:p>
            <a:pPr lvl="1"/>
            <a:r>
              <a:rPr lang="ru-RU" dirty="0"/>
              <a:t>Веданта — школа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Упанішад</a:t>
            </a:r>
            <a:r>
              <a:rPr lang="ru-RU" dirty="0"/>
              <a:t> з </a:t>
            </a:r>
            <a:r>
              <a:rPr lang="ru-RU" dirty="0" err="1"/>
              <a:t>наголосом</a:t>
            </a:r>
            <a:r>
              <a:rPr lang="ru-RU" dirty="0"/>
              <a:t> на </a:t>
            </a:r>
            <a:r>
              <a:rPr lang="ru-RU" dirty="0" err="1"/>
              <a:t>ведичній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endParaRPr lang="ru-RU" dirty="0"/>
          </a:p>
          <a:p>
            <a:pPr lvl="1"/>
            <a:r>
              <a:rPr lang="ru-RU" dirty="0" smtClean="0"/>
              <a:t>Йога </a:t>
            </a:r>
            <a:r>
              <a:rPr lang="ru-RU" dirty="0"/>
              <a:t>— школа </a:t>
            </a:r>
            <a:r>
              <a:rPr lang="ru-RU" dirty="0" err="1"/>
              <a:t>Патанджалі</a:t>
            </a:r>
            <a:r>
              <a:rPr lang="ru-RU" dirty="0"/>
              <a:t>, яка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метафізику</a:t>
            </a:r>
            <a:r>
              <a:rPr lang="ru-RU" dirty="0"/>
              <a:t> </a:t>
            </a:r>
            <a:r>
              <a:rPr lang="ru-RU" dirty="0" err="1"/>
              <a:t>самкх'я</a:t>
            </a:r>
            <a:endParaRPr lang="ru-RU" dirty="0"/>
          </a:p>
          <a:p>
            <a:pPr lvl="1"/>
            <a:r>
              <a:rPr lang="ru-RU" dirty="0" err="1"/>
              <a:t>Самкх'я</a:t>
            </a:r>
            <a:r>
              <a:rPr lang="ru-RU" dirty="0"/>
              <a:t> — школа </a:t>
            </a:r>
            <a:r>
              <a:rPr lang="ru-RU" dirty="0" err="1"/>
              <a:t>перечислень</a:t>
            </a:r>
            <a:endParaRPr lang="ru-RU" dirty="0"/>
          </a:p>
          <a:p>
            <a:pPr lvl="1"/>
            <a:r>
              <a:rPr lang="ru-RU" dirty="0" err="1"/>
              <a:t>Вайшешика</a:t>
            </a:r>
            <a:r>
              <a:rPr lang="ru-RU" dirty="0"/>
              <a:t> — </a:t>
            </a:r>
            <a:r>
              <a:rPr lang="ru-RU" dirty="0" err="1"/>
              <a:t>атомістична</a:t>
            </a:r>
            <a:r>
              <a:rPr lang="ru-RU" dirty="0"/>
              <a:t> школа</a:t>
            </a:r>
          </a:p>
          <a:p>
            <a:pPr lvl="1"/>
            <a:r>
              <a:rPr lang="ru-RU" dirty="0" err="1"/>
              <a:t>Ньяя</a:t>
            </a:r>
            <a:r>
              <a:rPr lang="ru-RU" dirty="0"/>
              <a:t> — школа </a:t>
            </a:r>
            <a:r>
              <a:rPr lang="ru-RU" dirty="0" err="1"/>
              <a:t>логіки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Три </a:t>
            </a:r>
            <a:r>
              <a:rPr lang="ru-RU" b="1" dirty="0" err="1"/>
              <a:t>неортодоксальні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:</a:t>
            </a:r>
          </a:p>
          <a:p>
            <a:pPr lvl="1"/>
            <a:r>
              <a:rPr lang="ru-RU" dirty="0"/>
              <a:t>Буддизм</a:t>
            </a:r>
          </a:p>
          <a:p>
            <a:pPr lvl="1"/>
            <a:r>
              <a:rPr lang="ru-RU" dirty="0" err="1"/>
              <a:t>Джайнізм</a:t>
            </a:r>
            <a:endParaRPr lang="ru-RU" dirty="0"/>
          </a:p>
          <a:p>
            <a:pPr lvl="1"/>
            <a:r>
              <a:rPr lang="ru-RU" dirty="0" err="1" smtClean="0"/>
              <a:t>Чарвака</a:t>
            </a:r>
            <a:r>
              <a:rPr lang="ru-RU" dirty="0" smtClean="0"/>
              <a:t> Локаята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59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2481943"/>
            <a:ext cx="11001829" cy="39914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Міманса</a:t>
            </a:r>
            <a:r>
              <a:rPr lang="ru-RU" dirty="0"/>
              <a:t>, </a:t>
            </a:r>
            <a:r>
              <a:rPr lang="ru-RU" dirty="0" err="1"/>
              <a:t>пурва-міманса</a:t>
            </a:r>
            <a:r>
              <a:rPr lang="ru-RU" dirty="0"/>
              <a:t> – одна з </a:t>
            </a:r>
            <a:r>
              <a:rPr lang="ru-RU" dirty="0" err="1"/>
              <a:t>ортодоксальних</a:t>
            </a:r>
            <a:r>
              <a:rPr lang="ru-RU" dirty="0"/>
              <a:t> систем </a:t>
            </a:r>
            <a:r>
              <a:rPr lang="ru-RU" dirty="0" err="1"/>
              <a:t>давньоіндійської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. </a:t>
            </a:r>
            <a:r>
              <a:rPr lang="ru-RU" dirty="0" err="1"/>
              <a:t>Викладена</a:t>
            </a:r>
            <a:r>
              <a:rPr lang="ru-RU" dirty="0"/>
              <a:t> в </a:t>
            </a:r>
            <a:r>
              <a:rPr lang="ru-RU" dirty="0" err="1"/>
              <a:t>Міманса</a:t>
            </a:r>
            <a:r>
              <a:rPr lang="ru-RU" dirty="0"/>
              <a:t>-сутрах.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err="1"/>
              <a:t>Послідовники</a:t>
            </a:r>
            <a:r>
              <a:rPr lang="ru-RU" dirty="0"/>
              <a:t> </a:t>
            </a:r>
            <a:r>
              <a:rPr lang="ru-RU" dirty="0" err="1"/>
              <a:t>міманси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Веди не є </a:t>
            </a:r>
            <a:r>
              <a:rPr lang="ru-RU" dirty="0" err="1"/>
              <a:t>божественним</a:t>
            </a:r>
            <a:r>
              <a:rPr lang="ru-RU" dirty="0"/>
              <a:t> </a:t>
            </a:r>
            <a:r>
              <a:rPr lang="ru-RU" dirty="0" err="1"/>
              <a:t>одкровенням</a:t>
            </a:r>
            <a:r>
              <a:rPr lang="ru-RU" dirty="0"/>
              <a:t>, і тому </a:t>
            </a:r>
            <a:r>
              <a:rPr lang="ru-RU" dirty="0" err="1"/>
              <a:t>ведичні</a:t>
            </a:r>
            <a:r>
              <a:rPr lang="ru-RU" dirty="0"/>
              <a:t>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філософські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обґрунтувань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Міманса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перевтілень</a:t>
            </a:r>
            <a:r>
              <a:rPr lang="ru-RU" dirty="0"/>
              <a:t> (</a:t>
            </a:r>
            <a:r>
              <a:rPr lang="ru-RU" dirty="0" err="1"/>
              <a:t>мокші</a:t>
            </a:r>
            <a:r>
              <a:rPr lang="ru-RU" dirty="0"/>
              <a:t>)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. Але до </a:t>
            </a:r>
            <a:r>
              <a:rPr lang="ru-RU" dirty="0" err="1"/>
              <a:t>мокші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прийти і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прагнень</a:t>
            </a:r>
            <a:r>
              <a:rPr lang="ru-RU" dirty="0"/>
              <a:t> </a:t>
            </a:r>
            <a:r>
              <a:rPr lang="ru-RU" dirty="0" smtClean="0"/>
              <a:t>--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беззастережному</a:t>
            </a:r>
            <a:r>
              <a:rPr lang="ru-RU" dirty="0"/>
              <a:t> </a:t>
            </a:r>
            <a:r>
              <a:rPr lang="ru-RU" dirty="0" err="1"/>
              <a:t>дотриманню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і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 --</a:t>
            </a:r>
            <a:r>
              <a:rPr lang="ru-RU" dirty="0" smtClean="0"/>
              <a:t> </a:t>
            </a:r>
            <a:r>
              <a:rPr lang="ru-RU" dirty="0" err="1"/>
              <a:t>дхарми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err="1" smtClean="0"/>
              <a:t>Міманса</a:t>
            </a:r>
            <a:r>
              <a:rPr lang="ru-RU" dirty="0" smtClean="0"/>
              <a:t> </a:t>
            </a:r>
            <a:r>
              <a:rPr lang="ru-RU" dirty="0" err="1"/>
              <a:t>тісніше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релігією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санкх'я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реалістичність</a:t>
            </a:r>
            <a:r>
              <a:rPr lang="ru-RU" dirty="0"/>
              <a:t> і </a:t>
            </a:r>
            <a:r>
              <a:rPr lang="ru-RU" dirty="0" err="1"/>
              <a:t>раціоналістичність</a:t>
            </a:r>
            <a:r>
              <a:rPr lang="ru-RU" dirty="0"/>
              <a:t>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dirty="0" err="1"/>
              <a:t>міманси</a:t>
            </a:r>
            <a:r>
              <a:rPr lang="ru-RU" dirty="0"/>
              <a:t> </a:t>
            </a:r>
            <a:r>
              <a:rPr lang="ru-RU" dirty="0" err="1"/>
              <a:t>зближує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</a:t>
            </a:r>
            <a:r>
              <a:rPr lang="ru-RU" dirty="0" err="1"/>
              <a:t>давньоіндійським</a:t>
            </a:r>
            <a:r>
              <a:rPr lang="ru-RU" dirty="0"/>
              <a:t> </a:t>
            </a:r>
            <a:r>
              <a:rPr lang="ru-RU" dirty="0" err="1"/>
              <a:t>матеріалізмом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73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 smtClean="0">
                <a:solidFill>
                  <a:srgbClr val="66FFCC"/>
                </a:solidFill>
              </a:rPr>
              <a:t>Класичний</a:t>
            </a:r>
            <a:r>
              <a:rPr lang="ru-RU" sz="4000" b="1" dirty="0" smtClean="0">
                <a:solidFill>
                  <a:srgbClr val="66FFCC"/>
                </a:solidFill>
              </a:rPr>
              <a:t> </a:t>
            </a:r>
            <a:r>
              <a:rPr lang="ru-RU" sz="4000" b="1" dirty="0" err="1" smtClean="0">
                <a:solidFill>
                  <a:srgbClr val="66FFCC"/>
                </a:solidFill>
              </a:rPr>
              <a:t>період</a:t>
            </a:r>
            <a:r>
              <a:rPr lang="ru-RU" sz="4000" b="1" dirty="0" smtClean="0">
                <a:solidFill>
                  <a:srgbClr val="66FFCC"/>
                </a:solidFill>
              </a:rPr>
              <a:t/>
            </a:r>
            <a:br>
              <a:rPr lang="ru-RU" sz="4000" b="1" dirty="0" smtClean="0">
                <a:solidFill>
                  <a:srgbClr val="66FFCC"/>
                </a:solidFill>
              </a:rPr>
            </a:br>
            <a:r>
              <a:rPr lang="ru-RU" sz="3200" b="1" dirty="0" err="1" smtClean="0">
                <a:solidFill>
                  <a:srgbClr val="FFFF00"/>
                </a:solidFill>
              </a:rPr>
              <a:t>Ортодоксальні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школи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70629"/>
            <a:ext cx="10377488" cy="35777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Веданта </a:t>
            </a:r>
            <a:r>
              <a:rPr lang="ru-RU" dirty="0" smtClean="0"/>
              <a:t>– школа </a:t>
            </a:r>
            <a:r>
              <a:rPr lang="ru-RU" dirty="0" err="1"/>
              <a:t>індуїстської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Упанішадах</a:t>
            </a:r>
            <a:r>
              <a:rPr lang="ru-RU" dirty="0"/>
              <a:t>; особливо </a:t>
            </a:r>
            <a:r>
              <a:rPr lang="ru-RU" dirty="0" err="1"/>
              <a:t>моністична</a:t>
            </a:r>
            <a:r>
              <a:rPr lang="ru-RU" dirty="0"/>
              <a:t> система </a:t>
            </a:r>
            <a:r>
              <a:rPr lang="ru-RU" dirty="0" err="1"/>
              <a:t>Шанкара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вчить</a:t>
            </a:r>
            <a:r>
              <a:rPr lang="ru-RU" dirty="0"/>
              <a:t> </a:t>
            </a:r>
            <a:r>
              <a:rPr lang="ru-RU" dirty="0" err="1"/>
              <a:t>поклонінню</a:t>
            </a:r>
            <a:r>
              <a:rPr lang="ru-RU" dirty="0"/>
              <a:t> Брахману (</a:t>
            </a:r>
            <a:r>
              <a:rPr lang="ru-RU" dirty="0" err="1"/>
              <a:t>Вішну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err="1"/>
              <a:t>Вчення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слідують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Веданти</a:t>
            </a:r>
            <a:r>
              <a:rPr lang="ru-RU" dirty="0"/>
              <a:t>, </a:t>
            </a:r>
            <a:r>
              <a:rPr lang="ru-RU" dirty="0" err="1"/>
              <a:t>ґрунтуються</a:t>
            </a:r>
            <a:r>
              <a:rPr lang="ru-RU" dirty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тверженнях</a:t>
            </a:r>
            <a:r>
              <a:rPr lang="ru-RU" dirty="0"/>
              <a:t>:</a:t>
            </a:r>
          </a:p>
          <a:p>
            <a:pPr lvl="1" algn="just"/>
            <a:r>
              <a:rPr lang="ru-RU" dirty="0"/>
              <a:t>Людина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божественну</a:t>
            </a:r>
            <a:r>
              <a:rPr lang="ru-RU" dirty="0"/>
              <a:t> природу.</a:t>
            </a:r>
          </a:p>
          <a:p>
            <a:pPr lvl="1" algn="just"/>
            <a:r>
              <a:rPr lang="ru-RU" dirty="0"/>
              <a:t>Мета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збагнути</a:t>
            </a:r>
            <a:r>
              <a:rPr lang="ru-RU" dirty="0"/>
              <a:t> свою </a:t>
            </a:r>
            <a:r>
              <a:rPr lang="ru-RU" dirty="0" err="1"/>
              <a:t>божественну</a:t>
            </a:r>
            <a:r>
              <a:rPr lang="ru-RU" dirty="0"/>
              <a:t> природу.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Веданта ставить перед </a:t>
            </a:r>
            <a:r>
              <a:rPr lang="ru-RU" dirty="0" err="1"/>
              <a:t>людиною</a:t>
            </a:r>
            <a:r>
              <a:rPr lang="ru-RU" dirty="0"/>
              <a:t> мету </a:t>
            </a:r>
            <a:r>
              <a:rPr lang="ru-RU" dirty="0" err="1"/>
              <a:t>досягнути</a:t>
            </a:r>
            <a:r>
              <a:rPr lang="ru-RU" dirty="0"/>
              <a:t> стану </a:t>
            </a:r>
            <a:r>
              <a:rPr lang="ru-RU" dirty="0" err="1"/>
              <a:t>самоусвідомлення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стану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жодними</a:t>
            </a:r>
            <a:r>
              <a:rPr lang="ru-RU" dirty="0"/>
              <a:t> словами.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07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71" y="2502861"/>
            <a:ext cx="10900229" cy="39850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Філософія</a:t>
            </a:r>
            <a:r>
              <a:rPr lang="ru-RU" dirty="0"/>
              <a:t> йоги </a:t>
            </a:r>
            <a:r>
              <a:rPr lang="ru-RU" dirty="0" err="1"/>
              <a:t>опирається</a:t>
            </a:r>
            <a:r>
              <a:rPr lang="ru-RU" dirty="0"/>
              <a:t> на </a:t>
            </a:r>
            <a:r>
              <a:rPr lang="ru-RU" dirty="0" err="1"/>
              <a:t>найдавнішу</a:t>
            </a:r>
            <a:r>
              <a:rPr lang="ru-RU" dirty="0"/>
              <a:t> </a:t>
            </a:r>
            <a:r>
              <a:rPr lang="ru-RU" dirty="0" err="1"/>
              <a:t>філософську</a:t>
            </a:r>
            <a:r>
              <a:rPr lang="ru-RU" dirty="0"/>
              <a:t> систему </a:t>
            </a:r>
            <a:r>
              <a:rPr lang="ru-RU" dirty="0" err="1"/>
              <a:t>Індії</a:t>
            </a:r>
            <a:r>
              <a:rPr lang="ru-RU" dirty="0"/>
              <a:t> </a:t>
            </a:r>
            <a:r>
              <a:rPr lang="ru-RU" dirty="0" err="1"/>
              <a:t>санкх'я</a:t>
            </a:r>
            <a:r>
              <a:rPr lang="ru-RU" dirty="0"/>
              <a:t>,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метафізику</a:t>
            </a:r>
            <a:r>
              <a:rPr lang="ru-RU" dirty="0"/>
              <a:t> й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, </a:t>
            </a:r>
            <a:r>
              <a:rPr lang="ru-RU" dirty="0" err="1"/>
              <a:t>відрізняючись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вірою</a:t>
            </a:r>
            <a:r>
              <a:rPr lang="ru-RU" dirty="0"/>
              <a:t> у </a:t>
            </a:r>
            <a:r>
              <a:rPr lang="ru-RU" dirty="0" err="1"/>
              <a:t>всесвітній</a:t>
            </a:r>
            <a:r>
              <a:rPr lang="ru-RU" dirty="0"/>
              <a:t> дух (</a:t>
            </a:r>
            <a:r>
              <a:rPr lang="ru-RU" dirty="0" err="1"/>
              <a:t>Параматму</a:t>
            </a:r>
            <a:r>
              <a:rPr lang="ru-RU" dirty="0"/>
              <a:t>). </a:t>
            </a:r>
          </a:p>
          <a:p>
            <a:pPr marL="0" indent="0" algn="just">
              <a:buNone/>
            </a:pPr>
            <a:r>
              <a:rPr lang="ru-RU" dirty="0"/>
              <a:t>Йога, як і </a:t>
            </a:r>
            <a:r>
              <a:rPr lang="ru-RU" dirty="0" err="1"/>
              <a:t>санкх'я</a:t>
            </a:r>
            <a:r>
              <a:rPr lang="ru-RU" dirty="0"/>
              <a:t> </a:t>
            </a:r>
            <a:r>
              <a:rPr lang="ru-RU" dirty="0" err="1"/>
              <a:t>дуалістична</a:t>
            </a:r>
            <a:r>
              <a:rPr lang="ru-RU" dirty="0"/>
              <a:t> - </a:t>
            </a:r>
            <a:r>
              <a:rPr lang="ru-RU" dirty="0" err="1"/>
              <a:t>світ</a:t>
            </a:r>
            <a:r>
              <a:rPr lang="ru-RU" dirty="0"/>
              <a:t>, з </a:t>
            </a:r>
            <a:r>
              <a:rPr lang="ru-RU" dirty="0" err="1"/>
              <a:t>її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першооснови</a:t>
            </a:r>
            <a:r>
              <a:rPr lang="ru-RU" dirty="0"/>
              <a:t> - </a:t>
            </a:r>
            <a:r>
              <a:rPr lang="ru-RU" dirty="0" err="1"/>
              <a:t>ідеальну</a:t>
            </a:r>
            <a:r>
              <a:rPr lang="ru-RU" dirty="0"/>
              <a:t> (</a:t>
            </a:r>
            <a:r>
              <a:rPr lang="ru-RU" dirty="0" err="1"/>
              <a:t>пуруша</a:t>
            </a:r>
            <a:r>
              <a:rPr lang="ru-RU" dirty="0"/>
              <a:t>) та </a:t>
            </a:r>
            <a:r>
              <a:rPr lang="ru-RU" dirty="0" err="1"/>
              <a:t>матеріальну</a:t>
            </a:r>
            <a:r>
              <a:rPr lang="ru-RU" dirty="0"/>
              <a:t> (</a:t>
            </a:r>
            <a:r>
              <a:rPr lang="ru-RU" dirty="0" err="1"/>
              <a:t>пракріті</a:t>
            </a:r>
            <a:r>
              <a:rPr lang="ru-RU" dirty="0"/>
              <a:t>). </a:t>
            </a:r>
          </a:p>
          <a:p>
            <a:pPr lvl="1" algn="just"/>
            <a:r>
              <a:rPr lang="ru-RU" dirty="0" err="1"/>
              <a:t>Ідеальна</a:t>
            </a:r>
            <a:r>
              <a:rPr lang="ru-RU" dirty="0"/>
              <a:t> </a:t>
            </a:r>
            <a:r>
              <a:rPr lang="ru-RU" dirty="0" err="1"/>
              <a:t>першооснова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плюралістична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душ (</a:t>
            </a:r>
            <a:r>
              <a:rPr lang="ru-RU" dirty="0" err="1"/>
              <a:t>джива</a:t>
            </a:r>
            <a:r>
              <a:rPr lang="ru-RU" dirty="0"/>
              <a:t>). </a:t>
            </a:r>
            <a:r>
              <a:rPr lang="ru-RU" dirty="0" smtClean="0"/>
              <a:t>	</a:t>
            </a:r>
          </a:p>
          <a:p>
            <a:pPr lvl="1" algn="just"/>
            <a:r>
              <a:rPr lang="ru-RU" dirty="0" err="1" smtClean="0"/>
              <a:t>Матеріальна</a:t>
            </a:r>
            <a:r>
              <a:rPr lang="ru-RU" dirty="0" smtClean="0"/>
              <a:t> </a:t>
            </a:r>
            <a:r>
              <a:rPr lang="ru-RU" dirty="0" err="1"/>
              <a:t>пракріті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і </a:t>
            </a:r>
            <a:r>
              <a:rPr lang="ru-RU" dirty="0" err="1"/>
              <a:t>пронизує</a:t>
            </a:r>
            <a:r>
              <a:rPr lang="ru-RU" dirty="0"/>
              <a:t> все, </a:t>
            </a:r>
            <a:r>
              <a:rPr lang="ru-RU" dirty="0" err="1"/>
              <a:t>зв'язуючи</a:t>
            </a:r>
            <a:r>
              <a:rPr lang="ru-RU" dirty="0"/>
              <a:t> </a:t>
            </a:r>
            <a:r>
              <a:rPr lang="ru-RU" dirty="0" err="1"/>
              <a:t>індивідуальну</a:t>
            </a:r>
            <a:r>
              <a:rPr lang="ru-RU" dirty="0"/>
              <a:t> душу з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думками. </a:t>
            </a:r>
          </a:p>
          <a:p>
            <a:pPr marL="0" indent="0" algn="just">
              <a:buNone/>
            </a:pPr>
            <a:r>
              <a:rPr lang="ru-RU" dirty="0"/>
              <a:t>Мета йоги - </a:t>
            </a:r>
            <a:r>
              <a:rPr lang="ru-RU" dirty="0" err="1"/>
              <a:t>звільнитися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, і </a:t>
            </a:r>
            <a:r>
              <a:rPr lang="ru-RU" dirty="0" err="1"/>
              <a:t>різні</a:t>
            </a:r>
            <a:r>
              <a:rPr lang="ru-RU" dirty="0"/>
              <a:t> напрямки й </a:t>
            </a:r>
            <a:r>
              <a:rPr lang="ru-RU" dirty="0" err="1"/>
              <a:t>школи</a:t>
            </a:r>
            <a:r>
              <a:rPr lang="ru-RU" dirty="0"/>
              <a:t> йоги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такого стану.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0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322286"/>
            <a:ext cx="10638745" cy="4267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Самкх'я</a:t>
            </a:r>
            <a:r>
              <a:rPr lang="ru-RU" dirty="0"/>
              <a:t> одна з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філософських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в </a:t>
            </a:r>
            <a:r>
              <a:rPr lang="ru-RU" dirty="0" err="1"/>
              <a:t>Індії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Самкх'я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тих </a:t>
            </a:r>
            <a:r>
              <a:rPr lang="ru-RU" dirty="0" err="1"/>
              <a:t>індійських</a:t>
            </a:r>
            <a:r>
              <a:rPr lang="ru-RU" dirty="0"/>
              <a:t> </a:t>
            </a:r>
            <a:r>
              <a:rPr lang="ru-RU" dirty="0" err="1"/>
              <a:t>філософських</a:t>
            </a:r>
            <a:r>
              <a:rPr lang="ru-RU" dirty="0"/>
              <a:t> систем,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ортодоксальними</a:t>
            </a:r>
            <a:r>
              <a:rPr lang="ru-RU" dirty="0"/>
              <a:t> (</a:t>
            </a:r>
            <a:r>
              <a:rPr lang="ru-RU" dirty="0" err="1"/>
              <a:t>астіка</a:t>
            </a:r>
            <a:r>
              <a:rPr lang="ru-RU" dirty="0"/>
              <a:t>),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визнають</a:t>
            </a:r>
            <a:r>
              <a:rPr lang="ru-RU" dirty="0"/>
              <a:t> авторитет Вед.</a:t>
            </a:r>
          </a:p>
          <a:p>
            <a:pPr algn="just"/>
            <a:r>
              <a:rPr lang="ru-RU" dirty="0" err="1" smtClean="0"/>
              <a:t>Санкх'я</a:t>
            </a:r>
            <a:r>
              <a:rPr lang="ru-RU" dirty="0" smtClean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дуалістичних</a:t>
            </a:r>
            <a:r>
              <a:rPr lang="ru-RU" dirty="0"/>
              <a:t> </a:t>
            </a:r>
            <a:r>
              <a:rPr lang="ru-RU" dirty="0" err="1"/>
              <a:t>філософських</a:t>
            </a:r>
            <a:r>
              <a:rPr lang="ru-RU" dirty="0"/>
              <a:t> систем. Вона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Всесвіт</a:t>
            </a:r>
            <a:r>
              <a:rPr lang="ru-RU" dirty="0"/>
              <a:t> як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першооснов</a:t>
            </a:r>
            <a:r>
              <a:rPr lang="ru-RU" dirty="0"/>
              <a:t>: </a:t>
            </a:r>
            <a:r>
              <a:rPr lang="ru-RU" dirty="0" err="1"/>
              <a:t>пуруші</a:t>
            </a:r>
            <a:r>
              <a:rPr lang="ru-RU" dirty="0"/>
              <a:t> (</a:t>
            </a:r>
            <a:r>
              <a:rPr lang="ru-RU" dirty="0" err="1"/>
              <a:t>свідомості</a:t>
            </a:r>
            <a:r>
              <a:rPr lang="ru-RU" dirty="0"/>
              <a:t>) та </a:t>
            </a:r>
            <a:r>
              <a:rPr lang="ru-RU" dirty="0" err="1"/>
              <a:t>пракріті</a:t>
            </a:r>
            <a:r>
              <a:rPr lang="ru-RU" dirty="0"/>
              <a:t> (</a:t>
            </a:r>
            <a:r>
              <a:rPr lang="ru-RU" dirty="0" err="1"/>
              <a:t>матеріальних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). </a:t>
            </a:r>
          </a:p>
          <a:p>
            <a:pPr lvl="1" algn="just"/>
            <a:r>
              <a:rPr lang="ru-RU" dirty="0" err="1"/>
              <a:t>Пракріті</a:t>
            </a:r>
            <a:r>
              <a:rPr lang="ru-RU" dirty="0"/>
              <a:t> </a:t>
            </a:r>
            <a:r>
              <a:rPr lang="ru-RU" dirty="0" err="1"/>
              <a:t>роздвоюється</a:t>
            </a:r>
            <a:r>
              <a:rPr lang="ru-RU" dirty="0"/>
              <a:t> на </a:t>
            </a:r>
            <a:r>
              <a:rPr lang="ru-RU" dirty="0" err="1"/>
              <a:t>живе</a:t>
            </a:r>
            <a:r>
              <a:rPr lang="ru-RU" dirty="0"/>
              <a:t> та </a:t>
            </a:r>
            <a:r>
              <a:rPr lang="ru-RU" dirty="0" err="1"/>
              <a:t>неживе</a:t>
            </a:r>
            <a:r>
              <a:rPr lang="ru-RU" dirty="0"/>
              <a:t>. </a:t>
            </a:r>
          </a:p>
          <a:p>
            <a:pPr lvl="1" algn="just"/>
            <a:r>
              <a:rPr lang="ru-RU" dirty="0" err="1"/>
              <a:t>Пуруша</a:t>
            </a:r>
            <a:r>
              <a:rPr lang="ru-RU" dirty="0"/>
              <a:t>  </a:t>
            </a:r>
            <a:r>
              <a:rPr lang="ru-RU" dirty="0" err="1"/>
              <a:t>розпадається</a:t>
            </a:r>
            <a:r>
              <a:rPr lang="ru-RU" dirty="0"/>
              <a:t> на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джива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зливаються</a:t>
            </a:r>
            <a:r>
              <a:rPr lang="ru-RU" dirty="0"/>
              <a:t> з </a:t>
            </a:r>
            <a:r>
              <a:rPr lang="ru-RU" dirty="0" err="1"/>
              <a:t>тілами</a:t>
            </a:r>
            <a:r>
              <a:rPr lang="ru-RU" dirty="0"/>
              <a:t> й </a:t>
            </a:r>
            <a:r>
              <a:rPr lang="ru-RU" dirty="0" err="1"/>
              <a:t>розумом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пракріті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 </a:t>
            </a:r>
            <a:r>
              <a:rPr lang="ru-RU" dirty="0" err="1" smtClean="0"/>
              <a:t>Самкх'я</a:t>
            </a:r>
            <a:r>
              <a:rPr lang="ru-RU" dirty="0" smtClean="0"/>
              <a:t>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будь-яке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через три </a:t>
            </a:r>
            <a:r>
              <a:rPr lang="ru-RU" dirty="0" err="1"/>
              <a:t>прамани</a:t>
            </a:r>
            <a:r>
              <a:rPr lang="ru-RU" dirty="0"/>
              <a:t> (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):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чуттєве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, </a:t>
            </a:r>
            <a:r>
              <a:rPr lang="ru-RU" dirty="0" err="1"/>
              <a:t>логічні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та </a:t>
            </a:r>
            <a:r>
              <a:rPr lang="ru-RU" dirty="0" err="1"/>
              <a:t>словесне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: </a:t>
            </a:r>
            <a:r>
              <a:rPr lang="ru-RU" dirty="0" err="1"/>
              <a:t>нерозпізнане</a:t>
            </a:r>
            <a:r>
              <a:rPr lang="ru-RU" dirty="0"/>
              <a:t> та </a:t>
            </a:r>
            <a:r>
              <a:rPr lang="ru-RU" dirty="0" err="1"/>
              <a:t>розпізнане</a:t>
            </a:r>
            <a:r>
              <a:rPr lang="ru-RU" dirty="0"/>
              <a:t>. </a:t>
            </a:r>
            <a:r>
              <a:rPr lang="ru-RU" dirty="0" err="1"/>
              <a:t>Нерозпізнані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є просто </a:t>
            </a:r>
            <a:r>
              <a:rPr lang="ru-RU" dirty="0" err="1"/>
              <a:t>враженнями</a:t>
            </a:r>
            <a:r>
              <a:rPr lang="ru-RU" dirty="0"/>
              <a:t>, без </a:t>
            </a:r>
            <a:r>
              <a:rPr lang="ru-RU" dirty="0" err="1"/>
              <a:t>розуміння</a:t>
            </a:r>
            <a:r>
              <a:rPr lang="ru-RU" dirty="0"/>
              <a:t>. Вони не </a:t>
            </a:r>
            <a:r>
              <a:rPr lang="ru-RU" dirty="0" err="1"/>
              <a:t>відкривають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.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пізнається</a:t>
            </a:r>
            <a:r>
              <a:rPr lang="ru-RU" dirty="0"/>
              <a:t>, але не </a:t>
            </a:r>
            <a:r>
              <a:rPr lang="ru-RU" dirty="0" err="1"/>
              <a:t>розпізнається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72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школи</a:t>
            </a:r>
            <a:r>
              <a:rPr lang="ru-RU" sz="3200" b="1" dirty="0" smtClean="0">
                <a:solidFill>
                  <a:srgbClr val="FFFF00"/>
                </a:solidFill>
              </a:rPr>
              <a:t>										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380342"/>
            <a:ext cx="10624231" cy="4107543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Вайшешика</a:t>
            </a:r>
            <a:r>
              <a:rPr lang="ru-RU" dirty="0" smtClean="0"/>
              <a:t> </a:t>
            </a:r>
            <a:r>
              <a:rPr lang="ru-RU" dirty="0" err="1" smtClean="0"/>
              <a:t>проголошує</a:t>
            </a:r>
            <a:r>
              <a:rPr lang="ru-RU" dirty="0" smtClean="0"/>
              <a:t> </a:t>
            </a:r>
            <a:r>
              <a:rPr lang="ru-RU" dirty="0" err="1" smtClean="0"/>
              <a:t>своєрідну</a:t>
            </a:r>
            <a:r>
              <a:rPr lang="ru-RU" dirty="0" smtClean="0"/>
              <a:t> форму </a:t>
            </a:r>
            <a:r>
              <a:rPr lang="ru-RU" dirty="0" err="1" smtClean="0"/>
              <a:t>атомізму</a:t>
            </a:r>
            <a:r>
              <a:rPr lang="ru-RU" dirty="0" smtClean="0"/>
              <a:t>, </a:t>
            </a:r>
            <a:r>
              <a:rPr lang="ru-RU" dirty="0" err="1" smtClean="0"/>
              <a:t>постулюючи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 </a:t>
            </a:r>
            <a:r>
              <a:rPr lang="ru-RU" dirty="0" err="1" smtClean="0"/>
              <a:t>зводяться</a:t>
            </a:r>
            <a:r>
              <a:rPr lang="ru-RU" dirty="0" smtClean="0"/>
              <a:t> до </a:t>
            </a:r>
            <a:r>
              <a:rPr lang="ru-RU" dirty="0" err="1" smtClean="0"/>
              <a:t>скінченного</a:t>
            </a:r>
            <a:r>
              <a:rPr lang="ru-RU" dirty="0" smtClean="0"/>
              <a:t> числа </a:t>
            </a:r>
            <a:r>
              <a:rPr lang="ru-RU" dirty="0" err="1" smtClean="0"/>
              <a:t>атомів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Вайшешика</a:t>
            </a:r>
            <a:r>
              <a:rPr lang="ru-RU" dirty="0" smtClean="0"/>
              <a:t> </a:t>
            </a:r>
            <a:r>
              <a:rPr lang="ru-RU" dirty="0" err="1" smtClean="0"/>
              <a:t>визнає</a:t>
            </a:r>
            <a:r>
              <a:rPr lang="ru-RU" dirty="0" smtClean="0"/>
              <a:t>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субстанцій</a:t>
            </a:r>
            <a:r>
              <a:rPr lang="ru-RU" dirty="0" smtClean="0"/>
              <a:t> - землю, воду,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ефір</a:t>
            </a:r>
            <a:r>
              <a:rPr lang="ru-RU" dirty="0" smtClean="0"/>
              <a:t>, час, </a:t>
            </a:r>
            <a:r>
              <a:rPr lang="ru-RU" dirty="0" err="1" smtClean="0"/>
              <a:t>простір</a:t>
            </a:r>
            <a:r>
              <a:rPr lang="ru-RU" dirty="0" smtClean="0"/>
              <a:t>, душу і </a:t>
            </a:r>
            <a:r>
              <a:rPr lang="ru-RU" dirty="0" err="1" smtClean="0"/>
              <a:t>розум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атомів</a:t>
            </a:r>
            <a:r>
              <a:rPr lang="ru-RU" dirty="0" smtClean="0"/>
              <a:t>, </a:t>
            </a:r>
            <a:r>
              <a:rPr lang="ru-RU" dirty="0" err="1" smtClean="0"/>
              <a:t>несотворімість</a:t>
            </a:r>
            <a:r>
              <a:rPr lang="ru-RU" dirty="0" smtClean="0"/>
              <a:t> і </a:t>
            </a:r>
            <a:r>
              <a:rPr lang="ru-RU" dirty="0" err="1" smtClean="0"/>
              <a:t>незнищенність</a:t>
            </a:r>
            <a:r>
              <a:rPr lang="ru-RU" dirty="0" smtClean="0"/>
              <a:t>.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якостями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специфіку</a:t>
            </a:r>
            <a:r>
              <a:rPr lang="ru-RU" dirty="0" smtClean="0"/>
              <a:t> речей, </a:t>
            </a:r>
            <a:r>
              <a:rPr lang="ru-RU" dirty="0" err="1" smtClean="0"/>
              <a:t>з’єднання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поєднаннях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різноманіття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Вайшешика</a:t>
            </a:r>
            <a:r>
              <a:rPr lang="ru-RU" dirty="0" smtClean="0"/>
              <a:t> ставить перед </a:t>
            </a:r>
            <a:r>
              <a:rPr lang="ru-RU" dirty="0" err="1" smtClean="0"/>
              <a:t>людиною</a:t>
            </a:r>
            <a:r>
              <a:rPr lang="ru-RU" dirty="0" smtClean="0"/>
              <a:t> мету –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я. </a:t>
            </a:r>
            <a:r>
              <a:rPr lang="ru-RU" dirty="0" err="1" smtClean="0"/>
              <a:t>Представники</a:t>
            </a:r>
            <a:r>
              <a:rPr lang="ru-RU" dirty="0" smtClean="0"/>
              <a:t> ц</a:t>
            </a:r>
            <a:r>
              <a:rPr lang="uk-UA" dirty="0" err="1" smtClean="0"/>
              <a:t>ієї</a:t>
            </a:r>
            <a:r>
              <a:rPr lang="ru-RU" dirty="0" smtClean="0"/>
              <a:t> </a:t>
            </a:r>
            <a:r>
              <a:rPr lang="ru-RU" dirty="0" err="1" smtClean="0"/>
              <a:t>шк</a:t>
            </a:r>
            <a:r>
              <a:rPr lang="uk-UA" dirty="0" err="1" smtClean="0"/>
              <a:t>оли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корінною</a:t>
            </a:r>
            <a:r>
              <a:rPr lang="ru-RU" dirty="0" smtClean="0"/>
              <a:t> причиною болю і </a:t>
            </a:r>
            <a:r>
              <a:rPr lang="ru-RU" dirty="0" err="1" smtClean="0"/>
              <a:t>страждання</a:t>
            </a:r>
            <a:r>
              <a:rPr lang="ru-RU" dirty="0" smtClean="0"/>
              <a:t> є </a:t>
            </a:r>
            <a:r>
              <a:rPr lang="ru-RU" dirty="0" err="1" smtClean="0"/>
              <a:t>незнання</a:t>
            </a:r>
            <a:r>
              <a:rPr lang="ru-RU" dirty="0" smtClean="0"/>
              <a:t>. </a:t>
            </a:r>
            <a:r>
              <a:rPr lang="ru-RU" dirty="0" err="1" smtClean="0"/>
              <a:t>Звільнення</a:t>
            </a:r>
            <a:r>
              <a:rPr lang="ru-RU" dirty="0" smtClean="0"/>
              <a:t> – </a:t>
            </a:r>
            <a:r>
              <a:rPr lang="ru-RU" dirty="0" err="1" smtClean="0"/>
              <a:t>абсолютне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страждань</a:t>
            </a:r>
            <a:r>
              <a:rPr lang="ru-RU" dirty="0" smtClean="0"/>
              <a:t> –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досягнуто</a:t>
            </a:r>
            <a:r>
              <a:rPr lang="ru-RU" dirty="0" smtClean="0"/>
              <a:t> через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реальності.Існує</a:t>
            </a:r>
            <a:r>
              <a:rPr lang="ru-RU" dirty="0" smtClean="0"/>
              <a:t> два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: </a:t>
            </a:r>
            <a:r>
              <a:rPr lang="ru-RU" dirty="0" err="1" smtClean="0"/>
              <a:t>сприйняття</a:t>
            </a:r>
            <a:r>
              <a:rPr lang="ru-RU" dirty="0" smtClean="0"/>
              <a:t> і </a:t>
            </a:r>
            <a:r>
              <a:rPr lang="ru-RU" dirty="0" err="1" smtClean="0"/>
              <a:t>логічний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55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525486"/>
            <a:ext cx="10464574" cy="37229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Ньяя</a:t>
            </a:r>
            <a:r>
              <a:rPr lang="ru-RU" dirty="0"/>
              <a:t> — одна з </a:t>
            </a:r>
            <a:r>
              <a:rPr lang="ru-RU" dirty="0" err="1"/>
              <a:t>ортодоксальних</a:t>
            </a:r>
            <a:r>
              <a:rPr lang="ru-RU" dirty="0"/>
              <a:t> (</a:t>
            </a:r>
            <a:r>
              <a:rPr lang="ru-RU" dirty="0" err="1"/>
              <a:t>астіка</a:t>
            </a:r>
            <a:r>
              <a:rPr lang="ru-RU" dirty="0"/>
              <a:t>)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індійської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, яку </a:t>
            </a:r>
            <a:r>
              <a:rPr lang="ru-RU" dirty="0" err="1"/>
              <a:t>характеризують</a:t>
            </a:r>
            <a:r>
              <a:rPr lang="ru-RU" dirty="0"/>
              <a:t> як школу </a:t>
            </a:r>
            <a:r>
              <a:rPr lang="ru-RU" dirty="0" err="1"/>
              <a:t>логіки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 </a:t>
            </a:r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ньяя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давньоіндійський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Готама</a:t>
            </a:r>
            <a:r>
              <a:rPr lang="ru-RU" dirty="0"/>
              <a:t>, автор «</a:t>
            </a:r>
            <a:r>
              <a:rPr lang="ru-RU" dirty="0" err="1"/>
              <a:t>Ньяя</a:t>
            </a:r>
            <a:r>
              <a:rPr lang="ru-RU" dirty="0"/>
              <a:t>-сутр». </a:t>
            </a:r>
          </a:p>
          <a:p>
            <a:pPr algn="just"/>
            <a:r>
              <a:rPr lang="ru-RU" dirty="0"/>
              <a:t>Погляди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матеріалістичні</a:t>
            </a:r>
            <a:r>
              <a:rPr lang="ru-RU" dirty="0"/>
              <a:t> й </a:t>
            </a:r>
            <a:r>
              <a:rPr lang="ru-RU" dirty="0" err="1"/>
              <a:t>близькі</a:t>
            </a:r>
            <a:r>
              <a:rPr lang="ru-RU" dirty="0"/>
              <a:t> до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вайшешика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уявленнями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вічних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«</a:t>
            </a:r>
            <a:r>
              <a:rPr lang="ru-RU" dirty="0" err="1"/>
              <a:t>ану</a:t>
            </a:r>
            <a:r>
              <a:rPr lang="ru-RU" dirty="0"/>
              <a:t>»: води,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 і </a:t>
            </a:r>
            <a:r>
              <a:rPr lang="ru-RU" dirty="0" err="1"/>
              <a:t>вогню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 </a:t>
            </a:r>
            <a:r>
              <a:rPr lang="ru-RU" dirty="0" err="1" smtClean="0"/>
              <a:t>Послідовники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акцентувалися</a:t>
            </a:r>
            <a:r>
              <a:rPr lang="ru-RU" dirty="0"/>
              <a:t> на </a:t>
            </a:r>
            <a:r>
              <a:rPr lang="ru-RU" dirty="0" err="1"/>
              <a:t>логіці</a:t>
            </a:r>
            <a:r>
              <a:rPr lang="ru-RU" dirty="0"/>
              <a:t> і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визнавали</a:t>
            </a:r>
            <a:r>
              <a:rPr lang="ru-RU" dirty="0"/>
              <a:t> 4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: </a:t>
            </a:r>
            <a:r>
              <a:rPr lang="ru-RU" dirty="0" err="1"/>
              <a:t>чуттєве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, </a:t>
            </a:r>
            <a:r>
              <a:rPr lang="ru-RU" dirty="0" err="1"/>
              <a:t>точне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, </a:t>
            </a:r>
            <a:r>
              <a:rPr lang="ru-RU" dirty="0" err="1"/>
              <a:t>аналогія</a:t>
            </a:r>
            <a:r>
              <a:rPr lang="ru-RU" dirty="0"/>
              <a:t> та </a:t>
            </a:r>
            <a:r>
              <a:rPr lang="ru-RU" dirty="0" err="1"/>
              <a:t>умовивід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75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 smtClean="0">
                <a:solidFill>
                  <a:srgbClr val="FFFF00"/>
                </a:solidFill>
              </a:rPr>
              <a:t>Неортодоксальні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917371"/>
            <a:ext cx="8946541" cy="3331028"/>
          </a:xfrm>
        </p:spPr>
        <p:txBody>
          <a:bodyPr>
            <a:normAutofit/>
          </a:bodyPr>
          <a:lstStyle/>
          <a:p>
            <a:pPr lvl="1"/>
            <a:r>
              <a:rPr lang="ru-RU" sz="4400" b="1" dirty="0">
                <a:solidFill>
                  <a:srgbClr val="92D050"/>
                </a:solidFill>
              </a:rPr>
              <a:t>Буддизм</a:t>
            </a:r>
          </a:p>
          <a:p>
            <a:pPr lvl="1"/>
            <a:r>
              <a:rPr lang="ru-RU" sz="4400" b="1" dirty="0" err="1">
                <a:solidFill>
                  <a:srgbClr val="92D050"/>
                </a:solidFill>
              </a:rPr>
              <a:t>Джайнізм</a:t>
            </a:r>
            <a:endParaRPr lang="ru-RU" sz="4400" b="1" dirty="0">
              <a:solidFill>
                <a:srgbClr val="92D050"/>
              </a:solidFill>
            </a:endParaRPr>
          </a:p>
          <a:p>
            <a:pPr lvl="1"/>
            <a:r>
              <a:rPr lang="ru-RU" sz="4400" b="1" dirty="0" err="1">
                <a:solidFill>
                  <a:srgbClr val="92D050"/>
                </a:solidFill>
              </a:rPr>
              <a:t>Чарвака</a:t>
            </a:r>
            <a:r>
              <a:rPr lang="ru-RU" sz="4400" b="1" dirty="0">
                <a:solidFill>
                  <a:srgbClr val="92D050"/>
                </a:solidFill>
              </a:rPr>
              <a:t> Локаята</a:t>
            </a:r>
          </a:p>
        </p:txBody>
      </p:sp>
    </p:spTree>
    <p:extLst>
      <p:ext uri="{BB962C8B-B14F-4D97-AF65-F5344CB8AC3E}">
        <p14:creationId xmlns:p14="http://schemas.microsoft.com/office/powerpoint/2010/main" val="246103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ЛЕКЦІЇ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Загальні риси та особливості розвитку античної філософії</a:t>
            </a:r>
          </a:p>
          <a:p>
            <a:r>
              <a:rPr lang="uk-UA" dirty="0" smtClean="0"/>
              <a:t>Давньоіндійська філософія </a:t>
            </a:r>
          </a:p>
          <a:p>
            <a:r>
              <a:rPr lang="uk-UA" dirty="0" err="1" smtClean="0"/>
              <a:t>Давньокитайська</a:t>
            </a:r>
            <a:r>
              <a:rPr lang="uk-UA" dirty="0" smtClean="0"/>
              <a:t> філософія</a:t>
            </a:r>
          </a:p>
          <a:p>
            <a:r>
              <a:rPr lang="uk-UA" dirty="0" smtClean="0"/>
              <a:t>Давньогрецька філософія </a:t>
            </a:r>
          </a:p>
          <a:p>
            <a:pPr lvl="1"/>
            <a:r>
              <a:rPr lang="uk-UA" dirty="0" smtClean="0"/>
              <a:t>Натурфілософія</a:t>
            </a:r>
          </a:p>
          <a:p>
            <a:pPr lvl="1"/>
            <a:r>
              <a:rPr lang="uk-UA" dirty="0" smtClean="0"/>
              <a:t>Класична давньогрецька філософія</a:t>
            </a:r>
          </a:p>
          <a:p>
            <a:pPr lvl="1"/>
            <a:r>
              <a:rPr lang="uk-UA" dirty="0" err="1" smtClean="0"/>
              <a:t>Елінізм</a:t>
            </a:r>
            <a:r>
              <a:rPr lang="uk-UA" dirty="0" smtClean="0"/>
              <a:t>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3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5902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4200" dirty="0"/>
              <a:t>Давньоіндійська філософія</a:t>
            </a:r>
            <a:r>
              <a:rPr lang="uk-UA" dirty="0"/>
              <a:t/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школи</a:t>
            </a:r>
            <a:r>
              <a:rPr lang="ru-RU" sz="3200" b="1" dirty="0" smtClean="0">
                <a:solidFill>
                  <a:srgbClr val="FFFF00"/>
                </a:solidFill>
              </a:rPr>
              <a:t>  			</a:t>
            </a:r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r>
              <a:rPr lang="ru-RU" sz="3200" b="1" dirty="0" smtClean="0">
                <a:solidFill>
                  <a:srgbClr val="FFFF00"/>
                </a:solidFill>
              </a:rPr>
              <a:t>	</a:t>
            </a:r>
            <a:r>
              <a:rPr lang="ru-RU" sz="2800" b="1" dirty="0" smtClean="0">
                <a:solidFill>
                  <a:srgbClr val="92D050"/>
                </a:solidFill>
              </a:rPr>
              <a:t>Буддизм</a:t>
            </a:r>
            <a:r>
              <a:rPr lang="ru-RU" sz="4400" b="1" dirty="0">
                <a:solidFill>
                  <a:srgbClr val="92D050"/>
                </a:solidFill>
              </a:rPr>
              <a:t/>
            </a:r>
            <a:br>
              <a:rPr lang="ru-RU" sz="4400" b="1" dirty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931886"/>
            <a:ext cx="10518417" cy="3316513"/>
          </a:xfrm>
        </p:spPr>
        <p:txBody>
          <a:bodyPr/>
          <a:lstStyle/>
          <a:p>
            <a:pPr algn="just"/>
            <a:r>
              <a:rPr lang="uk-UA" dirty="0"/>
              <a:t>Б</a:t>
            </a:r>
            <a:r>
              <a:rPr lang="ru-RU" dirty="0" err="1"/>
              <a:t>удд</a:t>
            </a:r>
            <a:r>
              <a:rPr lang="uk-UA" dirty="0"/>
              <a:t>и</a:t>
            </a:r>
            <a:r>
              <a:rPr lang="ru-RU" dirty="0" err="1"/>
              <a:t>зм</a:t>
            </a:r>
            <a:r>
              <a:rPr lang="ru-RU" dirty="0"/>
              <a:t> </a:t>
            </a:r>
            <a:r>
              <a:rPr lang="uk-UA" dirty="0"/>
              <a:t>-</a:t>
            </a:r>
            <a:r>
              <a:rPr lang="ru-RU" dirty="0"/>
              <a:t> </a:t>
            </a:r>
            <a:r>
              <a:rPr lang="ru-RU" dirty="0" err="1"/>
              <a:t>релігійно-філософське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(дхарма) про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пробудження</a:t>
            </a:r>
            <a:r>
              <a:rPr lang="ru-RU" dirty="0"/>
              <a:t> (</a:t>
            </a:r>
            <a:r>
              <a:rPr lang="ru-RU" dirty="0" err="1"/>
              <a:t>бодгі</a:t>
            </a:r>
            <a:r>
              <a:rPr lang="ru-RU" dirty="0"/>
              <a:t>), яке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VI </a:t>
            </a:r>
            <a:r>
              <a:rPr lang="ru-RU" dirty="0" err="1"/>
              <a:t>століття</a:t>
            </a:r>
            <a:r>
              <a:rPr lang="ru-RU" dirty="0"/>
              <a:t> до н. е. в 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Сіддхартха</a:t>
            </a:r>
            <a:r>
              <a:rPr lang="ru-RU" dirty="0"/>
              <a:t> Гаутама,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Будда </a:t>
            </a:r>
            <a:r>
              <a:rPr lang="ru-RU" dirty="0" err="1"/>
              <a:t>Шак'ямуні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Оригінальна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— </a:t>
            </a:r>
            <a:r>
              <a:rPr lang="ru-RU" dirty="0" err="1"/>
              <a:t>дгарма</a:t>
            </a:r>
            <a:r>
              <a:rPr lang="ru-RU" dirty="0"/>
              <a:t> (закон, </a:t>
            </a:r>
            <a:r>
              <a:rPr lang="ru-RU" dirty="0" err="1"/>
              <a:t>вчення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будда-дгарма</a:t>
            </a:r>
            <a:r>
              <a:rPr lang="ru-RU" dirty="0"/>
              <a:t> (</a:t>
            </a:r>
            <a:r>
              <a:rPr lang="ru-RU" dirty="0" err="1"/>
              <a:t>вчення</a:t>
            </a:r>
            <a:r>
              <a:rPr lang="ru-RU" dirty="0"/>
              <a:t> </a:t>
            </a:r>
            <a:r>
              <a:rPr lang="ru-RU" dirty="0" err="1"/>
              <a:t>Будди</a:t>
            </a:r>
            <a:r>
              <a:rPr lang="ru-RU" dirty="0"/>
              <a:t>). </a:t>
            </a:r>
          </a:p>
          <a:p>
            <a:pPr algn="just"/>
            <a:r>
              <a:rPr lang="ru-RU" dirty="0"/>
              <a:t>Слово «буддизм» </a:t>
            </a:r>
            <a:r>
              <a:rPr lang="ru-RU" dirty="0" err="1"/>
              <a:t>створене</a:t>
            </a:r>
            <a:r>
              <a:rPr lang="ru-RU" dirty="0"/>
              <a:t> </a:t>
            </a:r>
            <a:r>
              <a:rPr lang="ru-RU" dirty="0" err="1"/>
              <a:t>європейцями</a:t>
            </a:r>
            <a:r>
              <a:rPr lang="ru-RU" dirty="0"/>
              <a:t> у XIX </a:t>
            </a:r>
            <a:r>
              <a:rPr lang="ru-RU" dirty="0" err="1"/>
              <a:t>столітті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0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92160" cy="1400530"/>
          </a:xfrm>
        </p:spPr>
        <p:txBody>
          <a:bodyPr/>
          <a:lstStyle/>
          <a:p>
            <a:r>
              <a:rPr lang="uk-UA" sz="4000" dirty="0"/>
              <a:t>Давньоіндійська філософія</a:t>
            </a:r>
            <a:br>
              <a:rPr lang="uk-UA" sz="4000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b="1" dirty="0">
                <a:solidFill>
                  <a:srgbClr val="66FFCC"/>
                </a:solidFill>
              </a:rPr>
              <a:t/>
            </a:r>
            <a:br>
              <a:rPr lang="ru-RU" b="1" dirty="0">
                <a:solidFill>
                  <a:srgbClr val="66FFCC"/>
                </a:solidFill>
              </a:rPr>
            </a:br>
            <a:r>
              <a:rPr lang="ru-RU" sz="28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школи</a:t>
            </a:r>
            <a:r>
              <a:rPr lang="ru-RU" sz="2800" b="1" dirty="0">
                <a:solidFill>
                  <a:srgbClr val="FFFF00"/>
                </a:solidFill>
              </a:rPr>
              <a:t>  		</a:t>
            </a:r>
            <a:r>
              <a:rPr lang="ru-RU" sz="2800" b="1" dirty="0" smtClean="0">
                <a:solidFill>
                  <a:srgbClr val="FFFF00"/>
                </a:solidFill>
              </a:rPr>
              <a:t>			</a:t>
            </a:r>
            <a:r>
              <a:rPr lang="ru-RU" sz="2800" b="1" dirty="0">
                <a:solidFill>
                  <a:srgbClr val="FFFF00"/>
                </a:solidFill>
              </a:rPr>
              <a:t>		</a:t>
            </a:r>
            <a:r>
              <a:rPr lang="ru-RU" sz="2800" b="1" dirty="0">
                <a:solidFill>
                  <a:srgbClr val="92D050"/>
                </a:solidFill>
              </a:rPr>
              <a:t>Буддизм</a:t>
            </a:r>
            <a:r>
              <a:rPr lang="ru-RU" b="1" dirty="0">
                <a:solidFill>
                  <a:srgbClr val="92D050"/>
                </a:solidFill>
              </a:rPr>
              <a:t/>
            </a:r>
            <a:br>
              <a:rPr lang="ru-RU" b="1" dirty="0">
                <a:solidFill>
                  <a:srgbClr val="92D050"/>
                </a:solidFill>
              </a:rPr>
            </a:br>
            <a:r>
              <a:rPr lang="ru-RU" sz="4400" b="1" dirty="0">
                <a:solidFill>
                  <a:srgbClr val="FFFF00"/>
                </a:solidFill>
              </a:rPr>
              <a:t>	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438400"/>
            <a:ext cx="10134959" cy="3809999"/>
          </a:xfrm>
        </p:spPr>
        <p:txBody>
          <a:bodyPr/>
          <a:lstStyle/>
          <a:p>
            <a:pPr algn="just"/>
            <a:r>
              <a:rPr lang="uk-UA" dirty="0"/>
              <a:t>Будда-</a:t>
            </a:r>
            <a:r>
              <a:rPr lang="uk-UA" dirty="0" err="1"/>
              <a:t>дгарма</a:t>
            </a:r>
            <a:r>
              <a:rPr lang="uk-UA" dirty="0"/>
              <a:t> є релігійно-філософським вченням, що спирається на загальні для індійського світобачення поняття карми й реінкарнації. </a:t>
            </a:r>
            <a:endParaRPr lang="uk-UA" dirty="0" smtClean="0"/>
          </a:p>
          <a:p>
            <a:pPr algn="just"/>
            <a:r>
              <a:rPr lang="uk-UA" dirty="0" smtClean="0"/>
              <a:t>Мета </a:t>
            </a:r>
            <a:r>
              <a:rPr lang="uk-UA" dirty="0"/>
              <a:t>буддиста — покласти край стражданням та досягти згасання (</a:t>
            </a:r>
            <a:r>
              <a:rPr lang="uk-UA" dirty="0" err="1"/>
              <a:t>ніббани</a:t>
            </a:r>
            <a:r>
              <a:rPr lang="uk-UA" dirty="0"/>
              <a:t>) жадоби, злостивості та хибних поглядів, досягаючи при цьому пробудження (</a:t>
            </a:r>
            <a:r>
              <a:rPr lang="uk-UA" dirty="0" err="1"/>
              <a:t>бодгі</a:t>
            </a:r>
            <a:r>
              <a:rPr lang="uk-UA" dirty="0"/>
              <a:t>). </a:t>
            </a:r>
            <a:endParaRPr lang="uk-UA" dirty="0" smtClean="0"/>
          </a:p>
          <a:p>
            <a:pPr algn="just"/>
            <a:r>
              <a:rPr lang="uk-UA" dirty="0" smtClean="0"/>
              <a:t>Буддизм </a:t>
            </a:r>
            <a:r>
              <a:rPr lang="uk-UA" dirty="0"/>
              <a:t>вчить робити добрі та вмілі вчинки, уникати вчинків злих та невмілих, а також очищувати та розвивати розум.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38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86346" cy="1400530"/>
          </a:xfrm>
        </p:spPr>
        <p:txBody>
          <a:bodyPr/>
          <a:lstStyle/>
          <a:p>
            <a:r>
              <a:rPr lang="uk-UA" sz="4400" dirty="0"/>
              <a:t>Давньоіндійська філософія</a:t>
            </a:r>
            <a:br>
              <a:rPr lang="uk-UA" sz="4400" dirty="0"/>
            </a:br>
            <a:r>
              <a:rPr lang="ru-RU" sz="4400" b="1" dirty="0" err="1">
                <a:solidFill>
                  <a:srgbClr val="66FFCC"/>
                </a:solidFill>
              </a:rPr>
              <a:t>Класичний</a:t>
            </a:r>
            <a:r>
              <a:rPr lang="ru-RU" sz="4400" b="1" dirty="0">
                <a:solidFill>
                  <a:srgbClr val="66FFCC"/>
                </a:solidFill>
              </a:rPr>
              <a:t> </a:t>
            </a:r>
            <a:r>
              <a:rPr lang="ru-RU" sz="4400" b="1" dirty="0" err="1">
                <a:solidFill>
                  <a:srgbClr val="66FFCC"/>
                </a:solidFill>
              </a:rPr>
              <a:t>період</a:t>
            </a:r>
            <a:r>
              <a:rPr lang="ru-RU" b="1" dirty="0">
                <a:solidFill>
                  <a:srgbClr val="66FFCC"/>
                </a:solidFill>
              </a:rPr>
              <a:t/>
            </a:r>
            <a:br>
              <a:rPr lang="ru-RU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r>
              <a:rPr lang="ru-RU" sz="3200" b="1" dirty="0">
                <a:solidFill>
                  <a:srgbClr val="FFFF00"/>
                </a:solidFill>
              </a:rPr>
              <a:t>  	</a:t>
            </a:r>
            <a:r>
              <a:rPr lang="ru-RU" sz="3200" b="1" dirty="0" smtClean="0">
                <a:solidFill>
                  <a:srgbClr val="FFFF00"/>
                </a:solidFill>
              </a:rPr>
              <a:t>	</a:t>
            </a:r>
            <a:r>
              <a:rPr lang="ru-RU" sz="3200" b="1" dirty="0">
                <a:solidFill>
                  <a:srgbClr val="FFFF00"/>
                </a:solidFill>
              </a:rPr>
              <a:t>			</a:t>
            </a:r>
            <a:r>
              <a:rPr lang="ru-RU" sz="3200" b="1" dirty="0" smtClean="0">
                <a:solidFill>
                  <a:srgbClr val="FFFF00"/>
                </a:solidFill>
              </a:rPr>
              <a:t>	</a:t>
            </a:r>
            <a:r>
              <a:rPr lang="ru-RU" sz="3200" b="1" dirty="0" smtClean="0">
                <a:solidFill>
                  <a:srgbClr val="92D050"/>
                </a:solidFill>
              </a:rPr>
              <a:t>Буддизм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27085"/>
            <a:ext cx="10029145" cy="362131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Основні положення буддизму викладені в </a:t>
            </a:r>
            <a:r>
              <a:rPr lang="uk-UA" b="1" i="1" dirty="0"/>
              <a:t>Чотирьох шляхетних </a:t>
            </a:r>
            <a:r>
              <a:rPr lang="uk-UA" b="1" i="1" dirty="0" err="1"/>
              <a:t>істинах</a:t>
            </a:r>
            <a:r>
              <a:rPr lang="uk-UA" dirty="0"/>
              <a:t>, які </a:t>
            </a:r>
            <a:r>
              <a:rPr lang="uk-UA" dirty="0" err="1"/>
              <a:t>Гаутама</a:t>
            </a:r>
            <a:r>
              <a:rPr lang="uk-UA" dirty="0"/>
              <a:t> Будда виголосив своїм учням після того, як досяг пробудження:</a:t>
            </a:r>
            <a:endParaRPr lang="ru-RU" dirty="0"/>
          </a:p>
          <a:p>
            <a:endParaRPr lang="ru-RU" dirty="0"/>
          </a:p>
          <a:p>
            <a:r>
              <a:rPr lang="uk-UA" dirty="0"/>
              <a:t>життя неминуче пов'язане зі стражданнями;</a:t>
            </a:r>
            <a:endParaRPr lang="ru-RU" dirty="0"/>
          </a:p>
          <a:p>
            <a:r>
              <a:rPr lang="uk-UA" dirty="0"/>
              <a:t>причиною страждання є жага буття і чуттєвих насолод;</a:t>
            </a:r>
            <a:endParaRPr lang="ru-RU" dirty="0"/>
          </a:p>
          <a:p>
            <a:r>
              <a:rPr lang="uk-UA" dirty="0"/>
              <a:t>щоб уникнути страждань, слід звільнитися від цієї жаги буття і досягти повного заспокоєння — нірвани;</a:t>
            </a:r>
            <a:endParaRPr lang="ru-RU" dirty="0"/>
          </a:p>
          <a:p>
            <a:r>
              <a:rPr lang="uk-UA" dirty="0"/>
              <a:t>існує шлях до припинення жаги буття, а отже, страждань.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0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5902" cy="1400530"/>
          </a:xfrm>
        </p:spPr>
        <p:txBody>
          <a:bodyPr/>
          <a:lstStyle/>
          <a:p>
            <a:r>
              <a:rPr lang="uk-UA" sz="4400" dirty="0"/>
              <a:t>Давньоіндійська філософія</a:t>
            </a:r>
            <a:br>
              <a:rPr lang="uk-UA" sz="4400" dirty="0"/>
            </a:br>
            <a:r>
              <a:rPr lang="ru-RU" sz="4400" b="1" dirty="0" err="1">
                <a:solidFill>
                  <a:srgbClr val="66FFCC"/>
                </a:solidFill>
              </a:rPr>
              <a:t>Класичний</a:t>
            </a:r>
            <a:r>
              <a:rPr lang="ru-RU" sz="4400" b="1" dirty="0">
                <a:solidFill>
                  <a:srgbClr val="66FFCC"/>
                </a:solidFill>
              </a:rPr>
              <a:t> </a:t>
            </a:r>
            <a:r>
              <a:rPr lang="ru-RU" sz="4400" b="1" dirty="0" err="1">
                <a:solidFill>
                  <a:srgbClr val="66FFCC"/>
                </a:solidFill>
              </a:rPr>
              <a:t>період</a:t>
            </a:r>
            <a:r>
              <a:rPr lang="ru-RU" b="1" dirty="0">
                <a:solidFill>
                  <a:srgbClr val="66FFCC"/>
                </a:solidFill>
              </a:rPr>
              <a:t/>
            </a:r>
            <a:br>
              <a:rPr lang="ru-RU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r>
              <a:rPr lang="ru-RU" sz="3200" b="1" dirty="0">
                <a:solidFill>
                  <a:srgbClr val="FFFF00"/>
                </a:solidFill>
              </a:rPr>
              <a:t>  				</a:t>
            </a:r>
            <a:r>
              <a:rPr lang="ru-RU" sz="3200" b="1" dirty="0" smtClean="0">
                <a:solidFill>
                  <a:srgbClr val="FFFF00"/>
                </a:solidFill>
              </a:rPr>
              <a:t>		</a:t>
            </a:r>
            <a:r>
              <a:rPr lang="ru-RU" sz="3200" b="1" dirty="0" smtClean="0">
                <a:solidFill>
                  <a:srgbClr val="92D050"/>
                </a:solidFill>
              </a:rPr>
              <a:t>Буддизм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2522220"/>
            <a:ext cx="10515600" cy="39801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Благородний шлях до врятування містить 8 </a:t>
            </a:r>
            <a:r>
              <a:rPr lang="uk-UA" dirty="0" smtClean="0"/>
              <a:t>елементів: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uk-UA" dirty="0"/>
              <a:t>Правильні погляди — бачення реальності такою як вона є насправді, а не такою, якою вона здається, віра у вчення Будди.</a:t>
            </a:r>
            <a:endParaRPr lang="ru-RU" dirty="0"/>
          </a:p>
          <a:p>
            <a:pPr algn="just"/>
            <a:r>
              <a:rPr lang="uk-UA" dirty="0"/>
              <a:t>Правильний намір — тверде рішення пройти шляхом до пробудження, намір самозречення, звільнення і нешкідливості.</a:t>
            </a:r>
            <a:endParaRPr lang="ru-RU" dirty="0"/>
          </a:p>
          <a:p>
            <a:pPr algn="just"/>
            <a:r>
              <a:rPr lang="uk-UA" dirty="0"/>
              <a:t>Правильна мова — правдива і необразлива мова.</a:t>
            </a:r>
            <a:endParaRPr lang="ru-RU" dirty="0"/>
          </a:p>
          <a:p>
            <a:pPr algn="just"/>
            <a:r>
              <a:rPr lang="uk-UA" dirty="0"/>
              <a:t>Правильна дія — дія, яка не завдає шкоди, не вбивати, не брати того, чого не дають, відмовитися від статевого життя.</a:t>
            </a:r>
            <a:endParaRPr lang="ru-RU" dirty="0"/>
          </a:p>
          <a:p>
            <a:pPr algn="just"/>
            <a:r>
              <a:rPr lang="uk-UA" dirty="0"/>
              <a:t>Правильний спосіб життя — мати тільки необхідне для життя, жити на пожертвування.</a:t>
            </a:r>
            <a:endParaRPr lang="ru-RU" dirty="0"/>
          </a:p>
          <a:p>
            <a:pPr algn="just"/>
            <a:r>
              <a:rPr lang="uk-UA" dirty="0"/>
              <a:t>Правильне зусилля — докладати зусиль не думати про те, що може завадити медитації.</a:t>
            </a:r>
            <a:endParaRPr lang="ru-RU" dirty="0"/>
          </a:p>
          <a:p>
            <a:pPr algn="just"/>
            <a:r>
              <a:rPr lang="uk-UA" dirty="0"/>
              <a:t>Правильна усвідомленість — ясно усвідомлювати свої дії, своє тіло як своє тіло, свої відчуття як відчуття, думки як думки, без пристрасної симпатії чи відрази.</a:t>
            </a:r>
            <a:endParaRPr lang="ru-RU" dirty="0"/>
          </a:p>
          <a:p>
            <a:pPr algn="just"/>
            <a:r>
              <a:rPr lang="uk-UA" dirty="0"/>
              <a:t>Правильна зосередженість — правильна медитація чи концентрація.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05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6624" cy="1400530"/>
          </a:xfrm>
        </p:spPr>
        <p:txBody>
          <a:bodyPr/>
          <a:lstStyle/>
          <a:p>
            <a:r>
              <a:rPr lang="uk-UA" sz="4400" dirty="0"/>
              <a:t>Давньоіндійська філософія</a:t>
            </a:r>
            <a:br>
              <a:rPr lang="uk-UA" sz="4400" dirty="0"/>
            </a:br>
            <a:r>
              <a:rPr lang="ru-RU" sz="4400" b="1" dirty="0" err="1">
                <a:solidFill>
                  <a:srgbClr val="66FFCC"/>
                </a:solidFill>
              </a:rPr>
              <a:t>Класичний</a:t>
            </a:r>
            <a:r>
              <a:rPr lang="ru-RU" sz="4400" b="1" dirty="0">
                <a:solidFill>
                  <a:srgbClr val="66FFCC"/>
                </a:solidFill>
              </a:rPr>
              <a:t> </a:t>
            </a:r>
            <a:r>
              <a:rPr lang="ru-RU" sz="4400" b="1" dirty="0" err="1">
                <a:solidFill>
                  <a:srgbClr val="66FFCC"/>
                </a:solidFill>
              </a:rPr>
              <a:t>період</a:t>
            </a:r>
            <a:r>
              <a:rPr lang="ru-RU" b="1" dirty="0">
                <a:solidFill>
                  <a:srgbClr val="66FFCC"/>
                </a:solidFill>
              </a:rPr>
              <a:t/>
            </a:r>
            <a:br>
              <a:rPr lang="ru-RU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школи</a:t>
            </a:r>
            <a:r>
              <a:rPr lang="ru-RU" sz="3200" b="1" dirty="0">
                <a:solidFill>
                  <a:srgbClr val="FFFF00"/>
                </a:solidFill>
              </a:rPr>
              <a:t>  				</a:t>
            </a:r>
            <a:r>
              <a:rPr lang="ru-RU" sz="3200" b="1" dirty="0" smtClean="0">
                <a:solidFill>
                  <a:srgbClr val="FFFF00"/>
                </a:solidFill>
              </a:rPr>
              <a:t>			</a:t>
            </a:r>
            <a:r>
              <a:rPr lang="ru-RU" sz="3200" b="1" dirty="0" smtClean="0">
                <a:solidFill>
                  <a:srgbClr val="92D050"/>
                </a:solidFill>
              </a:rPr>
              <a:t>Буддизм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540000"/>
            <a:ext cx="10459423" cy="370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 межах буддизму в Індії виникли два напрями </a:t>
            </a:r>
            <a:r>
              <a:rPr lang="uk-UA" dirty="0"/>
              <a:t>кожен з яких пропонує способи пробудження людської </a:t>
            </a:r>
            <a:r>
              <a:rPr lang="uk-UA" dirty="0" smtClean="0"/>
              <a:t>свідомості: </a:t>
            </a:r>
            <a:r>
              <a:rPr lang="uk-UA" dirty="0"/>
              <a:t> </a:t>
            </a:r>
            <a:endParaRPr lang="ru-RU" dirty="0"/>
          </a:p>
          <a:p>
            <a:pPr algn="just"/>
            <a:r>
              <a:rPr lang="uk-UA" dirty="0" err="1"/>
              <a:t>Хінаяна</a:t>
            </a:r>
            <a:r>
              <a:rPr lang="uk-UA" dirty="0"/>
              <a:t> — «вузький» (або дослівно — «малий») шлях до пробудження, який передбачає певний аскетизм, відлюдництво і був розрахований в основному для практики ченцями-</a:t>
            </a:r>
            <a:r>
              <a:rPr lang="uk-UA" dirty="0" err="1"/>
              <a:t>бгікшу</a:t>
            </a:r>
            <a:r>
              <a:rPr lang="uk-UA" dirty="0"/>
              <a:t>. </a:t>
            </a:r>
            <a:r>
              <a:rPr lang="uk-UA" dirty="0" err="1"/>
              <a:t>Хінаяна</a:t>
            </a:r>
            <a:r>
              <a:rPr lang="uk-UA" dirty="0"/>
              <a:t> встановлює високі вимоги до буддиста.  </a:t>
            </a:r>
            <a:endParaRPr lang="ru-RU" dirty="0"/>
          </a:p>
          <a:p>
            <a:pPr algn="just"/>
            <a:r>
              <a:rPr lang="uk-UA" dirty="0" err="1"/>
              <a:t>Махаяна</a:t>
            </a:r>
            <a:r>
              <a:rPr lang="uk-UA" dirty="0"/>
              <a:t> — «широкий» (або дослівно — «великий») шлях до пробудження, при якому припускається можливість досягнення </a:t>
            </a:r>
            <a:r>
              <a:rPr lang="uk-UA" dirty="0" err="1"/>
              <a:t>самадгі</a:t>
            </a:r>
            <a:r>
              <a:rPr lang="uk-UA" dirty="0"/>
              <a:t> та нірвани мирянином, який дотримується обітниці духовного вдосконалення під керівництвом </a:t>
            </a:r>
            <a:r>
              <a:rPr lang="uk-UA" dirty="0" err="1"/>
              <a:t>бодисаттви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52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8134" cy="1400530"/>
          </a:xfrm>
        </p:spPr>
        <p:txBody>
          <a:bodyPr/>
          <a:lstStyle/>
          <a:p>
            <a:r>
              <a:rPr lang="uk-UA" sz="4000" dirty="0"/>
              <a:t>Давньоіндійська філософія</a:t>
            </a:r>
            <a:br>
              <a:rPr lang="uk-UA" sz="4000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b="1" dirty="0">
                <a:solidFill>
                  <a:srgbClr val="66FFCC"/>
                </a:solidFill>
              </a:rPr>
              <a:t/>
            </a:r>
            <a:br>
              <a:rPr lang="ru-RU" b="1" dirty="0">
                <a:solidFill>
                  <a:srgbClr val="66FFCC"/>
                </a:solidFill>
              </a:rPr>
            </a:br>
            <a:r>
              <a:rPr lang="ru-RU" sz="28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школи</a:t>
            </a:r>
            <a:r>
              <a:rPr lang="ru-RU" sz="2800" b="1" dirty="0">
                <a:solidFill>
                  <a:srgbClr val="FFFF00"/>
                </a:solidFill>
              </a:rPr>
              <a:t>  			</a:t>
            </a:r>
            <a:r>
              <a:rPr lang="ru-RU" sz="2800" b="1" dirty="0" smtClean="0">
                <a:solidFill>
                  <a:srgbClr val="FFFF00"/>
                </a:solidFill>
              </a:rPr>
              <a:t>				</a:t>
            </a:r>
            <a:r>
              <a:rPr lang="ru-RU" sz="2800" b="1" dirty="0">
                <a:solidFill>
                  <a:srgbClr val="FFFF00"/>
                </a:solidFill>
              </a:rPr>
              <a:t>	</a:t>
            </a:r>
            <a:r>
              <a:rPr lang="ru-RU" sz="2800" b="1" dirty="0">
                <a:solidFill>
                  <a:srgbClr val="92D050"/>
                </a:solidFill>
              </a:rPr>
              <a:t>Буддизм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552700"/>
            <a:ext cx="8946541" cy="3695699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На відміну від ченців, мирянам </a:t>
            </a:r>
            <a:r>
              <a:rPr lang="uk-UA" dirty="0" smtClean="0"/>
              <a:t>в </a:t>
            </a:r>
            <a:r>
              <a:rPr lang="uk-UA" dirty="0" err="1" smtClean="0"/>
              <a:t>будизмі</a:t>
            </a:r>
            <a:r>
              <a:rPr lang="uk-UA" dirty="0" smtClean="0"/>
              <a:t> давався </a:t>
            </a:r>
            <a:r>
              <a:rPr lang="uk-UA" dirty="0"/>
              <a:t>більш спрощений етичний кодекс поведінки, який зводився до дотримання п'яти заповідей</a:t>
            </a:r>
            <a:r>
              <a:rPr lang="uk-UA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1</a:t>
            </a:r>
            <a:r>
              <a:rPr lang="uk-UA" dirty="0"/>
              <a:t>) відмова від вбивства;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2</a:t>
            </a:r>
            <a:r>
              <a:rPr lang="uk-UA" dirty="0"/>
              <a:t>) відмова від привласнення чужого майна;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3</a:t>
            </a:r>
            <a:r>
              <a:rPr lang="uk-UA" dirty="0"/>
              <a:t>) відмова від надмірного статевого життя;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4) </a:t>
            </a:r>
            <a:r>
              <a:rPr lang="uk-UA" dirty="0"/>
              <a:t>відмова від зловживання довірою, брехні та шахрайства; 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5</a:t>
            </a:r>
            <a:r>
              <a:rPr lang="uk-UA" dirty="0"/>
              <a:t>) відмова від речовин, які збуджують свідомість.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72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51154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Класичний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>
                <a:solidFill>
                  <a:srgbClr val="66FFCC"/>
                </a:solidFill>
              </a:rPr>
              <a:t/>
            </a:r>
            <a:br>
              <a:rPr lang="ru-RU" sz="4000" b="1" dirty="0">
                <a:solidFill>
                  <a:srgbClr val="66FFCC"/>
                </a:solidFill>
              </a:rPr>
            </a:br>
            <a:r>
              <a:rPr lang="ru-RU" sz="32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школи</a:t>
            </a:r>
            <a:r>
              <a:rPr lang="ru-RU" sz="3200" b="1" dirty="0" smtClean="0">
                <a:solidFill>
                  <a:srgbClr val="FFFF00"/>
                </a:solidFill>
              </a:rPr>
              <a:t>             </a:t>
            </a:r>
            <a:r>
              <a:rPr lang="ru-RU" sz="3200" b="1" dirty="0" smtClean="0">
                <a:solidFill>
                  <a:srgbClr val="FFFF00"/>
                </a:solidFill>
              </a:rPr>
              <a:t>			  </a:t>
            </a:r>
            <a:r>
              <a:rPr lang="ru-RU" sz="2800" b="1" dirty="0" err="1">
                <a:solidFill>
                  <a:srgbClr val="92D050"/>
                </a:solidFill>
              </a:rPr>
              <a:t>Джайнізм</a:t>
            </a:r>
            <a:r>
              <a:rPr lang="ru-RU" sz="2800" b="1" dirty="0">
                <a:solidFill>
                  <a:srgbClr val="92D050"/>
                </a:solidFill>
              </a:rPr>
              <a:t/>
            </a:r>
            <a:br>
              <a:rPr lang="ru-RU" sz="2800" b="1" dirty="0">
                <a:solidFill>
                  <a:srgbClr val="92D050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60855"/>
            <a:ext cx="10960870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Джайнізм  </a:t>
            </a:r>
            <a:r>
              <a:rPr lang="uk-UA" dirty="0"/>
              <a:t>— релігійно-філософське вчення, що </a:t>
            </a:r>
            <a:r>
              <a:rPr lang="uk-UA" dirty="0" err="1"/>
              <a:t>виникло</a:t>
            </a:r>
            <a:r>
              <a:rPr lang="uk-UA" dirty="0"/>
              <a:t> в Індії приблизно в VI столітті до н. е., поширене в сучасній Індії та Шрі-Ланці.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У </a:t>
            </a:r>
            <a:r>
              <a:rPr lang="uk-UA" dirty="0"/>
              <a:t>сучасному світі джайнізм — невелика за кількістю </a:t>
            </a:r>
            <a:r>
              <a:rPr lang="uk-UA" dirty="0" err="1"/>
              <a:t>вірян</a:t>
            </a:r>
            <a:r>
              <a:rPr lang="uk-UA" dirty="0"/>
              <a:t> релігія, але дуже впливова в Індії, де послідовників нараховується приблизно 4,9 млн.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err="1" smtClean="0"/>
              <a:t>Джайни</a:t>
            </a:r>
            <a:r>
              <a:rPr lang="uk-UA" dirty="0" smtClean="0"/>
              <a:t> </a:t>
            </a:r>
            <a:r>
              <a:rPr lang="uk-UA" dirty="0"/>
              <a:t>— найзаможніша релігійна група Індії. Вони зберігають прадавню систему освіти, і їхня громада має найвищий відсоток грамотності серед інших релігійних груп у країні.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Бібліотеки </a:t>
            </a:r>
            <a:r>
              <a:rPr lang="uk-UA" dirty="0" err="1"/>
              <a:t>джайнів</a:t>
            </a:r>
            <a:r>
              <a:rPr lang="uk-UA" dirty="0"/>
              <a:t> є найстарішими в Індії.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9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4612" cy="1400530"/>
          </a:xfrm>
        </p:spPr>
        <p:txBody>
          <a:bodyPr/>
          <a:lstStyle/>
          <a:p>
            <a:r>
              <a:rPr lang="uk-UA" dirty="0"/>
              <a:t>Давньоіндійська філософія</a:t>
            </a:r>
            <a:br>
              <a:rPr lang="uk-UA" dirty="0"/>
            </a:br>
            <a:r>
              <a:rPr lang="ru-RU" sz="2800" b="1" dirty="0" err="1">
                <a:solidFill>
                  <a:srgbClr val="66FFCC"/>
                </a:solidFill>
              </a:rPr>
              <a:t>Класичний</a:t>
            </a:r>
            <a:r>
              <a:rPr lang="ru-RU" sz="2800" b="1" dirty="0">
                <a:solidFill>
                  <a:srgbClr val="66FFCC"/>
                </a:solidFill>
              </a:rPr>
              <a:t> </a:t>
            </a:r>
            <a:r>
              <a:rPr lang="ru-RU" sz="2800" b="1" dirty="0" err="1">
                <a:solidFill>
                  <a:srgbClr val="66FFCC"/>
                </a:solidFill>
              </a:rPr>
              <a:t>період</a:t>
            </a:r>
            <a:r>
              <a:rPr lang="ru-RU" sz="2800" b="1" dirty="0">
                <a:solidFill>
                  <a:srgbClr val="66FFCC"/>
                </a:solidFill>
              </a:rPr>
              <a:t/>
            </a:r>
            <a:br>
              <a:rPr lang="ru-RU" sz="2800" b="1" dirty="0">
                <a:solidFill>
                  <a:srgbClr val="66FFCC"/>
                </a:solidFill>
              </a:rPr>
            </a:br>
            <a:r>
              <a:rPr lang="ru-RU" sz="28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школи</a:t>
            </a:r>
            <a:r>
              <a:rPr lang="ru-RU" sz="2800" b="1" dirty="0">
                <a:solidFill>
                  <a:srgbClr val="FFFF00"/>
                </a:solidFill>
              </a:rPr>
              <a:t>        </a:t>
            </a:r>
            <a:r>
              <a:rPr lang="ru-RU" sz="2800" b="1" dirty="0" smtClean="0">
                <a:solidFill>
                  <a:srgbClr val="FFFF00"/>
                </a:solidFill>
              </a:rPr>
              <a:t>				       </a:t>
            </a:r>
            <a:r>
              <a:rPr lang="ru-RU" sz="2800" b="1" dirty="0" err="1">
                <a:solidFill>
                  <a:srgbClr val="92D050"/>
                </a:solidFill>
              </a:rPr>
              <a:t>Джайнізм</a:t>
            </a:r>
            <a:r>
              <a:rPr lang="ru-RU" sz="6000" b="1" dirty="0">
                <a:solidFill>
                  <a:srgbClr val="92D050"/>
                </a:solidFill>
              </a:rPr>
              <a:t/>
            </a:r>
            <a:br>
              <a:rPr lang="ru-RU" sz="6000" b="1" dirty="0">
                <a:solidFill>
                  <a:srgbClr val="92D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2052918"/>
            <a:ext cx="10631947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Основою джайнізму як </a:t>
            </a:r>
            <a:r>
              <a:rPr lang="uk-UA" dirty="0" err="1"/>
              <a:t>дгармічної</a:t>
            </a:r>
            <a:r>
              <a:rPr lang="uk-UA" dirty="0"/>
              <a:t> релігії є віра в низку перероджень (</a:t>
            </a:r>
            <a:r>
              <a:rPr lang="uk-UA" dirty="0" err="1"/>
              <a:t>дхармачакра</a:t>
            </a:r>
            <a:r>
              <a:rPr lang="uk-UA" dirty="0"/>
              <a:t>), можливість звільнення від </a:t>
            </a:r>
            <a:r>
              <a:rPr lang="uk-UA" dirty="0" err="1"/>
              <a:t>сансари</a:t>
            </a:r>
            <a:r>
              <a:rPr lang="uk-UA" dirty="0"/>
              <a:t> (мокша), суворий аскетизм, незмінна цінність життя в будь-якому його прояві та, як наслідок, </a:t>
            </a:r>
            <a:r>
              <a:rPr lang="uk-UA" dirty="0" err="1"/>
              <a:t>нечинення</a:t>
            </a:r>
            <a:r>
              <a:rPr lang="uk-UA" dirty="0"/>
              <a:t> шкоди живим істотам — </a:t>
            </a:r>
            <a:r>
              <a:rPr lang="uk-UA" dirty="0" err="1"/>
              <a:t>ахімса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Джайнізм </a:t>
            </a:r>
            <a:r>
              <a:rPr lang="uk-UA" dirty="0"/>
              <a:t>відкинув авторитет Вед, відкрив доступ в свою громаду представникам усіх </a:t>
            </a:r>
            <a:r>
              <a:rPr lang="uk-UA" dirty="0" err="1"/>
              <a:t>варн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uk-UA" dirty="0" smtClean="0"/>
              <a:t>Новим </a:t>
            </a:r>
            <a:r>
              <a:rPr lang="uk-UA" dirty="0"/>
              <a:t>у джайнізмі є принцип власних зусиль, власного праведного життя, власної </a:t>
            </a:r>
            <a:r>
              <a:rPr lang="uk-UA" dirty="0" err="1"/>
              <a:t>аскези</a:t>
            </a:r>
            <a:r>
              <a:rPr lang="uk-UA" dirty="0"/>
              <a:t> — ці умови в брахманізмі не були вирішальними і наближують джайнізм до буддизму. Але на відміну від буддизму джайнізм стверджує, що не всяке життя є злом і стражданням — таким є лише погане життя. Звідси нірвана в джайнізмі — це досягнення душею вічного блаженства, в якому </a:t>
            </a:r>
            <a:r>
              <a:rPr lang="uk-UA" dirty="0" err="1"/>
              <a:t>джайни</a:t>
            </a:r>
            <a:r>
              <a:rPr lang="uk-UA" dirty="0"/>
              <a:t> бачать сенс людського існування. </a:t>
            </a:r>
            <a:endParaRPr lang="uk-UA" dirty="0" smtClean="0"/>
          </a:p>
          <a:p>
            <a:pPr algn="just"/>
            <a:r>
              <a:rPr lang="uk-UA" dirty="0" smtClean="0"/>
              <a:t>З </a:t>
            </a:r>
            <a:r>
              <a:rPr lang="uk-UA" dirty="0"/>
              <a:t>метою досягнення нірвани прихильники джайнізму зобов'язані вірити у своїх пророків і суворо дотримуватися їхніх приписів.</a:t>
            </a:r>
            <a:endParaRPr lang="ru-RU" dirty="0"/>
          </a:p>
          <a:p>
            <a:pPr algn="just"/>
            <a:r>
              <a:rPr lang="uk-UA" dirty="0" err="1" smtClean="0"/>
              <a:t>Найголовнійшою</a:t>
            </a:r>
            <a:r>
              <a:rPr lang="uk-UA" dirty="0" smtClean="0"/>
              <a:t> </a:t>
            </a:r>
            <a:r>
              <a:rPr lang="uk-UA" dirty="0"/>
              <a:t>мантрою джайнізму (</a:t>
            </a:r>
            <a:r>
              <a:rPr lang="uk-UA" dirty="0" err="1"/>
              <a:t>махамантрою</a:t>
            </a:r>
            <a:r>
              <a:rPr lang="uk-UA" dirty="0"/>
              <a:t>) є </a:t>
            </a:r>
            <a:r>
              <a:rPr lang="uk-UA" dirty="0" err="1"/>
              <a:t>навкармантра</a:t>
            </a:r>
            <a:r>
              <a:rPr lang="uk-UA" dirty="0"/>
              <a:t>, яка прославляє </a:t>
            </a:r>
            <a:r>
              <a:rPr lang="uk-UA" dirty="0" err="1"/>
              <a:t>тіртханкарів</a:t>
            </a:r>
            <a:r>
              <a:rPr lang="uk-UA" dirty="0"/>
              <a:t> та ченців (</a:t>
            </a:r>
            <a:r>
              <a:rPr lang="uk-UA" dirty="0" err="1"/>
              <a:t>садху</a:t>
            </a:r>
            <a:r>
              <a:rPr lang="uk-UA" dirty="0"/>
              <a:t>). Кожний </a:t>
            </a:r>
            <a:r>
              <a:rPr lang="uk-UA" dirty="0" err="1"/>
              <a:t>джайн</a:t>
            </a:r>
            <a:r>
              <a:rPr lang="uk-UA" dirty="0"/>
              <a:t> її повторює </a:t>
            </a:r>
            <a:r>
              <a:rPr lang="uk-UA" dirty="0" smtClean="0"/>
              <a:t>щоденно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5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4392" cy="1400530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2800" dirty="0"/>
              <a:t>Давньоіндійська філософія</a:t>
            </a:r>
            <a:br>
              <a:rPr lang="uk-UA" sz="2800" dirty="0"/>
            </a:br>
            <a:r>
              <a:rPr lang="ru-RU" sz="2800" b="1" dirty="0" err="1">
                <a:solidFill>
                  <a:srgbClr val="66FFCC"/>
                </a:solidFill>
              </a:rPr>
              <a:t>Класичний</a:t>
            </a:r>
            <a:r>
              <a:rPr lang="ru-RU" sz="2800" b="1" dirty="0">
                <a:solidFill>
                  <a:srgbClr val="66FFCC"/>
                </a:solidFill>
              </a:rPr>
              <a:t> </a:t>
            </a:r>
            <a:r>
              <a:rPr lang="ru-RU" sz="2800" b="1" dirty="0" err="1">
                <a:solidFill>
                  <a:srgbClr val="66FFCC"/>
                </a:solidFill>
              </a:rPr>
              <a:t>період</a:t>
            </a:r>
            <a:r>
              <a:rPr lang="ru-RU" sz="2800" b="1" dirty="0">
                <a:solidFill>
                  <a:srgbClr val="66FFCC"/>
                </a:solidFill>
              </a:rPr>
              <a:t/>
            </a:r>
            <a:br>
              <a:rPr lang="ru-RU" sz="2800" b="1" dirty="0">
                <a:solidFill>
                  <a:srgbClr val="66FFCC"/>
                </a:solidFill>
              </a:rPr>
            </a:br>
            <a:r>
              <a:rPr lang="ru-RU" sz="2800" b="1" dirty="0" err="1">
                <a:solidFill>
                  <a:srgbClr val="FFFF00"/>
                </a:solidFill>
              </a:rPr>
              <a:t>Неортодоксальні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школи</a:t>
            </a:r>
            <a:r>
              <a:rPr lang="ru-RU" sz="2800" b="1" dirty="0">
                <a:solidFill>
                  <a:srgbClr val="FFFF00"/>
                </a:solidFill>
              </a:rPr>
              <a:t>         </a:t>
            </a:r>
            <a:r>
              <a:rPr lang="ru-RU" sz="2800" b="1" dirty="0" smtClean="0">
                <a:solidFill>
                  <a:srgbClr val="FFFF00"/>
                </a:solidFill>
              </a:rPr>
              <a:t>				      </a:t>
            </a:r>
            <a:r>
              <a:rPr lang="ru-RU" sz="2800" dirty="0" err="1">
                <a:solidFill>
                  <a:srgbClr val="92D050"/>
                </a:solidFill>
              </a:rPr>
              <a:t>Чарвака</a:t>
            </a:r>
            <a:r>
              <a:rPr lang="ru-RU" sz="2800" dirty="0">
                <a:solidFill>
                  <a:srgbClr val="92D050"/>
                </a:solidFill>
              </a:rPr>
              <a:t> Локаята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6000" b="1" dirty="0">
                <a:solidFill>
                  <a:srgbClr val="92D050"/>
                </a:solidFill>
              </a:rPr>
              <a:t/>
            </a:r>
            <a:br>
              <a:rPr lang="ru-RU" sz="6000" b="1" dirty="0">
                <a:solidFill>
                  <a:srgbClr val="92D05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97191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err="1"/>
              <a:t>Чарвака</a:t>
            </a:r>
            <a:r>
              <a:rPr lang="uk-UA" dirty="0"/>
              <a:t> </a:t>
            </a:r>
            <a:r>
              <a:rPr lang="uk-UA" dirty="0" err="1"/>
              <a:t>Локаята</a:t>
            </a:r>
            <a:r>
              <a:rPr lang="uk-UA" dirty="0"/>
              <a:t> вважала істинним тільки те, що можна осягнути безпосереднім сприйняттям, вважала, що існує – тільки цей світ (</a:t>
            </a:r>
            <a:r>
              <a:rPr lang="uk-UA" dirty="0" err="1"/>
              <a:t>лока</a:t>
            </a:r>
            <a:r>
              <a:rPr lang="uk-UA" dirty="0"/>
              <a:t>), єдина реальність – матерія, метою людського існування – досягнення насолоди.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 </a:t>
            </a:r>
            <a:r>
              <a:rPr lang="uk-UA" dirty="0" smtClean="0"/>
              <a:t>За </a:t>
            </a:r>
            <a:r>
              <a:rPr lang="uk-UA" dirty="0"/>
              <a:t>вченням </a:t>
            </a:r>
            <a:r>
              <a:rPr lang="uk-UA" dirty="0" err="1"/>
              <a:t>локаяти</a:t>
            </a:r>
            <a:r>
              <a:rPr lang="uk-UA" dirty="0"/>
              <a:t> світ складається з 4 елементів: води, вогню, землі та повітря. Кожному з цих елементів відповідає свій специфічний різновид атомів, вічних та незмінних. </a:t>
            </a:r>
            <a:endParaRPr lang="uk-UA" dirty="0" smtClean="0"/>
          </a:p>
          <a:p>
            <a:pPr algn="just"/>
            <a:r>
              <a:rPr lang="uk-UA" dirty="0" smtClean="0"/>
              <a:t>Свідомість</a:t>
            </a:r>
            <a:r>
              <a:rPr lang="uk-UA" dirty="0"/>
              <a:t>, розум і чуття – теж наслідок поєднання вказаних первинних елементів.</a:t>
            </a:r>
            <a:endParaRPr lang="ru-RU" dirty="0"/>
          </a:p>
          <a:p>
            <a:pPr algn="just"/>
            <a:r>
              <a:rPr lang="uk-UA" dirty="0" smtClean="0"/>
              <a:t>Найчастіше </a:t>
            </a:r>
            <a:r>
              <a:rPr lang="uk-UA" dirty="0" err="1"/>
              <a:t>локаятиками</a:t>
            </a:r>
            <a:r>
              <a:rPr lang="uk-UA" dirty="0"/>
              <a:t> називають тих, хто вважає душу ідентичною тілу, що існує лише доти, поки живе тіло. </a:t>
            </a:r>
            <a:endParaRPr lang="uk-UA" dirty="0" smtClean="0"/>
          </a:p>
          <a:p>
            <a:pPr algn="just"/>
            <a:r>
              <a:rPr lang="uk-UA" dirty="0" err="1" smtClean="0"/>
              <a:t>Локаята</a:t>
            </a:r>
            <a:r>
              <a:rPr lang="uk-UA" dirty="0" smtClean="0"/>
              <a:t> </a:t>
            </a:r>
            <a:r>
              <a:rPr lang="uk-UA" dirty="0"/>
              <a:t>– це віра в реальний світ (</a:t>
            </a:r>
            <a:r>
              <a:rPr lang="uk-UA" dirty="0" err="1"/>
              <a:t>лока</a:t>
            </a:r>
            <a:r>
              <a:rPr lang="uk-UA" dirty="0"/>
              <a:t>) і невір'я в існування потойбічного світу.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486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</a:t>
            </a:r>
            <a:r>
              <a:rPr lang="uk-UA" dirty="0" smtClean="0"/>
              <a:t>філософія</a:t>
            </a:r>
            <a:br>
              <a:rPr lang="uk-UA" dirty="0" smtClean="0"/>
            </a:br>
            <a:r>
              <a:rPr lang="ru-RU" sz="4400" b="1" dirty="0" err="1" smtClean="0">
                <a:solidFill>
                  <a:srgbClr val="66FFCC"/>
                </a:solidFill>
              </a:rPr>
              <a:t>Індуїстський</a:t>
            </a:r>
            <a:r>
              <a:rPr lang="ru-RU" sz="4400" b="1" dirty="0" smtClean="0">
                <a:solidFill>
                  <a:schemeClr val="dk1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33165" cy="4195481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В цей період </a:t>
            </a:r>
            <a:r>
              <a:rPr lang="uk-UA" sz="2400" dirty="0"/>
              <a:t>Буддизм в Індії згасає, а джайнізм втрачає своє значення. </a:t>
            </a:r>
            <a:endParaRPr lang="uk-UA" sz="2400" dirty="0" smtClean="0"/>
          </a:p>
          <a:p>
            <a:pPr algn="just"/>
            <a:r>
              <a:rPr lang="uk-UA" sz="2400" dirty="0" smtClean="0"/>
              <a:t>Характерним </a:t>
            </a:r>
            <a:r>
              <a:rPr lang="uk-UA" sz="2400" dirty="0"/>
              <a:t>для цього періоду є насамперед виникнення реалістичних </a:t>
            </a:r>
            <a:r>
              <a:rPr lang="uk-UA" sz="2400" dirty="0" err="1"/>
              <a:t>вішнуїтської</a:t>
            </a:r>
            <a:r>
              <a:rPr lang="uk-UA" sz="2400" dirty="0"/>
              <a:t> і </a:t>
            </a:r>
            <a:r>
              <a:rPr lang="uk-UA" sz="2400" dirty="0" err="1"/>
              <a:t>шиваїтської</a:t>
            </a:r>
            <a:r>
              <a:rPr lang="uk-UA" sz="2400" dirty="0"/>
              <a:t> систем, які в схоластичній формі намагалися довести, що Брахман </a:t>
            </a:r>
            <a:r>
              <a:rPr lang="uk-UA" sz="2400" dirty="0" err="1"/>
              <a:t>брахманістських</a:t>
            </a:r>
            <a:r>
              <a:rPr lang="uk-UA" sz="2400" dirty="0"/>
              <a:t> </a:t>
            </a:r>
            <a:r>
              <a:rPr lang="uk-UA" sz="2400" dirty="0" err="1"/>
              <a:t>сутр</a:t>
            </a:r>
            <a:r>
              <a:rPr lang="uk-UA" sz="2400" dirty="0"/>
              <a:t> і є Бог </a:t>
            </a:r>
            <a:r>
              <a:rPr lang="uk-UA" sz="2400" dirty="0" err="1"/>
              <a:t>Вішну</a:t>
            </a:r>
            <a:r>
              <a:rPr lang="uk-UA" sz="2400" dirty="0"/>
              <a:t>, або </a:t>
            </a:r>
            <a:r>
              <a:rPr lang="uk-UA" sz="2400" dirty="0" err="1"/>
              <a:t>Шива</a:t>
            </a:r>
            <a:r>
              <a:rPr lang="uk-UA" sz="2400" dirty="0"/>
              <a:t>. Над цими </a:t>
            </a:r>
            <a:r>
              <a:rPr lang="uk-UA" sz="2400" dirty="0" err="1"/>
              <a:t>вченнями</a:t>
            </a:r>
            <a:r>
              <a:rPr lang="uk-UA" sz="2400" dirty="0"/>
              <a:t> почасти панували тантризм і </a:t>
            </a:r>
            <a:r>
              <a:rPr lang="uk-UA" sz="2400" dirty="0" err="1"/>
              <a:t>шактизм</a:t>
            </a:r>
            <a:r>
              <a:rPr lang="uk-UA" sz="2400" dirty="0"/>
              <a:t>. </a:t>
            </a:r>
            <a:endParaRPr lang="ru-RU" sz="2400" dirty="0"/>
          </a:p>
          <a:p>
            <a:pPr algn="just"/>
            <a:r>
              <a:rPr lang="uk-UA" sz="2400" dirty="0"/>
              <a:t>З 1000 року під впливом ісламу виник ряд монотеїстичних віровчень, зокрема: </a:t>
            </a:r>
            <a:r>
              <a:rPr lang="uk-UA" sz="2400" dirty="0" err="1"/>
              <a:t>кабірпантхи</a:t>
            </a:r>
            <a:r>
              <a:rPr lang="uk-UA" sz="2400" dirty="0"/>
              <a:t>, </a:t>
            </a:r>
            <a:r>
              <a:rPr lang="uk-UA" sz="2400" dirty="0" err="1"/>
              <a:t>сикхізм</a:t>
            </a:r>
            <a:r>
              <a:rPr lang="uk-UA" sz="2400" dirty="0"/>
              <a:t>.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6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Загальні риси та особливості розвитку античної філософії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16972" cy="4195481"/>
          </a:xfrm>
        </p:spPr>
        <p:txBody>
          <a:bodyPr/>
          <a:lstStyle/>
          <a:p>
            <a:pPr algn="just"/>
            <a:r>
              <a:rPr lang="ru-RU" b="1" dirty="0">
                <a:cs typeface="Aharoni" panose="02010803020104030203" pitchFamily="2" charset="-79"/>
              </a:rPr>
              <a:t>У широкому </a:t>
            </a:r>
            <a:r>
              <a:rPr lang="ru-RU" b="1" dirty="0" err="1">
                <a:cs typeface="Aharoni" panose="02010803020104030203" pitchFamily="2" charset="-79"/>
              </a:rPr>
              <a:t>розумінні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термін</a:t>
            </a:r>
            <a:r>
              <a:rPr lang="ru-RU" b="1" dirty="0">
                <a:cs typeface="Aharoni" panose="02010803020104030203" pitchFamily="2" charset="-79"/>
              </a:rPr>
              <a:t> «</a:t>
            </a:r>
            <a:r>
              <a:rPr lang="ru-RU" b="1" dirty="0" err="1">
                <a:cs typeface="Aharoni" panose="02010803020104030203" pitchFamily="2" charset="-79"/>
              </a:rPr>
              <a:t>антична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філософія</a:t>
            </a:r>
            <a:r>
              <a:rPr lang="ru-RU" b="1" dirty="0">
                <a:cs typeface="Aharoni" panose="02010803020104030203" pitchFamily="2" charset="-79"/>
              </a:rPr>
              <a:t>» </a:t>
            </a:r>
            <a:r>
              <a:rPr lang="ru-RU" b="1" dirty="0" err="1">
                <a:cs typeface="Aharoni" panose="02010803020104030203" pitchFamily="2" charset="-79"/>
              </a:rPr>
              <a:t>вживають</a:t>
            </a:r>
            <a:r>
              <a:rPr lang="ru-RU" b="1" dirty="0">
                <a:cs typeface="Aharoni" panose="02010803020104030203" pitchFamily="2" charset="-79"/>
              </a:rPr>
              <a:t> на </a:t>
            </a:r>
            <a:r>
              <a:rPr lang="ru-RU" b="1" dirty="0" err="1">
                <a:cs typeface="Aharoni" panose="02010803020104030203" pitchFamily="2" charset="-79"/>
              </a:rPr>
              <a:t>позначення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сукупності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філософськ</a:t>
            </a:r>
            <a:r>
              <a:rPr lang="uk-UA" b="1" dirty="0">
                <a:cs typeface="Aharoni" panose="02010803020104030203" pitchFamily="2" charset="-79"/>
              </a:rPr>
              <a:t>о-</a:t>
            </a:r>
            <a:r>
              <a:rPr lang="uk-UA" b="1" dirty="0" err="1">
                <a:cs typeface="Aharoni" panose="02010803020104030203" pitchFamily="2" charset="-79"/>
              </a:rPr>
              <a:t>світоглядниж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учень</a:t>
            </a:r>
            <a:r>
              <a:rPr lang="ru-RU" b="1" dirty="0">
                <a:cs typeface="Aharoni" panose="02010803020104030203" pitchFamily="2" charset="-79"/>
              </a:rPr>
              <a:t>, </a:t>
            </a:r>
            <a:r>
              <a:rPr lang="ru-RU" b="1" dirty="0" err="1">
                <a:cs typeface="Aharoni" panose="02010803020104030203" pitchFamily="2" charset="-79"/>
              </a:rPr>
              <a:t>шкіл</a:t>
            </a:r>
            <a:r>
              <a:rPr lang="ru-RU" b="1" dirty="0">
                <a:cs typeface="Aharoni" panose="02010803020104030203" pitchFamily="2" charset="-79"/>
              </a:rPr>
              <a:t>, </a:t>
            </a:r>
            <a:r>
              <a:rPr lang="ru-RU" b="1" dirty="0" err="1">
                <a:cs typeface="Aharoni" panose="02010803020104030203" pitchFamily="2" charset="-79"/>
              </a:rPr>
              <a:t>традицій</a:t>
            </a:r>
            <a:r>
              <a:rPr lang="ru-RU" b="1" dirty="0">
                <a:cs typeface="Aharoni" panose="02010803020104030203" pitchFamily="2" charset="-79"/>
              </a:rPr>
              <a:t>, </a:t>
            </a:r>
            <a:r>
              <a:rPr lang="ru-RU" b="1" dirty="0" err="1">
                <a:cs typeface="Aharoni" panose="02010803020104030203" pitchFamily="2" charset="-79"/>
              </a:rPr>
              <a:t>що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сформувалися</a:t>
            </a:r>
            <a:r>
              <a:rPr lang="ru-RU" b="1" dirty="0">
                <a:cs typeface="Aharoni" panose="02010803020104030203" pitchFamily="2" charset="-79"/>
              </a:rPr>
              <a:t> в </a:t>
            </a:r>
            <a:r>
              <a:rPr lang="ru-RU" b="1" dirty="0" err="1">
                <a:cs typeface="Aharoni" panose="02010803020104030203" pitchFamily="2" charset="-79"/>
              </a:rPr>
              <a:t>різних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цивілізаціях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Стародавнього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світу</a:t>
            </a:r>
            <a:r>
              <a:rPr lang="ru-RU" b="1" dirty="0" smtClean="0">
                <a:cs typeface="Aharoni" panose="02010803020104030203" pitchFamily="2" charset="-79"/>
              </a:rPr>
              <a:t>. </a:t>
            </a:r>
          </a:p>
          <a:p>
            <a:pPr algn="just"/>
            <a:r>
              <a:rPr lang="ru-RU" b="1" dirty="0" err="1" smtClean="0">
                <a:cs typeface="Aharoni" panose="02010803020104030203" pitchFamily="2" charset="-79"/>
              </a:rPr>
              <a:t>Перші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філософські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вчення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виникли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близько</a:t>
            </a:r>
            <a:r>
              <a:rPr lang="ru-RU" b="1" dirty="0">
                <a:cs typeface="Aharoni" panose="02010803020104030203" pitchFamily="2" charset="-79"/>
              </a:rPr>
              <a:t> 2 500 </a:t>
            </a:r>
            <a:r>
              <a:rPr lang="ru-RU" b="1" dirty="0" err="1" smtClean="0">
                <a:cs typeface="Aharoni" panose="02010803020104030203" pitchFamily="2" charset="-79"/>
              </a:rPr>
              <a:t>років</a:t>
            </a:r>
            <a:r>
              <a:rPr lang="ru-RU" b="1" dirty="0" smtClean="0">
                <a:cs typeface="Aharoni" panose="02010803020104030203" pitchFamily="2" charset="-79"/>
              </a:rPr>
              <a:t> тому</a:t>
            </a:r>
          </a:p>
          <a:p>
            <a:pPr algn="just"/>
            <a:r>
              <a:rPr lang="ru-RU" b="1" dirty="0" err="1" smtClean="0">
                <a:cs typeface="Aharoni" panose="02010803020104030203" pitchFamily="2" charset="-79"/>
              </a:rPr>
              <a:t>Хронологічно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цей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період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можна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обмежити</a:t>
            </a:r>
            <a:r>
              <a:rPr lang="ru-RU" b="1" dirty="0" smtClean="0">
                <a:cs typeface="Aharoni" panose="02010803020104030203" pitchFamily="2" charset="-79"/>
              </a:rPr>
              <a:t> 7 </a:t>
            </a:r>
            <a:r>
              <a:rPr lang="ru-RU" b="1" dirty="0">
                <a:cs typeface="Aharoni" panose="02010803020104030203" pitchFamily="2" charset="-79"/>
              </a:rPr>
              <a:t>ст. до н. е</a:t>
            </a:r>
            <a:r>
              <a:rPr lang="ru-RU" b="1" dirty="0" smtClean="0">
                <a:cs typeface="Aharoni" panose="02010803020104030203" pitchFamily="2" charset="-79"/>
              </a:rPr>
              <a:t>. та </a:t>
            </a:r>
            <a:r>
              <a:rPr lang="ru-RU" b="1" dirty="0">
                <a:cs typeface="Aharoni" panose="02010803020104030203" pitchFamily="2" charset="-79"/>
              </a:rPr>
              <a:t>6 ст. н. е.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ru-RU" b="1" dirty="0" smtClean="0">
                <a:cs typeface="Aharoni" panose="02010803020104030203" pitchFamily="2" charset="-79"/>
              </a:rPr>
              <a:t>В </a:t>
            </a:r>
            <a:r>
              <a:rPr lang="ru-RU" b="1" dirty="0" err="1" smtClean="0">
                <a:cs typeface="Aharoni" panose="02010803020104030203" pitchFamily="2" charset="-79"/>
              </a:rPr>
              <a:t>цей</a:t>
            </a:r>
            <a:r>
              <a:rPr lang="ru-RU" b="1" dirty="0" smtClean="0">
                <a:cs typeface="Aharoni" panose="02010803020104030203" pitchFamily="2" charset="-79"/>
              </a:rPr>
              <a:t> час формуются три </a:t>
            </a:r>
            <a:r>
              <a:rPr lang="ru-RU" b="1" dirty="0" err="1" smtClean="0">
                <a:cs typeface="Aharoni" panose="02010803020104030203" pitchFamily="2" charset="-79"/>
              </a:rPr>
              <a:t>оригінальні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світоглядно-цивілізаційні</a:t>
            </a:r>
            <a:r>
              <a:rPr lang="ru-RU" b="1" dirty="0" smtClean="0">
                <a:cs typeface="Aharoni" panose="02010803020104030203" pitchFamily="2" charset="-79"/>
              </a:rPr>
              <a:t> </a:t>
            </a:r>
            <a:r>
              <a:rPr lang="ru-RU" b="1" dirty="0" err="1" smtClean="0">
                <a:cs typeface="Aharoni" panose="02010803020104030203" pitchFamily="2" charset="-79"/>
              </a:rPr>
              <a:t>центри</a:t>
            </a:r>
            <a:r>
              <a:rPr lang="ru-RU" b="1" dirty="0" smtClean="0">
                <a:cs typeface="Aharoni" panose="02010803020104030203" pitchFamily="2" charset="-79"/>
              </a:rPr>
              <a:t>, </a:t>
            </a:r>
            <a:r>
              <a:rPr lang="ru-RU" b="1" dirty="0" err="1">
                <a:cs typeface="Aharoni" panose="02010803020104030203" pitchFamily="2" charset="-79"/>
              </a:rPr>
              <a:t>зокрема</a:t>
            </a:r>
            <a:r>
              <a:rPr lang="ru-RU" b="1" dirty="0">
                <a:cs typeface="Aharoni" panose="02010803020104030203" pitchFamily="2" charset="-79"/>
              </a:rPr>
              <a:t>: </a:t>
            </a:r>
            <a:r>
              <a:rPr lang="ru-RU" b="1" dirty="0" err="1">
                <a:cs typeface="Aharoni" panose="02010803020104030203" pitchFamily="2" charset="-79"/>
              </a:rPr>
              <a:t>Стародавня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Індія</a:t>
            </a:r>
            <a:r>
              <a:rPr lang="ru-RU" b="1" dirty="0">
                <a:cs typeface="Aharoni" panose="02010803020104030203" pitchFamily="2" charset="-79"/>
              </a:rPr>
              <a:t>, </a:t>
            </a:r>
            <a:r>
              <a:rPr lang="ru-RU" b="1" dirty="0" err="1">
                <a:cs typeface="Aharoni" panose="02010803020104030203" pitchFamily="2" charset="-79"/>
              </a:rPr>
              <a:t>Стародавн</a:t>
            </a:r>
            <a:r>
              <a:rPr lang="uk-UA" b="1" dirty="0">
                <a:cs typeface="Aharoni" panose="02010803020104030203" pitchFamily="2" charset="-79"/>
              </a:rPr>
              <a:t>і</a:t>
            </a:r>
            <a:r>
              <a:rPr lang="ru-RU" b="1" dirty="0">
                <a:cs typeface="Aharoni" panose="02010803020104030203" pitchFamily="2" charset="-79"/>
              </a:rPr>
              <a:t>й </a:t>
            </a:r>
            <a:r>
              <a:rPr lang="ru-RU" b="1" dirty="0" smtClean="0">
                <a:cs typeface="Aharoni" panose="02010803020104030203" pitchFamily="2" charset="-79"/>
              </a:rPr>
              <a:t>Китай та </a:t>
            </a:r>
            <a:r>
              <a:rPr lang="ru-RU" b="1" dirty="0" err="1">
                <a:cs typeface="Aharoni" panose="02010803020104030203" pitchFamily="2" charset="-79"/>
              </a:rPr>
              <a:t>Стародавня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ru-RU" b="1" dirty="0" err="1">
                <a:cs typeface="Aharoni" panose="02010803020104030203" pitchFamily="2" charset="-79"/>
              </a:rPr>
              <a:t>Греція</a:t>
            </a:r>
            <a:r>
              <a:rPr lang="ru-RU" b="1" dirty="0">
                <a:cs typeface="Aharoni" panose="02010803020104030203" pitchFamily="2" charset="-79"/>
              </a:rPr>
              <a:t> </a:t>
            </a:r>
            <a:r>
              <a:rPr lang="uk-UA" b="1" dirty="0" smtClean="0">
                <a:cs typeface="Aharoni" panose="02010803020104030203" pitchFamily="2" charset="-79"/>
              </a:rPr>
              <a:t>і</a:t>
            </a:r>
            <a:r>
              <a:rPr lang="ru-RU" b="1" dirty="0" smtClean="0">
                <a:cs typeface="Aharoni" panose="02010803020104030203" pitchFamily="2" charset="-79"/>
              </a:rPr>
              <a:t> Рим</a:t>
            </a:r>
          </a:p>
          <a:p>
            <a:pPr algn="just"/>
            <a:r>
              <a:rPr lang="uk-UA" b="1" dirty="0" smtClean="0">
                <a:cs typeface="Aharoni" panose="02010803020104030203" pitchFamily="2" charset="-79"/>
              </a:rPr>
              <a:t>Таким чином, формуються незалежно один від одного, три оригінальні </a:t>
            </a:r>
            <a:r>
              <a:rPr lang="uk-UA" b="1" dirty="0" err="1" smtClean="0">
                <a:cs typeface="Aharoni" panose="02010803020104030203" pitchFamily="2" charset="-79"/>
              </a:rPr>
              <a:t>філософсько</a:t>
            </a:r>
            <a:r>
              <a:rPr lang="uk-UA" b="1" dirty="0" smtClean="0">
                <a:cs typeface="Aharoni" panose="02010803020104030203" pitchFamily="2" charset="-79"/>
              </a:rPr>
              <a:t>-світоглядні системи, які визначають світогляд трьох цивілізацій </a:t>
            </a:r>
            <a:endParaRPr lang="ru-RU" b="1" dirty="0">
              <a:cs typeface="Aharoni" panose="02010803020104030203" pitchFamily="2" charset="-79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04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 smtClean="0">
                <a:solidFill>
                  <a:srgbClr val="66FFCC"/>
                </a:solidFill>
              </a:rPr>
              <a:t>Конфуціанство</a:t>
            </a:r>
            <a:endParaRPr lang="uk-UA" b="1" dirty="0">
              <a:solidFill>
                <a:srgbClr val="66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2052918"/>
            <a:ext cx="9626600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Конфуціанство - китайсько-філософська школа, основа китайського способу життя, принцип організації суспільства, засновником якої був китайський філософ </a:t>
            </a:r>
            <a:r>
              <a:rPr lang="uk-UA" dirty="0" err="1"/>
              <a:t>Кунфу-цзи</a:t>
            </a:r>
            <a:r>
              <a:rPr lang="uk-UA" dirty="0"/>
              <a:t>, відомий на Заході як Конфуцій, який жив у 551-479 роках до н. е. </a:t>
            </a:r>
            <a:endParaRPr lang="ru-RU" dirty="0"/>
          </a:p>
          <a:p>
            <a:pPr algn="just"/>
            <a:r>
              <a:rPr lang="uk-UA" dirty="0"/>
              <a:t>Проповідуючи ідеальні стосунки між людьми, в сім'ї та в державі, Конфуцій виступав за чіткий ієрархічний розподіл обов'язків між членами суспільства. </a:t>
            </a:r>
            <a:endParaRPr lang="ru-RU" dirty="0"/>
          </a:p>
          <a:p>
            <a:pPr algn="just"/>
            <a:r>
              <a:rPr lang="uk-UA" dirty="0"/>
              <a:t>Конфуціанство вважало основою соціального устрою моральне самовдосконалення індивіда й дотримання норм етикету, проголошувало владу правителя священною, а метою державного управління — інтереси народу.</a:t>
            </a:r>
            <a:endParaRPr lang="ru-RU" dirty="0"/>
          </a:p>
          <a:p>
            <a:pPr algn="just"/>
            <a:r>
              <a:rPr lang="uk-UA" dirty="0"/>
              <a:t>Конфуціанство має деякі риси, спільні з релігією — культ предків, ритуали, жертвопринесення.</a:t>
            </a:r>
            <a:endParaRPr lang="ru-RU" dirty="0"/>
          </a:p>
          <a:p>
            <a:pPr algn="just"/>
            <a:r>
              <a:rPr lang="uk-UA" dirty="0"/>
              <a:t>З II ст. до н. е. і до XX ст. конфуціанство було офіційною державною ідеологією Китаю. </a:t>
            </a:r>
            <a:endParaRPr lang="ru-RU" dirty="0"/>
          </a:p>
          <a:p>
            <a:endParaRPr lang="uk-UA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77" y="152326"/>
            <a:ext cx="1900592" cy="19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36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>
                <a:solidFill>
                  <a:srgbClr val="66FFCC"/>
                </a:solidFill>
              </a:rPr>
              <a:t>Конфуціанство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Спираючись на давні традиції, Конфуцій розробив концепцію ідеальної людини, якій притаманні</a:t>
            </a:r>
            <a:r>
              <a:rPr lang="uk-UA" dirty="0" smtClean="0"/>
              <a:t>:</a:t>
            </a:r>
            <a:endParaRPr lang="ru-RU" dirty="0"/>
          </a:p>
          <a:p>
            <a:pPr lvl="1"/>
            <a:r>
              <a:rPr lang="uk-UA" dirty="0"/>
              <a:t>гуманність, </a:t>
            </a:r>
            <a:endParaRPr lang="uk-UA" dirty="0" smtClean="0"/>
          </a:p>
          <a:p>
            <a:pPr lvl="1"/>
            <a:r>
              <a:rPr lang="uk-UA" dirty="0" smtClean="0"/>
              <a:t>почуття </a:t>
            </a:r>
            <a:r>
              <a:rPr lang="uk-UA" dirty="0"/>
              <a:t>обов'язку, </a:t>
            </a:r>
            <a:endParaRPr lang="ru-RU" dirty="0"/>
          </a:p>
          <a:p>
            <a:pPr lvl="1"/>
            <a:r>
              <a:rPr lang="uk-UA" dirty="0"/>
              <a:t>повага до старших, </a:t>
            </a:r>
            <a:endParaRPr lang="ru-RU" dirty="0"/>
          </a:p>
          <a:p>
            <a:pPr lvl="1"/>
            <a:r>
              <a:rPr lang="uk-UA" dirty="0"/>
              <a:t>любов до людей, </a:t>
            </a:r>
            <a:endParaRPr lang="ru-RU" dirty="0"/>
          </a:p>
          <a:p>
            <a:pPr lvl="1"/>
            <a:r>
              <a:rPr lang="uk-UA" dirty="0"/>
              <a:t>скромність, </a:t>
            </a:r>
            <a:endParaRPr lang="ru-RU" dirty="0"/>
          </a:p>
          <a:p>
            <a:pPr lvl="1"/>
            <a:r>
              <a:rPr lang="uk-UA" dirty="0"/>
              <a:t>справедливість, </a:t>
            </a:r>
            <a:endParaRPr lang="ru-RU" dirty="0"/>
          </a:p>
          <a:p>
            <a:pPr lvl="1"/>
            <a:r>
              <a:rPr lang="uk-UA" dirty="0"/>
              <a:t>стриманість.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77" y="152326"/>
            <a:ext cx="1900592" cy="19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9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>
                <a:solidFill>
                  <a:srgbClr val="66FFCC"/>
                </a:solidFill>
              </a:rPr>
              <a:t>Конфуціанство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Конфуціанство є комплексом філософських, етичних та релігійних поглядів, що ґрунтуються у розумінні моральної природи людини у світі та втілюються через життя родини, суспільства і держави.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 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Система </a:t>
            </a:r>
            <a:r>
              <a:rPr lang="uk-UA" dirty="0" err="1"/>
              <a:t>конфуціанських</a:t>
            </a:r>
            <a:r>
              <a:rPr lang="uk-UA" dirty="0"/>
              <a:t> норм окреслюється комплексом термінів, що відомі як «три </a:t>
            </a:r>
            <a:r>
              <a:rPr lang="uk-UA" dirty="0" err="1"/>
              <a:t>заснови</a:t>
            </a:r>
            <a:r>
              <a:rPr lang="uk-UA" dirty="0"/>
              <a:t> та п'ять чеснот»:</a:t>
            </a:r>
            <a:endParaRPr lang="ru-RU" dirty="0"/>
          </a:p>
          <a:p>
            <a:pPr lvl="1" algn="just"/>
            <a:r>
              <a:rPr lang="uk-UA" dirty="0" smtClean="0"/>
              <a:t>відносини </a:t>
            </a:r>
            <a:r>
              <a:rPr lang="uk-UA" dirty="0"/>
              <a:t>між монархом та підданими; між батьком та сином; між чоловіком та дружиною.</a:t>
            </a:r>
            <a:endParaRPr lang="ru-RU" dirty="0"/>
          </a:p>
          <a:p>
            <a:pPr lvl="1" algn="just"/>
            <a:r>
              <a:rPr lang="uk-UA" dirty="0"/>
              <a:t>«гуманність», «ритуал», «мудрість», «справедливість», «вірність»</a:t>
            </a:r>
            <a:endParaRPr lang="ru-RU" dirty="0"/>
          </a:p>
          <a:p>
            <a:pPr marL="0" indent="0" algn="just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77" y="152326"/>
            <a:ext cx="1900592" cy="19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2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>
                <a:solidFill>
                  <a:srgbClr val="66FFCC"/>
                </a:solidFill>
              </a:rPr>
              <a:t>Конфуціанство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smtClean="0"/>
              <a:t>засади </a:t>
            </a:r>
            <a:r>
              <a:rPr lang="ru-RU" dirty="0" err="1" smtClean="0"/>
              <a:t>конфуціанства</a:t>
            </a:r>
            <a:r>
              <a:rPr lang="ru-RU" dirty="0" smtClean="0"/>
              <a:t>:</a:t>
            </a:r>
            <a:endParaRPr lang="ru-RU" dirty="0"/>
          </a:p>
          <a:p>
            <a:pPr lvl="1"/>
            <a:r>
              <a:rPr lang="ru-RU" dirty="0"/>
              <a:t>Культ Неба</a:t>
            </a:r>
          </a:p>
          <a:p>
            <a:pPr lvl="1"/>
            <a:r>
              <a:rPr lang="ru-RU" dirty="0"/>
              <a:t>Культ </a:t>
            </a:r>
            <a:r>
              <a:rPr lang="ru-RU" dirty="0" err="1"/>
              <a:t>предків</a:t>
            </a:r>
            <a:endParaRPr lang="ru-RU" dirty="0"/>
          </a:p>
          <a:p>
            <a:pPr lvl="1"/>
            <a:r>
              <a:rPr lang="ru-RU" dirty="0"/>
              <a:t>Благородна </a:t>
            </a:r>
            <a:r>
              <a:rPr lang="ru-RU" dirty="0" err="1"/>
              <a:t>людина</a:t>
            </a:r>
            <a:endParaRPr lang="ru-RU" dirty="0"/>
          </a:p>
          <a:p>
            <a:pPr lvl="1"/>
            <a:r>
              <a:rPr lang="ru-RU" dirty="0" err="1"/>
              <a:t>Людинолюбство</a:t>
            </a:r>
            <a:endParaRPr lang="ru-RU" dirty="0"/>
          </a:p>
          <a:p>
            <a:pPr lvl="1"/>
            <a:r>
              <a:rPr lang="ru-RU" dirty="0" err="1"/>
              <a:t>Ритуали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77" y="152326"/>
            <a:ext cx="1900592" cy="19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9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11" y="422694"/>
            <a:ext cx="9404723" cy="1400530"/>
          </a:xfrm>
        </p:spPr>
        <p:txBody>
          <a:bodyPr/>
          <a:lstStyle/>
          <a:p>
            <a:r>
              <a:rPr lang="uk-UA" dirty="0" err="1" smtClean="0"/>
              <a:t>Давньокитайська</a:t>
            </a:r>
            <a:r>
              <a:rPr lang="uk-UA" dirty="0" smtClean="0"/>
              <a:t> філософія</a:t>
            </a:r>
            <a:br>
              <a:rPr lang="uk-UA" dirty="0" smtClean="0"/>
            </a:br>
            <a:r>
              <a:rPr lang="uk-UA" b="1" dirty="0" smtClean="0">
                <a:solidFill>
                  <a:srgbClr val="66FFCC"/>
                </a:solidFill>
              </a:rPr>
              <a:t>Даосизм</a:t>
            </a:r>
            <a:endParaRPr lang="ru-RU" b="1" dirty="0">
              <a:solidFill>
                <a:srgbClr val="66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9729788" cy="4195481"/>
          </a:xfrm>
        </p:spPr>
        <p:txBody>
          <a:bodyPr/>
          <a:lstStyle/>
          <a:p>
            <a:pPr algn="just"/>
            <a:r>
              <a:rPr lang="uk-UA" dirty="0"/>
              <a:t>Даосизм є однією з двох корінних китайських релігійно-філософських систем (іншою є конфуціанство), які значно вплинули на розвиток китайської культури.</a:t>
            </a:r>
            <a:endParaRPr lang="ru-RU" dirty="0"/>
          </a:p>
          <a:p>
            <a:pPr algn="just"/>
            <a:r>
              <a:rPr lang="uk-UA" dirty="0"/>
              <a:t>Даосизм - китайське традиційне вчення, у якому присутні елементи релігії, містики, ворожіння, </a:t>
            </a:r>
            <a:r>
              <a:rPr lang="uk-UA" dirty="0" err="1"/>
              <a:t>шаманізму</a:t>
            </a:r>
            <a:r>
              <a:rPr lang="uk-UA" dirty="0"/>
              <a:t>, медитації, а також традиційної філософії та науки. </a:t>
            </a:r>
            <a:endParaRPr lang="ru-RU" dirty="0"/>
          </a:p>
          <a:p>
            <a:pPr algn="just"/>
            <a:r>
              <a:rPr lang="uk-UA" dirty="0"/>
              <a:t>Даосизм виник у IV-III ст. до н. е.</a:t>
            </a:r>
            <a:endParaRPr lang="ru-RU" dirty="0"/>
          </a:p>
          <a:p>
            <a:pPr algn="just"/>
            <a:r>
              <a:rPr lang="uk-UA" dirty="0"/>
              <a:t>Послідовників даосизму називають </a:t>
            </a:r>
            <a:r>
              <a:rPr lang="uk-UA" dirty="0" err="1"/>
              <a:t>даосами</a:t>
            </a:r>
            <a:r>
              <a:rPr lang="uk-UA" dirty="0"/>
              <a:t>. </a:t>
            </a:r>
            <a:endParaRPr lang="ru-RU" dirty="0"/>
          </a:p>
          <a:p>
            <a:pPr algn="just"/>
            <a:r>
              <a:rPr lang="uk-UA" dirty="0"/>
              <a:t>Засновником даосизму вважають  легендарного імператора Хуан-ді (Жовтого імператора), родоначальника всіх китайців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60783"/>
            <a:ext cx="1580150" cy="1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9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>
                <a:solidFill>
                  <a:srgbClr val="66FFCC"/>
                </a:solidFill>
              </a:rPr>
              <a:t>Даосизм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Витоки даосизму можна побачити у шаманських старокитайських віруваннях.</a:t>
            </a:r>
            <a:endParaRPr lang="ru-RU" dirty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В </a:t>
            </a:r>
            <a:r>
              <a:rPr lang="uk-UA" dirty="0"/>
              <a:t>історії даосизму відбувся поділ учення:</a:t>
            </a:r>
            <a:endParaRPr lang="ru-RU" dirty="0"/>
          </a:p>
          <a:p>
            <a:pPr lvl="1" algn="just"/>
            <a:r>
              <a:rPr lang="uk-UA" dirty="0"/>
              <a:t> </a:t>
            </a:r>
            <a:r>
              <a:rPr lang="uk-UA" dirty="0" smtClean="0"/>
              <a:t>	філософський </a:t>
            </a:r>
            <a:r>
              <a:rPr lang="uk-UA" dirty="0"/>
              <a:t>даосизм (</a:t>
            </a:r>
            <a:r>
              <a:rPr lang="uk-UA" dirty="0" err="1"/>
              <a:t>дао</a:t>
            </a:r>
            <a:r>
              <a:rPr lang="uk-UA" dirty="0"/>
              <a:t> </a:t>
            </a:r>
            <a:r>
              <a:rPr lang="uk-UA" dirty="0" err="1"/>
              <a:t>цзя</a:t>
            </a:r>
            <a:r>
              <a:rPr lang="uk-UA" dirty="0"/>
              <a:t>), що </a:t>
            </a:r>
            <a:r>
              <a:rPr lang="uk-UA" dirty="0" err="1"/>
              <a:t>розвинувся</a:t>
            </a:r>
            <a:r>
              <a:rPr lang="uk-UA" dirty="0"/>
              <a:t> у </a:t>
            </a:r>
            <a:r>
              <a:rPr lang="uk-UA" dirty="0" err="1"/>
              <a:t>неодаосизм</a:t>
            </a:r>
            <a:r>
              <a:rPr lang="uk-UA" dirty="0"/>
              <a:t>, </a:t>
            </a:r>
            <a:endParaRPr lang="ru-RU" dirty="0"/>
          </a:p>
          <a:p>
            <a:pPr lvl="1" algn="just"/>
            <a:r>
              <a:rPr lang="uk-UA" dirty="0" smtClean="0"/>
              <a:t>релігійний </a:t>
            </a:r>
            <a:r>
              <a:rPr lang="uk-UA" dirty="0"/>
              <a:t>(</a:t>
            </a:r>
            <a:r>
              <a:rPr lang="uk-UA" dirty="0" err="1"/>
              <a:t>дао</a:t>
            </a:r>
            <a:r>
              <a:rPr lang="uk-UA" dirty="0"/>
              <a:t> </a:t>
            </a:r>
            <a:r>
              <a:rPr lang="uk-UA" dirty="0" err="1"/>
              <a:t>цзяо</a:t>
            </a:r>
            <a:r>
              <a:rPr lang="uk-UA" dirty="0"/>
              <a:t>), що включив алхімію, демонологію, лікування. </a:t>
            </a:r>
            <a:endParaRPr lang="ru-RU" dirty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«</a:t>
            </a:r>
            <a:r>
              <a:rPr lang="uk-UA" dirty="0"/>
              <a:t>Філософський» даосизм вважається початковим, а «релігійний» </a:t>
            </a:r>
            <a:r>
              <a:rPr lang="uk-UA" dirty="0" smtClean="0"/>
              <a:t>- </a:t>
            </a:r>
            <a:r>
              <a:rPr lang="uk-UA" dirty="0"/>
              <a:t>більш пізнім</a:t>
            </a:r>
            <a:r>
              <a:rPr lang="uk-UA" dirty="0" smtClean="0"/>
              <a:t>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60783"/>
            <a:ext cx="1580150" cy="1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1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>
                <a:solidFill>
                  <a:srgbClr val="66FFCC"/>
                </a:solidFill>
              </a:rPr>
              <a:t>Даосизм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Під «філософським даосизмом» зазвичай мається на увазі вчення, викладене у «Дао-де </a:t>
            </a:r>
            <a:r>
              <a:rPr lang="uk-UA" dirty="0" err="1"/>
              <a:t>цзін</a:t>
            </a:r>
            <a:r>
              <a:rPr lang="uk-UA" dirty="0"/>
              <a:t>», «</a:t>
            </a:r>
            <a:r>
              <a:rPr lang="uk-UA" dirty="0" err="1"/>
              <a:t>Чжуан-цзи</a:t>
            </a:r>
            <a:r>
              <a:rPr lang="uk-UA" dirty="0"/>
              <a:t>» та пов'язаних з ними текстів.</a:t>
            </a:r>
            <a:endParaRPr lang="ru-RU" dirty="0"/>
          </a:p>
          <a:p>
            <a:pPr algn="just"/>
            <a:r>
              <a:rPr lang="uk-UA" dirty="0"/>
              <a:t>За час свого існування даосизм не створив єдиної церкви, а догматичні положення його ортодоксальних напрямів не сформувалися у конкретний, спільний для всіх </a:t>
            </a:r>
            <a:r>
              <a:rPr lang="uk-UA" dirty="0" err="1"/>
              <a:t>вірян</a:t>
            </a:r>
            <a:r>
              <a:rPr lang="uk-UA" dirty="0"/>
              <a:t> догмат. Це відбилося на поліморфізмі даоської доктрини, особливостях ритуальної діяльності і організаційних рівнях. </a:t>
            </a:r>
            <a:endParaRPr lang="ru-RU" dirty="0"/>
          </a:p>
          <a:p>
            <a:pPr algn="just"/>
            <a:r>
              <a:rPr lang="uk-UA" dirty="0"/>
              <a:t>Проте даосизм є цілісним соціокультурним феноменом, що здійснює значний вплив на життя сучасного китайського </a:t>
            </a:r>
            <a:r>
              <a:rPr lang="uk-UA" dirty="0" smtClean="0"/>
              <a:t>суспільства</a:t>
            </a:r>
          </a:p>
          <a:p>
            <a:pPr algn="just"/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60783"/>
            <a:ext cx="1580150" cy="1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Давньокитайська</a:t>
            </a:r>
            <a:r>
              <a:rPr lang="uk-UA" dirty="0"/>
              <a:t> філософія</a:t>
            </a:r>
            <a:br>
              <a:rPr lang="uk-UA" dirty="0"/>
            </a:br>
            <a:r>
              <a:rPr lang="uk-UA" b="1" dirty="0">
                <a:solidFill>
                  <a:srgbClr val="66FFCC"/>
                </a:solidFill>
              </a:rPr>
              <a:t>Даосизм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Основні категорії даосизму</a:t>
            </a:r>
            <a:endParaRPr lang="ru-RU" dirty="0"/>
          </a:p>
          <a:p>
            <a:r>
              <a:rPr lang="uk-UA" dirty="0"/>
              <a:t>Дао - буквально шлях, в даосизмі-духовність.</a:t>
            </a:r>
            <a:endParaRPr lang="ru-RU" dirty="0"/>
          </a:p>
          <a:p>
            <a:r>
              <a:rPr lang="uk-UA" dirty="0"/>
              <a:t>Де - буквально відвага або мораль. Сила, або порядок речей у всесвіті.</a:t>
            </a:r>
            <a:endParaRPr lang="ru-RU" dirty="0"/>
          </a:p>
          <a:p>
            <a:r>
              <a:rPr lang="uk-UA" dirty="0"/>
              <a:t>У-</a:t>
            </a:r>
            <a:r>
              <a:rPr lang="uk-UA" dirty="0" err="1"/>
              <a:t>Вей</a:t>
            </a:r>
            <a:r>
              <a:rPr lang="uk-UA" dirty="0"/>
              <a:t> - буквально не-дія - розуміння того, коли потрібно діяти та не діяти, перебуваючи у гармонії з Дао.</a:t>
            </a:r>
            <a:endParaRPr lang="ru-RU" dirty="0"/>
          </a:p>
          <a:p>
            <a:r>
              <a:rPr lang="uk-UA" dirty="0"/>
              <a:t>Усе є в русі, за винятком самого Дао (Шляху), який визначає рівновагу між протилежностями </a:t>
            </a:r>
            <a:r>
              <a:rPr lang="uk-UA" dirty="0" err="1"/>
              <a:t>їнь</a:t>
            </a:r>
            <a:r>
              <a:rPr lang="uk-UA" dirty="0"/>
              <a:t> та </a:t>
            </a:r>
            <a:r>
              <a:rPr lang="uk-UA" dirty="0" err="1"/>
              <a:t>ян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60783"/>
            <a:ext cx="1580150" cy="1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61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Давньогрецька філософія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435108"/>
              </p:ext>
            </p:extLst>
          </p:nvPr>
        </p:nvGraphicFramePr>
        <p:xfrm>
          <a:off x="508001" y="2424444"/>
          <a:ext cx="11422742" cy="3789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1370">
                  <a:extLst>
                    <a:ext uri="{9D8B030D-6E8A-4147-A177-3AD203B41FA5}">
                      <a16:colId xmlns:a16="http://schemas.microsoft.com/office/drawing/2014/main" val="2930460357"/>
                    </a:ext>
                  </a:extLst>
                </a:gridCol>
                <a:gridCol w="2006776">
                  <a:extLst>
                    <a:ext uri="{9D8B030D-6E8A-4147-A177-3AD203B41FA5}">
                      <a16:colId xmlns:a16="http://schemas.microsoft.com/office/drawing/2014/main" val="3300457292"/>
                    </a:ext>
                  </a:extLst>
                </a:gridCol>
                <a:gridCol w="7514596">
                  <a:extLst>
                    <a:ext uri="{9D8B030D-6E8A-4147-A177-3AD203B41FA5}">
                      <a16:colId xmlns:a16="http://schemas.microsoft.com/office/drawing/2014/main" val="4122906676"/>
                    </a:ext>
                  </a:extLst>
                </a:gridCol>
              </a:tblGrid>
              <a:tr h="42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Період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Філософські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школи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048899855"/>
                  </a:ext>
                </a:extLst>
              </a:tr>
              <a:tr h="1552803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</a:rPr>
                        <a:t>Нвтурфілософія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 err="1">
                          <a:effectLst/>
                        </a:rPr>
                        <a:t>досократики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VII</a:t>
                      </a:r>
                      <a:r>
                        <a:rPr lang="ru-RU" sz="1800" b="1" dirty="0" smtClean="0">
                          <a:effectLst/>
                        </a:rPr>
                        <a:t>‒</a:t>
                      </a:r>
                      <a:r>
                        <a:rPr lang="en-US" sz="1800" b="1" dirty="0" smtClean="0">
                          <a:effectLst/>
                        </a:rPr>
                        <a:t>V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ст. до н. е.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мілетська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елейська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ефеська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атомістична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піфагорійці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028895801"/>
                  </a:ext>
                </a:extLst>
              </a:tr>
              <a:tr h="880043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Класичний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сократики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V</a:t>
                      </a:r>
                      <a:r>
                        <a:rPr lang="ru-RU" sz="1800" b="1" dirty="0" smtClean="0">
                          <a:effectLst/>
                        </a:rPr>
                        <a:t>‒</a:t>
                      </a:r>
                      <a:r>
                        <a:rPr lang="en-US" sz="1800" b="1" dirty="0" smtClean="0">
                          <a:effectLst/>
                        </a:rPr>
                        <a:t>IV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ст. до н. е.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effectLst/>
                        </a:rPr>
                        <a:t>софісти</a:t>
                      </a:r>
                      <a:r>
                        <a:rPr lang="ru-RU" sz="1800" b="1" dirty="0" smtClean="0">
                          <a:effectLst/>
                        </a:rPr>
                        <a:t>, </a:t>
                      </a:r>
                      <a:r>
                        <a:rPr lang="ru-RU" sz="1800" b="1" dirty="0" err="1" smtClean="0">
                          <a:effectLst/>
                        </a:rPr>
                        <a:t>сократична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платонізм</a:t>
                      </a:r>
                      <a:r>
                        <a:rPr lang="ru-RU" sz="1800" b="1" dirty="0">
                          <a:effectLst/>
                        </a:rPr>
                        <a:t>, перипатетики, </a:t>
                      </a:r>
                      <a:r>
                        <a:rPr lang="ru-RU" sz="1800" b="1" dirty="0" err="1">
                          <a:effectLst/>
                        </a:rPr>
                        <a:t>кініки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кіренаїки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елідо-еретрійці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626969482"/>
                  </a:ext>
                </a:extLst>
              </a:tr>
              <a:tr h="880043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Елліністичний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IV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ст. до н. е. </a:t>
                      </a:r>
                      <a:r>
                        <a:rPr lang="ru-RU" sz="1800" b="1" dirty="0" smtClean="0">
                          <a:effectLst/>
                        </a:rPr>
                        <a:t>–</a:t>
                      </a:r>
                    </a:p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VI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ст. н. е.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епікуреїзм</a:t>
                      </a:r>
                      <a:r>
                        <a:rPr lang="ru-RU" sz="1800" b="1" dirty="0">
                          <a:effectLst/>
                        </a:rPr>
                        <a:t>, скептицизм, </a:t>
                      </a:r>
                      <a:r>
                        <a:rPr lang="ru-RU" sz="1800" b="1" dirty="0" err="1">
                          <a:effectLst/>
                        </a:rPr>
                        <a:t>стоїцизм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неоплатонізм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неоаристотелізм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неопіфагорійці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6639962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9866" y="1624226"/>
            <a:ext cx="71972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античної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філософії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30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4200" dirty="0"/>
              <a:t>Давньогрецька філософія </a:t>
            </a:r>
            <a:r>
              <a:rPr lang="uk-UA" dirty="0"/>
              <a:t/>
            </a:r>
            <a:br>
              <a:rPr lang="uk-UA" dirty="0"/>
            </a:br>
            <a:r>
              <a:rPr lang="uk-UA" sz="2400" b="1" dirty="0" smtClean="0">
                <a:solidFill>
                  <a:srgbClr val="66FFCC"/>
                </a:solidFill>
              </a:rPr>
              <a:t>Натурфілософія</a:t>
            </a:r>
            <a:br>
              <a:rPr lang="uk-UA" sz="2400" b="1" dirty="0" smtClean="0">
                <a:solidFill>
                  <a:srgbClr val="66FFCC"/>
                </a:solidFill>
              </a:rPr>
            </a:br>
            <a:r>
              <a:rPr lang="ru-RU" sz="2400" b="1" dirty="0" err="1" smtClean="0"/>
              <a:t>Мілетська</a:t>
            </a:r>
            <a:r>
              <a:rPr lang="ru-RU" sz="2400" b="1" dirty="0" smtClean="0"/>
              <a:t> школа</a:t>
            </a:r>
            <a:endParaRPr lang="uk-UA" sz="2400" b="1" dirty="0">
              <a:solidFill>
                <a:srgbClr val="66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20211" cy="4195481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Першою філософською школою, у якій об'єдналися грецькі мислителі, була </a:t>
            </a:r>
            <a:r>
              <a:rPr lang="uk-UA" i="1" dirty="0" err="1"/>
              <a:t>мілетська</a:t>
            </a:r>
            <a:r>
              <a:rPr lang="uk-UA" i="1" dirty="0"/>
              <a:t>, </a:t>
            </a:r>
            <a:r>
              <a:rPr lang="uk-UA" dirty="0"/>
              <a:t>що отримала назву від назви міста </a:t>
            </a:r>
            <a:r>
              <a:rPr lang="uk-UA" dirty="0" err="1"/>
              <a:t>Мілет</a:t>
            </a:r>
            <a:r>
              <a:rPr lang="uk-UA" dirty="0"/>
              <a:t> — грецької колонії на узбережжі Малої </a:t>
            </a:r>
            <a:r>
              <a:rPr lang="uk-UA" dirty="0" smtClean="0"/>
              <a:t>Азії.</a:t>
            </a:r>
          </a:p>
          <a:p>
            <a:pPr algn="just"/>
            <a:r>
              <a:rPr lang="uk-UA" dirty="0" err="1"/>
              <a:t>Мілетські</a:t>
            </a:r>
            <a:r>
              <a:rPr lang="uk-UA" dirty="0"/>
              <a:t> мудреці визначили закономірність </a:t>
            </a:r>
            <a:r>
              <a:rPr lang="uk-UA" dirty="0" smtClean="0"/>
              <a:t>Всесвіту </a:t>
            </a:r>
            <a:r>
              <a:rPr lang="uk-UA" dirty="0"/>
              <a:t>й намагалися знайти основу нескінченного світового різноманіття. </a:t>
            </a:r>
          </a:p>
          <a:p>
            <a:pPr algn="just"/>
            <a:r>
              <a:rPr lang="uk-UA" dirty="0"/>
              <a:t>Вони прагнули визначити основний принцип світу, що все упорядковує й пояснює, і назвали його </a:t>
            </a:r>
            <a:r>
              <a:rPr lang="uk-UA" i="1" dirty="0"/>
              <a:t>першоосновою </a:t>
            </a:r>
            <a:r>
              <a:rPr lang="uk-UA" dirty="0"/>
              <a:t>(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uk-UA" i="1" dirty="0" err="1"/>
              <a:t>архе</a:t>
            </a:r>
            <a:r>
              <a:rPr lang="uk-UA" i="1" dirty="0"/>
              <a:t>).</a:t>
            </a:r>
          </a:p>
          <a:p>
            <a:r>
              <a:rPr lang="uk-UA" dirty="0" smtClean="0"/>
              <a:t> </a:t>
            </a:r>
            <a:r>
              <a:rPr lang="uk-UA" dirty="0"/>
              <a:t>її засновником став один із семи мудреців — Фалес. </a:t>
            </a:r>
            <a:endParaRPr lang="uk-UA" dirty="0" smtClean="0"/>
          </a:p>
          <a:p>
            <a:r>
              <a:rPr lang="uk-UA" dirty="0" smtClean="0"/>
              <a:t>Його </a:t>
            </a:r>
            <a:r>
              <a:rPr lang="uk-UA" dirty="0"/>
              <a:t>учнями й послідовниками були </a:t>
            </a:r>
            <a:r>
              <a:rPr lang="uk-UA" dirty="0" err="1"/>
              <a:t>Анаксімандр</a:t>
            </a:r>
            <a:r>
              <a:rPr lang="uk-UA" dirty="0"/>
              <a:t> та </a:t>
            </a:r>
            <a:r>
              <a:rPr lang="uk-UA" dirty="0" err="1"/>
              <a:t>Анаксімен</a:t>
            </a:r>
            <a:r>
              <a:rPr lang="uk-UA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5175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 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11940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smtClean="0"/>
              <a:t>Давньоіндійська </a:t>
            </a:r>
            <a:r>
              <a:rPr lang="uk-UA" sz="2800" b="1" dirty="0"/>
              <a:t>філософія — загальна назва для філософських напрямків, що зародилися на індійському </a:t>
            </a:r>
            <a:r>
              <a:rPr lang="uk-UA" sz="2800" b="1" dirty="0" smtClean="0"/>
              <a:t>субконтиненті починаючи з </a:t>
            </a:r>
            <a:r>
              <a:rPr lang="uk-UA" sz="2800" b="1" dirty="0"/>
              <a:t>Х</a:t>
            </a:r>
            <a:r>
              <a:rPr lang="en-US" sz="2800" b="1" dirty="0"/>
              <a:t>V</a:t>
            </a:r>
            <a:r>
              <a:rPr lang="uk-UA" sz="2800" b="1" dirty="0"/>
              <a:t> століття </a:t>
            </a:r>
            <a:r>
              <a:rPr lang="uk-UA" sz="2800" b="1" dirty="0" smtClean="0"/>
              <a:t>та визначали світоглядне бачення індійського суспільства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020128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Давньогрецька філософія </a:t>
            </a:r>
            <a:br>
              <a:rPr lang="uk-UA" sz="3600" dirty="0"/>
            </a:br>
            <a:r>
              <a:rPr lang="uk-UA" sz="36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600" b="1" dirty="0">
                <a:solidFill>
                  <a:srgbClr val="66FFCC"/>
                </a:solidFill>
              </a:rPr>
            </a:br>
            <a:r>
              <a:rPr lang="ru-RU" sz="3600" b="1" dirty="0" err="1"/>
              <a:t>Мілетська</a:t>
            </a:r>
            <a:r>
              <a:rPr lang="ru-RU" sz="3600" b="1" dirty="0"/>
              <a:t> школа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84389"/>
              </p:ext>
            </p:extLst>
          </p:nvPr>
        </p:nvGraphicFramePr>
        <p:xfrm>
          <a:off x="1582285" y="2409371"/>
          <a:ext cx="8947149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2970709451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1743062509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407165896"/>
                    </a:ext>
                  </a:extLst>
                </a:gridCol>
              </a:tblGrid>
              <a:tr h="60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990000"/>
                          </a:solidFill>
                          <a:latin typeface="Arial" charset="0"/>
                        </a:rPr>
                        <a:t>Філософ</a:t>
                      </a:r>
                      <a:endParaRPr lang="ru-RU" sz="1800" b="1" dirty="0" smtClean="0">
                        <a:solidFill>
                          <a:srgbClr val="990000"/>
                        </a:solidFill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rgbClr val="990000"/>
                          </a:solidFill>
                          <a:latin typeface="Arial" charset="0"/>
                        </a:rPr>
                        <a:t>Першооснова</a:t>
                      </a:r>
                      <a:endParaRPr lang="ru-RU" sz="1800" b="1" dirty="0" smtClean="0">
                        <a:solidFill>
                          <a:srgbClr val="990000"/>
                        </a:solidFill>
                        <a:latin typeface="Arial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61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Фалес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charset="0"/>
                        </a:rPr>
                        <a:t>Вода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2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Arial" charset="0"/>
                        </a:rPr>
                        <a:t>Анаксімандр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charset="0"/>
                        </a:rPr>
                        <a:t>Апейрон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0000FF"/>
                          </a:solidFill>
                          <a:latin typeface="Arial" charset="0"/>
                        </a:rPr>
                      </a:b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Arial" charset="0"/>
                        </a:rPr>
                        <a:t>(</a:t>
                      </a:r>
                      <a:r>
                        <a:rPr lang="uk-UA" sz="2000" b="1" i="1" dirty="0" smtClean="0">
                          <a:solidFill>
                            <a:srgbClr val="0000FF"/>
                          </a:solidFill>
                        </a:rPr>
                        <a:t>безкінечне,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uk-UA" sz="2000" b="1" i="1" dirty="0" smtClean="0">
                          <a:solidFill>
                            <a:srgbClr val="0000FF"/>
                          </a:solidFill>
                        </a:rPr>
                        <a:t>божественне</a:t>
                      </a: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Arial" charset="0"/>
                        </a:rPr>
                        <a:t>)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5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Arial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charset="0"/>
                        </a:rPr>
                        <a:t>Анаксимен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00FF"/>
                          </a:solidFill>
                          <a:latin typeface="Arial" charset="0"/>
                        </a:rPr>
                        <a:t>Повітря</a:t>
                      </a:r>
                      <a:endParaRPr lang="ru-RU" sz="2000" b="1" dirty="0" smtClean="0">
                        <a:solidFill>
                          <a:srgbClr val="0000FF"/>
                        </a:solidFill>
                        <a:latin typeface="Arial" charset="0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4322"/>
                  </a:ext>
                </a:extLst>
              </a:tr>
            </a:tbl>
          </a:graphicData>
        </a:graphic>
      </p:graphicFrame>
      <p:pic>
        <p:nvPicPr>
          <p:cNvPr id="7" name="Picture 15" descr="thales (1-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7775" y="3144859"/>
            <a:ext cx="762000" cy="979488"/>
          </a:xfrm>
          <a:prstGeom prst="rect">
            <a:avLst/>
          </a:prstGeom>
          <a:ln>
            <a:solidFill>
              <a:srgbClr val="990000"/>
            </a:solidFill>
          </a:ln>
        </p:spPr>
      </p:pic>
      <p:pic>
        <p:nvPicPr>
          <p:cNvPr id="8" name="Picture 16" descr="Анаксимандр (1обр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7775" y="4333892"/>
            <a:ext cx="812800" cy="981075"/>
          </a:xfrm>
          <a:prstGeom prst="rect">
            <a:avLst/>
          </a:prstGeom>
          <a:ln>
            <a:solidFill>
              <a:srgbClr val="990000"/>
            </a:solidFill>
          </a:ln>
        </p:spPr>
      </p:pic>
      <p:pic>
        <p:nvPicPr>
          <p:cNvPr id="9" name="Picture 17" descr="Анаксимен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6569" y="5524512"/>
            <a:ext cx="794006" cy="912034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3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 smtClean="0"/>
              <a:t>Елейська</a:t>
            </a:r>
            <a:r>
              <a:rPr lang="ru-RU" sz="3200" dirty="0" smtClean="0"/>
              <a:t> </a:t>
            </a:r>
            <a:r>
              <a:rPr lang="ru-RU" sz="3200" b="1" dirty="0"/>
              <a:t>школа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2278743"/>
            <a:ext cx="8548915" cy="4180114"/>
          </a:xfrm>
        </p:spPr>
        <p:txBody>
          <a:bodyPr/>
          <a:lstStyle/>
          <a:p>
            <a:pPr algn="just"/>
            <a:r>
              <a:rPr lang="uk-UA" dirty="0"/>
              <a:t>Заснована в місті </a:t>
            </a:r>
            <a:r>
              <a:rPr lang="uk-UA" dirty="0" err="1"/>
              <a:t>Елеї</a:t>
            </a:r>
            <a:r>
              <a:rPr lang="uk-UA" dirty="0"/>
              <a:t> (грецька колонія в Південній Італії) мандрівним філософом </a:t>
            </a:r>
            <a:r>
              <a:rPr lang="uk-UA" b="1" dirty="0" err="1"/>
              <a:t>Ксенофаном</a:t>
            </a:r>
            <a:r>
              <a:rPr lang="uk-UA" b="1" dirty="0"/>
              <a:t> </a:t>
            </a:r>
            <a:r>
              <a:rPr lang="uk-UA" b="1" dirty="0" err="1"/>
              <a:t>Колофонським</a:t>
            </a:r>
            <a:r>
              <a:rPr lang="uk-UA" b="1" dirty="0"/>
              <a:t> </a:t>
            </a:r>
            <a:r>
              <a:rPr lang="uk-UA" dirty="0"/>
              <a:t>(бл. 570 — бл. 470 рр. до н. е.) </a:t>
            </a:r>
            <a:r>
              <a:rPr lang="uk-UA" dirty="0" err="1"/>
              <a:t>елейська</a:t>
            </a:r>
            <a:r>
              <a:rPr lang="uk-UA" dirty="0"/>
              <a:t> школа філософів вирізнялася критикою народної грецької релігії та міфології. </a:t>
            </a:r>
            <a:endParaRPr lang="uk-UA" dirty="0" smtClean="0"/>
          </a:p>
          <a:p>
            <a:pPr lvl="0" algn="just"/>
            <a:r>
              <a:rPr lang="uk-UA" dirty="0"/>
              <a:t>Єдине — це і є весь Всесвіт. Переконання </a:t>
            </a:r>
            <a:r>
              <a:rPr lang="uk-UA" dirty="0" err="1"/>
              <a:t>Ксенофана</a:t>
            </a:r>
            <a:r>
              <a:rPr lang="uk-UA" dirty="0"/>
              <a:t> пантеїстичне: світ і божество — це один і той самий початок: вічне, безмежне і постійне. </a:t>
            </a:r>
            <a:endParaRPr lang="ru-RU" dirty="0"/>
          </a:p>
          <a:p>
            <a:pPr lvl="0" algn="just"/>
            <a:r>
              <a:rPr lang="uk-UA" dirty="0"/>
              <a:t>Таке божество </a:t>
            </a:r>
            <a:r>
              <a:rPr lang="uk-UA" dirty="0" err="1"/>
              <a:t>Ксенофан</a:t>
            </a:r>
            <a:r>
              <a:rPr lang="uk-UA" dirty="0"/>
              <a:t> назвав </a:t>
            </a:r>
            <a:r>
              <a:rPr lang="uk-UA" i="1" dirty="0"/>
              <a:t>«Єдиним» </a:t>
            </a:r>
            <a:r>
              <a:rPr lang="uk-UA" dirty="0"/>
              <a:t>і стверджував, що весь світ походить від нього і в нього обертається.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6" descr="Ксеноф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29801" y="484029"/>
            <a:ext cx="2006600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80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/>
              <a:t>Елейська</a:t>
            </a:r>
            <a:r>
              <a:rPr lang="ru-RU" sz="3200" dirty="0"/>
              <a:t> </a:t>
            </a:r>
            <a:r>
              <a:rPr lang="ru-RU" sz="3200" b="1" dirty="0"/>
              <a:t>школа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Другий представник </a:t>
            </a:r>
            <a:r>
              <a:rPr lang="uk-UA" dirty="0" err="1"/>
              <a:t>елеиської</a:t>
            </a:r>
            <a:r>
              <a:rPr lang="uk-UA" dirty="0"/>
              <a:t> школи — філософ </a:t>
            </a:r>
            <a:r>
              <a:rPr lang="uk-UA" b="1" dirty="0" err="1"/>
              <a:t>Парменід</a:t>
            </a:r>
            <a:r>
              <a:rPr lang="uk-UA" b="1" dirty="0"/>
              <a:t> </a:t>
            </a:r>
            <a:r>
              <a:rPr lang="uk-UA" b="1" dirty="0" err="1"/>
              <a:t>Елейський</a:t>
            </a:r>
            <a:r>
              <a:rPr lang="uk-UA" b="1" dirty="0"/>
              <a:t> </a:t>
            </a:r>
            <a:r>
              <a:rPr lang="uk-UA" dirty="0"/>
              <a:t>(бл. 540-480 рр. до н. е.). Він замінив поняття «Єдине», під яким розумілося все суще, на поняття «буття». Воно походить від дієслова «бути», яке в особовій формі звучить як «є</a:t>
            </a:r>
            <a:r>
              <a:rPr lang="uk-UA" dirty="0" smtClean="0"/>
              <a:t>».</a:t>
            </a:r>
          </a:p>
          <a:p>
            <a:pPr lvl="0"/>
            <a:r>
              <a:rPr lang="uk-UA" dirty="0"/>
              <a:t>Із самого поняття «буття», як бачимо, випливає його вічність. Те, що існує, обов'язково вічне. Якщо ж чогось немає зараз, то це означає, що його не було і не буде, бо інакше довелося б припустити, що щось обертається на ніщо, з якого потім знову виникає щось. </a:t>
            </a:r>
            <a:endParaRPr lang="ru-RU" dirty="0"/>
          </a:p>
          <a:p>
            <a:pPr lvl="0"/>
            <a:r>
              <a:rPr lang="uk-UA" dirty="0" err="1"/>
              <a:t>Парменіду</a:t>
            </a:r>
            <a:r>
              <a:rPr lang="uk-UA" dirty="0"/>
              <a:t> належить знаменитий вислів, який, на перший погляд, видається безглуздим: </a:t>
            </a:r>
            <a:r>
              <a:rPr lang="uk-UA" i="1" dirty="0"/>
              <a:t>«Буття є, небуття ж немає».</a:t>
            </a:r>
            <a:r>
              <a:rPr lang="uk-UA" dirty="0"/>
              <a:t> </a:t>
            </a:r>
            <a:endParaRPr lang="ru-RU" dirty="0"/>
          </a:p>
          <a:p>
            <a:pPr lvl="0"/>
            <a:r>
              <a:rPr lang="uk-UA" dirty="0"/>
              <a:t>Відповідно до вчення </a:t>
            </a:r>
            <a:r>
              <a:rPr lang="uk-UA" dirty="0" err="1"/>
              <a:t>Парменіда</a:t>
            </a:r>
            <a:r>
              <a:rPr lang="uk-UA" dirty="0"/>
              <a:t>, буття вічне, неподільне, нерухоме і незмінне. Таку картину буття малює розум. Відчуття ж (зір, дотик тощо) малюють абсолютно іншу картину: усе є не вічним (тобто виникає і знищується), подільним (складається з частин), а також усе рухається і змінюється.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7" descr="Parmenid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91290" y="704452"/>
            <a:ext cx="2063037" cy="26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33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/>
              <a:t>Елейська</a:t>
            </a:r>
            <a:r>
              <a:rPr lang="ru-RU" sz="3200" dirty="0"/>
              <a:t> </a:t>
            </a:r>
            <a:r>
              <a:rPr lang="ru-RU" sz="3200" b="1" dirty="0"/>
              <a:t>школа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198061"/>
            <a:ext cx="8946541" cy="419548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dirty="0"/>
              <a:t>Третій представник цієї школи, Зенон </a:t>
            </a:r>
            <a:r>
              <a:rPr lang="uk-UA" dirty="0" err="1"/>
              <a:t>Елейський</a:t>
            </a:r>
            <a:r>
              <a:rPr lang="uk-UA" dirty="0"/>
              <a:t> (490-430 рр. до н. е.). </a:t>
            </a:r>
            <a:endParaRPr lang="ru-RU" dirty="0"/>
          </a:p>
          <a:p>
            <a:pPr lvl="0" algn="just"/>
            <a:r>
              <a:rPr lang="uk-UA" dirty="0"/>
              <a:t>Йому належить ідея апорій (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uk-UA" i="1" dirty="0" err="1"/>
              <a:t>аро</a:t>
            </a:r>
            <a:r>
              <a:rPr lang="en-US" i="1" dirty="0"/>
              <a:t>r</a:t>
            </a:r>
            <a:r>
              <a:rPr lang="uk-UA" i="1" dirty="0" err="1"/>
              <a:t>іа</a:t>
            </a:r>
            <a:r>
              <a:rPr lang="uk-UA" i="1" dirty="0"/>
              <a:t> — </a:t>
            </a:r>
            <a:r>
              <a:rPr lang="uk-UA" dirty="0"/>
              <a:t>нерозв'язні суперечності, розумова безвихідь, парадокси), якими він прагнув довести, що рух немислимий, а тому неможливий. </a:t>
            </a:r>
            <a:endParaRPr lang="ru-RU" dirty="0"/>
          </a:p>
          <a:p>
            <a:pPr lvl="0" algn="just"/>
            <a:r>
              <a:rPr lang="uk-UA" dirty="0"/>
              <a:t>Перша апорія називається </a:t>
            </a:r>
            <a:r>
              <a:rPr lang="uk-UA" i="1" dirty="0"/>
              <a:t>«Дихотомія» (ділення навпіл). </a:t>
            </a:r>
            <a:endParaRPr lang="ru-RU" dirty="0"/>
          </a:p>
          <a:p>
            <a:pPr lvl="0" algn="just"/>
            <a:r>
              <a:rPr lang="uk-UA" dirty="0"/>
              <a:t>Друга апорія називається </a:t>
            </a:r>
            <a:r>
              <a:rPr lang="uk-UA" i="1" dirty="0"/>
              <a:t>«Ахіллес і черепаха»</a:t>
            </a:r>
            <a:endParaRPr lang="ru-RU" dirty="0"/>
          </a:p>
          <a:p>
            <a:pPr lvl="0" algn="just"/>
            <a:r>
              <a:rPr lang="uk-UA" dirty="0"/>
              <a:t>«Те, </a:t>
            </a:r>
            <a:r>
              <a:rPr lang="uk-UA" i="1" dirty="0"/>
              <a:t>що ми бачимо речі рухомими, — </a:t>
            </a:r>
            <a:r>
              <a:rPr lang="uk-UA" dirty="0"/>
              <a:t>говорить Зенон, — </a:t>
            </a:r>
            <a:r>
              <a:rPr lang="uk-UA" i="1" dirty="0"/>
              <a:t>зовсім не означає, що рух дійсно існує». </a:t>
            </a:r>
            <a:r>
              <a:rPr lang="uk-UA" dirty="0"/>
              <a:t>Наприклад, ми бачимо, що Сонце рухається над нами зі сходу на захід, насправді ж воно нерухоме. Припустимо, що й інші речі, які ми бачимо рухомими, насправді нерухомі, тільки ми цього не бачимо, не відчуваємо і тому не розуміємо.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Picture 7" descr="Zeno (Neapel, Nationalmuseum 1)_co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30538" y="452718"/>
            <a:ext cx="2142147" cy="2693579"/>
          </a:xfrm>
          <a:prstGeom prst="rect">
            <a:avLst/>
          </a:prstGeom>
          <a:ln w="38100" cmpd="dbl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82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/>
              <a:t>Е</a:t>
            </a:r>
            <a:r>
              <a:rPr lang="ru-RU" sz="3200" b="1" dirty="0" err="1" smtClean="0"/>
              <a:t>феська</a:t>
            </a:r>
            <a:r>
              <a:rPr lang="ru-RU" sz="3200" b="1" dirty="0" smtClean="0"/>
              <a:t> </a:t>
            </a:r>
            <a:r>
              <a:rPr lang="ru-RU" sz="3200" b="1" dirty="0"/>
              <a:t>школа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8490631" cy="41957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dirty="0"/>
              <a:t>Відповідно до поглядів Геракліта, перехід явищ з одного стану до іншого відбувається через боротьбу протилежностей, яку він назвав </a:t>
            </a:r>
            <a:r>
              <a:rPr lang="uk-UA" i="1" dirty="0"/>
              <a:t>загальним логосом, </a:t>
            </a:r>
            <a:r>
              <a:rPr lang="uk-UA" dirty="0"/>
              <a:t>тобто єдиним законом для всього існуючого. </a:t>
            </a:r>
            <a:endParaRPr lang="ru-RU" dirty="0"/>
          </a:p>
          <a:p>
            <a:pPr lvl="0" algn="just"/>
            <a:r>
              <a:rPr lang="uk-UA" dirty="0"/>
              <a:t>Світ ніким не створений, він був, є і вічно буде живим вогнем, закономірно спалахує та згасає. </a:t>
            </a:r>
            <a:endParaRPr lang="ru-RU" dirty="0"/>
          </a:p>
          <a:p>
            <a:pPr lvl="0" algn="just"/>
            <a:r>
              <a:rPr lang="uk-UA" dirty="0"/>
              <a:t>Вогонь у Геракліта є образом вічного руху, він переходить у протилежні стихії та стає речовинним носієм змін.</a:t>
            </a:r>
            <a:endParaRPr lang="ru-RU" dirty="0"/>
          </a:p>
          <a:p>
            <a:pPr lvl="0" algn="just"/>
            <a:r>
              <a:rPr lang="uk-UA" dirty="0"/>
              <a:t>Світ, у якому немає нічого стійкого й постійного, є безладним і хаотичним. </a:t>
            </a:r>
            <a:endParaRPr lang="ru-RU" dirty="0"/>
          </a:p>
          <a:p>
            <a:pPr lvl="0" algn="just"/>
            <a:r>
              <a:rPr lang="uk-UA" dirty="0"/>
              <a:t>Проте тільки таким він і може бути. Зміна і рух — це єдино можливий, як стверджував Геракліт, спосіб існування Всесвіту.</a:t>
            </a:r>
            <a:endParaRPr lang="ru-RU" dirty="0"/>
          </a:p>
          <a:p>
            <a:pPr lvl="0" algn="just"/>
            <a:r>
              <a:rPr lang="uk-UA" dirty="0"/>
              <a:t> Загалом для філософії Геракліта характерне протиставлення, поєднання суперечливих, протилежних за значенням понять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710057" y="3043518"/>
            <a:ext cx="2178648" cy="802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err="1"/>
              <a:t>Геракліт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b="1" dirty="0"/>
              <a:t>(</a:t>
            </a:r>
            <a:r>
              <a:rPr lang="ru-RU" b="1" dirty="0" err="1"/>
              <a:t>бл</a:t>
            </a:r>
            <a:r>
              <a:rPr lang="ru-RU" b="1" dirty="0"/>
              <a:t>. 540 - 480)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9" descr="Гераклит Эфесский (red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2338" y="108857"/>
            <a:ext cx="2011362" cy="25908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0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/>
              <a:t>Ефеська</a:t>
            </a:r>
            <a:r>
              <a:rPr lang="ru-RU" sz="3200" b="1" dirty="0"/>
              <a:t> школа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35545" cy="419548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Геракліт говорив, що всі речі складаються з протилежностей: мокре і сухе, тепле і холодне, темне і світле, день і ніч, розквіт і занепад тощо. </a:t>
            </a:r>
            <a:endParaRPr lang="ru-RU" dirty="0"/>
          </a:p>
          <a:p>
            <a:pPr lvl="0"/>
            <a:r>
              <a:rPr lang="uk-UA" dirty="0"/>
              <a:t>Протилежності борються одна з одною: наприклад, день — це подолання ночі, весна — перемога над зимою, радість — заперечення смутку. Боротьба протилежних початків і є джерелом вічного руху та зміни. </a:t>
            </a:r>
            <a:endParaRPr lang="ru-RU" dirty="0"/>
          </a:p>
          <a:p>
            <a:pPr lvl="0"/>
            <a:r>
              <a:rPr lang="uk-UA" dirty="0"/>
              <a:t>Якби протилежностей не було, то нічого не змінювалося б, оскільки будь-якій речі не було б на що змінюватися.</a:t>
            </a:r>
            <a:endParaRPr lang="ru-RU" dirty="0"/>
          </a:p>
          <a:p>
            <a:pPr lvl="0"/>
            <a:r>
              <a:rPr lang="uk-UA" dirty="0"/>
              <a:t>Проте протилежності не тільки борються між собою, але ще й утворюють єдність. </a:t>
            </a:r>
            <a:endParaRPr lang="ru-RU" dirty="0"/>
          </a:p>
          <a:p>
            <a:pPr lvl="0"/>
            <a:r>
              <a:rPr lang="uk-UA" dirty="0"/>
              <a:t>Або, припустимо, існував би тільки день, а ночі не було б зовсім. Чи ми знали б тоді, що таке день? Ні. Ми тільки тому і знаємо, що таке день, бо його протилежністю є ніч. </a:t>
            </a:r>
            <a:endParaRPr lang="ru-RU" dirty="0"/>
          </a:p>
          <a:p>
            <a:pPr lvl="0"/>
            <a:r>
              <a:rPr lang="uk-UA" dirty="0"/>
              <a:t>Отже, протилежності одна без одної не існують, одна одну доповнюють, одна з одної випливають і одна одну припускають. </a:t>
            </a:r>
            <a:endParaRPr lang="ru-RU" dirty="0"/>
          </a:p>
          <a:p>
            <a:pPr lvl="0"/>
            <a:r>
              <a:rPr lang="uk-UA" dirty="0"/>
              <a:t>Протилежності перебувають не тільки в стані вічної боротьби, а й у невичерпній єдності. </a:t>
            </a:r>
            <a:endParaRPr lang="ru-RU" dirty="0"/>
          </a:p>
          <a:p>
            <a:pPr lvl="0"/>
            <a:r>
              <a:rPr lang="uk-UA" b="1" dirty="0"/>
              <a:t>Ця фундаментальна закономірність Всесвіту, </a:t>
            </a:r>
            <a:r>
              <a:rPr lang="uk-UA" dirty="0"/>
              <a:t>про яку говорить Геракліт, </a:t>
            </a:r>
            <a:r>
              <a:rPr lang="uk-UA" b="1" dirty="0"/>
              <a:t>є головним принципом діалектики — учення про загальний зв'язок і вічну зміну речей.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365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 smtClean="0"/>
              <a:t>Атомістична</a:t>
            </a:r>
            <a:r>
              <a:rPr lang="ru-RU" sz="3200" dirty="0" smtClean="0"/>
              <a:t> </a:t>
            </a:r>
            <a:r>
              <a:rPr lang="ru-RU" sz="3200" b="1" dirty="0"/>
              <a:t>школа</a:t>
            </a: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8341924" cy="4195763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000" dirty="0"/>
              <a:t>Атом – найменша, неподільна, незнищенна, речовинна першооснова світу</a:t>
            </a:r>
            <a:endParaRPr lang="ru-RU" sz="2000" dirty="0"/>
          </a:p>
          <a:p>
            <a:pPr lvl="0"/>
            <a:r>
              <a:rPr lang="uk-UA" sz="2000" dirty="0"/>
              <a:t>Атомів існує безкінечна кількість</a:t>
            </a:r>
            <a:endParaRPr lang="ru-RU" sz="2000" dirty="0"/>
          </a:p>
          <a:p>
            <a:pPr lvl="0"/>
            <a:r>
              <a:rPr lang="uk-UA" sz="2000" dirty="0" err="1"/>
              <a:t>Атомісти</a:t>
            </a:r>
            <a:r>
              <a:rPr lang="uk-UA" sz="2000" dirty="0"/>
              <a:t> – засновники матеріалістичної традиції у філософії</a:t>
            </a:r>
            <a:endParaRPr lang="ru-RU" sz="2000" dirty="0"/>
          </a:p>
          <a:p>
            <a:pPr lvl="0"/>
            <a:r>
              <a:rPr lang="uk-UA" sz="2000" dirty="0"/>
              <a:t>Атомістична теорія найбільше відповідала критеріям науковості – максимально просто пояснити максимальну кількість проблем.</a:t>
            </a:r>
            <a:endParaRPr lang="ru-RU" sz="2000" dirty="0"/>
          </a:p>
          <a:p>
            <a:pPr lvl="0"/>
            <a:r>
              <a:rPr lang="uk-UA" sz="2000" dirty="0"/>
              <a:t>Ідея атомізму найуспішніше пояснювала будову світу.</a:t>
            </a:r>
            <a:endParaRPr lang="ru-RU" sz="2000" dirty="0"/>
          </a:p>
          <a:p>
            <a:pPr lvl="0"/>
            <a:r>
              <a:rPr lang="uk-UA" sz="2000" dirty="0"/>
              <a:t>Після </a:t>
            </a:r>
            <a:r>
              <a:rPr lang="uk-UA" sz="2000" dirty="0" err="1"/>
              <a:t>атомістів</a:t>
            </a:r>
            <a:r>
              <a:rPr lang="uk-UA" sz="2000" dirty="0"/>
              <a:t> проблематика натурфілософії заходить у глухий кут і період завершується</a:t>
            </a:r>
            <a:endParaRPr lang="ru-RU" sz="2000" dirty="0"/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9564915" y="3253778"/>
            <a:ext cx="2227634" cy="3161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err="1" smtClean="0"/>
              <a:t>Левкіпп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uk-UA" dirty="0" err="1" smtClean="0"/>
              <a:t>Демокріт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" name="Picture 2" descr="C:\Users\Валентина\Desktop\Книги 2020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735" y="1152983"/>
            <a:ext cx="1747135" cy="2096227"/>
          </a:xfrm>
          <a:prstGeom prst="rect">
            <a:avLst/>
          </a:prstGeom>
          <a:noFill/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3701142"/>
            <a:ext cx="1496939" cy="21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4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Натурфілософія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 smtClean="0"/>
              <a:t>Піфагорійська</a:t>
            </a:r>
            <a:r>
              <a:rPr lang="ru-RU" sz="3200" dirty="0" smtClean="0"/>
              <a:t> </a:t>
            </a:r>
            <a:r>
              <a:rPr lang="ru-RU" sz="3200" b="1" dirty="0"/>
              <a:t>школа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/>
              <a:t>Піфагор набув визнання як «великий посвячений» та перший, хто назвався філософом, першим промовив слово «космос», став творцем піфагорійського союзу, який об'єднував майже 2 тисячі учнів.</a:t>
            </a:r>
            <a:endParaRPr lang="ru-RU" dirty="0"/>
          </a:p>
          <a:p>
            <a:pPr lvl="0"/>
            <a:r>
              <a:rPr lang="uk-UA" dirty="0"/>
              <a:t>«Все е чис</a:t>
            </a:r>
            <a:r>
              <a:rPr lang="uk-UA" i="1" dirty="0"/>
              <a:t>ло», — </a:t>
            </a:r>
            <a:r>
              <a:rPr lang="uk-UA" dirty="0"/>
              <a:t>стверджував він. Число є тим, що завжди й незмінно присутнє в різних речах, їх сполучна нитка, основа, яка їх об'єднує, тому його можна назвати першоосновою світу. </a:t>
            </a:r>
            <a:endParaRPr lang="ru-RU" dirty="0"/>
          </a:p>
          <a:p>
            <a:pPr lvl="0"/>
            <a:r>
              <a:rPr lang="uk-UA" dirty="0"/>
              <a:t>Проте число — нематеріальна сутність, воно ідеальне, і в цьому принципова відмінність піфагорійського світосприйняття від </a:t>
            </a:r>
            <a:r>
              <a:rPr lang="uk-UA" dirty="0" err="1"/>
              <a:t>мілетського</a:t>
            </a:r>
            <a:r>
              <a:rPr lang="uk-UA" dirty="0"/>
              <a:t>. </a:t>
            </a:r>
            <a:endParaRPr lang="ru-RU" dirty="0"/>
          </a:p>
          <a:p>
            <a:pPr lvl="0"/>
            <a:r>
              <a:rPr lang="uk-UA" dirty="0"/>
              <a:t>Нині, коли в усі сфери людської діяльності проникають цифрові технології, твердження Піфагора вже не видається відірваним від реальності</a:t>
            </a:r>
            <a:r>
              <a:rPr lang="ru-RU" dirty="0"/>
              <a:t>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 descr="Піфаг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22074" y="624523"/>
            <a:ext cx="202318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48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Класична давньогрецька 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err="1" smtClean="0"/>
              <a:t>Софісти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62662" cy="419548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b="1" i="1" dirty="0"/>
              <a:t>Софісти </a:t>
            </a:r>
            <a:r>
              <a:rPr lang="uk-UA" dirty="0"/>
              <a:t>— це старогрецькі філософи середини </a:t>
            </a:r>
            <a:r>
              <a:rPr lang="en-US" dirty="0" smtClean="0"/>
              <a:t>V</a:t>
            </a:r>
            <a:r>
              <a:rPr lang="uk-UA" dirty="0" smtClean="0"/>
              <a:t> -</a:t>
            </a:r>
            <a:r>
              <a:rPr lang="uk-UA" dirty="0"/>
              <a:t> </a:t>
            </a:r>
            <a:r>
              <a:rPr lang="uk-UA" dirty="0" smtClean="0"/>
              <a:t>першої </a:t>
            </a:r>
            <a:r>
              <a:rPr lang="uk-UA" dirty="0"/>
              <a:t>половини </a:t>
            </a:r>
            <a:r>
              <a:rPr lang="en-US" dirty="0"/>
              <a:t>IV </a:t>
            </a:r>
            <a:r>
              <a:rPr lang="uk-UA" dirty="0"/>
              <a:t>ст. до н. є. </a:t>
            </a:r>
            <a:endParaRPr lang="ru-RU" dirty="0"/>
          </a:p>
          <a:p>
            <a:pPr lvl="0"/>
            <a:r>
              <a:rPr lang="uk-UA" dirty="0" smtClean="0"/>
              <a:t>Протагор</a:t>
            </a:r>
            <a:r>
              <a:rPr lang="uk-UA" b="1" dirty="0" smtClean="0"/>
              <a:t> (</a:t>
            </a:r>
            <a:r>
              <a:rPr lang="uk-UA" dirty="0" smtClean="0"/>
              <a:t>480-410 рр. до. н. е.), </a:t>
            </a:r>
            <a:r>
              <a:rPr lang="uk-UA" dirty="0" err="1" smtClean="0"/>
              <a:t>Горгій</a:t>
            </a:r>
            <a:r>
              <a:rPr lang="uk-UA" dirty="0" smtClean="0"/>
              <a:t> (483-375 </a:t>
            </a:r>
            <a:r>
              <a:rPr lang="en-US" dirty="0" smtClean="0"/>
              <a:t>pp</a:t>
            </a:r>
            <a:r>
              <a:rPr lang="ru-RU" dirty="0" smtClean="0"/>
              <a:t>. </a:t>
            </a:r>
            <a:r>
              <a:rPr lang="uk-UA" dirty="0" smtClean="0"/>
              <a:t>до н. є.) та ін. </a:t>
            </a:r>
            <a:endParaRPr lang="ru-RU" dirty="0"/>
          </a:p>
          <a:p>
            <a:pPr lvl="0"/>
            <a:r>
              <a:rPr lang="uk-UA" dirty="0" smtClean="0"/>
              <a:t>Слово </a:t>
            </a:r>
            <a:r>
              <a:rPr lang="uk-UA" dirty="0"/>
              <a:t>«софіст» означає мудрий, а з середини </a:t>
            </a:r>
            <a:r>
              <a:rPr lang="en-US" dirty="0"/>
              <a:t>V </a:t>
            </a:r>
            <a:r>
              <a:rPr lang="uk-UA" dirty="0"/>
              <a:t>ст. так називають учителів красномовства. </a:t>
            </a:r>
            <a:endParaRPr lang="ru-RU" dirty="0"/>
          </a:p>
          <a:p>
            <a:pPr lvl="0"/>
            <a:r>
              <a:rPr lang="uk-UA" dirty="0"/>
              <a:t>Характер діяльності софістів полягав у тому, що вони повинні були навчити людину захищати будь-яку точку зору, якою б абсурдною вона не була. Основою такого навчання було уявлення про відсутність абсолютної істини і об'єктивних цінностей. </a:t>
            </a:r>
            <a:endParaRPr lang="ru-RU" dirty="0"/>
          </a:p>
          <a:p>
            <a:pPr lvl="0"/>
            <a:r>
              <a:rPr lang="uk-UA" dirty="0"/>
              <a:t>Протагор висловив у своїй знаменитій тезі</a:t>
            </a:r>
            <a:r>
              <a:rPr lang="uk-UA" dirty="0" smtClean="0"/>
              <a:t>: «</a:t>
            </a:r>
            <a:r>
              <a:rPr lang="uk-UA" dirty="0"/>
              <a:t>Людина є міра всіх речей: сущих у тому, що вони існують, і не сущих у тому, що вони не існують». Він звинувачений в </a:t>
            </a:r>
            <a:r>
              <a:rPr lang="uk-UA" dirty="0" err="1"/>
              <a:t>нечестивості</a:t>
            </a:r>
            <a:r>
              <a:rPr lang="uk-UA" dirty="0"/>
              <a:t>, оскільки його твір починався словами: «Про богів я не можу знати ні того, що вони є, ні того, що їх немає, ні того, який вони мають вигляд».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03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Класична давньогрецька 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 smtClean="0"/>
              <a:t>Сократ </a:t>
            </a:r>
            <a:r>
              <a:rPr lang="ru-RU" sz="2000" b="1" dirty="0" smtClean="0"/>
              <a:t>(</a:t>
            </a:r>
            <a:r>
              <a:rPr lang="ru-RU" sz="2000" dirty="0"/>
              <a:t>470 </a:t>
            </a:r>
            <a:r>
              <a:rPr lang="ru-RU" sz="2000" dirty="0" err="1"/>
              <a:t>або</a:t>
            </a:r>
            <a:r>
              <a:rPr lang="ru-RU" sz="2000" dirty="0"/>
              <a:t> 469 </a:t>
            </a:r>
            <a:r>
              <a:rPr lang="ru-RU" sz="2000" dirty="0" err="1"/>
              <a:t>році</a:t>
            </a:r>
            <a:r>
              <a:rPr lang="ru-RU" sz="2000" dirty="0"/>
              <a:t> до н. е.  - 399 року до н. е</a:t>
            </a:r>
            <a:r>
              <a:rPr lang="ru-RU" sz="2000" dirty="0" smtClean="0"/>
              <a:t>.</a:t>
            </a:r>
            <a:r>
              <a:rPr lang="ru-RU" sz="2000" b="1" dirty="0" smtClean="0"/>
              <a:t>)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12801" y="2220686"/>
            <a:ext cx="8911770" cy="403565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Характерною рисою філософії Сократа є поворот від натурфілософської  до антропологічної проблематики</a:t>
            </a:r>
          </a:p>
          <a:p>
            <a:pPr algn="just"/>
            <a:r>
              <a:rPr lang="ru-RU" dirty="0"/>
              <a:t>Фундаментальною характеристикою </a:t>
            </a:r>
            <a:r>
              <a:rPr lang="ru-RU" dirty="0" err="1"/>
              <a:t>платонівського</a:t>
            </a:r>
            <a:r>
              <a:rPr lang="ru-RU" dirty="0"/>
              <a:t> Сократа є </a:t>
            </a:r>
            <a:r>
              <a:rPr lang="ru-RU" dirty="0" err="1"/>
              <a:t>сократівський</a:t>
            </a:r>
            <a:r>
              <a:rPr lang="ru-RU" dirty="0"/>
              <a:t> метод, </a:t>
            </a:r>
            <a:r>
              <a:rPr lang="ru-RU" dirty="0" err="1"/>
              <a:t>або</a:t>
            </a:r>
            <a:r>
              <a:rPr lang="ru-RU" dirty="0"/>
              <a:t> метод </a:t>
            </a:r>
            <a:r>
              <a:rPr lang="ru-RU" dirty="0" err="1"/>
              <a:t>спростування</a:t>
            </a:r>
            <a:r>
              <a:rPr lang="ru-RU" dirty="0"/>
              <a:t> (</a:t>
            </a:r>
            <a:r>
              <a:rPr lang="ru-RU" dirty="0" err="1"/>
              <a:t>еленхус</a:t>
            </a:r>
            <a:r>
              <a:rPr lang="ru-RU" dirty="0" smtClean="0"/>
              <a:t>).</a:t>
            </a:r>
          </a:p>
          <a:p>
            <a:pPr algn="just"/>
            <a:r>
              <a:rPr lang="ru-RU" dirty="0" err="1" smtClean="0"/>
              <a:t>Іронія</a:t>
            </a:r>
            <a:r>
              <a:rPr lang="ru-RU" dirty="0" smtClean="0"/>
              <a:t> </a:t>
            </a:r>
            <a:r>
              <a:rPr lang="ru-RU" dirty="0"/>
              <a:t>Сократа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грайливий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.</a:t>
            </a:r>
            <a:endParaRPr lang="uk-UA" dirty="0"/>
          </a:p>
          <a:p>
            <a:pPr algn="just"/>
            <a:r>
              <a:rPr lang="uk-UA" dirty="0" smtClean="0"/>
              <a:t>влада </a:t>
            </a:r>
            <a:r>
              <a:rPr lang="uk-UA" dirty="0"/>
              <a:t>повинна належати кращим, тобто справедливим і мудрим, які здатні оволодівати мистецтвом управління державою. Виходячи з цього, він суворо критикував афінську </a:t>
            </a:r>
            <a:r>
              <a:rPr lang="uk-UA" dirty="0" smtClean="0"/>
              <a:t>демократію та був </a:t>
            </a:r>
            <a:r>
              <a:rPr lang="ru-RU" dirty="0" err="1" smtClean="0"/>
              <a:t>прихильником</a:t>
            </a:r>
            <a:r>
              <a:rPr lang="ru-RU" dirty="0" smtClean="0"/>
              <a:t> і </a:t>
            </a:r>
            <a:r>
              <a:rPr lang="ru-RU" dirty="0" err="1"/>
              <a:t>ідеологом</a:t>
            </a:r>
            <a:r>
              <a:rPr lang="ru-RU" dirty="0"/>
              <a:t> </a:t>
            </a:r>
            <a:r>
              <a:rPr lang="ru-RU" dirty="0" err="1"/>
              <a:t>афінської</a:t>
            </a:r>
            <a:r>
              <a:rPr lang="ru-RU" dirty="0"/>
              <a:t> </a:t>
            </a:r>
            <a:r>
              <a:rPr lang="ru-RU" dirty="0" err="1"/>
              <a:t>аристократії</a:t>
            </a:r>
            <a:endParaRPr lang="uk-UA" dirty="0" smtClean="0"/>
          </a:p>
          <a:p>
            <a:pPr algn="just"/>
            <a:r>
              <a:rPr lang="ru-RU" dirty="0"/>
              <a:t>Сократ першим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форм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монархію</a:t>
            </a:r>
            <a:r>
              <a:rPr lang="ru-RU" dirty="0"/>
              <a:t>, </a:t>
            </a:r>
            <a:r>
              <a:rPr lang="ru-RU" dirty="0" err="1"/>
              <a:t>тиранію</a:t>
            </a:r>
            <a:r>
              <a:rPr lang="ru-RU" dirty="0"/>
              <a:t>, </a:t>
            </a:r>
            <a:r>
              <a:rPr lang="ru-RU" dirty="0" err="1"/>
              <a:t>аристократію</a:t>
            </a:r>
            <a:r>
              <a:rPr lang="ru-RU" dirty="0"/>
              <a:t>, </a:t>
            </a:r>
            <a:r>
              <a:rPr lang="ru-RU" dirty="0" err="1"/>
              <a:t>плутократію</a:t>
            </a:r>
            <a:r>
              <a:rPr lang="ru-RU" dirty="0"/>
              <a:t> і </a:t>
            </a:r>
            <a:r>
              <a:rPr lang="ru-RU" dirty="0" err="1"/>
              <a:t>демократію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71" y="406042"/>
            <a:ext cx="1948202" cy="2598415"/>
          </a:xfrm>
        </p:spPr>
      </p:pic>
    </p:spTree>
    <p:extLst>
      <p:ext uri="{BB962C8B-B14F-4D97-AF65-F5344CB8AC3E}">
        <p14:creationId xmlns:p14="http://schemas.microsoft.com/office/powerpoint/2010/main" val="355228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філософія </a:t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97652"/>
              </p:ext>
            </p:extLst>
          </p:nvPr>
        </p:nvGraphicFramePr>
        <p:xfrm>
          <a:off x="811161" y="2052638"/>
          <a:ext cx="1038286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432">
                  <a:extLst>
                    <a:ext uri="{9D8B030D-6E8A-4147-A177-3AD203B41FA5}">
                      <a16:colId xmlns:a16="http://schemas.microsoft.com/office/drawing/2014/main" val="404395689"/>
                    </a:ext>
                  </a:extLst>
                </a:gridCol>
                <a:gridCol w="5191432">
                  <a:extLst>
                    <a:ext uri="{9D8B030D-6E8A-4147-A177-3AD203B41FA5}">
                      <a16:colId xmlns:a16="http://schemas.microsoft.com/office/drawing/2014/main" val="15485584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uk-UA" dirty="0" smtClean="0"/>
                    </a:p>
                    <a:p>
                      <a:pPr algn="ctr"/>
                      <a:r>
                        <a:rPr lang="uk-UA" dirty="0" smtClean="0"/>
                        <a:t>ОСНОВНІ ПЕРІОДИ</a:t>
                      </a:r>
                      <a:r>
                        <a:rPr lang="uk-UA" baseline="0" dirty="0" smtClean="0"/>
                        <a:t> РОЗВИТКУ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7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Ведійський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 з Х</a:t>
                      </a:r>
                      <a:r>
                        <a:rPr lang="en-US" b="1" dirty="0" smtClean="0"/>
                        <a:t>V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baseline="0" dirty="0" smtClean="0"/>
                        <a:t>століття </a:t>
                      </a:r>
                      <a:r>
                        <a:rPr lang="uk-UA" b="1" dirty="0" smtClean="0"/>
                        <a:t> до н.е. до </a:t>
                      </a:r>
                      <a:r>
                        <a:rPr lang="en-US" b="1" dirty="0" smtClean="0"/>
                        <a:t>V </a:t>
                      </a:r>
                      <a:r>
                        <a:rPr lang="uk-UA" b="1" baseline="0" dirty="0" smtClean="0"/>
                        <a:t>століття</a:t>
                      </a:r>
                      <a:r>
                        <a:rPr lang="uk-UA" b="1" dirty="0" smtClean="0"/>
                        <a:t> до н.е.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6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Класичний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брахмано-буддійський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з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en-US" b="1" dirty="0" smtClean="0"/>
                        <a:t>V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baseline="0" dirty="0" smtClean="0"/>
                        <a:t>століття</a:t>
                      </a:r>
                      <a:r>
                        <a:rPr lang="uk-UA" b="1" dirty="0" smtClean="0"/>
                        <a:t> до н.е. до </a:t>
                      </a:r>
                      <a:r>
                        <a:rPr lang="en-US" b="1" dirty="0" smtClean="0"/>
                        <a:t>X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baseline="0" dirty="0" smtClean="0"/>
                        <a:t>століття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3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Післякласичний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індуїстський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 Х</a:t>
                      </a:r>
                      <a:r>
                        <a:rPr lang="uk-UA" b="1" baseline="0" dirty="0" smtClean="0"/>
                        <a:t> століття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66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497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/>
              <a:t>Давньогрецька філософія </a:t>
            </a:r>
            <a:br>
              <a:rPr lang="uk-UA" sz="3200" dirty="0"/>
            </a:br>
            <a:r>
              <a:rPr lang="uk-UA" sz="3200" b="1" dirty="0">
                <a:solidFill>
                  <a:srgbClr val="66FFCC"/>
                </a:solidFill>
              </a:rPr>
              <a:t>Класична давньогрецька філософія</a:t>
            </a:r>
            <a:br>
              <a:rPr lang="uk-UA" sz="3200" b="1" dirty="0">
                <a:solidFill>
                  <a:srgbClr val="66FFCC"/>
                </a:solidFill>
              </a:rPr>
            </a:br>
            <a:r>
              <a:rPr lang="ru-RU" sz="3200" b="1" dirty="0"/>
              <a:t>Платон </a:t>
            </a:r>
            <a:r>
              <a:rPr lang="ru-RU" sz="2000" dirty="0" smtClean="0"/>
              <a:t>(427 </a:t>
            </a:r>
            <a:r>
              <a:rPr lang="ru-RU" sz="2000" dirty="0"/>
              <a:t>до н. е. — 347 </a:t>
            </a:r>
            <a:r>
              <a:rPr lang="ru-RU" sz="2000" dirty="0" err="1"/>
              <a:t>або</a:t>
            </a:r>
            <a:r>
              <a:rPr lang="ru-RU" sz="2000" dirty="0"/>
              <a:t> 348 до н. е.)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70858" y="2060575"/>
            <a:ext cx="8606972" cy="41957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оригінальну</a:t>
            </a:r>
            <a:r>
              <a:rPr lang="ru-RU" dirty="0" smtClean="0"/>
              <a:t> та </a:t>
            </a:r>
            <a:r>
              <a:rPr lang="ru-RU" dirty="0" err="1" smtClean="0"/>
              <a:t>цілісну</a:t>
            </a:r>
            <a:r>
              <a:rPr lang="ru-RU" dirty="0" smtClean="0"/>
              <a:t>  </a:t>
            </a:r>
            <a:r>
              <a:rPr lang="ru-RU" dirty="0" err="1" smtClean="0"/>
              <a:t>ідеалістичну</a:t>
            </a:r>
            <a:r>
              <a:rPr lang="ru-RU" dirty="0" smtClean="0"/>
              <a:t> систему </a:t>
            </a:r>
          </a:p>
          <a:p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ідеї</a:t>
            </a:r>
            <a:r>
              <a:rPr lang="ru-RU" dirty="0"/>
              <a:t> – </a:t>
            </a:r>
            <a:r>
              <a:rPr lang="ru-RU" dirty="0" err="1"/>
              <a:t>нематеріальні</a:t>
            </a:r>
            <a:r>
              <a:rPr lang="ru-RU" dirty="0"/>
              <a:t> </a:t>
            </a:r>
            <a:r>
              <a:rPr lang="ru-RU" dirty="0" err="1"/>
              <a:t>вічні</a:t>
            </a:r>
            <a:r>
              <a:rPr lang="ru-RU" dirty="0"/>
              <a:t> і </a:t>
            </a:r>
            <a:r>
              <a:rPr lang="ru-RU" dirty="0" err="1"/>
              <a:t>незмінні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– </a:t>
            </a:r>
            <a:r>
              <a:rPr lang="ru-RU" dirty="0" err="1"/>
              <a:t>прообрази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реального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об’єктивно</a:t>
            </a:r>
            <a:r>
              <a:rPr lang="ru-RU" dirty="0" smtClean="0"/>
              <a:t>.</a:t>
            </a:r>
          </a:p>
          <a:p>
            <a:r>
              <a:rPr lang="ru-RU" dirty="0" err="1"/>
              <a:t>ідеалістичне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людину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душа </a:t>
            </a:r>
            <a:r>
              <a:rPr lang="ru-RU" dirty="0" err="1"/>
              <a:t>панує</a:t>
            </a:r>
            <a:r>
              <a:rPr lang="ru-RU" dirty="0"/>
              <a:t> над </a:t>
            </a:r>
            <a:r>
              <a:rPr lang="ru-RU" dirty="0" err="1"/>
              <a:t>тілом</a:t>
            </a:r>
            <a:r>
              <a:rPr lang="ru-RU" dirty="0"/>
              <a:t>. В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три </a:t>
            </a:r>
            <a:r>
              <a:rPr lang="ru-RU" dirty="0" err="1"/>
              <a:t>частини</a:t>
            </a:r>
            <a:r>
              <a:rPr lang="ru-RU" dirty="0"/>
              <a:t>: 1) </a:t>
            </a:r>
            <a:r>
              <a:rPr lang="ru-RU" dirty="0" err="1"/>
              <a:t>розум</a:t>
            </a:r>
            <a:r>
              <a:rPr lang="ru-RU" dirty="0"/>
              <a:t> (</a:t>
            </a:r>
            <a:r>
              <a:rPr lang="ru-RU" dirty="0" err="1"/>
              <a:t>божественне</a:t>
            </a:r>
            <a:r>
              <a:rPr lang="ru-RU" dirty="0"/>
              <a:t> начало); 2) </a:t>
            </a:r>
            <a:r>
              <a:rPr lang="ru-RU" dirty="0" err="1"/>
              <a:t>лютість</a:t>
            </a:r>
            <a:r>
              <a:rPr lang="ru-RU" dirty="0"/>
              <a:t>; 3) </a:t>
            </a:r>
            <a:r>
              <a:rPr lang="ru-RU" dirty="0" err="1"/>
              <a:t>жадання</a:t>
            </a:r>
            <a:r>
              <a:rPr lang="ru-RU" dirty="0"/>
              <a:t> (</a:t>
            </a:r>
            <a:r>
              <a:rPr lang="ru-RU" dirty="0" err="1"/>
              <a:t>найнижче</a:t>
            </a:r>
            <a:r>
              <a:rPr lang="ru-RU" dirty="0"/>
              <a:t> начало</a:t>
            </a:r>
            <a:r>
              <a:rPr lang="ru-RU" dirty="0" smtClean="0"/>
              <a:t>).</a:t>
            </a:r>
          </a:p>
          <a:p>
            <a:r>
              <a:rPr lang="ru-RU" dirty="0"/>
              <a:t>модель </a:t>
            </a:r>
            <a:r>
              <a:rPr lang="ru-RU" dirty="0" err="1"/>
              <a:t>ідеальної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–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де </a:t>
            </a:r>
            <a:r>
              <a:rPr lang="ru-RU" dirty="0" err="1"/>
              <a:t>панівне</a:t>
            </a:r>
            <a:r>
              <a:rPr lang="ru-RU" dirty="0"/>
              <a:t> становище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філософам</a:t>
            </a:r>
            <a:r>
              <a:rPr lang="ru-RU" dirty="0"/>
              <a:t>, </a:t>
            </a:r>
            <a:r>
              <a:rPr lang="ru-RU" dirty="0" err="1"/>
              <a:t>носіям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 (</a:t>
            </a:r>
            <a:r>
              <a:rPr lang="ru-RU" dirty="0" err="1"/>
              <a:t>аристократія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43" y="348456"/>
            <a:ext cx="2344398" cy="3516597"/>
          </a:xfrm>
        </p:spPr>
      </p:pic>
    </p:spTree>
    <p:extLst>
      <p:ext uri="{BB962C8B-B14F-4D97-AF65-F5344CB8AC3E}">
        <p14:creationId xmlns:p14="http://schemas.microsoft.com/office/powerpoint/2010/main" val="3613966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4200" dirty="0"/>
              <a:t>Давньогрецька філософія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b="1" dirty="0">
                <a:solidFill>
                  <a:srgbClr val="66FFCC"/>
                </a:solidFill>
              </a:rPr>
              <a:t>Класична давньогрецька філософія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ru-RU" sz="3200" b="1" dirty="0" err="1"/>
              <a:t>Арістотель</a:t>
            </a:r>
            <a:r>
              <a:rPr lang="ru-RU" sz="3200" dirty="0"/>
              <a:t> (384-322 </a:t>
            </a:r>
            <a:r>
              <a:rPr lang="ru-RU" sz="3200" dirty="0" err="1"/>
              <a:t>рр</a:t>
            </a:r>
            <a:r>
              <a:rPr lang="ru-RU" sz="3200" dirty="0"/>
              <a:t>. до </a:t>
            </a:r>
            <a:r>
              <a:rPr lang="ru-RU" sz="3200" dirty="0" err="1"/>
              <a:t>н.е</a:t>
            </a:r>
            <a:r>
              <a:rPr lang="ru-RU" sz="3200" dirty="0"/>
              <a:t>.)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942" y="2330245"/>
            <a:ext cx="11371006" cy="4247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Арістотель</a:t>
            </a:r>
            <a:r>
              <a:rPr lang="ru-RU" dirty="0"/>
              <a:t> </a:t>
            </a:r>
            <a:r>
              <a:rPr lang="ru-RU" dirty="0" err="1"/>
              <a:t>критикує</a:t>
            </a:r>
            <a:r>
              <a:rPr lang="ru-RU" dirty="0"/>
              <a:t> </a:t>
            </a:r>
            <a:r>
              <a:rPr lang="ru-RU" dirty="0" err="1"/>
              <a:t>платонівське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речей.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речей в них самих.</a:t>
            </a:r>
            <a:endParaRPr lang="uk-UA" dirty="0" smtClean="0"/>
          </a:p>
          <a:p>
            <a:r>
              <a:rPr lang="ru-RU" dirty="0" err="1" smtClean="0"/>
              <a:t>Ідеї</a:t>
            </a:r>
            <a:r>
              <a:rPr lang="ru-RU" dirty="0" smtClean="0"/>
              <a:t> в </a:t>
            </a:r>
            <a:r>
              <a:rPr lang="ru-RU" dirty="0" err="1" smtClean="0"/>
              <a:t>Арістотеля</a:t>
            </a:r>
            <a:r>
              <a:rPr lang="ru-RU" dirty="0" smtClean="0"/>
              <a:t> 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,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вони </a:t>
            </a:r>
            <a:r>
              <a:rPr lang="ru-RU" dirty="0" err="1"/>
              <a:t>об’єднуються</a:t>
            </a:r>
            <a:r>
              <a:rPr lang="ru-RU" dirty="0"/>
              <a:t> в роди</a:t>
            </a:r>
            <a:r>
              <a:rPr lang="ru-RU" dirty="0" smtClean="0"/>
              <a:t>.</a:t>
            </a:r>
          </a:p>
          <a:p>
            <a:r>
              <a:rPr lang="ru-RU" dirty="0" err="1"/>
              <a:t>Сутність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через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і </a:t>
            </a:r>
            <a:r>
              <a:rPr lang="ru-RU" dirty="0" err="1"/>
              <a:t>форми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вчення</a:t>
            </a:r>
            <a:r>
              <a:rPr lang="ru-RU" dirty="0"/>
              <a:t> про душу </a:t>
            </a:r>
            <a:r>
              <a:rPr lang="ru-RU" dirty="0" err="1"/>
              <a:t>Арістотель</a:t>
            </a:r>
            <a:r>
              <a:rPr lang="ru-RU" dirty="0"/>
              <a:t> </a:t>
            </a:r>
            <a:r>
              <a:rPr lang="ru-RU" dirty="0" err="1"/>
              <a:t>розрізняє</a:t>
            </a:r>
            <a:r>
              <a:rPr lang="ru-RU" dirty="0"/>
              <a:t> три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: </a:t>
            </a:r>
            <a:r>
              <a:rPr lang="ru-RU" dirty="0" err="1"/>
              <a:t>вегетативну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рослинну</a:t>
            </a:r>
            <a:r>
              <a:rPr lang="ru-RU" dirty="0"/>
              <a:t>, </a:t>
            </a:r>
            <a:r>
              <a:rPr lang="ru-RU" dirty="0" err="1"/>
              <a:t>чуттєву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тваринну</a:t>
            </a:r>
            <a:r>
              <a:rPr lang="ru-RU" dirty="0"/>
              <a:t> і </a:t>
            </a:r>
            <a:r>
              <a:rPr lang="ru-RU" dirty="0" err="1"/>
              <a:t>розум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 smtClean="0"/>
              <a:t>.</a:t>
            </a:r>
          </a:p>
          <a:p>
            <a:r>
              <a:rPr lang="ru-RU" dirty="0" err="1"/>
              <a:t>Вище</a:t>
            </a:r>
            <a:r>
              <a:rPr lang="ru-RU" dirty="0"/>
              <a:t> благо,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арістотелевої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,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з </a:t>
            </a:r>
            <a:r>
              <a:rPr lang="ru-RU" dirty="0" err="1"/>
              <a:t>розумом</a:t>
            </a:r>
            <a:r>
              <a:rPr lang="ru-RU" dirty="0"/>
              <a:t>. Тому для </a:t>
            </a:r>
            <a:r>
              <a:rPr lang="ru-RU" dirty="0" err="1"/>
              <a:t>моральної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вирішальною</a:t>
            </a:r>
            <a:r>
              <a:rPr lang="ru-RU" dirty="0"/>
              <a:t> є </a:t>
            </a:r>
            <a:r>
              <a:rPr lang="ru-RU" dirty="0" err="1"/>
              <a:t>чеснота</a:t>
            </a:r>
            <a:r>
              <a:rPr lang="ru-RU" dirty="0"/>
              <a:t> </a:t>
            </a:r>
            <a:r>
              <a:rPr lang="ru-RU" dirty="0" err="1"/>
              <a:t>розважливості</a:t>
            </a:r>
            <a:r>
              <a:rPr lang="ru-RU" dirty="0" smtClean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вченні</a:t>
            </a:r>
            <a:r>
              <a:rPr lang="ru-RU" dirty="0"/>
              <a:t> про державу („</a:t>
            </a:r>
            <a:r>
              <a:rPr lang="ru-RU" dirty="0" err="1"/>
              <a:t>Політика</a:t>
            </a:r>
            <a:r>
              <a:rPr lang="ru-RU" dirty="0"/>
              <a:t>”) </a:t>
            </a:r>
            <a:r>
              <a:rPr lang="ru-RU" dirty="0" err="1"/>
              <a:t>Арістотель</a:t>
            </a:r>
            <a:r>
              <a:rPr lang="ru-RU" dirty="0"/>
              <a:t> </a:t>
            </a:r>
            <a:r>
              <a:rPr lang="ru-RU" dirty="0" err="1"/>
              <a:t>аналізує</a:t>
            </a:r>
            <a:r>
              <a:rPr lang="ru-RU" dirty="0"/>
              <a:t>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державного устрою і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найкращої</a:t>
            </a:r>
            <a:r>
              <a:rPr lang="ru-RU" dirty="0"/>
              <a:t> як </a:t>
            </a:r>
            <a:r>
              <a:rPr lang="ru-RU" dirty="0" err="1" smtClean="0"/>
              <a:t>можливої</a:t>
            </a:r>
            <a:r>
              <a:rPr lang="ru-RU" dirty="0"/>
              <a:t>.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устрій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служить </a:t>
            </a:r>
            <a:r>
              <a:rPr lang="ru-RU" dirty="0" err="1"/>
              <a:t>загальному</a:t>
            </a:r>
            <a:r>
              <a:rPr lang="ru-RU" dirty="0"/>
              <a:t> благу,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стан і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жодним</a:t>
            </a:r>
            <a:r>
              <a:rPr lang="ru-RU" dirty="0"/>
              <a:t> </a:t>
            </a:r>
            <a:r>
              <a:rPr lang="ru-RU" dirty="0" err="1"/>
              <a:t>крайнощам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942" y="0"/>
            <a:ext cx="2227006" cy="222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81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1974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4200" dirty="0" smtClean="0"/>
              <a:t>Давньогрецька філософія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800" b="1" dirty="0" err="1" smtClean="0">
                <a:solidFill>
                  <a:srgbClr val="66FFCC"/>
                </a:solidFill>
              </a:rPr>
              <a:t>Елінізм</a:t>
            </a:r>
            <a:r>
              <a:rPr lang="uk-UA" sz="2800" b="1" dirty="0" smtClean="0">
                <a:solidFill>
                  <a:srgbClr val="66FFCC"/>
                </a:solidFill>
              </a:rPr>
              <a:t/>
            </a:r>
            <a:br>
              <a:rPr lang="uk-UA" sz="2800" b="1" dirty="0" smtClean="0">
                <a:solidFill>
                  <a:srgbClr val="66FFCC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Скептики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3312" y="2052918"/>
            <a:ext cx="10621656" cy="44068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Вчення</a:t>
            </a:r>
            <a:r>
              <a:rPr lang="ru-RU" dirty="0"/>
              <a:t> </a:t>
            </a:r>
            <a:r>
              <a:rPr lang="ru-RU" dirty="0" err="1"/>
              <a:t>скептиків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засноване</a:t>
            </a:r>
            <a:r>
              <a:rPr lang="ru-RU" dirty="0"/>
              <a:t> </a:t>
            </a:r>
            <a:r>
              <a:rPr lang="ru-RU" dirty="0" err="1"/>
              <a:t>Пірроном</a:t>
            </a:r>
            <a:r>
              <a:rPr lang="ru-RU" dirty="0"/>
              <a:t> (365-275 </a:t>
            </a:r>
            <a:r>
              <a:rPr lang="ru-RU" dirty="0" err="1"/>
              <a:t>рр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/>
              <a:t>.), не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 smtClean="0"/>
              <a:t>можливості</a:t>
            </a:r>
            <a:r>
              <a:rPr lang="ru-RU" dirty="0" err="1"/>
              <a:t>себе</a:t>
            </a:r>
            <a:r>
              <a:rPr lang="ru-RU" dirty="0"/>
              <a:t> і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відкидає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 й </a:t>
            </a:r>
            <a:r>
              <a:rPr lang="ru-RU" dirty="0" err="1"/>
              <a:t>необхідність</a:t>
            </a:r>
            <a:r>
              <a:rPr lang="ru-RU" dirty="0"/>
              <a:t> такого </a:t>
            </a:r>
            <a:r>
              <a:rPr lang="ru-RU" dirty="0" err="1"/>
              <a:t>пізнання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Мета </a:t>
            </a:r>
            <a:r>
              <a:rPr lang="ru-RU" dirty="0" err="1"/>
              <a:t>філософії</a:t>
            </a:r>
            <a:r>
              <a:rPr lang="ru-RU" dirty="0"/>
              <a:t> для </a:t>
            </a:r>
            <a:r>
              <a:rPr lang="ru-RU" dirty="0" err="1"/>
              <a:t>скептиків</a:t>
            </a:r>
            <a:r>
              <a:rPr lang="ru-RU" dirty="0"/>
              <a:t> –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незворушної</a:t>
            </a:r>
            <a:r>
              <a:rPr lang="ru-RU" dirty="0"/>
              <a:t> </a:t>
            </a:r>
            <a:r>
              <a:rPr lang="ru-RU" dirty="0" err="1"/>
              <a:t>іронії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Тому </a:t>
            </a:r>
            <a:r>
              <a:rPr lang="ru-RU" dirty="0" err="1"/>
              <a:t>що</a:t>
            </a:r>
            <a:r>
              <a:rPr lang="ru-RU" dirty="0"/>
              <a:t>, на думку </a:t>
            </a:r>
            <a:r>
              <a:rPr lang="ru-RU" dirty="0" err="1"/>
              <a:t>скептиків</a:t>
            </a:r>
            <a:r>
              <a:rPr lang="ru-RU" dirty="0"/>
              <a:t>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три </a:t>
            </a:r>
            <a:r>
              <a:rPr lang="ru-RU" dirty="0" err="1"/>
              <a:t>істини</a:t>
            </a:r>
            <a:r>
              <a:rPr lang="ru-RU" dirty="0"/>
              <a:t>: </a:t>
            </a:r>
          </a:p>
          <a:p>
            <a:pPr lvl="1" algn="just"/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; </a:t>
            </a:r>
          </a:p>
          <a:p>
            <a:pPr lvl="1"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, то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непізнаване</a:t>
            </a:r>
            <a:r>
              <a:rPr lang="ru-RU" dirty="0"/>
              <a:t>; </a:t>
            </a:r>
          </a:p>
          <a:p>
            <a:pPr lvl="1"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й </a:t>
            </a:r>
            <a:r>
              <a:rPr lang="ru-RU" dirty="0" err="1"/>
              <a:t>пізнаване</a:t>
            </a:r>
            <a:r>
              <a:rPr lang="ru-RU" dirty="0"/>
              <a:t>, то </a:t>
            </a:r>
            <a:r>
              <a:rPr lang="ru-RU" dirty="0" err="1"/>
              <a:t>невимовне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скептицизм – </a:t>
            </a:r>
            <a:r>
              <a:rPr lang="ru-RU" dirty="0" err="1"/>
              <a:t>філософські</a:t>
            </a:r>
            <a:r>
              <a:rPr lang="ru-RU" dirty="0"/>
              <a:t> погляди,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сповідують</a:t>
            </a:r>
            <a:r>
              <a:rPr lang="ru-RU" dirty="0"/>
              <a:t> </a:t>
            </a:r>
            <a:r>
              <a:rPr lang="ru-RU" dirty="0" err="1"/>
              <a:t>сумнів</a:t>
            </a:r>
            <a:r>
              <a:rPr lang="ru-RU" dirty="0"/>
              <a:t> у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осягнення</a:t>
            </a:r>
            <a:r>
              <a:rPr lang="ru-RU" dirty="0"/>
              <a:t> </a:t>
            </a:r>
            <a:r>
              <a:rPr lang="ru-RU" dirty="0" err="1"/>
              <a:t>істини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  </a:t>
            </a:r>
            <a:r>
              <a:rPr lang="ru-RU" dirty="0" err="1"/>
              <a:t>достовірного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про </a:t>
            </a:r>
            <a:r>
              <a:rPr lang="ru-RU" dirty="0" smtClean="0"/>
              <a:t>саму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0"/>
            <a:ext cx="2091659" cy="20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3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Давньогрецька філософія</a:t>
            </a:r>
            <a:br>
              <a:rPr lang="uk-UA" dirty="0"/>
            </a:br>
            <a:r>
              <a:rPr lang="uk-UA" sz="2800" b="1" dirty="0" err="1" smtClean="0">
                <a:solidFill>
                  <a:srgbClr val="66FFCC"/>
                </a:solidFill>
              </a:rPr>
              <a:t>Елінізм</a:t>
            </a:r>
            <a:r>
              <a:rPr lang="uk-UA" sz="2800" b="1" dirty="0" smtClean="0">
                <a:solidFill>
                  <a:srgbClr val="66FFCC"/>
                </a:solidFill>
              </a:rPr>
              <a:t/>
            </a:r>
            <a:br>
              <a:rPr lang="uk-UA" sz="2800" b="1" dirty="0" smtClean="0">
                <a:solidFill>
                  <a:srgbClr val="66FFCC"/>
                </a:solidFill>
              </a:rPr>
            </a:br>
            <a:r>
              <a:rPr lang="ru-RU" sz="2800" b="1" dirty="0" err="1" smtClean="0"/>
              <a:t>Стоїцизм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3312" y="2052918"/>
            <a:ext cx="10606907" cy="4195481"/>
          </a:xfrm>
        </p:spPr>
        <p:txBody>
          <a:bodyPr/>
          <a:lstStyle/>
          <a:p>
            <a:pPr algn="just"/>
            <a:r>
              <a:rPr lang="ru-RU" dirty="0" err="1" smtClean="0"/>
              <a:t>Засновником</a:t>
            </a:r>
            <a:r>
              <a:rPr lang="ru-RU" dirty="0"/>
              <a:t> </a:t>
            </a:r>
            <a:r>
              <a:rPr lang="ru-RU" dirty="0" err="1"/>
              <a:t>стоїцизму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Зенон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Кітіона</a:t>
            </a:r>
            <a:r>
              <a:rPr lang="ru-RU" dirty="0"/>
              <a:t> (336-264 </a:t>
            </a:r>
            <a:r>
              <a:rPr lang="ru-RU" dirty="0" err="1"/>
              <a:t>рр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/>
              <a:t>), </a:t>
            </a:r>
            <a:r>
              <a:rPr lang="ru-RU" dirty="0" err="1"/>
              <a:t>Хрісіпп</a:t>
            </a:r>
            <a:r>
              <a:rPr lang="ru-RU" dirty="0"/>
              <a:t> (281-208 </a:t>
            </a:r>
            <a:r>
              <a:rPr lang="ru-RU" dirty="0" err="1"/>
              <a:t>рр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/>
              <a:t>.), </a:t>
            </a:r>
            <a:r>
              <a:rPr lang="ru-RU" dirty="0" err="1"/>
              <a:t>Луцій</a:t>
            </a:r>
            <a:r>
              <a:rPr lang="ru-RU" dirty="0"/>
              <a:t> </a:t>
            </a:r>
            <a:r>
              <a:rPr lang="ru-RU" dirty="0" err="1"/>
              <a:t>Анней</a:t>
            </a:r>
            <a:r>
              <a:rPr lang="ru-RU" dirty="0"/>
              <a:t> Сенека (4р. до н.е.-65 р. </a:t>
            </a:r>
            <a:r>
              <a:rPr lang="ru-RU" dirty="0" err="1"/>
              <a:t>н.е</a:t>
            </a:r>
            <a:r>
              <a:rPr lang="ru-RU" dirty="0"/>
              <a:t>.), Марк </a:t>
            </a:r>
            <a:r>
              <a:rPr lang="ru-RU" dirty="0" err="1"/>
              <a:t>Аврелій</a:t>
            </a:r>
            <a:r>
              <a:rPr lang="ru-RU" dirty="0"/>
              <a:t> (121-180 </a:t>
            </a:r>
            <a:r>
              <a:rPr lang="ru-RU" dirty="0" err="1"/>
              <a:t>рр</a:t>
            </a:r>
            <a:r>
              <a:rPr lang="ru-RU" dirty="0" smtClean="0"/>
              <a:t>.)</a:t>
            </a:r>
          </a:p>
          <a:p>
            <a:pPr algn="just"/>
            <a:r>
              <a:rPr lang="ru-RU" dirty="0" err="1" smtClean="0"/>
              <a:t>Стоїцизм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зосереджуючись</a:t>
            </a:r>
            <a:r>
              <a:rPr lang="ru-RU" dirty="0"/>
              <a:t> на </a:t>
            </a:r>
            <a:r>
              <a:rPr lang="ru-RU" dirty="0" err="1"/>
              <a:t>етичних</a:t>
            </a:r>
            <a:r>
              <a:rPr lang="ru-RU" dirty="0"/>
              <a:t> проблемах, </a:t>
            </a:r>
            <a:r>
              <a:rPr lang="ru-RU" dirty="0" err="1"/>
              <a:t>проповідував</a:t>
            </a:r>
            <a:r>
              <a:rPr lang="ru-RU" dirty="0"/>
              <a:t> </a:t>
            </a:r>
            <a:r>
              <a:rPr lang="ru-RU" dirty="0" err="1"/>
              <a:t>незворушність</a:t>
            </a:r>
            <a:r>
              <a:rPr lang="ru-RU" dirty="0"/>
              <a:t>, </a:t>
            </a:r>
            <a:r>
              <a:rPr lang="ru-RU" dirty="0" err="1"/>
              <a:t>відстороненість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бід</a:t>
            </a:r>
            <a:r>
              <a:rPr lang="ru-RU" dirty="0"/>
              <a:t> і </a:t>
            </a:r>
            <a:r>
              <a:rPr lang="ru-RU" dirty="0" err="1"/>
              <a:t>радощів</a:t>
            </a:r>
            <a:r>
              <a:rPr lang="ru-RU" dirty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Головна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стоїчної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 – каузально і </a:t>
            </a:r>
            <a:r>
              <a:rPr lang="ru-RU" dirty="0" err="1"/>
              <a:t>телеологічно</a:t>
            </a:r>
            <a:r>
              <a:rPr lang="ru-RU" dirty="0"/>
              <a:t> </a:t>
            </a:r>
            <a:r>
              <a:rPr lang="ru-RU" dirty="0" err="1"/>
              <a:t>передустановлена</a:t>
            </a:r>
            <a:r>
              <a:rPr lang="ru-RU" dirty="0"/>
              <a:t> хода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 Над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явищами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домінує</a:t>
            </a:r>
            <a:r>
              <a:rPr lang="ru-RU" dirty="0"/>
              <a:t> доля як </a:t>
            </a:r>
            <a:r>
              <a:rPr lang="ru-RU" dirty="0" err="1"/>
              <a:t>необхідність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34" y="-10370"/>
            <a:ext cx="970634" cy="18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3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Давньогрецька філософія</a:t>
            </a:r>
            <a:br>
              <a:rPr lang="uk-UA" dirty="0"/>
            </a:br>
            <a:r>
              <a:rPr lang="uk-UA" sz="2800" b="1" dirty="0" err="1" smtClean="0">
                <a:solidFill>
                  <a:srgbClr val="66FFCC"/>
                </a:solidFill>
              </a:rPr>
              <a:t>Елінізм</a:t>
            </a:r>
            <a:r>
              <a:rPr lang="uk-UA" sz="2800" b="1" dirty="0" smtClean="0">
                <a:solidFill>
                  <a:srgbClr val="66FFCC"/>
                </a:solidFill>
              </a:rPr>
              <a:t/>
            </a:r>
            <a:br>
              <a:rPr lang="uk-UA" sz="2800" b="1" dirty="0" smtClean="0">
                <a:solidFill>
                  <a:srgbClr val="66FFCC"/>
                </a:solidFill>
              </a:rPr>
            </a:br>
            <a:r>
              <a:rPr lang="ru-RU" sz="2800" b="1" dirty="0" err="1" smtClean="0"/>
              <a:t>Епікуреїзм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492477"/>
            <a:ext cx="10724894" cy="3755922"/>
          </a:xfrm>
        </p:spPr>
        <p:txBody>
          <a:bodyPr/>
          <a:lstStyle/>
          <a:p>
            <a:pPr algn="just"/>
            <a:r>
              <a:rPr lang="ru-RU" dirty="0" err="1"/>
              <a:t>Фундатором</a:t>
            </a:r>
            <a:r>
              <a:rPr lang="ru-RU" dirty="0"/>
              <a:t> </a:t>
            </a:r>
            <a:r>
              <a:rPr lang="ru-RU" dirty="0" err="1"/>
              <a:t>епікуреїзму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Епікур</a:t>
            </a:r>
            <a:r>
              <a:rPr lang="ru-RU" dirty="0"/>
              <a:t> (341-270 </a:t>
            </a:r>
            <a:r>
              <a:rPr lang="ru-RU" dirty="0" err="1"/>
              <a:t>рр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 smtClean="0"/>
              <a:t>.)</a:t>
            </a:r>
          </a:p>
          <a:p>
            <a:pPr algn="just"/>
            <a:r>
              <a:rPr lang="ru-RU" dirty="0" smtClean="0"/>
              <a:t>Мета  </a:t>
            </a:r>
            <a:r>
              <a:rPr lang="ru-RU" dirty="0" err="1"/>
              <a:t>філософії</a:t>
            </a:r>
            <a:r>
              <a:rPr lang="ru-RU" dirty="0"/>
              <a:t> –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стану </a:t>
            </a:r>
            <a:r>
              <a:rPr lang="ru-RU" dirty="0" err="1"/>
              <a:t>безтурботності</a:t>
            </a:r>
            <a:r>
              <a:rPr lang="ru-RU" dirty="0"/>
              <a:t> (</a:t>
            </a:r>
            <a:r>
              <a:rPr lang="ru-RU" dirty="0" err="1"/>
              <a:t>атараксії</a:t>
            </a:r>
            <a:r>
              <a:rPr lang="ru-RU" dirty="0"/>
              <a:t>), </a:t>
            </a:r>
            <a:r>
              <a:rPr lang="ru-RU" dirty="0" err="1"/>
              <a:t>духовної</a:t>
            </a:r>
            <a:r>
              <a:rPr lang="ru-RU" dirty="0"/>
              <a:t> насолоди і </a:t>
            </a:r>
            <a:r>
              <a:rPr lang="ru-RU" dirty="0" err="1"/>
              <a:t>звільнитися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страху </a:t>
            </a:r>
            <a:r>
              <a:rPr lang="ru-RU" dirty="0" err="1"/>
              <a:t>смерті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Душа  </a:t>
            </a:r>
            <a:r>
              <a:rPr lang="ru-RU" dirty="0" err="1"/>
              <a:t>матеріальна</a:t>
            </a:r>
            <a:r>
              <a:rPr lang="ru-RU" dirty="0"/>
              <a:t> і </a:t>
            </a:r>
            <a:r>
              <a:rPr lang="ru-RU" dirty="0" err="1"/>
              <a:t>складається</a:t>
            </a:r>
            <a:r>
              <a:rPr lang="ru-RU" dirty="0"/>
              <a:t> з особливо тонких </a:t>
            </a:r>
            <a:r>
              <a:rPr lang="ru-RU" dirty="0" err="1" smtClean="0"/>
              <a:t>атомів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Насолода</a:t>
            </a:r>
            <a:r>
              <a:rPr lang="ru-RU" dirty="0"/>
              <a:t>, на думку </a:t>
            </a:r>
            <a:r>
              <a:rPr lang="ru-RU" dirty="0" err="1"/>
              <a:t>Епікура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головне благо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Насолоду</a:t>
            </a:r>
            <a:r>
              <a:rPr lang="ru-RU" dirty="0" smtClean="0"/>
              <a:t>  </a:t>
            </a:r>
            <a:r>
              <a:rPr lang="ru-RU" dirty="0" err="1"/>
              <a:t>Епікур</a:t>
            </a:r>
            <a:r>
              <a:rPr lang="ru-RU" dirty="0"/>
              <a:t> </a:t>
            </a:r>
            <a:r>
              <a:rPr lang="ru-RU" dirty="0" err="1"/>
              <a:t>розуміє</a:t>
            </a:r>
            <a:r>
              <a:rPr lang="ru-RU" dirty="0"/>
              <a:t> не просто як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почуттєвих</a:t>
            </a:r>
            <a:r>
              <a:rPr lang="ru-RU" dirty="0"/>
              <a:t> </a:t>
            </a:r>
            <a:r>
              <a:rPr lang="ru-RU" dirty="0" err="1"/>
              <a:t>задоволень</a:t>
            </a:r>
            <a:r>
              <a:rPr lang="ru-RU" dirty="0"/>
              <a:t>, а як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 – </a:t>
            </a:r>
            <a:r>
              <a:rPr lang="ru-RU" dirty="0" err="1"/>
              <a:t>тобто</a:t>
            </a:r>
            <a:r>
              <a:rPr lang="ru-RU" dirty="0"/>
              <a:t> як </a:t>
            </a:r>
            <a:r>
              <a:rPr lang="ru-RU" dirty="0" err="1"/>
              <a:t>заспокоєння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результатом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самодостатності</a:t>
            </a:r>
            <a:r>
              <a:rPr lang="ru-RU" dirty="0"/>
              <a:t> і </a:t>
            </a:r>
            <a:r>
              <a:rPr lang="ru-RU" dirty="0" err="1"/>
              <a:t>відстороненості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0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8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Давньогрецька філософія</a:t>
            </a:r>
            <a:br>
              <a:rPr lang="uk-UA" dirty="0"/>
            </a:br>
            <a:r>
              <a:rPr lang="uk-UA" sz="2800" b="1" dirty="0" err="1">
                <a:solidFill>
                  <a:srgbClr val="66FFCC"/>
                </a:solidFill>
              </a:rPr>
              <a:t>Елінізм</a:t>
            </a:r>
            <a:r>
              <a:rPr lang="uk-UA" sz="2800" b="1" dirty="0">
                <a:solidFill>
                  <a:srgbClr val="66FFCC"/>
                </a:solidFill>
              </a:rPr>
              <a:t/>
            </a:r>
            <a:br>
              <a:rPr lang="uk-UA" sz="2800" b="1" dirty="0">
                <a:solidFill>
                  <a:srgbClr val="66FFCC"/>
                </a:solidFill>
              </a:rPr>
            </a:br>
            <a:r>
              <a:rPr lang="ru-RU" sz="2800" b="1" dirty="0" err="1"/>
              <a:t>Неоплатонізм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6111" y="2052918"/>
            <a:ext cx="11255837" cy="43773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неоплатонізму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Плотін</a:t>
            </a:r>
            <a:r>
              <a:rPr lang="ru-RU" dirty="0"/>
              <a:t> (204/205-270 </a:t>
            </a:r>
            <a:r>
              <a:rPr lang="ru-RU" dirty="0" err="1"/>
              <a:t>рр</a:t>
            </a:r>
            <a:r>
              <a:rPr lang="ru-RU" dirty="0" smtClean="0"/>
              <a:t>.).</a:t>
            </a:r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Плотіна</a:t>
            </a:r>
            <a:r>
              <a:rPr lang="ru-RU" dirty="0"/>
              <a:t> –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Єдине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існуюче</a:t>
            </a:r>
            <a:r>
              <a:rPr lang="ru-RU" dirty="0"/>
              <a:t>, але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З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Розум, Душа і Космос. Розум і Душа – прояви </a:t>
            </a:r>
            <a:r>
              <a:rPr lang="ru-RU" dirty="0" err="1"/>
              <a:t>Єдиного</a:t>
            </a:r>
            <a:r>
              <a:rPr lang="ru-RU" dirty="0"/>
              <a:t> у </a:t>
            </a:r>
            <a:r>
              <a:rPr lang="ru-RU" dirty="0" err="1"/>
              <a:t>Вічності</a:t>
            </a:r>
            <a:r>
              <a:rPr lang="ru-RU" dirty="0"/>
              <a:t>, Космос – у </a:t>
            </a:r>
            <a:r>
              <a:rPr lang="ru-RU" dirty="0" err="1"/>
              <a:t>часі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Єдине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Душа і Розум,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витікають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, є </a:t>
            </a:r>
            <a:r>
              <a:rPr lang="ru-RU" dirty="0" err="1"/>
              <a:t>абсолютне</a:t>
            </a:r>
            <a:r>
              <a:rPr lang="ru-RU" dirty="0"/>
              <a:t> добро (благо),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матеріальний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є </a:t>
            </a:r>
            <a:r>
              <a:rPr lang="ru-RU" dirty="0" err="1"/>
              <a:t>носієм</a:t>
            </a:r>
            <a:r>
              <a:rPr lang="ru-RU" dirty="0"/>
              <a:t> зла. </a:t>
            </a:r>
            <a:endParaRPr lang="ru-RU" dirty="0" smtClean="0"/>
          </a:p>
          <a:p>
            <a:pPr algn="just"/>
            <a:r>
              <a:rPr lang="ru-RU" dirty="0"/>
              <a:t>Оточена злом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повинна </a:t>
            </a:r>
            <a:r>
              <a:rPr lang="ru-RU" dirty="0" err="1"/>
              <a:t>відсторонитися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сприймаючи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</a:t>
            </a:r>
            <a:r>
              <a:rPr lang="ru-RU" dirty="0" err="1"/>
              <a:t>гру</a:t>
            </a:r>
            <a:r>
              <a:rPr lang="ru-RU" dirty="0"/>
              <a:t> в </a:t>
            </a:r>
            <a:r>
              <a:rPr lang="ru-RU" dirty="0" err="1"/>
              <a:t>театрі</a:t>
            </a:r>
            <a:r>
              <a:rPr lang="ru-RU" dirty="0"/>
              <a:t>, і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до божественного </a:t>
            </a:r>
            <a:r>
              <a:rPr lang="ru-RU" dirty="0" err="1"/>
              <a:t>Єдиного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еманацію</a:t>
            </a:r>
            <a:r>
              <a:rPr lang="ru-RU" dirty="0"/>
              <a:t> як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Нижче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 є </a:t>
            </a:r>
            <a:r>
              <a:rPr lang="ru-RU" dirty="0" err="1"/>
              <a:t>породженням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,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, але </a:t>
            </a:r>
            <a:r>
              <a:rPr lang="ru-RU" dirty="0" err="1"/>
              <a:t>саме</a:t>
            </a:r>
            <a:r>
              <a:rPr lang="ru-RU" dirty="0"/>
              <a:t> не </a:t>
            </a:r>
            <a:r>
              <a:rPr lang="ru-RU" dirty="0" err="1"/>
              <a:t>зникає</a:t>
            </a:r>
            <a:r>
              <a:rPr lang="ru-RU" dirty="0"/>
              <a:t> при </a:t>
            </a:r>
            <a:r>
              <a:rPr lang="ru-RU" dirty="0" err="1" smtClean="0"/>
              <a:t>цьому</a:t>
            </a:r>
            <a:endParaRPr lang="ru-RU" dirty="0" smtClean="0"/>
          </a:p>
          <a:p>
            <a:pPr algn="just"/>
            <a:r>
              <a:rPr lang="ru-RU" dirty="0" err="1"/>
              <a:t>Смисл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– у </a:t>
            </a:r>
            <a:r>
              <a:rPr lang="ru-RU" dirty="0" err="1"/>
              <a:t>сходженні</a:t>
            </a:r>
            <a:r>
              <a:rPr lang="ru-RU" dirty="0"/>
              <a:t> до </a:t>
            </a:r>
            <a:r>
              <a:rPr lang="ru-RU" dirty="0" err="1"/>
              <a:t>Єдиного</a:t>
            </a:r>
            <a:r>
              <a:rPr lang="ru-RU" dirty="0"/>
              <a:t> (</a:t>
            </a:r>
            <a:r>
              <a:rPr lang="ru-RU" dirty="0" err="1"/>
              <a:t>очищенні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тілесного</a:t>
            </a:r>
            <a:r>
              <a:rPr lang="ru-RU" dirty="0"/>
              <a:t>) через </a:t>
            </a:r>
            <a:r>
              <a:rPr lang="ru-RU" dirty="0" err="1"/>
              <a:t>любов</a:t>
            </a:r>
            <a:r>
              <a:rPr lang="ru-RU" dirty="0"/>
              <a:t>, </a:t>
            </a:r>
            <a:r>
              <a:rPr lang="ru-RU" dirty="0" err="1"/>
              <a:t>споглядальну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r>
              <a:rPr lang="ru-RU" dirty="0"/>
              <a:t>, через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мистецтвом</a:t>
            </a:r>
            <a:r>
              <a:rPr lang="ru-RU" dirty="0"/>
              <a:t> і </a:t>
            </a:r>
            <a:r>
              <a:rPr lang="ru-RU" dirty="0" err="1"/>
              <a:t>філософією</a:t>
            </a:r>
            <a:r>
              <a:rPr lang="ru-RU" dirty="0"/>
              <a:t>, а </a:t>
            </a:r>
            <a:r>
              <a:rPr lang="ru-RU" dirty="0" err="1"/>
              <a:t>найбільше</a:t>
            </a:r>
            <a:r>
              <a:rPr lang="ru-RU" dirty="0"/>
              <a:t> – через </a:t>
            </a:r>
            <a:r>
              <a:rPr lang="ru-RU" dirty="0" err="1"/>
              <a:t>екстаз</a:t>
            </a:r>
            <a:r>
              <a:rPr lang="ru-RU" dirty="0"/>
              <a:t> –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у </a:t>
            </a:r>
            <a:r>
              <a:rPr lang="ru-RU" dirty="0" err="1"/>
              <a:t>споглядання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endParaRPr lang="uk-UA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Давньоіндійська </a:t>
            </a:r>
            <a:r>
              <a:rPr lang="uk-UA" dirty="0" smtClean="0"/>
              <a:t>філософія</a:t>
            </a:r>
            <a:br>
              <a:rPr lang="uk-UA" dirty="0" smtClean="0"/>
            </a:br>
            <a:r>
              <a:rPr lang="ru-RU" sz="4400" b="1" dirty="0" err="1">
                <a:solidFill>
                  <a:srgbClr val="66FFCC"/>
                </a:solidFill>
              </a:rPr>
              <a:t>Ведійський</a:t>
            </a:r>
            <a:r>
              <a:rPr lang="ru-RU" sz="4400" b="1" dirty="0">
                <a:solidFill>
                  <a:srgbClr val="66FFCC"/>
                </a:solidFill>
              </a:rPr>
              <a:t> </a:t>
            </a:r>
            <a:r>
              <a:rPr lang="ru-RU" sz="4400" b="1" dirty="0" err="1">
                <a:solidFill>
                  <a:srgbClr val="66FFCC"/>
                </a:solidFill>
              </a:rPr>
              <a:t>період</a:t>
            </a:r>
            <a:r>
              <a:rPr lang="ru-RU" sz="4400" b="1" dirty="0">
                <a:solidFill>
                  <a:srgbClr val="66FFCC"/>
                </a:solidFill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/>
              <a:t>веди</a:t>
            </a:r>
            <a:r>
              <a:rPr lang="ru-RU" dirty="0" smtClean="0"/>
              <a:t>.</a:t>
            </a:r>
          </a:p>
          <a:p>
            <a:r>
              <a:rPr lang="ru-RU" dirty="0"/>
              <a:t>Веди («</a:t>
            </a:r>
            <a:r>
              <a:rPr lang="ru-RU" dirty="0" err="1"/>
              <a:t>священне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») – </a:t>
            </a:r>
            <a:r>
              <a:rPr lang="ru-RU" dirty="0" err="1"/>
              <a:t>найдавніші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  <a:r>
              <a:rPr lang="ru-RU" dirty="0" err="1"/>
              <a:t>Священні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індуїзму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 smtClean="0"/>
              <a:t>самхітами</a:t>
            </a:r>
            <a:endParaRPr lang="ru-RU" dirty="0" smtClean="0"/>
          </a:p>
          <a:p>
            <a:r>
              <a:rPr lang="ru-RU" dirty="0" err="1"/>
              <a:t>Самхіти</a:t>
            </a:r>
            <a:r>
              <a:rPr lang="ru-RU" dirty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</a:t>
            </a:r>
            <a:r>
              <a:rPr lang="ru-RU" dirty="0" err="1"/>
              <a:t>гімнів</a:t>
            </a:r>
            <a:r>
              <a:rPr lang="ru-RU" dirty="0"/>
              <a:t>, </a:t>
            </a:r>
            <a:r>
              <a:rPr lang="ru-RU" dirty="0" err="1"/>
              <a:t>молитов</a:t>
            </a:r>
            <a:r>
              <a:rPr lang="ru-RU" dirty="0"/>
              <a:t>, </a:t>
            </a:r>
            <a:r>
              <a:rPr lang="ru-RU" dirty="0" err="1"/>
              <a:t>заклинань</a:t>
            </a:r>
            <a:r>
              <a:rPr lang="ru-RU" dirty="0"/>
              <a:t>, </a:t>
            </a:r>
            <a:r>
              <a:rPr lang="ru-RU" dirty="0" err="1"/>
              <a:t>благословень</a:t>
            </a:r>
            <a:r>
              <a:rPr lang="ru-RU" dirty="0"/>
              <a:t>, </a:t>
            </a:r>
            <a:r>
              <a:rPr lang="ru-RU" dirty="0" err="1"/>
              <a:t>жертовних</a:t>
            </a:r>
            <a:r>
              <a:rPr lang="ru-RU" dirty="0"/>
              <a:t> формул. </a:t>
            </a:r>
            <a:endParaRPr lang="ru-RU" dirty="0" smtClean="0"/>
          </a:p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гімни</a:t>
            </a:r>
            <a:r>
              <a:rPr lang="ru-RU" dirty="0"/>
              <a:t> та </a:t>
            </a:r>
            <a:r>
              <a:rPr lang="ru-RU" dirty="0" err="1"/>
              <a:t>мантри</a:t>
            </a:r>
            <a:r>
              <a:rPr lang="ru-RU" dirty="0"/>
              <a:t> – </a:t>
            </a:r>
            <a:r>
              <a:rPr lang="ru-RU" dirty="0" err="1"/>
              <a:t>кожної</a:t>
            </a:r>
            <a:r>
              <a:rPr lang="ru-RU" dirty="0"/>
              <a:t> з </a:t>
            </a:r>
            <a:r>
              <a:rPr lang="ru-RU" dirty="0" err="1"/>
              <a:t>чотирьох</a:t>
            </a:r>
            <a:r>
              <a:rPr lang="ru-RU" dirty="0"/>
              <a:t> Вед</a:t>
            </a:r>
          </a:p>
          <a:p>
            <a:pPr lvl="8"/>
            <a:r>
              <a:rPr lang="ru-RU" sz="1800" dirty="0" err="1" smtClean="0"/>
              <a:t>Рігведи</a:t>
            </a:r>
            <a:endParaRPr lang="ru-RU" sz="1800" dirty="0"/>
          </a:p>
          <a:p>
            <a:pPr lvl="8"/>
            <a:r>
              <a:rPr lang="ru-RU" sz="1800" dirty="0" err="1" smtClean="0"/>
              <a:t>Яджурведи</a:t>
            </a:r>
            <a:endParaRPr lang="ru-RU" sz="1800" dirty="0"/>
          </a:p>
          <a:p>
            <a:pPr lvl="8"/>
            <a:r>
              <a:rPr lang="ru-RU" sz="1800" dirty="0" err="1" smtClean="0"/>
              <a:t>Самаведи</a:t>
            </a:r>
            <a:endParaRPr lang="ru-RU" sz="1800" dirty="0"/>
          </a:p>
          <a:p>
            <a:pPr lvl="8"/>
            <a:r>
              <a:rPr lang="ru-RU" sz="1800" dirty="0" err="1" smtClean="0"/>
              <a:t>Атхарваведи</a:t>
            </a:r>
            <a:endParaRPr lang="ru-RU" sz="1800" dirty="0"/>
          </a:p>
          <a:p>
            <a:endParaRPr lang="ru-RU" dirty="0"/>
          </a:p>
        </p:txBody>
      </p:sp>
      <p:pic>
        <p:nvPicPr>
          <p:cNvPr id="8" name="Picture 2" descr="http://veda-nk.ru/wp-content/uploads/2011/06/4-%D0%92%D0%B5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92" y="4667551"/>
            <a:ext cx="2160260" cy="190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9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157747"/>
          </a:xfrm>
        </p:spPr>
        <p:txBody>
          <a:bodyPr/>
          <a:lstStyle/>
          <a:p>
            <a:r>
              <a:rPr lang="uk-UA" dirty="0" smtClean="0"/>
              <a:t>Давньоіндійська філософія</a:t>
            </a:r>
            <a:br>
              <a:rPr lang="uk-UA" dirty="0" smtClean="0"/>
            </a:br>
            <a:r>
              <a:rPr lang="ru-RU" sz="4000" b="1" dirty="0" err="1">
                <a:solidFill>
                  <a:srgbClr val="66FFCC"/>
                </a:solidFill>
              </a:rPr>
              <a:t>Ведійський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 smtClean="0">
                <a:solidFill>
                  <a:srgbClr val="66FFCC"/>
                </a:solidFill>
              </a:rPr>
              <a:t>період</a:t>
            </a:r>
            <a:r>
              <a:rPr lang="ru-RU" sz="4000" b="1" dirty="0" smtClean="0">
                <a:solidFill>
                  <a:srgbClr val="66FFCC"/>
                </a:solidFill>
              </a:rPr>
              <a:t/>
            </a:r>
            <a:br>
              <a:rPr lang="ru-RU" sz="4000" b="1" dirty="0" smtClean="0">
                <a:solidFill>
                  <a:srgbClr val="66FFCC"/>
                </a:solidFill>
              </a:rPr>
            </a:br>
            <a:r>
              <a:rPr lang="ru-RU" b="1" dirty="0" err="1"/>
              <a:t>Рігведи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493" y="2610465"/>
            <a:ext cx="9530275" cy="3642852"/>
          </a:xfrm>
        </p:spPr>
        <p:txBody>
          <a:bodyPr>
            <a:normAutofit/>
          </a:bodyPr>
          <a:lstStyle/>
          <a:p>
            <a:pPr marL="342900" lvl="8" indent="-342900" algn="just"/>
            <a:r>
              <a:rPr lang="ru-RU" sz="2200" dirty="0" err="1" smtClean="0"/>
              <a:t>Гімни</a:t>
            </a:r>
            <a:r>
              <a:rPr lang="ru-RU" sz="2200" dirty="0" smtClean="0"/>
              <a:t> </a:t>
            </a:r>
            <a:r>
              <a:rPr lang="ru-RU" sz="2200" dirty="0" err="1" smtClean="0"/>
              <a:t>Рігведи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поетичні</a:t>
            </a:r>
            <a:r>
              <a:rPr lang="ru-RU" sz="2200" dirty="0"/>
              <a:t> </a:t>
            </a:r>
            <a:r>
              <a:rPr lang="ru-RU" sz="2200" dirty="0" err="1"/>
              <a:t>тексти</a:t>
            </a:r>
            <a:r>
              <a:rPr lang="ru-RU" sz="2200" dirty="0"/>
              <a:t>, </a:t>
            </a:r>
            <a:r>
              <a:rPr lang="ru-RU" sz="2200" dirty="0" err="1"/>
              <a:t>створені</a:t>
            </a:r>
            <a:r>
              <a:rPr lang="ru-RU" sz="2200" dirty="0"/>
              <a:t> сакральною </a:t>
            </a:r>
            <a:r>
              <a:rPr lang="ru-RU" sz="2200" dirty="0" err="1"/>
              <a:t>мовою</a:t>
            </a:r>
            <a:r>
              <a:rPr lang="ru-RU" sz="2200" dirty="0"/>
              <a:t> </a:t>
            </a:r>
            <a:r>
              <a:rPr lang="ru-RU" sz="2200" dirty="0" err="1"/>
              <a:t>під</a:t>
            </a:r>
            <a:r>
              <a:rPr lang="ru-RU" sz="2200" dirty="0"/>
              <a:t> час </a:t>
            </a:r>
            <a:r>
              <a:rPr lang="ru-RU" sz="2200" dirty="0" err="1"/>
              <a:t>осяянь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 err="1"/>
              <a:t>Пам'ятник</a:t>
            </a:r>
            <a:r>
              <a:rPr lang="ru-RU" sz="2200" dirty="0"/>
              <a:t> </a:t>
            </a:r>
            <a:r>
              <a:rPr lang="ru-RU" sz="2200" dirty="0" err="1"/>
              <a:t>високої</a:t>
            </a:r>
            <a:r>
              <a:rPr lang="ru-RU" sz="2200" dirty="0"/>
              <a:t> </a:t>
            </a:r>
            <a:r>
              <a:rPr lang="ru-RU" sz="2200" dirty="0" err="1"/>
              <a:t>жрецької</a:t>
            </a:r>
            <a:r>
              <a:rPr lang="ru-RU" sz="2200" dirty="0"/>
              <a:t> </a:t>
            </a:r>
            <a:r>
              <a:rPr lang="ru-RU" sz="2200" dirty="0" err="1"/>
              <a:t>поезії</a:t>
            </a:r>
            <a:r>
              <a:rPr lang="ru-RU" sz="2200" dirty="0"/>
              <a:t>, </a:t>
            </a:r>
            <a:r>
              <a:rPr lang="ru-RU" sz="2200" dirty="0" err="1"/>
              <a:t>пов'язаний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великими </a:t>
            </a:r>
            <a:r>
              <a:rPr lang="ru-RU" sz="2200" dirty="0" err="1"/>
              <a:t>жертвопринесеннями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 з </a:t>
            </a:r>
            <a:r>
              <a:rPr lang="ru-RU" sz="2200" dirty="0" err="1"/>
              <a:t>виливом</a:t>
            </a:r>
            <a:r>
              <a:rPr lang="ru-RU" sz="2200" dirty="0"/>
              <a:t> священного напою – </a:t>
            </a:r>
            <a:r>
              <a:rPr lang="ru-RU" sz="2200" dirty="0" err="1"/>
              <a:t>соми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 err="1"/>
              <a:t>Гімни</a:t>
            </a:r>
            <a:r>
              <a:rPr lang="ru-RU" sz="2200" dirty="0"/>
              <a:t> </a:t>
            </a:r>
            <a:r>
              <a:rPr lang="ru-RU" sz="2200" dirty="0" err="1"/>
              <a:t>зазвичай</a:t>
            </a:r>
            <a:r>
              <a:rPr lang="ru-RU" sz="2200" dirty="0"/>
              <a:t> </a:t>
            </a:r>
            <a:r>
              <a:rPr lang="ru-RU" sz="2200" dirty="0" err="1"/>
              <a:t>звернені</a:t>
            </a:r>
            <a:r>
              <a:rPr lang="ru-RU" sz="2200" dirty="0"/>
              <a:t> до того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іншого</a:t>
            </a:r>
            <a:r>
              <a:rPr lang="ru-RU" sz="2200" dirty="0"/>
              <a:t> божества і </a:t>
            </a:r>
            <a:r>
              <a:rPr lang="ru-RU" sz="2200" dirty="0" err="1"/>
              <a:t>містять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вихваляння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прохання</a:t>
            </a:r>
            <a:r>
              <a:rPr lang="ru-RU" sz="2200" dirty="0"/>
              <a:t>. </a:t>
            </a:r>
            <a:r>
              <a:rPr lang="ru-RU" sz="2200" dirty="0" err="1"/>
              <a:t>Зустрічаються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космогонічні</a:t>
            </a:r>
            <a:r>
              <a:rPr lang="ru-RU" sz="2200" dirty="0"/>
              <a:t> </a:t>
            </a:r>
            <a:r>
              <a:rPr lang="ru-RU" sz="2200" dirty="0" err="1"/>
              <a:t>гімни</a:t>
            </a:r>
            <a:r>
              <a:rPr lang="ru-RU" sz="2200" dirty="0"/>
              <a:t>, </a:t>
            </a:r>
            <a:r>
              <a:rPr lang="ru-RU" sz="2200" dirty="0" err="1"/>
              <a:t>гімни-змови</a:t>
            </a:r>
            <a:r>
              <a:rPr lang="ru-RU" sz="2200" dirty="0"/>
              <a:t> та </a:t>
            </a:r>
            <a:r>
              <a:rPr lang="ru-RU" sz="2200" dirty="0" err="1"/>
              <a:t>заклинання</a:t>
            </a:r>
            <a:r>
              <a:rPr lang="ru-RU" sz="2200" dirty="0"/>
              <a:t>, </a:t>
            </a:r>
            <a:r>
              <a:rPr lang="ru-RU" sz="2200" dirty="0" err="1" smtClean="0"/>
              <a:t>гімни</a:t>
            </a:r>
            <a:r>
              <a:rPr lang="ru-RU" sz="2200" dirty="0" smtClean="0"/>
              <a:t>-загадки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7742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pPr lvl="8" algn="l" defTabSz="457200" rtl="0">
              <a:spcBef>
                <a:spcPct val="0"/>
              </a:spcBef>
            </a:pPr>
            <a:r>
              <a:rPr lang="uk-UA" sz="4200" dirty="0"/>
              <a:t>Давньоіндійська </a:t>
            </a:r>
            <a:r>
              <a:rPr lang="uk-UA" sz="4200" dirty="0" smtClean="0"/>
              <a:t>філософія</a:t>
            </a:r>
            <a:br>
              <a:rPr lang="uk-UA" sz="4200" dirty="0" smtClean="0"/>
            </a:br>
            <a:r>
              <a:rPr lang="ru-RU" sz="4200" b="1" dirty="0" err="1">
                <a:solidFill>
                  <a:srgbClr val="66FFCC"/>
                </a:solidFill>
              </a:rPr>
              <a:t>Ведійський</a:t>
            </a:r>
            <a:r>
              <a:rPr lang="ru-RU" sz="4200" b="1" dirty="0">
                <a:solidFill>
                  <a:srgbClr val="66FFCC"/>
                </a:solidFill>
              </a:rPr>
              <a:t> </a:t>
            </a:r>
            <a:r>
              <a:rPr lang="ru-RU" sz="4200" b="1" dirty="0" err="1" smtClean="0">
                <a:solidFill>
                  <a:srgbClr val="66FFCC"/>
                </a:solidFill>
              </a:rPr>
              <a:t>період</a:t>
            </a:r>
            <a:r>
              <a:rPr lang="ru-RU" sz="4200" b="1" dirty="0" smtClean="0">
                <a:solidFill>
                  <a:srgbClr val="66FFCC"/>
                </a:solidFill>
              </a:rPr>
              <a:t/>
            </a:r>
            <a:br>
              <a:rPr lang="ru-RU" sz="4200" b="1" dirty="0" smtClean="0">
                <a:solidFill>
                  <a:srgbClr val="66FFCC"/>
                </a:solidFill>
              </a:rPr>
            </a:br>
            <a:r>
              <a:rPr lang="ru-RU" sz="4200" b="1" dirty="0" err="1" smtClean="0"/>
              <a:t>Яджурведи</a:t>
            </a:r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284845"/>
            <a:ext cx="10208701" cy="2511272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«</a:t>
            </a:r>
            <a:r>
              <a:rPr lang="ru-RU" sz="2200" dirty="0" err="1" smtClean="0"/>
              <a:t>Яджур-веда</a:t>
            </a:r>
            <a:r>
              <a:rPr lang="ru-RU" sz="2200" dirty="0"/>
              <a:t>» </a:t>
            </a:r>
            <a:r>
              <a:rPr lang="ru-RU" sz="2200" dirty="0" err="1"/>
              <a:t>складається</a:t>
            </a:r>
            <a:r>
              <a:rPr lang="ru-RU" sz="2200" dirty="0"/>
              <a:t> з </a:t>
            </a:r>
            <a:r>
              <a:rPr lang="ru-RU" sz="2200" dirty="0" err="1"/>
              <a:t>двох</a:t>
            </a:r>
            <a:r>
              <a:rPr lang="ru-RU" sz="2200" dirty="0"/>
              <a:t> </a:t>
            </a:r>
            <a:r>
              <a:rPr lang="ru-RU" sz="2200" dirty="0" err="1"/>
              <a:t>основних</a:t>
            </a:r>
            <a:r>
              <a:rPr lang="ru-RU" sz="2200" dirty="0"/>
              <a:t> </a:t>
            </a:r>
            <a:r>
              <a:rPr lang="ru-RU" sz="2200" dirty="0" err="1"/>
              <a:t>самхіт</a:t>
            </a:r>
            <a:r>
              <a:rPr lang="ru-RU" sz="2200" dirty="0"/>
              <a:t>: «</a:t>
            </a:r>
            <a:r>
              <a:rPr lang="ru-RU" sz="2200" dirty="0" err="1"/>
              <a:t>білої</a:t>
            </a:r>
            <a:r>
              <a:rPr lang="ru-RU" sz="2200" dirty="0"/>
              <a:t>» (</a:t>
            </a:r>
            <a:r>
              <a:rPr lang="ru-RU" sz="2200" dirty="0" err="1"/>
              <a:t>Шукла</a:t>
            </a:r>
            <a:r>
              <a:rPr lang="ru-RU" sz="2200" dirty="0"/>
              <a:t>) і «</a:t>
            </a:r>
            <a:r>
              <a:rPr lang="ru-RU" sz="2200" dirty="0" err="1"/>
              <a:t>чорної</a:t>
            </a:r>
            <a:r>
              <a:rPr lang="ru-RU" sz="2200" dirty="0"/>
              <a:t>» (</a:t>
            </a:r>
            <a:r>
              <a:rPr lang="ru-RU" sz="2200" dirty="0" err="1"/>
              <a:t>Крішна</a:t>
            </a:r>
            <a:r>
              <a:rPr lang="ru-RU" sz="2200" dirty="0"/>
              <a:t>). </a:t>
            </a:r>
            <a:r>
              <a:rPr lang="ru-RU" sz="2200" dirty="0" err="1"/>
              <a:t>Обидві</a:t>
            </a:r>
            <a:r>
              <a:rPr lang="ru-RU" sz="2200" dirty="0"/>
              <a:t> </a:t>
            </a:r>
            <a:r>
              <a:rPr lang="ru-RU" sz="2200" dirty="0" err="1"/>
              <a:t>містять</a:t>
            </a:r>
            <a:r>
              <a:rPr lang="ru-RU" sz="2200" dirty="0"/>
              <a:t> в </a:t>
            </a:r>
            <a:r>
              <a:rPr lang="ru-RU" sz="2200" dirty="0" err="1"/>
              <a:t>собі</a:t>
            </a:r>
            <a:r>
              <a:rPr lang="ru-RU" sz="2200" dirty="0"/>
              <a:t> </a:t>
            </a:r>
            <a:r>
              <a:rPr lang="ru-RU" sz="2200" dirty="0" err="1"/>
              <a:t>мантри</a:t>
            </a:r>
            <a:r>
              <a:rPr lang="ru-RU" sz="2200" dirty="0"/>
              <a:t>, </a:t>
            </a:r>
            <a:r>
              <a:rPr lang="ru-RU" sz="2200" dirty="0" err="1"/>
              <a:t>необхідні</a:t>
            </a:r>
            <a:r>
              <a:rPr lang="ru-RU" sz="2200" dirty="0"/>
              <a:t> для </a:t>
            </a:r>
            <a:r>
              <a:rPr lang="ru-RU" sz="2200" dirty="0" err="1"/>
              <a:t>проведення</a:t>
            </a:r>
            <a:r>
              <a:rPr lang="ru-RU" sz="2200" dirty="0"/>
              <a:t> </a:t>
            </a:r>
            <a:r>
              <a:rPr lang="ru-RU" sz="2200" dirty="0" err="1"/>
              <a:t>ведичних</a:t>
            </a:r>
            <a:r>
              <a:rPr lang="ru-RU" sz="2200" dirty="0"/>
              <a:t> </a:t>
            </a:r>
            <a:r>
              <a:rPr lang="ru-RU" sz="2200" dirty="0" err="1"/>
              <a:t>ритуалів</a:t>
            </a:r>
            <a:r>
              <a:rPr lang="ru-RU" sz="2200" dirty="0"/>
              <a:t>, але в «</a:t>
            </a:r>
            <a:r>
              <a:rPr lang="ru-RU" sz="2200" dirty="0" err="1"/>
              <a:t>Крішна</a:t>
            </a:r>
            <a:r>
              <a:rPr lang="ru-RU" sz="2200" dirty="0"/>
              <a:t> </a:t>
            </a:r>
            <a:r>
              <a:rPr lang="ru-RU" sz="2200" dirty="0" err="1"/>
              <a:t>Яджур-веді</a:t>
            </a:r>
            <a:r>
              <a:rPr lang="ru-RU" sz="2200" dirty="0"/>
              <a:t>» до складу </a:t>
            </a:r>
            <a:r>
              <a:rPr lang="ru-RU" sz="2200" dirty="0" err="1"/>
              <a:t>основної</a:t>
            </a:r>
            <a:r>
              <a:rPr lang="ru-RU" sz="2200" dirty="0"/>
              <a:t> </a:t>
            </a:r>
            <a:r>
              <a:rPr lang="ru-RU" sz="2200" dirty="0" err="1"/>
              <a:t>Самгіти</a:t>
            </a:r>
            <a:r>
              <a:rPr lang="ru-RU" sz="2200" dirty="0"/>
              <a:t> входить </a:t>
            </a:r>
            <a:r>
              <a:rPr lang="ru-RU" sz="2200" dirty="0" err="1"/>
              <a:t>додатковий</a:t>
            </a:r>
            <a:r>
              <a:rPr lang="ru-RU" sz="2200" dirty="0"/>
              <a:t> </a:t>
            </a:r>
            <a:r>
              <a:rPr lang="ru-RU" sz="2200" dirty="0" err="1"/>
              <a:t>коментар</a:t>
            </a:r>
            <a:r>
              <a:rPr lang="ru-RU" sz="2200" dirty="0"/>
              <a:t> в </a:t>
            </a:r>
            <a:r>
              <a:rPr lang="ru-RU" sz="2200" dirty="0" err="1"/>
              <a:t>прозі</a:t>
            </a:r>
            <a:r>
              <a:rPr lang="ru-RU" sz="2200" dirty="0"/>
              <a:t>, </a:t>
            </a:r>
            <a:r>
              <a:rPr lang="ru-RU" sz="2200" dirty="0" err="1"/>
              <a:t>тоді</a:t>
            </a:r>
            <a:r>
              <a:rPr lang="ru-RU" sz="2200" dirty="0"/>
              <a:t> як у «</a:t>
            </a:r>
            <a:r>
              <a:rPr lang="ru-RU" sz="2200" dirty="0" err="1"/>
              <a:t>Шукла</a:t>
            </a:r>
            <a:r>
              <a:rPr lang="ru-RU" sz="2200" dirty="0"/>
              <a:t> </a:t>
            </a:r>
            <a:r>
              <a:rPr lang="ru-RU" sz="2200" dirty="0" err="1"/>
              <a:t>Яджур-веді</a:t>
            </a:r>
            <a:r>
              <a:rPr lang="ru-RU" sz="2200" dirty="0"/>
              <a:t>» </a:t>
            </a:r>
            <a:r>
              <a:rPr lang="ru-RU" sz="2200" dirty="0" err="1"/>
              <a:t>коментарі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виділені</a:t>
            </a:r>
            <a:r>
              <a:rPr lang="ru-RU" sz="2200" dirty="0"/>
              <a:t> в </a:t>
            </a:r>
            <a:r>
              <a:rPr lang="ru-RU" sz="2200" dirty="0" err="1"/>
              <a:t>окремий</a:t>
            </a:r>
            <a:r>
              <a:rPr lang="ru-RU" sz="2200" dirty="0"/>
              <a:t> брахман</a:t>
            </a:r>
          </a:p>
        </p:txBody>
      </p:sp>
    </p:spTree>
    <p:extLst>
      <p:ext uri="{BB962C8B-B14F-4D97-AF65-F5344CB8AC3E}">
        <p14:creationId xmlns:p14="http://schemas.microsoft.com/office/powerpoint/2010/main" val="160142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defTabSz="457200" rtl="0">
              <a:spcBef>
                <a:spcPct val="0"/>
              </a:spcBef>
            </a:pPr>
            <a:r>
              <a:rPr lang="uk-UA" sz="4200" dirty="0"/>
              <a:t>Давньоіндійська філософія</a:t>
            </a:r>
            <a:r>
              <a:rPr lang="uk-UA" dirty="0"/>
              <a:t/>
            </a:r>
            <a:br>
              <a:rPr lang="uk-UA" dirty="0"/>
            </a:br>
            <a:r>
              <a:rPr lang="ru-RU" sz="4000" b="1" dirty="0" err="1">
                <a:solidFill>
                  <a:srgbClr val="66FFCC"/>
                </a:solidFill>
              </a:rPr>
              <a:t>Ведійський</a:t>
            </a:r>
            <a:r>
              <a:rPr lang="ru-RU" sz="4000" b="1" dirty="0">
                <a:solidFill>
                  <a:srgbClr val="66FFCC"/>
                </a:solidFill>
              </a:rPr>
              <a:t> </a:t>
            </a:r>
            <a:r>
              <a:rPr lang="ru-RU" sz="4000" b="1" dirty="0" err="1">
                <a:solidFill>
                  <a:srgbClr val="66FFCC"/>
                </a:solidFill>
              </a:rPr>
              <a:t>період</a:t>
            </a:r>
            <a:r>
              <a:rPr lang="ru-RU" sz="4000" b="1" dirty="0" smtClean="0">
                <a:solidFill>
                  <a:schemeClr val="dk1"/>
                </a:solidFill>
              </a:rPr>
              <a:t/>
            </a:r>
            <a:br>
              <a:rPr lang="ru-RU" sz="4000" b="1" dirty="0" smtClean="0">
                <a:solidFill>
                  <a:schemeClr val="dk1"/>
                </a:solidFill>
              </a:rPr>
            </a:br>
            <a:r>
              <a:rPr lang="ru-RU" sz="4200" b="1" dirty="0" err="1"/>
              <a:t>Самаведи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98955"/>
            <a:ext cx="10341436" cy="35494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святістю</a:t>
            </a:r>
            <a:r>
              <a:rPr lang="ru-RU" dirty="0"/>
              <a:t> та </a:t>
            </a:r>
            <a:r>
              <a:rPr lang="ru-RU" dirty="0" err="1"/>
              <a:t>значенням</a:t>
            </a:r>
            <a:r>
              <a:rPr lang="ru-RU" dirty="0"/>
              <a:t> для ритуалу «Сама-</a:t>
            </a:r>
            <a:r>
              <a:rPr lang="ru-RU" dirty="0" err="1"/>
              <a:t>веда</a:t>
            </a:r>
            <a:r>
              <a:rPr lang="ru-RU" dirty="0"/>
              <a:t>»,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Веда</a:t>
            </a:r>
            <a:r>
              <a:rPr lang="ru-RU" dirty="0"/>
              <a:t> </a:t>
            </a:r>
            <a:r>
              <a:rPr lang="ru-RU" dirty="0" err="1"/>
              <a:t>піснеспівів</a:t>
            </a:r>
            <a:r>
              <a:rPr lang="ru-RU" dirty="0"/>
              <a:t>»,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Рігведи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Самхіта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метричний</a:t>
            </a:r>
            <a:r>
              <a:rPr lang="ru-RU" dirty="0"/>
              <a:t> текст,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</a:t>
            </a:r>
            <a:r>
              <a:rPr lang="ru-RU" dirty="0" err="1"/>
              <a:t>гімнів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співалися</a:t>
            </a:r>
            <a:r>
              <a:rPr lang="ru-RU" dirty="0"/>
              <a:t> </a:t>
            </a:r>
            <a:r>
              <a:rPr lang="ru-RU" dirty="0" err="1"/>
              <a:t>священиками-удгатарами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жертвопринесень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на честь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богів</a:t>
            </a:r>
            <a:r>
              <a:rPr lang="ru-RU" dirty="0"/>
              <a:t> </a:t>
            </a:r>
            <a:r>
              <a:rPr lang="ru-RU" dirty="0" err="1"/>
              <a:t>відбувалися</a:t>
            </a:r>
            <a:r>
              <a:rPr lang="ru-RU" dirty="0"/>
              <a:t> </a:t>
            </a:r>
            <a:r>
              <a:rPr lang="ru-RU" dirty="0" err="1"/>
              <a:t>зливання</a:t>
            </a:r>
            <a:r>
              <a:rPr lang="ru-RU" dirty="0"/>
              <a:t> </a:t>
            </a:r>
            <a:r>
              <a:rPr lang="ru-RU" dirty="0" err="1"/>
              <a:t>соми</a:t>
            </a:r>
            <a:r>
              <a:rPr lang="ru-RU" dirty="0"/>
              <a:t>, </a:t>
            </a:r>
            <a:r>
              <a:rPr lang="ru-RU" dirty="0" err="1"/>
              <a:t>очищеної</a:t>
            </a:r>
            <a:r>
              <a:rPr lang="ru-RU" dirty="0"/>
              <a:t> і </a:t>
            </a:r>
            <a:r>
              <a:rPr lang="ru-RU" dirty="0" err="1"/>
              <a:t>змішаного</a:t>
            </a:r>
            <a:r>
              <a:rPr lang="ru-RU" dirty="0"/>
              <a:t> з молоком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інгредієнтами</a:t>
            </a:r>
            <a:r>
              <a:rPr lang="ru-RU" dirty="0"/>
              <a:t>. «Сама-</a:t>
            </a:r>
            <a:r>
              <a:rPr lang="ru-RU" dirty="0" err="1"/>
              <a:t>веда</a:t>
            </a:r>
            <a:r>
              <a:rPr lang="ru-RU" dirty="0"/>
              <a:t>»,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складена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1300 до н. е.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складена</a:t>
            </a:r>
            <a:r>
              <a:rPr lang="ru-RU" dirty="0"/>
              <a:t> з </a:t>
            </a:r>
            <a:r>
              <a:rPr lang="ru-RU" dirty="0" err="1"/>
              <a:t>гімнів</a:t>
            </a:r>
            <a:r>
              <a:rPr lang="ru-RU" dirty="0"/>
              <a:t>,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гімнів</a:t>
            </a:r>
            <a:r>
              <a:rPr lang="ru-RU" dirty="0"/>
              <a:t> і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взятих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«</a:t>
            </a:r>
            <a:r>
              <a:rPr lang="ru-RU" dirty="0" err="1"/>
              <a:t>Ріг</a:t>
            </a:r>
            <a:r>
              <a:rPr lang="ru-RU" dirty="0"/>
              <a:t>-веди», </a:t>
            </a:r>
            <a:r>
              <a:rPr lang="ru-RU" dirty="0" err="1"/>
              <a:t>перемішаних</a:t>
            </a:r>
            <a:r>
              <a:rPr lang="ru-RU" dirty="0"/>
              <a:t> та </a:t>
            </a:r>
            <a:r>
              <a:rPr lang="ru-RU" dirty="0" err="1"/>
              <a:t>розставлених</a:t>
            </a:r>
            <a:r>
              <a:rPr lang="ru-RU" dirty="0"/>
              <a:t> без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початковим</a:t>
            </a:r>
            <a:r>
              <a:rPr lang="ru-RU" dirty="0"/>
              <a:t> порядком,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до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церемоній</a:t>
            </a:r>
            <a:r>
              <a:rPr lang="ru-RU" dirty="0"/>
              <a:t> в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. </a:t>
            </a:r>
            <a:r>
              <a:rPr lang="ru-RU" dirty="0" err="1"/>
              <a:t>Вірші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не для простого </a:t>
            </a:r>
            <a:r>
              <a:rPr lang="ru-RU" dirty="0" err="1"/>
              <a:t>читання</a:t>
            </a:r>
            <a:r>
              <a:rPr lang="ru-RU" dirty="0"/>
              <a:t>, а для </a:t>
            </a:r>
            <a:r>
              <a:rPr lang="ru-RU" dirty="0" err="1"/>
              <a:t>співу</a:t>
            </a:r>
            <a:r>
              <a:rPr lang="ru-RU" dirty="0"/>
              <a:t> на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позначені</a:t>
            </a:r>
            <a:r>
              <a:rPr lang="ru-RU" dirty="0"/>
              <a:t> </a:t>
            </a:r>
            <a:r>
              <a:rPr lang="ru-RU" dirty="0" err="1"/>
              <a:t>мелодії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семи нот.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саманом, і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 «Сама-</a:t>
            </a:r>
            <a:r>
              <a:rPr lang="ru-RU" dirty="0" err="1"/>
              <a:t>веда</a:t>
            </a:r>
            <a:r>
              <a:rPr lang="ru-RU" dirty="0"/>
              <a:t>» — </a:t>
            </a:r>
            <a:r>
              <a:rPr lang="ru-RU" dirty="0" err="1"/>
              <a:t>дійсно</a:t>
            </a:r>
            <a:r>
              <a:rPr lang="ru-RU" dirty="0"/>
              <a:t> книга </a:t>
            </a:r>
            <a:r>
              <a:rPr lang="ru-RU" dirty="0" err="1"/>
              <a:t>гімнів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696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947</TotalTime>
  <Words>4297</Words>
  <Application>Microsoft Office PowerPoint</Application>
  <PresentationFormat>Широкоэкранный</PresentationFormat>
  <Paragraphs>370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Aharoni</vt:lpstr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АНТИЧНА ФІЛОСОФІЯ </vt:lpstr>
      <vt:lpstr>ПЛАН ЛЕКЦІЇ</vt:lpstr>
      <vt:lpstr>Загальні риси та особливості розвитку античної філософії</vt:lpstr>
      <vt:lpstr>Давньоіндійська філософія  </vt:lpstr>
      <vt:lpstr>Давньоіндійська філософія  </vt:lpstr>
      <vt:lpstr>Давньоіндійська філософія Ведійський період  </vt:lpstr>
      <vt:lpstr>Давньоіндійська філософія Ведійський період Рігведи</vt:lpstr>
      <vt:lpstr>Давньоіндійська філософія Ведійський період Яджурведи  </vt:lpstr>
      <vt:lpstr>Давньоіндійська філософія Ведійський період Самаведи </vt:lpstr>
      <vt:lpstr>Давньоіндійська філософія Ведійський період Атхарваведи  </vt:lpstr>
      <vt:lpstr>Давньоіндійська філософія Класичний період </vt:lpstr>
      <vt:lpstr>Давньоіндійська філософія Класичний період</vt:lpstr>
      <vt:lpstr>Давньоіндійська філософія Класичний період Ортодоксальні школи</vt:lpstr>
      <vt:lpstr>Давньоіндійська філософія Класичний період Ортодоксальні школи</vt:lpstr>
      <vt:lpstr>Давньоіндійська філософія Класичний період Ортодоксальні школи</vt:lpstr>
      <vt:lpstr>Давньоіндійська філософія Класичний період Ортодоксальні школи</vt:lpstr>
      <vt:lpstr>Давньоіндійська філософія Класичний період Ортодоксальні школи           </vt:lpstr>
      <vt:lpstr>Давньоіндійська філософія Класичний період Ортодоксальні школи</vt:lpstr>
      <vt:lpstr>Давньоіндійська філософія Класичний період Неортодоксальні школи</vt:lpstr>
      <vt:lpstr>Давньоіндійська філософія Класичний період Неортодоксальні школи        Буддизм   </vt:lpstr>
      <vt:lpstr>Давньоіндійська філософія Класичний період Неортодоксальні школи         Буддизм   </vt:lpstr>
      <vt:lpstr>Давньоіндійська філософія Класичний період Неортодоксальні школи        Буддизм</vt:lpstr>
      <vt:lpstr>Давньоіндійська філософія Класичний період Неортодоксальні школи        Буддизм</vt:lpstr>
      <vt:lpstr>Давньоіндійська філософія Класичний період Неортодоксальні школи         Буддизм</vt:lpstr>
      <vt:lpstr>Давньоіндійська філософія Класичний період Неортодоксальні школи          Буддизм</vt:lpstr>
      <vt:lpstr>Давньоіндійська філософія Класичний період Неортодоксальні школи                  Джайнізм </vt:lpstr>
      <vt:lpstr>Давньоіндійська філософія Класичний період Неортодоксальні школи                   Джайнізм </vt:lpstr>
      <vt:lpstr>Давньоіндійська філософія Класичний період Неортодоксальні школи                   Чарвака Локаята  </vt:lpstr>
      <vt:lpstr>Давньоіндійська філософія Індуїстський період</vt:lpstr>
      <vt:lpstr>Давньокитайська філософія Конфуціанство</vt:lpstr>
      <vt:lpstr>Давньокитайська філософія Конфуціанство</vt:lpstr>
      <vt:lpstr>Давньокитайська філософія Конфуціанство</vt:lpstr>
      <vt:lpstr>Давньокитайська філософія Конфуціанство</vt:lpstr>
      <vt:lpstr>Давньокитайська філософія Даосизм</vt:lpstr>
      <vt:lpstr>Давньокитайська філософія Даосизм</vt:lpstr>
      <vt:lpstr>Давньокитайська філософія Даосизм</vt:lpstr>
      <vt:lpstr>Давньокитайська філософія Даосизм</vt:lpstr>
      <vt:lpstr>Давньогрецька філософія</vt:lpstr>
      <vt:lpstr>Давньогрецька філософія  Натурфілософія Мілетська школа</vt:lpstr>
      <vt:lpstr>Давньогрецька філософія  Натурфілософія Мілетська школа</vt:lpstr>
      <vt:lpstr>Давньогрецька філософія  Натурфілософія Елейська школа</vt:lpstr>
      <vt:lpstr>Давньогрецька філософія  Натурфілософія Елейська школа</vt:lpstr>
      <vt:lpstr>Давньогрецька філософія  Натурфілософія Елейська школа</vt:lpstr>
      <vt:lpstr>Давньогрецька філософія  Натурфілософія Ефеська школа</vt:lpstr>
      <vt:lpstr>Давньогрецька філософія  Натурфілософія Ефеська школа</vt:lpstr>
      <vt:lpstr>Давньогрецька філософія  Натурфілософія Атомістична школа</vt:lpstr>
      <vt:lpstr>Давньогрецька філософія  Натурфілософія Піфагорійська школа</vt:lpstr>
      <vt:lpstr>Давньогрецька філософія  Класична давньогрецька філософія Софісти </vt:lpstr>
      <vt:lpstr>Давньогрецька філософія  Класична давньогрецька філософія Сократ (470 або 469 році до н. е.  - 399 року до н. е.)</vt:lpstr>
      <vt:lpstr>Давньогрецька філософія  Класична давньогрецька філософія Платон (427 до н. е. — 347 або 348 до н. е.) </vt:lpstr>
      <vt:lpstr>Давньогрецька філософія Класична давньогрецька філософія Арістотель (384-322 рр. до н.е.)</vt:lpstr>
      <vt:lpstr>Давньогрецька філософія Елінізм Скептики</vt:lpstr>
      <vt:lpstr>Давньогрецька філософія Елінізм Стоїцизм</vt:lpstr>
      <vt:lpstr>Давньогрецька філософія Елінізм Епікуреїзм</vt:lpstr>
      <vt:lpstr>Давньогрецька філософія Елінізм Неоплатонізм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 ФІЛОСОФІЯ</dc:title>
  <dc:creator>Администратор</dc:creator>
  <cp:lastModifiedBy>1111</cp:lastModifiedBy>
  <cp:revision>67</cp:revision>
  <dcterms:created xsi:type="dcterms:W3CDTF">2023-10-12T08:46:34Z</dcterms:created>
  <dcterms:modified xsi:type="dcterms:W3CDTF">2024-10-17T14:05:00Z</dcterms:modified>
</cp:coreProperties>
</file>