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91" r:id="rId3"/>
    <p:sldId id="292" r:id="rId4"/>
    <p:sldId id="287" r:id="rId5"/>
    <p:sldId id="273" r:id="rId6"/>
    <p:sldId id="294" r:id="rId7"/>
    <p:sldId id="263" r:id="rId8"/>
    <p:sldId id="296" r:id="rId9"/>
    <p:sldId id="279" r:id="rId10"/>
    <p:sldId id="297" r:id="rId11"/>
    <p:sldId id="298" r:id="rId12"/>
    <p:sldId id="300" r:id="rId13"/>
    <p:sldId id="301" r:id="rId14"/>
    <p:sldId id="303" r:id="rId15"/>
    <p:sldId id="302" r:id="rId16"/>
    <p:sldId id="304" r:id="rId17"/>
    <p:sldId id="265" r:id="rId18"/>
    <p:sldId id="306" r:id="rId19"/>
    <p:sldId id="266" r:id="rId20"/>
  </p:sldIdLst>
  <p:sldSz cx="9144000" cy="5143500" type="screen16x9"/>
  <p:notesSz cx="6858000" cy="9144000"/>
  <p:embeddedFontLst>
    <p:embeddedFont>
      <p:font typeface="Source Sans Pro" panose="020B0604020202020204" charset="0"/>
      <p:regular r:id="rId22"/>
      <p:bold r:id="rId23"/>
      <p:italic r:id="rId24"/>
      <p:boldItalic r:id="rId25"/>
    </p:embeddedFont>
    <p:embeddedFont>
      <p:font typeface="Oswald" panose="020B0604020202020204" charset="-5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FC5398-9A8D-43CD-BCBD-394F39ECECFF}">
  <a:tblStyle styleId="{F1FC5398-9A8D-43CD-BCBD-394F39ECE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557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62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853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093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015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9835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37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66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47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638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76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◉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◉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  <a:endParaRPr sz="9600">
              <a:solidFill>
                <a:srgbClr val="00CEF6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6" name="Google Shape;126;p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" name="Google Shape;127;p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" name="Google Shape;128;p4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9" name="Google Shape;129;p4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30" name="Google Shape;130;p4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Google Shape;169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5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3" name="Google Shape;173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1" name="Google Shape;251;p7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2" name="Google Shape;252;p7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53" name="Google Shape;253;p7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54" name="Google Shape;254;p7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8" name="Google Shape;258;p7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" name="Google Shape;260;p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1" name="Google Shape;261;p7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62" name="Google Shape;262;p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7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8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95" name="Google Shape;295;p8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6" name="Google Shape;296;p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00" name="Google Shape;300;p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2" name="Google Shape;302;p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03" name="Google Shape;303;p8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04" name="Google Shape;304;p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3841-0C8D-46F8-9693-FB54EF4A3F77}" type="datetime1">
              <a:rPr lang="uk-UA"/>
              <a:pPr>
                <a:defRPr/>
              </a:pPr>
              <a:t>26.01.2022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9B97-FFA0-40A5-9194-DDF4220A01C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9566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819400" y="2839550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ЕКОНОМЕТРИКА</a:t>
            </a:r>
            <a:br>
              <a:rPr lang="uk-UA" dirty="0" smtClean="0"/>
            </a:br>
            <a:r>
              <a:rPr lang="uk-UA" sz="2800" dirty="0" smtClean="0"/>
              <a:t>лектор доцент кафедри статистики та економічного аналізу </a:t>
            </a:r>
            <a:br>
              <a:rPr lang="uk-UA" sz="2800" dirty="0" smtClean="0"/>
            </a:br>
            <a:r>
              <a:rPr lang="uk-UA" sz="2800" dirty="0" smtClean="0"/>
              <a:t>Симоненко Олена Іванівна 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6" y="126808"/>
            <a:ext cx="1524001" cy="1056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1"/>
          <p:cNvSpPr txBox="1">
            <a:spLocks noGrp="1"/>
          </p:cNvSpPr>
          <p:nvPr>
            <p:ph type="title"/>
          </p:nvPr>
        </p:nvSpPr>
        <p:spPr>
          <a:xfrm>
            <a:off x="878542" y="143435"/>
            <a:ext cx="6968586" cy="119230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altLang="uk-UA" sz="24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П.2.  Сукупність спостереження</a:t>
            </a:r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основа </a:t>
            </a:r>
            <a:r>
              <a:rPr lang="uk-UA" altLang="uk-UA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економетричного</a:t>
            </a:r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uk-UA" altLang="uk-UA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altLang="uk-UA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altLang="uk-UA" sz="2400" dirty="0">
                <a:solidFill>
                  <a:schemeClr val="accent2">
                    <a:lumMod val="75000"/>
                  </a:schemeClr>
                </a:solidFill>
              </a:rPr>
            </a:br>
            <a:endParaRPr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2" name="Google Shape;532;p21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700" cy="1851706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uk-UA" altLang="uk-UA" sz="24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 спостереження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джерело даних.</a:t>
            </a:r>
            <a:endParaRPr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3" name="Google Shape;533;p21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700" cy="207582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uk-UA" altLang="uk-UA" sz="24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 сукупності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носій ознак, які підлягають спостереженню.</a:t>
            </a:r>
            <a:endParaRPr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4" name="Google Shape;534;p21"/>
          <p:cNvSpPr txBox="1">
            <a:spLocks noGrp="1"/>
          </p:cNvSpPr>
          <p:nvPr>
            <p:ph type="body" idx="3"/>
          </p:nvPr>
        </p:nvSpPr>
        <p:spPr>
          <a:xfrm>
            <a:off x="5902349" y="1626600"/>
            <a:ext cx="2802379" cy="2524059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just" eaLnBrk="1" hangingPunct="1">
              <a:buNone/>
            </a:pPr>
            <a:r>
              <a:rPr kumimoji="1" lang="en-US" altLang="uk-UA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uk-UA" sz="2400" b="1" baseline="-25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1" lang="en-US" altLang="uk-UA" sz="2400" b="1" baseline="30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kumimoji="1" lang="en-US" altLang="uk-UA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uk-UA" sz="2400" b="1" baseline="-25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ijt</a:t>
            </a:r>
            <a:r>
              <a:rPr kumimoji="1"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0" indent="0" algn="just" eaLnBrk="1" hangingPunct="1">
              <a:buNone/>
            </a:pPr>
            <a:r>
              <a:rPr kumimoji="1"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 </a:t>
            </a:r>
            <a:r>
              <a:rPr kumimoji="1" lang="en-US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uk-UA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-ту</a:t>
            </a:r>
            <a:r>
              <a:rPr kumimoji="1"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ознаку </a:t>
            </a:r>
            <a:r>
              <a:rPr kumimoji="1" lang="uk-UA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і-го</a:t>
            </a:r>
            <a:r>
              <a:rPr kumimoji="1"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спостереження в період </a:t>
            </a:r>
            <a:r>
              <a:rPr kumimoji="1" lang="en-US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uk-UA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uk-UA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uk-UA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=1;</a:t>
            </a:r>
            <a:r>
              <a:rPr kumimoji="1" lang="en-US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uk-UA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uk-UA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uk-UA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=1;</a:t>
            </a:r>
            <a:r>
              <a:rPr kumimoji="1" lang="en-US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uk-UA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</a:t>
            </a:r>
            <a:r>
              <a:rPr kumimoji="1" lang="en-US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=1;</a:t>
            </a:r>
            <a:r>
              <a:rPr kumimoji="1" lang="en-US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uk-UA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5" name="Google Shape;535;p2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7" name="Google Shape;1168;p41"/>
          <p:cNvGrpSpPr/>
          <p:nvPr/>
        </p:nvGrpSpPr>
        <p:grpSpPr>
          <a:xfrm>
            <a:off x="130990" y="3702424"/>
            <a:ext cx="896769" cy="889942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8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body" idx="1"/>
          </p:nvPr>
        </p:nvSpPr>
        <p:spPr>
          <a:xfrm>
            <a:off x="268942" y="1111624"/>
            <a:ext cx="8633011" cy="31914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uk-UA" altLang="uk-UA" sz="2800" b="1" i="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способи формування вибірки :</a:t>
            </a:r>
            <a:r>
              <a:rPr lang="uk-UA" altLang="uk-UA" sz="2800" i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800" i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2800" b="1" i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Часова,</a:t>
            </a:r>
            <a:r>
              <a:rPr lang="uk-UA" altLang="uk-UA" sz="2800" i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 розглядається функціонування окремого об'єкта в динаміці;</a:t>
            </a:r>
            <a:br>
              <a:rPr lang="uk-UA" altLang="uk-UA" sz="2800" i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800" b="1" i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Просторова,</a:t>
            </a:r>
            <a:r>
              <a:rPr lang="uk-UA" altLang="uk-UA" sz="2800" i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 сукупність спостережень вивчається у статиці;</a:t>
            </a:r>
            <a:br>
              <a:rPr lang="uk-UA" altLang="uk-UA" sz="2800" i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800" b="1" i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просторово-часова</a:t>
            </a:r>
            <a:r>
              <a:rPr lang="uk-UA" altLang="uk-UA" sz="2800" i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комбінація просторової і часової вибірки.</a:t>
            </a:r>
            <a:endParaRPr sz="28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4" name="Google Shape;494;p1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51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uk-UA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2" y="789385"/>
            <a:ext cx="6168629" cy="85725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uk-UA" altLang="uk-UA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Однорідність сукупності спостережень</a:t>
            </a:r>
            <a:endParaRPr lang="en-US" altLang="uk-UA" sz="2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77541" y="141685"/>
            <a:ext cx="59412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П.3</a:t>
            </a:r>
            <a:endParaRPr lang="en-US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1656160" y="1924050"/>
            <a:ext cx="5940028" cy="1944291"/>
          </a:xfrm>
          <a:custGeom>
            <a:avLst/>
            <a:gdLst>
              <a:gd name="T0" fmla="*/ 1452013225 w 21600"/>
              <a:gd name="T1" fmla="*/ 311133134 h 21600"/>
              <a:gd name="T2" fmla="*/ 2147483647 w 21600"/>
              <a:gd name="T3" fmla="*/ 160608040 h 21600"/>
              <a:gd name="T4" fmla="*/ 1452013225 w 21600"/>
              <a:gd name="T5" fmla="*/ 157813663 h 21600"/>
              <a:gd name="T6" fmla="*/ 717133241 w 21600"/>
              <a:gd name="T7" fmla="*/ 16060804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15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55" y="10809"/>
                </a:moveTo>
                <a:cubicBezTo>
                  <a:pt x="10950" y="10892"/>
                  <a:pt x="10882" y="10955"/>
                  <a:pt x="10800" y="10956"/>
                </a:cubicBezTo>
                <a:cubicBezTo>
                  <a:pt x="10717" y="10956"/>
                  <a:pt x="10649" y="10892"/>
                  <a:pt x="10644" y="10809"/>
                </a:cubicBezTo>
                <a:lnTo>
                  <a:pt x="22" y="11490"/>
                </a:lnTo>
                <a:cubicBezTo>
                  <a:pt x="386" y="17175"/>
                  <a:pt x="5103" y="21600"/>
                  <a:pt x="10800" y="21600"/>
                </a:cubicBezTo>
                <a:cubicBezTo>
                  <a:pt x="16496" y="21599"/>
                  <a:pt x="21213" y="17175"/>
                  <a:pt x="21577" y="11490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400" b="1">
                <a:solidFill>
                  <a:srgbClr val="003300"/>
                </a:solidFill>
              </a:rPr>
              <a:t>Кількісна однорідність</a:t>
            </a:r>
            <a:endParaRPr lang="en-US" altLang="uk-UA" sz="2400" b="1">
              <a:solidFill>
                <a:srgbClr val="003300"/>
              </a:solidFill>
            </a:endParaRP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 rot="10800000">
            <a:off x="1678781" y="1875235"/>
            <a:ext cx="5940029" cy="2389877"/>
          </a:xfrm>
          <a:custGeom>
            <a:avLst/>
            <a:gdLst>
              <a:gd name="T0" fmla="*/ 1452013408 w 21600"/>
              <a:gd name="T1" fmla="*/ 444107491 h 21600"/>
              <a:gd name="T2" fmla="*/ 2147483647 w 21600"/>
              <a:gd name="T3" fmla="*/ 229250029 h 21600"/>
              <a:gd name="T4" fmla="*/ 1452013408 w 21600"/>
              <a:gd name="T5" fmla="*/ 225261223 h 21600"/>
              <a:gd name="T6" fmla="*/ 717133331 w 21600"/>
              <a:gd name="T7" fmla="*/ 22925002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15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55" y="10809"/>
                </a:moveTo>
                <a:cubicBezTo>
                  <a:pt x="10950" y="10892"/>
                  <a:pt x="10882" y="10955"/>
                  <a:pt x="10800" y="10956"/>
                </a:cubicBezTo>
                <a:cubicBezTo>
                  <a:pt x="10717" y="10956"/>
                  <a:pt x="10649" y="10892"/>
                  <a:pt x="10644" y="10809"/>
                </a:cubicBezTo>
                <a:lnTo>
                  <a:pt x="22" y="11490"/>
                </a:lnTo>
                <a:cubicBezTo>
                  <a:pt x="386" y="17175"/>
                  <a:pt x="5103" y="21600"/>
                  <a:pt x="10800" y="21600"/>
                </a:cubicBezTo>
                <a:cubicBezTo>
                  <a:pt x="16496" y="21599"/>
                  <a:pt x="21213" y="17175"/>
                  <a:pt x="21577" y="11490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однорідність</a:t>
            </a:r>
            <a:endParaRPr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3178969" y="2464594"/>
            <a:ext cx="3403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Кількісна однорідність</a:t>
            </a:r>
            <a:endParaRPr lang="ru-RU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1168;p41"/>
          <p:cNvGrpSpPr/>
          <p:nvPr/>
        </p:nvGrpSpPr>
        <p:grpSpPr>
          <a:xfrm>
            <a:off x="1656160" y="3950447"/>
            <a:ext cx="896769" cy="1044035"/>
            <a:chOff x="4539787" y="1011032"/>
            <a:chExt cx="598958" cy="720261"/>
          </a:xfrm>
        </p:grpSpPr>
        <p:sp>
          <p:nvSpPr>
            <p:cNvPr id="9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377;p41"/>
          <p:cNvGrpSpPr/>
          <p:nvPr/>
        </p:nvGrpSpPr>
        <p:grpSpPr>
          <a:xfrm>
            <a:off x="3998828" y="4067299"/>
            <a:ext cx="881889" cy="864304"/>
            <a:chOff x="1570037" y="1341437"/>
            <a:chExt cx="4943475" cy="4576762"/>
          </a:xfrm>
        </p:grpSpPr>
        <p:sp>
          <p:nvSpPr>
            <p:cNvPr id="15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1114;p41"/>
          <p:cNvGrpSpPr/>
          <p:nvPr/>
        </p:nvGrpSpPr>
        <p:grpSpPr>
          <a:xfrm>
            <a:off x="6694205" y="4030132"/>
            <a:ext cx="901983" cy="827729"/>
            <a:chOff x="8841135" y="2681940"/>
            <a:chExt cx="720990" cy="720527"/>
          </a:xfrm>
        </p:grpSpPr>
        <p:sp>
          <p:nvSpPr>
            <p:cNvPr id="22" name="Google Shape;1115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16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17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18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19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20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979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8"/>
          <p:cNvSpPr txBox="1">
            <a:spLocks noGrp="1"/>
          </p:cNvSpPr>
          <p:nvPr>
            <p:ph type="title"/>
          </p:nvPr>
        </p:nvSpPr>
        <p:spPr>
          <a:xfrm>
            <a:off x="967068" y="98612"/>
            <a:ext cx="6996600" cy="829972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altLang="uk-UA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 вхідної сукупності спостережень повинні мати:</a:t>
            </a:r>
            <a:endParaRPr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4" name="Google Shape;774;p38"/>
          <p:cNvSpPr txBox="1">
            <a:spLocks noGrp="1"/>
          </p:cNvSpPr>
          <p:nvPr>
            <p:ph type="body" idx="1"/>
          </p:nvPr>
        </p:nvSpPr>
        <p:spPr>
          <a:xfrm>
            <a:off x="967068" y="1011256"/>
            <a:ext cx="6996600" cy="3417308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 ступінь агрегування;</a:t>
            </a:r>
          </a:p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однорідну структуру одиниць сукупності;</a:t>
            </a:r>
          </a:p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 методи розрахунку показників у часі;</a:t>
            </a:r>
          </a:p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однакову періодичність обліку окремих змінних;</a:t>
            </a:r>
          </a:p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 ціни та однакові інші зовнішні економічні умови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283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377;p41"/>
          <p:cNvGrpSpPr/>
          <p:nvPr/>
        </p:nvGrpSpPr>
        <p:grpSpPr>
          <a:xfrm>
            <a:off x="0" y="3738282"/>
            <a:ext cx="881889" cy="690282"/>
            <a:chOff x="1570037" y="1341437"/>
            <a:chExt cx="4943475" cy="4576762"/>
          </a:xfrm>
        </p:grpSpPr>
        <p:sp>
          <p:nvSpPr>
            <p:cNvPr id="6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75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8"/>
          <p:cNvSpPr txBox="1">
            <a:spLocks noGrp="1"/>
          </p:cNvSpPr>
          <p:nvPr>
            <p:ph type="title"/>
          </p:nvPr>
        </p:nvSpPr>
        <p:spPr>
          <a:xfrm>
            <a:off x="967068" y="98612"/>
            <a:ext cx="6996600" cy="829972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altLang="uk-UA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 вхідної сукупності спостережень повинні мати:</a:t>
            </a:r>
            <a:endParaRPr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4" name="Google Shape;774;p38"/>
          <p:cNvSpPr txBox="1">
            <a:spLocks noGrp="1"/>
          </p:cNvSpPr>
          <p:nvPr>
            <p:ph type="body" idx="1"/>
          </p:nvPr>
        </p:nvSpPr>
        <p:spPr>
          <a:xfrm>
            <a:off x="967068" y="1011256"/>
            <a:ext cx="6996600" cy="3417308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 ступінь агрегування;</a:t>
            </a:r>
          </a:p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однорідну структуру одиниць сукупності;</a:t>
            </a:r>
          </a:p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 методи розрахунку показників у часі;</a:t>
            </a:r>
          </a:p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однакову періодичність обліку окремих змінних;</a:t>
            </a:r>
          </a:p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 ціни та однакові інші зовнішні економічні умови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283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377;p41"/>
          <p:cNvGrpSpPr/>
          <p:nvPr/>
        </p:nvGrpSpPr>
        <p:grpSpPr>
          <a:xfrm>
            <a:off x="85179" y="3684494"/>
            <a:ext cx="881889" cy="744070"/>
            <a:chOff x="1570037" y="1341437"/>
            <a:chExt cx="4943475" cy="4576762"/>
          </a:xfrm>
        </p:grpSpPr>
        <p:sp>
          <p:nvSpPr>
            <p:cNvPr id="5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52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помилки показників поділяють на:</a:t>
            </a:r>
            <a:r>
              <a:rPr lang="en-US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/>
          </a:p>
        </p:txBody>
      </p:sp>
      <p:sp>
        <p:nvSpPr>
          <p:cNvPr id="774" name="Google Shape;774;p38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286149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r>
              <a:rPr lang="uk-UA" altLang="uk-UA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 </a:t>
            </a: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зумовлюються впливом випадкових чинників при формуванні показників. </a:t>
            </a:r>
            <a:endParaRPr lang="uk-UA" altLang="uk-UA" sz="24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 </a:t>
            </a: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мають або </a:t>
            </a:r>
            <a:r>
              <a:rPr lang="uk-UA" altLang="uk-UA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постійну </a:t>
            </a: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величину або змінюються за певною </a:t>
            </a:r>
            <a:r>
              <a:rPr lang="uk-UA" altLang="uk-UA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функціональною </a:t>
            </a: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залежністю.</a:t>
            </a:r>
            <a:r>
              <a:rPr lang="uk-UA" altLang="uk-UA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5" name="Google Shape;775;p3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504012" y="212545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П.4</a:t>
            </a:r>
            <a:endParaRPr lang="en-US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oogle Shape;1377;p41"/>
          <p:cNvGrpSpPr/>
          <p:nvPr/>
        </p:nvGrpSpPr>
        <p:grpSpPr>
          <a:xfrm>
            <a:off x="63067" y="3702423"/>
            <a:ext cx="881889" cy="699247"/>
            <a:chOff x="1570037" y="1341437"/>
            <a:chExt cx="4943475" cy="4576762"/>
          </a:xfrm>
        </p:grpSpPr>
        <p:sp>
          <p:nvSpPr>
            <p:cNvPr id="7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77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помилки показників поділяють на:</a:t>
            </a:r>
            <a:r>
              <a:rPr lang="en-US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/>
          </a:p>
        </p:txBody>
      </p:sp>
      <p:sp>
        <p:nvSpPr>
          <p:cNvPr id="774" name="Google Shape;774;p38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286149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/>
            <a:r>
              <a:rPr lang="uk-UA" altLang="uk-UA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 </a:t>
            </a: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зумовлюються впливом випадкових чинників при формуванні показників. </a:t>
            </a:r>
            <a:endParaRPr lang="uk-UA" altLang="uk-UA" sz="24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 </a:t>
            </a: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мають або </a:t>
            </a:r>
            <a:r>
              <a:rPr lang="uk-UA" altLang="uk-UA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постійну </a:t>
            </a: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величину або змінюються за певною </a:t>
            </a:r>
            <a:r>
              <a:rPr lang="uk-UA" altLang="uk-UA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функціональною </a:t>
            </a: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залежністю.</a:t>
            </a:r>
            <a:r>
              <a:rPr lang="uk-UA" altLang="uk-UA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5" name="Google Shape;775;p3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504012" y="212545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П.4</a:t>
            </a:r>
            <a:endParaRPr lang="en-US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oogle Shape;1377;p41"/>
          <p:cNvGrpSpPr/>
          <p:nvPr/>
        </p:nvGrpSpPr>
        <p:grpSpPr>
          <a:xfrm>
            <a:off x="63067" y="3702423"/>
            <a:ext cx="881889" cy="699247"/>
            <a:chOff x="1570037" y="1341437"/>
            <a:chExt cx="4943475" cy="4576762"/>
          </a:xfrm>
        </p:grpSpPr>
        <p:sp>
          <p:nvSpPr>
            <p:cNvPr id="7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01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1042612" y="242047"/>
            <a:ext cx="6996600" cy="947596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altLang="uk-UA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altLang="uk-UA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економетричного</a:t>
            </a:r>
            <a:r>
              <a:rPr lang="uk-UA" altLang="uk-UA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 моделі:</a:t>
            </a:r>
            <a:endParaRPr sz="2800" dirty="0">
              <a:solidFill>
                <a:srgbClr val="00B050"/>
              </a:solidFill>
            </a:endParaRPr>
          </a:p>
        </p:txBody>
      </p:sp>
      <p:sp>
        <p:nvSpPr>
          <p:cNvPr id="541" name="Google Shape;541;p22"/>
          <p:cNvSpPr txBox="1">
            <a:spLocks noGrp="1"/>
          </p:cNvSpPr>
          <p:nvPr>
            <p:ph type="body" idx="1"/>
          </p:nvPr>
        </p:nvSpPr>
        <p:spPr>
          <a:xfrm>
            <a:off x="442974" y="1641300"/>
            <a:ext cx="2718141" cy="2303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набір змінних, що описують процес функціонування досліджуваних об'єктів</a:t>
            </a:r>
            <a:r>
              <a:rPr lang="uk-UA" altLang="uk-UA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uk-UA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altLang="uk-UA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altLang="uk-UA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взаємозв'язки між окремими змінними;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3" name="Google Shape;543;p22"/>
          <p:cNvSpPr txBox="1">
            <a:spLocks noGrp="1"/>
          </p:cNvSpPr>
          <p:nvPr>
            <p:ph type="body" idx="1"/>
          </p:nvPr>
        </p:nvSpPr>
        <p:spPr>
          <a:xfrm>
            <a:off x="5976475" y="1783976"/>
            <a:ext cx="2580300" cy="1913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uk-UA" altLang="uk-UA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правильну специфікацію моделі </a:t>
            </a:r>
          </a:p>
          <a:p>
            <a:pPr marL="0" indent="0">
              <a:buNone/>
            </a:pPr>
            <a:endParaRPr lang="uk-UA" altLang="uk-UA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altLang="uk-UA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altLang="uk-UA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altLang="uk-UA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 модель на верифікацію.</a:t>
            </a:r>
            <a:endParaRPr lang="en-US" altLang="uk-UA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/>
          </a:p>
        </p:txBody>
      </p:sp>
      <p:grpSp>
        <p:nvGrpSpPr>
          <p:cNvPr id="7" name="Google Shape;1377;p41"/>
          <p:cNvGrpSpPr/>
          <p:nvPr/>
        </p:nvGrpSpPr>
        <p:grpSpPr>
          <a:xfrm>
            <a:off x="3196490" y="1783976"/>
            <a:ext cx="2375646" cy="2160495"/>
            <a:chOff x="1570037" y="1341437"/>
            <a:chExt cx="4943475" cy="4576762"/>
          </a:xfrm>
        </p:grpSpPr>
        <p:sp>
          <p:nvSpPr>
            <p:cNvPr id="8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Прямокутник 5"/>
          <p:cNvSpPr/>
          <p:nvPr/>
        </p:nvSpPr>
        <p:spPr>
          <a:xfrm>
            <a:off x="369468" y="50362"/>
            <a:ext cx="638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altLang="uk-UA" sz="2400" kern="1200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П.5</a:t>
            </a:r>
            <a:endParaRPr lang="en-US" altLang="uk-UA" sz="2400" kern="1200" dirty="0">
              <a:solidFill>
                <a:schemeClr val="tx1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8"/>
          <p:cNvSpPr txBox="1">
            <a:spLocks noGrp="1"/>
          </p:cNvSpPr>
          <p:nvPr>
            <p:ph type="title"/>
          </p:nvPr>
        </p:nvSpPr>
        <p:spPr>
          <a:xfrm>
            <a:off x="1075850" y="212545"/>
            <a:ext cx="6996600" cy="94663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altLang="uk-UA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відбору незалежних змінних моделі:</a:t>
            </a:r>
            <a:endParaRPr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74" name="Google Shape;774;p38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286149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початкової гіпотези про набір незалежних змінних;</a:t>
            </a:r>
          </a:p>
          <a:p>
            <a:pPr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експертна оцінка цього набору;</a:t>
            </a:r>
          </a:p>
          <a:p>
            <a:pPr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взаємозв'язків;</a:t>
            </a:r>
          </a:p>
          <a:p>
            <a:pPr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добір і звуження кола істотних для моделювання змінних.</a:t>
            </a:r>
            <a:endParaRPr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5" name="Google Shape;775;p3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504012" y="212545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П.5</a:t>
            </a:r>
            <a:endParaRPr lang="en-US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oogle Shape;1377;p41"/>
          <p:cNvGrpSpPr/>
          <p:nvPr/>
        </p:nvGrpSpPr>
        <p:grpSpPr>
          <a:xfrm>
            <a:off x="63067" y="3702423"/>
            <a:ext cx="881889" cy="699247"/>
            <a:chOff x="1570037" y="1341437"/>
            <a:chExt cx="4943475" cy="4576762"/>
          </a:xfrm>
        </p:grpSpPr>
        <p:sp>
          <p:nvSpPr>
            <p:cNvPr id="7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90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3"/>
          <p:cNvSpPr txBox="1">
            <a:spLocks noGrp="1"/>
          </p:cNvSpPr>
          <p:nvPr>
            <p:ph type="title" idx="4294967295"/>
          </p:nvPr>
        </p:nvSpPr>
        <p:spPr>
          <a:xfrm>
            <a:off x="0" y="1881750"/>
            <a:ext cx="9144000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altLang="uk-UA" sz="36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Лекцію закінчено. </a:t>
            </a:r>
            <a:br>
              <a:rPr lang="uk-UA" altLang="uk-UA" sz="36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36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sz="3600" i="1" dirty="0">
              <a:solidFill>
                <a:srgbClr val="283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Google Shape;550;p2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1047749" y="4436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Тема 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Методи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побудови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загальної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лінійної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моделі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Лекція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2.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Особливості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економетричних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моделей</a:t>
            </a:r>
            <a:endParaRPr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Text Box 1024"/>
          <p:cNvSpPr txBox="1">
            <a:spLocks noChangeArrowheads="1"/>
          </p:cNvSpPr>
          <p:nvPr/>
        </p:nvSpPr>
        <p:spPr bwMode="auto">
          <a:xfrm>
            <a:off x="297106" y="656250"/>
            <a:ext cx="8497887" cy="400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uk-UA" altLang="uk-UA" sz="2400" b="1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20000"/>
              </a:lnSpc>
            </a:pP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План.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</a:t>
            </a:r>
            <a:r>
              <a:rPr lang="uk-UA" altLang="uk-UA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економетричних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в управлінні економічними системами.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uk-UA" altLang="uk-UA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сукупності спостережень.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uk-UA" altLang="uk-UA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однорідності спостережень.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uk-UA" altLang="uk-UA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 економічних даних.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uk-UA" altLang="uk-UA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 змінних і структура </a:t>
            </a:r>
            <a:r>
              <a:rPr lang="uk-UA" altLang="uk-UA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altLang="uk-UA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uk-UA" altLang="uk-UA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E4B45-77CA-47E3-8D4B-88A358391260}" type="slidenum">
              <a:rPr lang="en-US" altLang="uk-UA"/>
              <a:pPr eaLnBrk="1" hangingPunct="1"/>
              <a:t>3</a:t>
            </a:fld>
            <a:endParaRPr lang="en-US" altLang="uk-UA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241" y="195262"/>
            <a:ext cx="6060281" cy="432197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eaLnBrk="1" hangingPunct="1"/>
            <a:r>
              <a:rPr lang="uk-UA" altLang="uk-UA" sz="2700" dirty="0">
                <a:latin typeface="Times New Roman" panose="02020603050405020304" pitchFamily="18" charset="0"/>
              </a:rPr>
              <a:t>Рекомендована література:</a:t>
            </a:r>
            <a:endParaRPr lang="en-US" altLang="uk-UA" sz="2700" dirty="0">
              <a:latin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118" y="844154"/>
            <a:ext cx="7104669" cy="3780234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Наконечний С. І., Терещенко Т. О. 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.-метод. Посібник для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диск. </a:t>
            </a:r>
            <a:r>
              <a:rPr lang="en-US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К.: КНЕУ, 2001. – 192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Наконечний С.І., Терещенко Т.О., Романюк Т.П. Економетрія: Підручник.-Вид. 3-тє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перероб.-К.:КНЕУ, 2004.-520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Назаренко О. М. Основи економетрики : Підручник. – К.: Центр навчальної літератури, 2004.-392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Лугінін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О.Є., Білоусова С.В., Білоусов О.М.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Центр навчальної літератури, 2005. – 252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алов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Эконометрика: Учебное пособие для студентов экономических специальностей вузов. – К.: Кондор, 2007. – 196 с.</a:t>
            </a: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	Эконометрика: учебник / В.Н. Афанасьев, М.М. </a:t>
            </a:r>
            <a:r>
              <a:rPr lang="ru-RU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Юзбашев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Т.И. Гуляева; под ред.. В.Н. Афанасьева. – М.: Финансы и статистика, 2005. – 256 с.</a:t>
            </a:r>
            <a:endParaRPr lang="en-US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331119" y="195262"/>
            <a:ext cx="594122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Т.1</a:t>
            </a:r>
            <a:endParaRPr lang="en-US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8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Прямокутник 5"/>
          <p:cNvSpPr/>
          <p:nvPr/>
        </p:nvSpPr>
        <p:spPr>
          <a:xfrm>
            <a:off x="1030943" y="948454"/>
            <a:ext cx="7272278" cy="354372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модель</a:t>
            </a:r>
          </a:p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Екзогенні та ендогенні величини</a:t>
            </a:r>
          </a:p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Стохастична складова</a:t>
            </a:r>
          </a:p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спостереження</a:t>
            </a:r>
          </a:p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Статистична вибірка</a:t>
            </a:r>
          </a:p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однорідність</a:t>
            </a:r>
          </a:p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Кількісна однорідність</a:t>
            </a:r>
          </a:p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 економічних показників</a:t>
            </a:r>
            <a:endParaRPr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26703" y="139839"/>
            <a:ext cx="5857694" cy="58477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uk-UA" alt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поняття теми: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oogle Shape;1168;p41"/>
          <p:cNvGrpSpPr/>
          <p:nvPr/>
        </p:nvGrpSpPr>
        <p:grpSpPr>
          <a:xfrm>
            <a:off x="143435" y="3693459"/>
            <a:ext cx="800661" cy="798722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6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Рис.1. </a:t>
            </a:r>
            <a:r>
              <a:rPr lang="en-US" alt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en-US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математичної</a:t>
            </a:r>
            <a:r>
              <a:rPr lang="en-US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</a:t>
            </a:r>
            <a:r>
              <a:rPr lang="uk-UA" alt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</a:t>
            </a:r>
            <a:endParaRPr sz="3200" dirty="0"/>
          </a:p>
        </p:txBody>
      </p:sp>
      <p:sp>
        <p:nvSpPr>
          <p:cNvPr id="686" name="Google Shape;686;p30"/>
          <p:cNvSpPr/>
          <p:nvPr/>
        </p:nvSpPr>
        <p:spPr>
          <a:xfrm>
            <a:off x="578575" y="2061638"/>
            <a:ext cx="2808000" cy="1325100"/>
          </a:xfrm>
          <a:prstGeom prst="homePlate">
            <a:avLst>
              <a:gd name="adj" fmla="val 30129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Вхід  Х</a:t>
            </a:r>
            <a:endParaRPr sz="2800" b="1" dirty="0">
              <a:solidFill>
                <a:srgbClr val="FFFFFF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687" name="Google Shape;687;p30"/>
          <p:cNvSpPr/>
          <p:nvPr/>
        </p:nvSpPr>
        <p:spPr>
          <a:xfrm>
            <a:off x="3242325" y="2061638"/>
            <a:ext cx="2988146" cy="1325100"/>
          </a:xfrm>
          <a:prstGeom prst="chevron">
            <a:avLst>
              <a:gd name="adj" fmla="val 29853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Модель перетворювач</a:t>
            </a:r>
            <a:endParaRPr sz="2400" b="1" dirty="0">
              <a:solidFill>
                <a:srgbClr val="FFFFFF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688" name="Google Shape;688;p30"/>
          <p:cNvSpPr/>
          <p:nvPr/>
        </p:nvSpPr>
        <p:spPr>
          <a:xfrm>
            <a:off x="5960075" y="2061638"/>
            <a:ext cx="2862000" cy="1325100"/>
          </a:xfrm>
          <a:prstGeom prst="chevron">
            <a:avLst>
              <a:gd name="adj" fmla="val 29853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Вихід</a:t>
            </a:r>
            <a:r>
              <a:rPr lang="en-US" sz="2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Y</a:t>
            </a:r>
            <a:r>
              <a:rPr lang="uk-UA" sz="2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endParaRPr sz="2400" b="1" dirty="0">
              <a:solidFill>
                <a:srgbClr val="FFFFFF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689" name="Google Shape;689;p3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7" name="Google Shape;1168;p41"/>
          <p:cNvGrpSpPr/>
          <p:nvPr/>
        </p:nvGrpSpPr>
        <p:grpSpPr>
          <a:xfrm>
            <a:off x="206188" y="3657600"/>
            <a:ext cx="820771" cy="872013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Прямокутник 5"/>
          <p:cNvSpPr/>
          <p:nvPr/>
        </p:nvSpPr>
        <p:spPr>
          <a:xfrm>
            <a:off x="1084732" y="1548812"/>
            <a:ext cx="7272278" cy="236988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uk-UA" altLang="uk-UA" sz="24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групи елементів:</a:t>
            </a:r>
          </a:p>
          <a:p>
            <a:pPr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характеристику об'єкта, яку потрібно визначити (невідомі величини) – вектор </a:t>
            </a:r>
            <a:r>
              <a:rPr lang="en-US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uk-UA" sz="2400" b="1" i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uk-UA" sz="2800" b="1" i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uk-UA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характеристики зовнішніх (щодо модельованого об'єкта) умов, які змінюються – вектор </a:t>
            </a:r>
            <a:r>
              <a:rPr lang="en-US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uk-UA" sz="24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xj</a:t>
            </a:r>
            <a:r>
              <a:rPr lang="ru-RU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сукупність внутрішніх параметрів об'єкта – </a:t>
            </a:r>
            <a:r>
              <a:rPr lang="uk-UA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704609" y="505531"/>
            <a:ext cx="5857694" cy="58477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uk-UA" alt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поняття теми: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0"/>
          <p:cNvSpPr txBox="1">
            <a:spLocks noGrp="1"/>
          </p:cNvSpPr>
          <p:nvPr>
            <p:ph type="body" idx="1"/>
          </p:nvPr>
        </p:nvSpPr>
        <p:spPr>
          <a:xfrm>
            <a:off x="212913" y="3003176"/>
            <a:ext cx="3676649" cy="1215574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uk-UA" alt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4" name="Google Shape;524;p20"/>
          <p:cNvSpPr txBox="1">
            <a:spLocks noGrp="1"/>
          </p:cNvSpPr>
          <p:nvPr>
            <p:ph type="title"/>
          </p:nvPr>
        </p:nvSpPr>
        <p:spPr>
          <a:xfrm>
            <a:off x="904314" y="179294"/>
            <a:ext cx="7298391" cy="2447365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kumimoji="1"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</a:t>
            </a:r>
            <a:r>
              <a:rPr kumimoji="1" lang="uk-UA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kumimoji="1" lang="uk-UA" alt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особливий перетворювач зовнішніх умов об'єкта </a:t>
            </a:r>
            <a:r>
              <a:rPr kumimoji="1" lang="uk-UA" altLang="uk-UA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(входу) на характеристики об’єкта </a:t>
            </a:r>
            <a:r>
              <a:rPr kumimoji="1" lang="en-US" altLang="uk-UA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(виходу), які мають бути знайдені.</a:t>
            </a:r>
            <a:r>
              <a:rPr kumimoji="1" lang="en-US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1" lang="en-US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 </a:t>
            </a:r>
            <a:r>
              <a:rPr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 поділяють на дві групи:</a:t>
            </a:r>
            <a:br>
              <a:rPr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Google Shape;525;p20"/>
          <p:cNvSpPr txBox="1">
            <a:spLocks noGrp="1"/>
          </p:cNvSpPr>
          <p:nvPr>
            <p:ph type="body" idx="2"/>
          </p:nvPr>
        </p:nvSpPr>
        <p:spPr>
          <a:xfrm>
            <a:off x="3952876" y="3003176"/>
            <a:ext cx="5152600" cy="1215574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altLang="uk-UA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uk-UA" alt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uk-UA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Прямокутник 5"/>
          <p:cNvSpPr/>
          <p:nvPr/>
        </p:nvSpPr>
        <p:spPr>
          <a:xfrm>
            <a:off x="838024" y="2477167"/>
            <a:ext cx="7272278" cy="169706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 функціональну модель – означає знайти оператор </a:t>
            </a:r>
            <a:r>
              <a:rPr lang="uk-UA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який пов'язує </a:t>
            </a:r>
            <a:r>
              <a:rPr lang="en-US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87522" y="247079"/>
            <a:ext cx="7773282" cy="193899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Функціональна модель описує поводження </a:t>
            </a:r>
            <a:endParaRPr lang="en-US" altLang="uk-UA" sz="2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 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що задаючи значення «входу» </a:t>
            </a:r>
            <a:r>
              <a:rPr lang="en-US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endParaRPr lang="en-US" altLang="uk-UA" sz="2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 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«виходу» </a:t>
            </a:r>
            <a:r>
              <a:rPr lang="en-US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участі інформації </a:t>
            </a:r>
            <a:endParaRPr lang="en-US" altLang="uk-UA" sz="2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параметри):</a:t>
            </a:r>
            <a:r>
              <a:rPr lang="en-US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oogle Shape;1168;p41"/>
          <p:cNvGrpSpPr/>
          <p:nvPr/>
        </p:nvGrpSpPr>
        <p:grpSpPr>
          <a:xfrm>
            <a:off x="0" y="3810000"/>
            <a:ext cx="744071" cy="746507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097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4032600" y="1317991"/>
            <a:ext cx="4673383" cy="2573429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0" name="Google Shape;760;p36"/>
          <p:cNvSpPr txBox="1">
            <a:spLocks noGrp="1"/>
          </p:cNvSpPr>
          <p:nvPr>
            <p:ph type="body" idx="4294967295"/>
          </p:nvPr>
        </p:nvSpPr>
        <p:spPr>
          <a:xfrm>
            <a:off x="457200" y="2152275"/>
            <a:ext cx="3575400" cy="25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01600" indent="0">
              <a:buNone/>
              <a:defRPr/>
            </a:pPr>
            <a:r>
              <a:rPr lang="uk-UA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Мати досить велику сукупність спостережень даних;</a:t>
            </a:r>
          </a:p>
          <a:p>
            <a:pPr marL="101600" indent="0">
              <a:buNone/>
              <a:defRPr/>
            </a:pPr>
            <a:r>
              <a:rPr lang="uk-UA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Забезпечити однорідність сукупності спостережень;</a:t>
            </a:r>
          </a:p>
          <a:p>
            <a:pPr marL="101600" indent="0">
              <a:buNone/>
              <a:defRPr/>
            </a:pPr>
            <a:r>
              <a:rPr lang="uk-UA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Забезпечити точність вхідних даних</a:t>
            </a: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1" name="Google Shape;761;p3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4207892" y="1699843"/>
            <a:ext cx="4419800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uk-UA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побудови </a:t>
            </a:r>
            <a:r>
              <a:rPr lang="uk-UA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економетричної</a:t>
            </a:r>
            <a:endParaRPr lang="en-US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моделі </a:t>
            </a:r>
            <a:r>
              <a:rPr lang="uk-UA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необхідно </a:t>
            </a:r>
            <a:r>
              <a:rPr lang="uk-UA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468BC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509</Words>
  <Application>Microsoft Office PowerPoint</Application>
  <PresentationFormat>Екран (16:9)</PresentationFormat>
  <Paragraphs>112</Paragraphs>
  <Slides>19</Slides>
  <Notes>17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6" baseType="lpstr">
      <vt:lpstr>Source Sans Pro</vt:lpstr>
      <vt:lpstr>Times New Roman</vt:lpstr>
      <vt:lpstr>Arial</vt:lpstr>
      <vt:lpstr>Oswald</vt:lpstr>
      <vt:lpstr>Wingdings</vt:lpstr>
      <vt:lpstr>Calibri</vt:lpstr>
      <vt:lpstr>Quince template</vt:lpstr>
      <vt:lpstr>ЕКОНОМЕТРИКА лектор доцент кафедри статистики та економічного аналізу  Симоненко Олена Іванівна </vt:lpstr>
      <vt:lpstr>   Тема 2. Методи побудови загальної лінійної моделі  Лекція 2. Особливості економетричних моделей</vt:lpstr>
      <vt:lpstr>Рекомендована література:</vt:lpstr>
      <vt:lpstr>   </vt:lpstr>
      <vt:lpstr>Рис.1. Схема математичної моделі</vt:lpstr>
      <vt:lpstr>   </vt:lpstr>
      <vt:lpstr>Математична модель – це особливий перетворювач зовнішніх умов об'єкта Х (входу) на характеристики об’єкта Y (виходу), які мають бути знайдені.  Математичні моделі поділяють на дві групи: </vt:lpstr>
      <vt:lpstr>   </vt:lpstr>
      <vt:lpstr>Презентація PowerPoint</vt:lpstr>
      <vt:lpstr>П.2.  Сукупність спостереження – основа економетричного моделювання.  </vt:lpstr>
      <vt:lpstr>Презентація PowerPoint</vt:lpstr>
      <vt:lpstr>Однорідність сукупності спостережень</vt:lpstr>
      <vt:lpstr>Дані вхідної сукупності спостережень повинні мати:</vt:lpstr>
      <vt:lpstr>Дані вхідної сукупності спостережень повинні мати:</vt:lpstr>
      <vt:lpstr>Усі помилки показників поділяють на: </vt:lpstr>
      <vt:lpstr>Усі помилки показників поділяють на: </vt:lpstr>
      <vt:lpstr>   Завдання економетричного аналізу моделі:</vt:lpstr>
      <vt:lpstr>Етапи відбору незалежних змінних моделі:</vt:lpstr>
      <vt:lpstr>Лекцію закінчено.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Symonenko</cp:lastModifiedBy>
  <cp:revision>55</cp:revision>
  <dcterms:modified xsi:type="dcterms:W3CDTF">2022-01-26T15:37:53Z</dcterms:modified>
</cp:coreProperties>
</file>