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91" r:id="rId3"/>
    <p:sldId id="292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ource Sans Pro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-52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93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47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967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77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02.02.2022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799" y="135125"/>
            <a:ext cx="8319247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зв'язку з цим економіко-математична динамічна модель, де розвиток економічної системи моделюється через тренд, має назву </a:t>
            </a:r>
            <a:r>
              <a:rPr lang="uk-UA" sz="2100" b="1" i="1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трендової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моделі</a:t>
            </a:r>
            <a:r>
              <a:rPr lang="uk-UA" sz="2100" i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наведених раніше прикладах показано, що в часових рядах економічних процесів можуть відбуватися також більш або менш регулярні коливання. Якщо вони мають строго періодичний або близький до нього характер і завершуються протягом одного ча­сового періоду, то вони мають назву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сезонних </a:t>
            </a:r>
            <a:r>
              <a:rPr lang="uk-UA" sz="2100" b="1" i="1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коливань.</a:t>
            </a:r>
            <a:r>
              <a:rPr lang="uk-UA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тих випадках, коли період коливання становить кілька часових періодів (наприклад, років), говорять, що в часовому ряді є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довготривалий циклічний компонент</a:t>
            </a:r>
            <a:r>
              <a:rPr lang="uk-UA" sz="21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Тренд, сезонний і циклі­чний компоненти мають назву </a:t>
            </a: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регулярних,</a:t>
            </a:r>
            <a:r>
              <a:rPr lang="uk-UA" sz="21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систематичних</a:t>
            </a:r>
            <a:r>
              <a:rPr lang="uk-UA" sz="21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компонентів часового ряду. Складову часового ряду, що залиша­ється після вилучення з нього регулярних компонентів, раніше названо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випадковою</a:t>
            </a:r>
            <a:r>
              <a:rPr lang="uk-UA" sz="2100" b="1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6871" y="294147"/>
            <a:ext cx="8229600" cy="3624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систематичні регулярні компоненти часового ряду ви­значені правильно, то після їх вилучення залишковий компонент має бути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випадковим</a:t>
            </a:r>
            <a:r>
              <a:rPr lang="uk-UA" sz="2100" b="1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компонентом часового ряду, тобто повинен мати такі властивості: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характеризуватись випадковістю коливань рівнів залишкової послідовності (або простіше — залишків);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відповідністю розподілу ймовірностей рівнів випадкового компонента нормальному закону розподілу;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рівністю нулю математичного сподівання;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незалежністю значень рівнів залишків, тобто  відсутністю суттєвої між ними автокореляції.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1377;p41"/>
          <p:cNvGrpSpPr/>
          <p:nvPr/>
        </p:nvGrpSpPr>
        <p:grpSpPr>
          <a:xfrm>
            <a:off x="6355977" y="3918216"/>
            <a:ext cx="881889" cy="864304"/>
            <a:chOff x="1570037" y="1341437"/>
            <a:chExt cx="4943475" cy="4576762"/>
          </a:xfrm>
        </p:grpSpPr>
        <p:sp>
          <p:nvSpPr>
            <p:cNvPr id="4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59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94810"/>
              </p:ext>
            </p:extLst>
          </p:nvPr>
        </p:nvGraphicFramePr>
        <p:xfrm>
          <a:off x="1678761" y="1125131"/>
          <a:ext cx="4447016" cy="60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Формула" r:id="rId3" imgW="1358900" imgH="228600" progId="Equation.3">
                  <p:embed/>
                </p:oleObj>
              </mc:Choice>
              <mc:Fallback>
                <p:oleObj name="Формула" r:id="rId3" imgW="1358900" imgH="228600" progId="Equation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61" y="1125131"/>
                        <a:ext cx="4447016" cy="60007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5154" y="0"/>
            <a:ext cx="8426822" cy="1038746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більшості випадків фактичний рівень часового ряду наводиться як сума або добуток </a:t>
            </a:r>
            <a:r>
              <a:rPr lang="uk-UA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трендового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сезонного, циклічного й випадкового компонентів: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70775"/>
              </p:ext>
            </p:extLst>
          </p:nvPr>
        </p:nvGraphicFramePr>
        <p:xfrm>
          <a:off x="1651972" y="1857821"/>
          <a:ext cx="450059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Формула" r:id="rId5" imgW="901309" imgH="228501" progId="Equation.3">
                  <p:embed/>
                </p:oleObj>
              </mc:Choice>
              <mc:Fallback>
                <p:oleObj name="Формула" r:id="rId5" imgW="901309" imgH="228501" progId="Equation.3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72" y="1857821"/>
                        <a:ext cx="4500594" cy="64294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5154" y="2564875"/>
            <a:ext cx="8426822" cy="1061829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Модель, де часовий ряд наводиться як сума перелічених ком­понентів, має назву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адитивної моделі</a:t>
            </a:r>
            <a:r>
              <a:rPr lang="uk-UA" sz="21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Модель, де часовий ряд подається через добуток складових компонентів,  тобто 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76469"/>
              </p:ext>
            </p:extLst>
          </p:nvPr>
        </p:nvGraphicFramePr>
        <p:xfrm>
          <a:off x="215154" y="3690817"/>
          <a:ext cx="3536181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Формула" r:id="rId7" imgW="901309" imgH="228501" progId="Equation.3">
                  <p:embed/>
                </p:oleObj>
              </mc:Choice>
              <mc:Fallback>
                <p:oleObj name="Формула" r:id="rId7" imgW="901309" imgH="228501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54" y="3690817"/>
                        <a:ext cx="3536181" cy="64294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827929" y="3669101"/>
            <a:ext cx="4814047" cy="71558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назву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мультиплікативної моделі.</a:t>
            </a:r>
            <a:endParaRPr lang="uk-UA" sz="21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8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03720"/>
              </p:ext>
            </p:extLst>
          </p:nvPr>
        </p:nvGraphicFramePr>
        <p:xfrm>
          <a:off x="982240" y="1152180"/>
          <a:ext cx="2863619" cy="46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Формула" r:id="rId3" imgW="863225" imgH="228501" progId="Equation.3">
                  <p:embed/>
                </p:oleObj>
              </mc:Choice>
              <mc:Fallback>
                <p:oleObj name="Формула" r:id="rId3" imgW="863225" imgH="228501" progId="Equation.3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40" y="1152180"/>
                        <a:ext cx="2863619" cy="469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23623"/>
              </p:ext>
            </p:extLst>
          </p:nvPr>
        </p:nvGraphicFramePr>
        <p:xfrm>
          <a:off x="1785918" y="3429005"/>
          <a:ext cx="3736341" cy="58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Формула" r:id="rId5" imgW="889000" imgH="228600" progId="Equation.3">
                  <p:embed/>
                </p:oleObj>
              </mc:Choice>
              <mc:Fallback>
                <p:oleObj name="Формула" r:id="rId5" imgW="889000" imgH="228600" progId="Equation.3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429005"/>
                        <a:ext cx="3736341" cy="587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68656"/>
              </p:ext>
            </p:extLst>
          </p:nvPr>
        </p:nvGraphicFramePr>
        <p:xfrm>
          <a:off x="982240" y="2819572"/>
          <a:ext cx="3268265" cy="49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Формула" r:id="rId7" imgW="888614" imgH="215806" progId="Equation.3">
                  <p:embed/>
                </p:oleObj>
              </mc:Choice>
              <mc:Fallback>
                <p:oleObj name="Формула" r:id="rId7" imgW="888614" imgH="215806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40" y="2819572"/>
                        <a:ext cx="3268265" cy="4901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02034"/>
              </p:ext>
            </p:extLst>
          </p:nvPr>
        </p:nvGraphicFramePr>
        <p:xfrm>
          <a:off x="5256223" y="4307813"/>
          <a:ext cx="857256" cy="34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Формула" r:id="rId9" imgW="190500" imgH="228600" progId="Equation.3">
                  <p:embed/>
                </p:oleObj>
              </mc:Choice>
              <mc:Fallback>
                <p:oleObj name="Формула" r:id="rId9" imgW="190500" imgH="2286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23" y="4307813"/>
                        <a:ext cx="857256" cy="347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990952"/>
              </p:ext>
            </p:extLst>
          </p:nvPr>
        </p:nvGraphicFramePr>
        <p:xfrm>
          <a:off x="4411265" y="1416967"/>
          <a:ext cx="2939500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Формула" r:id="rId11" imgW="889000" imgH="228600" progId="Equation.3">
                  <p:embed/>
                </p:oleObj>
              </mc:Choice>
              <mc:Fallback>
                <p:oleObj name="Формула" r:id="rId11" imgW="889000" imgH="228600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265" y="1416967"/>
                        <a:ext cx="2939500" cy="58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34789" y="55553"/>
            <a:ext cx="8287870" cy="103874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виходячи з адитивної природи динамічних рядів, сформулюємо основні цілі їх аналізу: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визначити, які з наведених щойно складових </a:t>
            </a:r>
            <a:endParaRPr lang="uk-UA" sz="2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02891" y="1562063"/>
            <a:ext cx="3117200" cy="392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формують рівні ряду 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34789" y="1959393"/>
            <a:ext cx="8287870" cy="8079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розрахувати кількісні оцінки параметрів для тих регулярних функцій </a:t>
            </a:r>
            <a:endParaRPr lang="uk-UA" sz="2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902796" y="2901948"/>
            <a:ext cx="3461275" cy="392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є складовими ряду 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34789" y="3956062"/>
            <a:ext cx="8287870" cy="55399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</a:t>
            </a:r>
            <a:r>
              <a:rPr lang="uk-UA" sz="21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перевірити адекватне поводження нерегулярної функції </a:t>
            </a:r>
            <a:endParaRPr lang="uk-UA" sz="2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340821" y="1249041"/>
            <a:ext cx="517129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5506" y="105317"/>
            <a:ext cx="8812306" cy="44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3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моделювання тренду передусім необхідно провести </a:t>
            </a:r>
            <a:r>
              <a:rPr lang="uk-UA" sz="20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попередній аналіз.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Попередній аналіз часових рядів економічних показників полягає насамперед у перевірці однорідності ряду, тобто у виявленні й усуненні </a:t>
            </a:r>
            <a:r>
              <a:rPr lang="uk-UA" sz="20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аномальних значень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рівнів ряду, а також визначенні </a:t>
            </a:r>
            <a:r>
              <a:rPr lang="uk-UA" sz="20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повноти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даних, можливості їх </a:t>
            </a:r>
            <a:r>
              <a:rPr lang="uk-UA" sz="20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зіставлення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lang="uk-UA" sz="20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стійкості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аномальним рівнем розуміють окремі значення рівнів часового ряду, які суттєво впливають на основні часові характеристики ряду динаміки: середній рівень, середній приріст, середній темп зростання, середній темп приросту тощо, а також на відповідну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трендову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модель. Причинами аномальних спостережень можуть бути помилки технічного характеру, або </a:t>
            </a:r>
            <a:r>
              <a:rPr lang="uk-UA" sz="20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помилки першого роду,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виникають при агрегуванні або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дезагрегуванні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показників чи при передаванні інформації та ін. Помилки першого роду мають бути виявлені й усунуті.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0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35849" y="44519"/>
            <a:ext cx="8525436" cy="20082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Крім того, аномальні рівні в часових рядах можуть виникати через впливи факторів, що мають об'єктивний характер, але можуть діяти рідко, епізодично. Такі помилки мають назву помилки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другого роду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не можуть бути усунутими.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виявлення аномальних явищ використовується ряд статистичних методів. Наведемо один з них: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uk-UA" sz="21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Ірвіна</a:t>
            </a: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77191" y="2087610"/>
            <a:ext cx="7195239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uk-UA" sz="21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Ірвіна</a:t>
            </a: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припускає використання такої формули: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13499"/>
              </p:ext>
            </p:extLst>
          </p:nvPr>
        </p:nvGraphicFramePr>
        <p:xfrm>
          <a:off x="1055419" y="2548722"/>
          <a:ext cx="2357454" cy="9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Формула" r:id="rId3" imgW="927100" imgH="482600" progId="Equation.3">
                  <p:embed/>
                </p:oleObj>
              </mc:Choice>
              <mc:Fallback>
                <p:oleObj name="Формула" r:id="rId3" imgW="927100" imgH="482600" progId="Equation.3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19" y="2548722"/>
                        <a:ext cx="2357454" cy="96242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11911" y="2622545"/>
            <a:ext cx="4794231" cy="73866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середнє квадратне відхилення часового ряду,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82760"/>
              </p:ext>
            </p:extLst>
          </p:nvPr>
        </p:nvGraphicFramePr>
        <p:xfrm>
          <a:off x="530343" y="3596080"/>
          <a:ext cx="3407606" cy="13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Формула" r:id="rId5" imgW="1219200" imgH="660400" progId="Equation.3">
                  <p:embed/>
                </p:oleObj>
              </mc:Choice>
              <mc:Fallback>
                <p:oleObj name="Формула" r:id="rId5" imgW="1219200" imgH="660400" progId="Equation.3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43" y="3596080"/>
                        <a:ext cx="3407606" cy="131433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2389"/>
              </p:ext>
            </p:extLst>
          </p:nvPr>
        </p:nvGraphicFramePr>
        <p:xfrm>
          <a:off x="3609402" y="2604488"/>
          <a:ext cx="310754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Формула" r:id="rId7" imgW="203112" imgH="241195" progId="Equation.3">
                  <p:embed/>
                </p:oleObj>
              </mc:Choice>
              <mc:Fallback>
                <p:oleObj name="Формула" r:id="rId7" imgW="203112" imgH="241195" progId="Equation.3">
                  <p:embed/>
                  <p:pic>
                    <p:nvPicPr>
                      <p:cNvPr id="39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402" y="2604488"/>
                        <a:ext cx="310754" cy="5357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88577"/>
              </p:ext>
            </p:extLst>
          </p:nvPr>
        </p:nvGraphicFramePr>
        <p:xfrm>
          <a:off x="5683333" y="3503729"/>
          <a:ext cx="1660934" cy="1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Формула" r:id="rId9" imgW="647700" imgH="609600" progId="Equation.3">
                  <p:embed/>
                </p:oleObj>
              </mc:Choice>
              <mc:Fallback>
                <p:oleObj name="Формула" r:id="rId9" imgW="647700" imgH="609600" progId="Equation.3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333" y="3503729"/>
                        <a:ext cx="1660934" cy="1183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oogle Shape;1377;p41"/>
          <p:cNvGrpSpPr/>
          <p:nvPr/>
        </p:nvGrpSpPr>
        <p:grpSpPr>
          <a:xfrm>
            <a:off x="7972430" y="3498841"/>
            <a:ext cx="881889" cy="864304"/>
            <a:chOff x="1570037" y="1341437"/>
            <a:chExt cx="4943475" cy="4576762"/>
          </a:xfrm>
        </p:grpSpPr>
        <p:sp>
          <p:nvSpPr>
            <p:cNvPr id="14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21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170385" y="515762"/>
            <a:ext cx="6994864" cy="392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порівнюються з критичним значенням критерію </a:t>
            </a:r>
            <a:r>
              <a:rPr lang="uk-UA" sz="21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Ірвіна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85091"/>
              </p:ext>
            </p:extLst>
          </p:nvPr>
        </p:nvGraphicFramePr>
        <p:xfrm>
          <a:off x="4667817" y="0"/>
          <a:ext cx="2625347" cy="48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Формула" r:id="rId3" imgW="761669" imgH="228501" progId="Equation.3">
                  <p:embed/>
                </p:oleObj>
              </mc:Choice>
              <mc:Fallback>
                <p:oleObj name="Формула" r:id="rId3" imgW="761669" imgH="228501" progId="Equation.3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817" y="0"/>
                        <a:ext cx="2625347" cy="482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62290"/>
              </p:ext>
            </p:extLst>
          </p:nvPr>
        </p:nvGraphicFramePr>
        <p:xfrm>
          <a:off x="1518025" y="1025933"/>
          <a:ext cx="1553777" cy="63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Формула" r:id="rId5" imgW="190500" imgH="228600" progId="Equation.3">
                  <p:embed/>
                </p:oleObj>
              </mc:Choice>
              <mc:Fallback>
                <p:oleObj name="Формула" r:id="rId5" imgW="190500" imgH="228600" progId="Equation.3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025" y="1025933"/>
                        <a:ext cx="1553777" cy="63498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41298" y="44824"/>
            <a:ext cx="3216586" cy="392415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Розраховані значення 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51012" y="1901021"/>
            <a:ext cx="8641975" cy="7155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і, якщо вони будуть більші за табличні, відповідне значення ряду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i="1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вважається аномальним. Рівень значущості α, як правило, береться 0,05.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170385" y="1025932"/>
            <a:ext cx="138564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51012" y="3050513"/>
            <a:ext cx="8641975" cy="136191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 виявлення аномальних явищ необхідно з'ясувати причини їх виникнення. Якщо усунути ці причини немає можливості, то їхній рівень, як правило, замінюється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середнім значенням </a:t>
            </a: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ряду або арифметичною середньою двох сусідніх з ними рівнів тощо.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ілка вниз 1"/>
          <p:cNvSpPr/>
          <p:nvPr/>
        </p:nvSpPr>
        <p:spPr>
          <a:xfrm>
            <a:off x="4015568" y="2616602"/>
            <a:ext cx="484632" cy="433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00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31695" y="161584"/>
            <a:ext cx="8668870" cy="136191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Продовжуючи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попередній аналіз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часового ряду в напрямі виявлення тренду, необхідно провести статистичну перевірку наявності його в динамічному ряду. Для цього розроблено цілу низку методів . Наведемо кілька з них, що найчастіше застосовується.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4273" y="1696830"/>
            <a:ext cx="8740589" cy="715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Метод перевірки різниць середніх рівнів.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Реалізація цього методу складається з чотирьох етапів.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99136"/>
              </p:ext>
            </p:extLst>
          </p:nvPr>
        </p:nvGraphicFramePr>
        <p:xfrm>
          <a:off x="5306950" y="2590554"/>
          <a:ext cx="3000396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Формула" r:id="rId3" imgW="889000" imgH="228600" progId="Equation.3">
                  <p:embed/>
                </p:oleObj>
              </mc:Choice>
              <mc:Fallback>
                <p:oleObj name="Формула" r:id="rId3" imgW="889000" imgH="228600" progId="Equation.3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950" y="2590554"/>
                        <a:ext cx="3000396" cy="535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15869"/>
              </p:ext>
            </p:extLst>
          </p:nvPr>
        </p:nvGraphicFramePr>
        <p:xfrm>
          <a:off x="1767151" y="3686186"/>
          <a:ext cx="698144" cy="56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151" y="3686186"/>
                        <a:ext cx="698144" cy="567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33214"/>
              </p:ext>
            </p:extLst>
          </p:nvPr>
        </p:nvGraphicFramePr>
        <p:xfrm>
          <a:off x="3980777" y="3686186"/>
          <a:ext cx="1821669" cy="56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Формула" r:id="rId7" imgW="685502" imgH="215806" progId="Equation.3">
                  <p:embed/>
                </p:oleObj>
              </mc:Choice>
              <mc:Fallback>
                <p:oleObj name="Формула" r:id="rId7" imgW="685502" imgH="215806" progId="Equation.3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777" y="3686186"/>
                        <a:ext cx="1821669" cy="567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73185" y="2631349"/>
            <a:ext cx="4572727" cy="39241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етап.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Початковий часовий ряд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73185" y="3293771"/>
            <a:ext cx="7203380" cy="39241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розбивається на дві частини приблизно однієї довжини: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377;p41"/>
          <p:cNvGrpSpPr/>
          <p:nvPr/>
        </p:nvGrpSpPr>
        <p:grpSpPr>
          <a:xfrm>
            <a:off x="7866401" y="3489978"/>
            <a:ext cx="881889" cy="864304"/>
            <a:chOff x="1570037" y="1341437"/>
            <a:chExt cx="4943475" cy="4576762"/>
          </a:xfrm>
        </p:grpSpPr>
        <p:sp>
          <p:nvSpPr>
            <p:cNvPr id="1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35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43001" y="115416"/>
            <a:ext cx="6858000" cy="71558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етап. </a:t>
            </a: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кожної частини ряду розраховується середнє значення і дисперсії:</a:t>
            </a:r>
            <a:endParaRPr lang="uk-UA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78791"/>
              </p:ext>
            </p:extLst>
          </p:nvPr>
        </p:nvGraphicFramePr>
        <p:xfrm>
          <a:off x="1374380" y="1061829"/>
          <a:ext cx="2408726" cy="139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Формула" r:id="rId3" imgW="698500" imgH="660400" progId="Equation.3">
                  <p:embed/>
                </p:oleObj>
              </mc:Choice>
              <mc:Fallback>
                <p:oleObj name="Формула" r:id="rId3" imgW="698500" imgH="660400" progId="Equation.3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380" y="1061829"/>
                        <a:ext cx="2408726" cy="139304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64835"/>
              </p:ext>
            </p:extLst>
          </p:nvPr>
        </p:nvGraphicFramePr>
        <p:xfrm>
          <a:off x="4625577" y="1061829"/>
          <a:ext cx="2698587" cy="142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Формула" r:id="rId5" imgW="1168400" imgH="698500" progId="Equation.3">
                  <p:embed/>
                </p:oleObj>
              </mc:Choice>
              <mc:Fallback>
                <p:oleObj name="Формула" r:id="rId5" imgW="1168400" imgH="698500" progId="Equation.3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577" y="1061829"/>
                        <a:ext cx="2698587" cy="142411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79212"/>
              </p:ext>
            </p:extLst>
          </p:nvPr>
        </p:nvGraphicFramePr>
        <p:xfrm>
          <a:off x="806824" y="2946800"/>
          <a:ext cx="3101788" cy="149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Формула" r:id="rId7" imgW="762000" imgH="685800" progId="Equation.3">
                  <p:embed/>
                </p:oleObj>
              </mc:Choice>
              <mc:Fallback>
                <p:oleObj name="Формула" r:id="rId7" imgW="762000" imgH="685800" progId="Equation.3">
                  <p:embed/>
                  <p:pic>
                    <p:nvPicPr>
                      <p:cNvPr id="4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24" y="2946800"/>
                        <a:ext cx="3101788" cy="149072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606"/>
              </p:ext>
            </p:extLst>
          </p:nvPr>
        </p:nvGraphicFramePr>
        <p:xfrm>
          <a:off x="4572001" y="2946800"/>
          <a:ext cx="3568164" cy="149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Формула" r:id="rId9" imgW="1231366" imgH="710891" progId="Equation.3">
                  <p:embed/>
                </p:oleObj>
              </mc:Choice>
              <mc:Fallback>
                <p:oleObj name="Формула" r:id="rId9" imgW="1231366" imgH="710891" progId="Equation.3">
                  <p:embed/>
                  <p:pic>
                    <p:nvPicPr>
                      <p:cNvPr id="47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946800"/>
                        <a:ext cx="3568164" cy="149072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ілка вправо 1"/>
          <p:cNvSpPr/>
          <p:nvPr/>
        </p:nvSpPr>
        <p:spPr>
          <a:xfrm>
            <a:off x="3783106" y="1531570"/>
            <a:ext cx="8424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ілка вправо 2"/>
          <p:cNvSpPr/>
          <p:nvPr/>
        </p:nvSpPr>
        <p:spPr>
          <a:xfrm>
            <a:off x="3908612" y="3449848"/>
            <a:ext cx="6633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9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88" y="113045"/>
            <a:ext cx="8695765" cy="7386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3-й етап.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Перевіряється однорідність дисперсій обох частин за допомогою критерію Фішера 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868" y="1017973"/>
            <a:ext cx="5344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1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76475"/>
              </p:ext>
            </p:extLst>
          </p:nvPr>
        </p:nvGraphicFramePr>
        <p:xfrm>
          <a:off x="1245899" y="1664581"/>
          <a:ext cx="3415343" cy="56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Формула" r:id="rId3" imgW="914400" imgH="241300" progId="Equation.3">
                  <p:embed/>
                </p:oleObj>
              </mc:Choice>
              <mc:Fallback>
                <p:oleObj name="Формула" r:id="rId3" imgW="914400" imgH="241300" progId="Equation.3">
                  <p:embed/>
                  <p:pic>
                    <p:nvPicPr>
                      <p:cNvPr id="460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899" y="1664581"/>
                        <a:ext cx="3415343" cy="56204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732734" y="1830545"/>
            <a:ext cx="1125149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16203"/>
              </p:ext>
            </p:extLst>
          </p:nvPr>
        </p:nvGraphicFramePr>
        <p:xfrm>
          <a:off x="5857883" y="1611517"/>
          <a:ext cx="1821669" cy="57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Формула" r:id="rId5" imgW="558800" imgH="228600" progId="Equation.3">
                  <p:embed/>
                </p:oleObj>
              </mc:Choice>
              <mc:Fallback>
                <p:oleObj name="Формула" r:id="rId5" imgW="558800" imgH="228600" progId="Equation.3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3" y="1611517"/>
                        <a:ext cx="1821669" cy="57866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43000" y="56035"/>
            <a:ext cx="1962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lang="ru-RU" sz="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24368"/>
              </p:ext>
            </p:extLst>
          </p:nvPr>
        </p:nvGraphicFramePr>
        <p:xfrm>
          <a:off x="1281565" y="2346861"/>
          <a:ext cx="3344013" cy="610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Формула" r:id="rId7" imgW="876300" imgH="241300" progId="Equation.3">
                  <p:embed/>
                </p:oleObj>
              </mc:Choice>
              <mc:Fallback>
                <p:oleObj name="Формула" r:id="rId7" imgW="876300" imgH="241300" progId="Equation.3">
                  <p:embed/>
                  <p:pic>
                    <p:nvPicPr>
                      <p:cNvPr id="46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65" y="2346861"/>
                        <a:ext cx="3344013" cy="61048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491632" y="2501805"/>
            <a:ext cx="107157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60413"/>
              </p:ext>
            </p:extLst>
          </p:nvPr>
        </p:nvGraphicFramePr>
        <p:xfrm>
          <a:off x="5853240" y="2358828"/>
          <a:ext cx="1982405" cy="58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Формула" r:id="rId9" imgW="558800" imgH="228600" progId="Equation.3">
                  <p:embed/>
                </p:oleObj>
              </mc:Choice>
              <mc:Fallback>
                <p:oleObj name="Формула" r:id="rId9" imgW="558800" imgH="228600" progId="Equation.3">
                  <p:embed/>
                  <p:pic>
                    <p:nvPicPr>
                      <p:cNvPr id="46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240" y="2358828"/>
                        <a:ext cx="1982405" cy="58046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32834"/>
              </p:ext>
            </p:extLst>
          </p:nvPr>
        </p:nvGraphicFramePr>
        <p:xfrm>
          <a:off x="7250690" y="3386368"/>
          <a:ext cx="750099" cy="41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Формула" r:id="rId11" imgW="330057" imgH="253890" progId="Equation.3">
                  <p:embed/>
                </p:oleObj>
              </mc:Choice>
              <mc:Fallback>
                <p:oleObj name="Формула" r:id="rId11" imgW="330057" imgH="253890" progId="Equation.3">
                  <p:embed/>
                  <p:pic>
                    <p:nvPicPr>
                      <p:cNvPr id="460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690" y="3386368"/>
                        <a:ext cx="750099" cy="410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183916"/>
              </p:ext>
            </p:extLst>
          </p:nvPr>
        </p:nvGraphicFramePr>
        <p:xfrm>
          <a:off x="3318239" y="3294508"/>
          <a:ext cx="803678" cy="48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Формула" r:id="rId13" imgW="342751" imgH="253890" progId="Equation.3">
                  <p:embed/>
                </p:oleObj>
              </mc:Choice>
              <mc:Fallback>
                <p:oleObj name="Формула" r:id="rId13" imgW="342751" imgH="253890" progId="Equation.3">
                  <p:embed/>
                  <p:pic>
                    <p:nvPicPr>
                      <p:cNvPr id="46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239" y="3294508"/>
                        <a:ext cx="803678" cy="4809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77695" y="3041079"/>
            <a:ext cx="8695765" cy="71558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значущості а беруть таким, що дорівнює 0,1; 0,01 або 0,05. Якщо розраховане значення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357684" y="3371907"/>
            <a:ext cx="241636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 за табличне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77694" y="3873812"/>
            <a:ext cx="8695765" cy="71558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гіпотеза про рівність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дисперсій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приймається </a:t>
            </a:r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переходимо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четвертого етапу</a:t>
            </a:r>
            <a:r>
              <a:rPr lang="ru-RU" sz="21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9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976031" y="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Тема 5.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Економетричні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моделі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динаміки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225387" y="715800"/>
            <a:ext cx="8497887" cy="26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План.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Розкладання часових рядів на складові</a:t>
            </a:r>
          </a:p>
          <a:p>
            <a:pPr marL="514350" indent="-514350" algn="just">
              <a:buAutoNum type="arabicPeriod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Часові ряди, основні поняття та визначення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 часового ряду та його виявлення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5507" y="115416"/>
            <a:ext cx="8937811" cy="1038746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4-й етап.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Перевіряється гіпотеза про відсутність тренду з використанням 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b="1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-критерію</a:t>
            </a: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b="1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Стьюдента</a:t>
            </a: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цього визначається розрахункове значення критерію </a:t>
            </a:r>
            <a:r>
              <a:rPr lang="uk-UA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Стьюдента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формулою: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39740"/>
              </p:ext>
            </p:extLst>
          </p:nvPr>
        </p:nvGraphicFramePr>
        <p:xfrm>
          <a:off x="1571604" y="1264024"/>
          <a:ext cx="3896867" cy="161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Формула" r:id="rId3" imgW="1054100" imgH="762000" progId="Equation.3">
                  <p:embed/>
                </p:oleObj>
              </mc:Choice>
              <mc:Fallback>
                <p:oleObj name="Формула" r:id="rId3" imgW="1054100" imgH="76200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264024"/>
                        <a:ext cx="3896867" cy="161084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7224" y="2874872"/>
            <a:ext cx="869576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σ— середньоквадратичне відхилення різниці середніх, що визначається так: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403"/>
              </p:ext>
            </p:extLst>
          </p:nvPr>
        </p:nvGraphicFramePr>
        <p:xfrm>
          <a:off x="1571604" y="3360571"/>
          <a:ext cx="5662914" cy="112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Формула" r:id="rId5" imgW="1803400" imgH="508000" progId="Equation.3">
                  <p:embed/>
                </p:oleObj>
              </mc:Choice>
              <mc:Fallback>
                <p:oleObj name="Формула" r:id="rId5" imgW="1803400" imgH="508000" progId="Equation.3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360571"/>
                        <a:ext cx="5662914" cy="112514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31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37823"/>
              </p:ext>
            </p:extLst>
          </p:nvPr>
        </p:nvGraphicFramePr>
        <p:xfrm>
          <a:off x="3103520" y="2156778"/>
          <a:ext cx="2571768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3" imgW="444307" imgH="241195" progId="Equation.3">
                  <p:embed/>
                </p:oleObj>
              </mc:Choice>
              <mc:Fallback>
                <p:oleObj name="Формула" r:id="rId3" imgW="444307" imgH="241195" progId="Equation.3">
                  <p:embed/>
                  <p:pic>
                    <p:nvPicPr>
                      <p:cNvPr id="481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20" y="2156778"/>
                        <a:ext cx="2571768" cy="75009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183340" y="89880"/>
            <a:ext cx="6817659" cy="715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розрахункове значення </a:t>
            </a:r>
            <a:r>
              <a:rPr lang="en-US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i="1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 або дорівнює табличному значенню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81427" y="1310854"/>
            <a:ext cx="6947647" cy="7155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(із рівнем значущості α), то гіпотеза про відсутність тренду приймається у протилежному випадку, тобто коли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963704" y="3472780"/>
            <a:ext cx="7256929" cy="7155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імовірністю 1-α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приймається гіпотеза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існування тренду.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74608"/>
              </p:ext>
            </p:extLst>
          </p:nvPr>
        </p:nvGraphicFramePr>
        <p:xfrm>
          <a:off x="4322168" y="309118"/>
          <a:ext cx="499663" cy="4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5" imgW="152334" imgH="228501" progId="Equation.3">
                  <p:embed/>
                </p:oleObj>
              </mc:Choice>
              <mc:Fallback>
                <p:oleObj name="Формула" r:id="rId5" imgW="152334" imgH="228501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168" y="309118"/>
                        <a:ext cx="499663" cy="4963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ілка вниз 1"/>
          <p:cNvSpPr/>
          <p:nvPr/>
        </p:nvSpPr>
        <p:spPr>
          <a:xfrm>
            <a:off x="4147088" y="2906877"/>
            <a:ext cx="484632" cy="565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8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72035" y="116977"/>
            <a:ext cx="8399929" cy="26545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 визначення тренду.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простої ковзної середньої. 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 економічних часових рядів коливаються, тому тенденція розвитку економічних явищ у часі явно не може бути визначена через випадкові відхилення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рівнів у той чи в інший бік. Щоб якнайчіткіше визначити основну тенденцію ряду (тренд) для подальшого прогнозування процесу, використовуючи ту чи іншу </a:t>
            </a:r>
            <a:r>
              <a:rPr lang="uk-UA" sz="21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трендову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модель, розроблені методи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згладжування</a:t>
            </a:r>
            <a:r>
              <a:rPr lang="uk-UA" sz="21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(вирівнювання) часових рядів, які називають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механічним методом визначення тренду</a:t>
            </a:r>
            <a:r>
              <a:rPr lang="uk-UA" sz="21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034" y="3060825"/>
            <a:ext cx="8399929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Статистичні методи згладжування часових рядів поділяють на дві групи: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методи механічного методу згладжування ряду та аналітичне вирівнювання, базоване на кривих зростання.</a:t>
            </a:r>
            <a:endParaRPr lang="ru-RU" sz="21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37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398" y="90083"/>
            <a:ext cx="8901953" cy="26545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методів механічного згладжування полягає в такому. Береться кілька перших рівнів часового ряду (три, чотири, п'ять чи сім), кількість яких утворює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 згладжування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них добирається поліном, степінь якого має бути меншим за кількість рівнів, що входять в інтервал згладжування; за допомогою полі­нома розраховуються нові, вирівняні значення рівнів до середини інтервалу. Далі інтервал згладжування зрушується на один рівень праворуч (або вниз), обчислюється наступне </a:t>
            </a:r>
            <a:r>
              <a:rPr lang="uk-UA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згладжуване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значення тощо.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6177" y="3196147"/>
            <a:ext cx="8718174" cy="71558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Найпростішим методом механічного згладжування є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простої ковзної середньої.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Спочатку для часового ряду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41859"/>
              </p:ext>
            </p:extLst>
          </p:nvPr>
        </p:nvGraphicFramePr>
        <p:xfrm>
          <a:off x="6019016" y="3576918"/>
          <a:ext cx="2571768" cy="36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3" imgW="889000" imgH="228600" progId="Equation.3">
                  <p:embed/>
                </p:oleObj>
              </mc:Choice>
              <mc:Fallback>
                <p:oleObj name="Формула" r:id="rId3" imgW="889000" imgH="22860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016" y="3576918"/>
                        <a:ext cx="2571768" cy="361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36177" y="3983891"/>
            <a:ext cx="8718174" cy="39241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визначається інтервал згладжування 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т(</a:t>
            </a:r>
            <a:r>
              <a:rPr lang="uk-UA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&lt; п).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ілка вниз 1"/>
          <p:cNvSpPr/>
          <p:nvPr/>
        </p:nvSpPr>
        <p:spPr>
          <a:xfrm>
            <a:off x="4210632" y="2744657"/>
            <a:ext cx="484632" cy="429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1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9767" y="148719"/>
            <a:ext cx="8731624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обчислення згладжених рівнів ряду </a:t>
            </a:r>
            <a:r>
              <a:rPr lang="en-US" sz="2100" b="1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="1" i="1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застосовуємо формулу: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15352"/>
              </p:ext>
            </p:extLst>
          </p:nvPr>
        </p:nvGraphicFramePr>
        <p:xfrm>
          <a:off x="1625183" y="1071552"/>
          <a:ext cx="3000396" cy="144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3" imgW="723586" imgH="660113" progId="Equation.3">
                  <p:embed/>
                </p:oleObj>
              </mc:Choice>
              <mc:Fallback>
                <p:oleObj name="Формула" r:id="rId3" imgW="723586" imgH="660113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83" y="1071552"/>
                        <a:ext cx="3000396" cy="14466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06403" y="1740060"/>
            <a:ext cx="681597" cy="41549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31640" y="2605136"/>
            <a:ext cx="4617611" cy="60016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порядковий номер рівня ряду;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1824"/>
              </p:ext>
            </p:extLst>
          </p:nvPr>
        </p:nvGraphicFramePr>
        <p:xfrm>
          <a:off x="682430" y="3435243"/>
          <a:ext cx="1059705" cy="69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Формула" r:id="rId5" imgW="634725" imgH="393529" progId="Equation.3">
                  <p:embed/>
                </p:oleObj>
              </mc:Choice>
              <mc:Fallback>
                <p:oleObj name="Формула" r:id="rId5" imgW="634725" imgH="393529" progId="Equation.3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30" y="3435243"/>
                        <a:ext cx="1059705" cy="69067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20474" y="3421909"/>
            <a:ext cx="6573901" cy="7155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(для непарних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парних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 ускладнюється).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05" y="197223"/>
            <a:ext cx="894251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Отже, послідовно проводячи такі обчислення, одержимо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uk-UA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згладжених значень рівнів ряду; згідно з цим перші й останні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рівнів ряду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губляться – </a:t>
            </a:r>
            <a:r>
              <a:rPr lang="uk-UA" sz="1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 є першим недоліком цього </a:t>
            </a:r>
            <a:r>
              <a:rPr lang="uk-UA" sz="1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методу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uk-UA" sz="1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недоліком є те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він застосовується лише для рядів, що мають лінійну тенденцію.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805" y="1904225"/>
            <a:ext cx="8942513" cy="23544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050" i="1" dirty="0"/>
              <a:t>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 експоненціального згладжування.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Його особливість полягає в тому, що у процедурі відшукання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загладжуваного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рівня застосовуються значення тільки попередніх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рівнів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ряду, які беруться з певною вагою. Вага рівня ряду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зменшується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залежно від того, на скільки віддалений рівень від моменту часу, для якого визначається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згладжуване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значення. Вага рівнів знижується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експоненціально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що залежить від зазначеної величи­ни параметра згладжування а, значення якого міститься в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інтервалі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0 &lt; α &lt; 1.</a:t>
            </a:r>
          </a:p>
        </p:txBody>
      </p:sp>
    </p:spTree>
    <p:extLst>
      <p:ext uri="{BB962C8B-B14F-4D97-AF65-F5344CB8AC3E}">
        <p14:creationId xmlns:p14="http://schemas.microsoft.com/office/powerpoint/2010/main" val="295474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73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oogle Shape;1168;p41"/>
          <p:cNvGrpSpPr/>
          <p:nvPr/>
        </p:nvGrpSpPr>
        <p:grpSpPr>
          <a:xfrm>
            <a:off x="3827929" y="2261969"/>
            <a:ext cx="744071" cy="74650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246088" y="247079"/>
            <a:ext cx="8310687" cy="193899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1. Показники багатьох явищ і процесів в економіці змінюються в часі. Цей розвиток має назву </a:t>
            </a:r>
            <a:r>
              <a:rPr lang="uk-UA" sz="20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 динаміки</a:t>
            </a:r>
            <a:r>
              <a:rPr lang="uk-UA" sz="20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Характерним для економічної динаміки є те, що рівень показників у наступному часовому періоді значною мірою залежить від їхнього рівня в минулому. Крім того, чим довший часовий інтервал між двома явищами, тим суттєвіша різниця як у кількісному, так і в якісному їхньому стані.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5406" y="3072373"/>
            <a:ext cx="8172050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Послідовність спостережень одного показника (ознаки), упорядкована залежно від послідовно зростаючих або спадних значень другого показника (ознаки) є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одновимірним рядом динаміки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6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oogle Shape;1168;p41"/>
          <p:cNvGrpSpPr/>
          <p:nvPr/>
        </p:nvGrpSpPr>
        <p:grpSpPr>
          <a:xfrm>
            <a:off x="3539762" y="1199819"/>
            <a:ext cx="744071" cy="835051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246088" y="247079"/>
            <a:ext cx="8310687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ознакою, за якою відбувається впорядкування ряду, є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час,</a:t>
            </a:r>
            <a:r>
              <a:rPr lang="uk-UA" sz="24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такий динамічний ряд має назву </a:t>
            </a:r>
            <a:r>
              <a:rPr lang="uk-UA" sz="24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часового ряду.</a:t>
            </a:r>
            <a:endParaRPr lang="uk-UA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5406" y="2173369"/>
            <a:ext cx="8172050" cy="187743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з основних завдань аналізу рядів у соціально-економічних системах є вивчення структури і класифікації основних факторів, під впливом яких формуються складові </a:t>
            </a:r>
            <a:r>
              <a:rPr lang="uk-UA" sz="24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елементи часового ряду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 його розкладання на ці складові.</a:t>
            </a:r>
            <a:endParaRPr lang="uk-UA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oogle Shape;1168;p41"/>
          <p:cNvGrpSpPr/>
          <p:nvPr/>
        </p:nvGrpSpPr>
        <p:grpSpPr>
          <a:xfrm>
            <a:off x="0" y="3810000"/>
            <a:ext cx="744071" cy="74650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246088" y="247079"/>
            <a:ext cx="8310687" cy="193899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Показники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багатьох явищ і процесів в економіці змінюються в часі. Цей розвиток має назву </a:t>
            </a:r>
            <a:r>
              <a:rPr lang="uk-UA" sz="2000" b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 динаміки</a:t>
            </a:r>
            <a:r>
              <a:rPr lang="uk-UA" sz="20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Характерним для економічної динаміки є те, що рівень показників у наступному часовому періоді значною мірою залежить від їхнього рівня в минулому. Крім того, чим довший часовий інтервал між двома явищами, тим суттєвіша різниця як у кількісному, так і в якісному їхньому стані.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5406" y="2774769"/>
            <a:ext cx="8172050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Послідовність спостережень одного показника (ознаки), упорядкована залежно від послідовно зростаючих або спадних значень другого показника (ознаки) є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одновимірним рядом динаміки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3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99247" y="161582"/>
            <a:ext cx="7301753" cy="2654573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2</a:t>
            </a:r>
            <a:r>
              <a:rPr lang="uk-UA" sz="21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Динаміка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рядів економічних явищ і процесів у загальному випадку формується під впливом чотирьох груп факторів. До них належать : 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довготривалі,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що формують загальну тенденцію. Кожен із цих факторів окремо може діяти на процес, що досліджується, у протилежному напрямі один щодо одного. Проте в сукупності вони формують зростаючу чи спадну тенденцію цього процесу, описувану невипадковою функцією 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10082"/>
              </p:ext>
            </p:extLst>
          </p:nvPr>
        </p:nvGraphicFramePr>
        <p:xfrm>
          <a:off x="6661537" y="2455170"/>
          <a:ext cx="1339463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Формула" r:id="rId3" imgW="609600" imgH="228600" progId="Equation.3">
                  <p:embed/>
                </p:oleObj>
              </mc:Choice>
              <mc:Fallback>
                <p:oleObj name="Формула" r:id="rId3" imgW="609600" imgH="228600" progId="Equation.3">
                  <p:embed/>
                  <p:pic>
                    <p:nvPicPr>
                      <p:cNvPr id="184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537" y="2455170"/>
                        <a:ext cx="1339463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99247" y="3053957"/>
            <a:ext cx="7301753" cy="39241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85725" algn="l"/>
              </a:tabLst>
            </a:pPr>
            <a:r>
              <a:rPr lang="uk-UA" sz="2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яку називають функцією тренду, або просто – трендом ;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99247" y="3684174"/>
            <a:ext cx="7301753" cy="103874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сезонні,</a:t>
            </a:r>
            <a:r>
              <a:rPr lang="uk-UA" sz="21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формують періодичну повторювані за певний час року коливання того чи іншого показника. Це теж є не випадкова функція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16675"/>
              </p:ext>
            </p:extLst>
          </p:nvPr>
        </p:nvGraphicFramePr>
        <p:xfrm>
          <a:off x="3846193" y="4300326"/>
          <a:ext cx="1232306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Формула" r:id="rId5" imgW="583947" imgH="228501" progId="Equation.3">
                  <p:embed/>
                </p:oleObj>
              </mc:Choice>
              <mc:Fallback>
                <p:oleObj name="Формула" r:id="rId5" imgW="583947" imgH="228501" progId="Equation.3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193" y="4300326"/>
                        <a:ext cx="1232306" cy="48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37332" y="398935"/>
            <a:ext cx="212238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85725" algn="l"/>
              </a:tabLst>
            </a:pPr>
            <a:r>
              <a:rPr lang="uk-UA" sz="1050">
                <a:latin typeface="Arial" pitchFamily="34" charset="0"/>
                <a:ea typeface="Times New Roman" pitchFamily="18" charset="0"/>
                <a:cs typeface="Arial" pitchFamily="34" charset="0"/>
              </a:rPr>
              <a:t> ;</a:t>
            </a:r>
            <a:endParaRPr lang="uk-UA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6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42999" y="2979331"/>
            <a:ext cx="6536553" cy="39241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в </a:t>
            </a:r>
            <a:r>
              <a:rPr lang="uk-UA" sz="21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найзагальнішому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випадку часовий ряд 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110729"/>
            <a:ext cx="6858000" cy="136191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циклічні</a:t>
            </a:r>
            <a:r>
              <a:rPr lang="uk-UA" sz="21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формують зміни динаміки ряду, зумовлені дією тривалих циклів економічної, демографічної природи. Результат дії циклічних факторів позначимо за допомогою не випадкової функції 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10705"/>
              </p:ext>
            </p:extLst>
          </p:nvPr>
        </p:nvGraphicFramePr>
        <p:xfrm>
          <a:off x="5313134" y="1088907"/>
          <a:ext cx="144662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Формула" r:id="rId3" imgW="634725" imgH="228501" progId="Equation.3">
                  <p:embed/>
                </p:oleObj>
              </mc:Choice>
              <mc:Fallback>
                <p:oleObj name="Формула" r:id="rId3" imgW="634725" imgH="228501" progId="Equation.3">
                  <p:embed/>
                  <p:pic>
                    <p:nvPicPr>
                      <p:cNvPr id="174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134" y="1088907"/>
                        <a:ext cx="1446620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1677278"/>
            <a:ext cx="6858000" cy="103874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випадкові</a:t>
            </a:r>
            <a:r>
              <a:rPr lang="uk-UA" sz="2100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не піддаються реєстрацій й обліку. Їхня дія на формування рівнів часового ряду саме і зумовлює їхню </a:t>
            </a:r>
            <a:r>
              <a:rPr lang="uk-UA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стохастичність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Позначимо цю випадкову функцію 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86002"/>
              </p:ext>
            </p:extLst>
          </p:nvPr>
        </p:nvGraphicFramePr>
        <p:xfrm>
          <a:off x="7036611" y="2338805"/>
          <a:ext cx="964389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Формула" r:id="rId5" imgW="596900" imgH="228600" progId="Equation.3">
                  <p:embed/>
                </p:oleObj>
              </mc:Choice>
              <mc:Fallback>
                <p:oleObj name="Формула" r:id="rId5" imgW="596900" imgH="2286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611" y="2338805"/>
                        <a:ext cx="964389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95884"/>
              </p:ext>
            </p:extLst>
          </p:nvPr>
        </p:nvGraphicFramePr>
        <p:xfrm>
          <a:off x="2331087" y="3471099"/>
          <a:ext cx="3321867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Формула" r:id="rId7" imgW="889000" imgH="228600" progId="Equation.3">
                  <p:embed/>
                </p:oleObj>
              </mc:Choice>
              <mc:Fallback>
                <p:oleObj name="Формула" r:id="rId7" imgW="889000" imgH="228600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087" y="3471099"/>
                        <a:ext cx="3321867" cy="48220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 rot="10800000" flipV="1">
            <a:off x="1143000" y="4003181"/>
            <a:ext cx="6858000" cy="71558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 динаміки можна розкласти на чотири структурних елементи: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7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43000" y="1"/>
            <a:ext cx="3000372" cy="392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 </a:t>
            </a:r>
            <a:endParaRPr lang="uk-UA" sz="2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43000" y="535768"/>
            <a:ext cx="4125521" cy="4847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441722" algn="l"/>
              </a:tabLst>
            </a:pP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441722" algn="l"/>
              </a:tabLst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сезонний компонент</a:t>
            </a:r>
            <a:endParaRPr lang="uk-UA" sz="2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43000" y="1125132"/>
            <a:ext cx="3536157" cy="4847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441722" algn="l"/>
              </a:tabLst>
            </a:pP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441722" algn="l"/>
              </a:tabLst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циклічну складову</a:t>
            </a:r>
            <a:endParaRPr lang="uk-UA" sz="2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43000" y="1768073"/>
            <a:ext cx="3589736" cy="392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1722" algn="l"/>
              </a:tabLst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випадкову складову</a:t>
            </a:r>
            <a:endParaRPr lang="ru-RU" sz="2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964645" y="0"/>
          <a:ext cx="482207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Формула" r:id="rId3" imgW="190500" imgH="228600" progId="Equation.3">
                  <p:embed/>
                </p:oleObj>
              </mc:Choice>
              <mc:Fallback>
                <p:oleObj name="Формула" r:id="rId3" imgW="190500" imgH="228600" progId="Equation.3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645" y="0"/>
                        <a:ext cx="482207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3982637" y="589345"/>
          <a:ext cx="857256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Формула" r:id="rId5" imgW="165028" imgH="228501" progId="Equation.3">
                  <p:embed/>
                </p:oleObj>
              </mc:Choice>
              <mc:Fallback>
                <p:oleObj name="Формула" r:id="rId5" imgW="165028" imgH="228501" progId="Equation.3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637" y="589345"/>
                        <a:ext cx="857256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3929058" y="1178709"/>
          <a:ext cx="482207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Формула" r:id="rId7" imgW="177646" imgH="228402" progId="Equation.3">
                  <p:embed/>
                </p:oleObj>
              </mc:Choice>
              <mc:Fallback>
                <p:oleObj name="Формула" r:id="rId7" imgW="177646" imgH="228402" progId="Equation.3">
                  <p:embed/>
                  <p:pic>
                    <p:nvPicPr>
                      <p:cNvPr id="204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178709"/>
                        <a:ext cx="482207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3768323" y="1768072"/>
          <a:ext cx="750099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Формула" r:id="rId9" imgW="190500" imgH="228600" progId="Equation.3">
                  <p:embed/>
                </p:oleObj>
              </mc:Choice>
              <mc:Fallback>
                <p:oleObj name="Формула" r:id="rId9" imgW="190500" imgH="228600" progId="Equation.3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23" y="1768072"/>
                        <a:ext cx="750099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60186" y="2160488"/>
            <a:ext cx="8516471" cy="2331407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чином, під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трендом</a:t>
            </a:r>
            <a:r>
              <a:rPr lang="uk-UA" sz="2100" b="1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розумітимемо стійку систематичну зміну процесу протягом довготривалого періоду, тобто тренд визначає зміни, які зумовлюються тривалими постійно діючими факторами, що визначають основну тенденцію часових рядів.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Іноді під </a:t>
            </a:r>
            <a:r>
              <a:rPr lang="uk-UA" sz="2100" b="1" i="1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трендом</a:t>
            </a:r>
            <a:r>
              <a:rPr lang="uk-UA" sz="2100" i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розуміють лише зміну показника в середньому за весь період спостереження. Говорять, що тренд </a:t>
            </a:r>
            <a:r>
              <a:rPr lang="uk-UA" sz="21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відсутній</a:t>
            </a:r>
            <a:r>
              <a:rPr lang="uk-UA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якщо такої зміни (зростання чи спадання) у середньому немає.</a:t>
            </a:r>
            <a:endParaRPr lang="uk-UA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79410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1643</Words>
  <Application>Microsoft Office PowerPoint</Application>
  <PresentationFormat>Екран (16:9)</PresentationFormat>
  <Paragraphs>102</Paragraphs>
  <Slides>26</Slides>
  <Notes>6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Calibri</vt:lpstr>
      <vt:lpstr>Source Sans Pro</vt:lpstr>
      <vt:lpstr>Oswald</vt:lpstr>
      <vt:lpstr>Arial</vt:lpstr>
      <vt:lpstr>Times New Roman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   Тема 5. Економетричні  моделі динаміки</vt:lpstr>
      <vt:lpstr>Рекомендована література:</vt:lpstr>
      <vt:lpstr>   </vt:lpstr>
      <vt:lpstr>   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89</cp:revision>
  <dcterms:modified xsi:type="dcterms:W3CDTF">2022-02-02T16:01:14Z</dcterms:modified>
</cp:coreProperties>
</file>