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34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0A681-D3D5-43F2-834E-4072FCA2F44E}" type="doc">
      <dgm:prSet loTypeId="urn:microsoft.com/office/officeart/2016/7/layout/LinearArrowProcessNumbered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12960F5-8966-4B95-A6A4-35FAA5BD01C7}">
      <dgm:prSet custT="1"/>
      <dgm:spPr/>
      <dgm:t>
        <a:bodyPr/>
        <a:lstStyle/>
        <a:p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Майбутня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вартість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FV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це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сума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інвестованих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тепер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коштів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яку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вони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мають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перетворитися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через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певний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проміжок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часу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урахуванням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певної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ставки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процента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E67EBE6F-BB99-4095-9333-F0BE7B235327}" type="parTrans" cxnId="{2B9429FE-A501-473E-8002-7DAFE8F74F83}">
      <dgm:prSet/>
      <dgm:spPr/>
      <dgm:t>
        <a:bodyPr/>
        <a:lstStyle/>
        <a:p>
          <a:endParaRPr lang="en-US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473129-A00B-4116-BD84-F9245A641534}" type="sibTrans" cxnId="{2B9429FE-A501-473E-8002-7DAFE8F74F83}">
      <dgm:prSet phldrT="1" phldr="0" custT="1"/>
      <dgm:spPr/>
      <dgm:t>
        <a:bodyPr/>
        <a:lstStyle/>
        <a:p>
          <a:r>
            <a:rPr lang="en-US" sz="120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</a:p>
      </dgm:t>
    </dgm:pt>
    <dgm:pt modelId="{3EBB2279-1D05-4FEA-9189-F378D1705F2F}">
      <dgm:prSet custT="1"/>
      <dgm:spPr/>
      <dgm:t>
        <a:bodyPr/>
        <a:lstStyle/>
        <a:p>
          <a:r>
            <a:rPr lang="en-US" sz="1200">
              <a:latin typeface="Times New Roman" panose="02020603050405020304" pitchFamily="18" charset="0"/>
              <a:cs typeface="Times New Roman" panose="02020603050405020304" pitchFamily="18" charset="0"/>
            </a:rPr>
            <a:t>Під ставкою процента розуміють вимір часової вартості грошей, суму процента на інвестиції, яку можна отримати за певний період. </a:t>
          </a:r>
        </a:p>
      </dgm:t>
    </dgm:pt>
    <dgm:pt modelId="{C07D78C1-FCD9-497B-82A6-00BE54A934B9}" type="parTrans" cxnId="{C5710984-351F-41C9-B939-87F47AF249CF}">
      <dgm:prSet/>
      <dgm:spPr/>
      <dgm:t>
        <a:bodyPr/>
        <a:lstStyle/>
        <a:p>
          <a:endParaRPr lang="en-US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2750B7-E4DE-442E-BA1E-DA431E3C6309}" type="sibTrans" cxnId="{C5710984-351F-41C9-B939-87F47AF249CF}">
      <dgm:prSet phldrT="2" phldr="0" custT="1"/>
      <dgm:spPr/>
      <dgm:t>
        <a:bodyPr/>
        <a:lstStyle/>
        <a:p>
          <a:r>
            <a:rPr lang="en-US" sz="120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</a:p>
      </dgm:t>
    </dgm:pt>
    <dgm:pt modelId="{3F5BF71E-5774-48AA-A0C6-E7EA659F325D}">
      <dgm:prSet custT="1"/>
      <dgm:spPr/>
      <dgm:t>
        <a:bodyPr/>
        <a:lstStyle/>
        <a:p>
          <a:r>
            <a:rPr lang="en-US" sz="1200">
              <a:latin typeface="Times New Roman" panose="02020603050405020304" pitchFamily="18" charset="0"/>
              <a:cs typeface="Times New Roman" panose="02020603050405020304" pitchFamily="18" charset="0"/>
            </a:rPr>
            <a:t>Якщо інвестування здійснюється у короткому проміжку часу, то користуються простим процентом – сумою, яку нараховано на первинну вартість вкладу в кінці одного періоду.</a:t>
          </a:r>
        </a:p>
      </dgm:t>
    </dgm:pt>
    <dgm:pt modelId="{802FBFA1-6412-44DA-B421-BDF5C893B23D}" type="parTrans" cxnId="{963C5242-5F39-474F-A9EC-0AC04641BFCD}">
      <dgm:prSet/>
      <dgm:spPr/>
      <dgm:t>
        <a:bodyPr/>
        <a:lstStyle/>
        <a:p>
          <a:endParaRPr lang="en-US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C712AE-4E9E-488C-82B9-90D13C559E8A}" type="sibTrans" cxnId="{963C5242-5F39-474F-A9EC-0AC04641BFCD}">
      <dgm:prSet phldrT="3" phldr="0" custT="1"/>
      <dgm:spPr/>
      <dgm:t>
        <a:bodyPr/>
        <a:lstStyle/>
        <a:p>
          <a:r>
            <a:rPr lang="en-US" sz="120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</a:p>
      </dgm:t>
    </dgm:pt>
    <dgm:pt modelId="{B34578A1-CCCF-45E1-807B-7A84A98732B0}">
      <dgm:prSet custT="1"/>
      <dgm:spPr/>
      <dgm:t>
        <a:bodyPr/>
        <a:lstStyle/>
        <a:p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Якщо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інвестування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здійснюється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протягом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тривалого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проміжку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часу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то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використовують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складний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процент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суму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доходу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яка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утворюється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результаті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інвестування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умови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сума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нарахованого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процента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виплачується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після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кожного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періоду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приєднується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суми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основного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вкладу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подальшому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платіжному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періоді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приносить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дохід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F9BF6C80-8981-46B1-AE84-53487A0E2E3F}" type="parTrans" cxnId="{4ACDE26B-1056-4E8C-B27E-961B6662B131}">
      <dgm:prSet/>
      <dgm:spPr/>
      <dgm:t>
        <a:bodyPr/>
        <a:lstStyle/>
        <a:p>
          <a:endParaRPr lang="en-US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B16D70-DFEE-4859-A673-FD0ABC271DA2}" type="sibTrans" cxnId="{4ACDE26B-1056-4E8C-B27E-961B6662B131}">
      <dgm:prSet phldrT="4" phldr="0" custT="1"/>
      <dgm:spPr/>
      <dgm:t>
        <a:bodyPr/>
        <a:lstStyle/>
        <a:p>
          <a:r>
            <a:rPr lang="en-US" sz="120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</a:p>
      </dgm:t>
    </dgm:pt>
    <dgm:pt modelId="{A332F2D2-CA67-4105-8F1B-2619A7BF3F5C}">
      <dgm:prSet custT="1"/>
      <dgm:spPr/>
      <dgm:t>
        <a:bodyPr/>
        <a:lstStyle/>
        <a:p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Теперішня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вартість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(PV) –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це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сума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майбутніх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грошових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надходжень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наведених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урахуванням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певної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ставки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процента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теперішнього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періоду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</dgm:t>
    </dgm:pt>
    <dgm:pt modelId="{893CD4EA-2BA8-40C9-81ED-69A89A78DE44}" type="parTrans" cxnId="{71F46ABA-7CD8-4BF5-8AF5-E26BE1E3D223}">
      <dgm:prSet/>
      <dgm:spPr/>
      <dgm:t>
        <a:bodyPr/>
        <a:lstStyle/>
        <a:p>
          <a:endParaRPr lang="en-US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BE8734-DC01-4101-AD63-0D8FF47EED2D}" type="sibTrans" cxnId="{71F46ABA-7CD8-4BF5-8AF5-E26BE1E3D223}">
      <dgm:prSet phldrT="5" phldr="0" custT="1"/>
      <dgm:spPr/>
      <dgm:t>
        <a:bodyPr/>
        <a:lstStyle/>
        <a:p>
          <a:r>
            <a:rPr lang="en-US" sz="120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</a:p>
      </dgm:t>
    </dgm:pt>
    <dgm:pt modelId="{54ECCC90-9F3F-E84A-8818-E13E5F96A9D1}" type="pres">
      <dgm:prSet presAssocID="{7880A681-D3D5-43F2-834E-4072FCA2F44E}" presName="linearFlow" presStyleCnt="0">
        <dgm:presLayoutVars>
          <dgm:dir/>
          <dgm:animLvl val="lvl"/>
          <dgm:resizeHandles val="exact"/>
        </dgm:presLayoutVars>
      </dgm:prSet>
      <dgm:spPr/>
    </dgm:pt>
    <dgm:pt modelId="{48FDD22A-DEB4-6148-9B72-C0CF350F39AE}" type="pres">
      <dgm:prSet presAssocID="{D12960F5-8966-4B95-A6A4-35FAA5BD01C7}" presName="compositeNode" presStyleCnt="0"/>
      <dgm:spPr/>
    </dgm:pt>
    <dgm:pt modelId="{B6266E3D-EDFF-C447-8CFA-B1936C1BDD9F}" type="pres">
      <dgm:prSet presAssocID="{D12960F5-8966-4B95-A6A4-35FAA5BD01C7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285075CE-F687-8541-8880-647AC7267251}" type="pres">
      <dgm:prSet presAssocID="{D12960F5-8966-4B95-A6A4-35FAA5BD01C7}" presName="parSh" presStyleCnt="0"/>
      <dgm:spPr/>
    </dgm:pt>
    <dgm:pt modelId="{08B52928-92ED-004A-BA32-BF178D68F68D}" type="pres">
      <dgm:prSet presAssocID="{D12960F5-8966-4B95-A6A4-35FAA5BD01C7}" presName="lineNode" presStyleLbl="alignAccFollowNode1" presStyleIdx="0" presStyleCnt="15"/>
      <dgm:spPr/>
    </dgm:pt>
    <dgm:pt modelId="{A9DC6601-6A56-C940-A004-AB92DB11A916}" type="pres">
      <dgm:prSet presAssocID="{D12960F5-8966-4B95-A6A4-35FAA5BD01C7}" presName="lineArrowNode" presStyleLbl="alignAccFollowNode1" presStyleIdx="1" presStyleCnt="15"/>
      <dgm:spPr/>
    </dgm:pt>
    <dgm:pt modelId="{560649A0-036C-7240-AC5A-C4B8C4E7F858}" type="pres">
      <dgm:prSet presAssocID="{7C473129-A00B-4116-BD84-F9245A641534}" presName="sibTransNodeCircle" presStyleLbl="alignNode1" presStyleIdx="0" presStyleCnt="5">
        <dgm:presLayoutVars>
          <dgm:chMax val="0"/>
          <dgm:bulletEnabled/>
        </dgm:presLayoutVars>
      </dgm:prSet>
      <dgm:spPr/>
    </dgm:pt>
    <dgm:pt modelId="{2C73010D-BF3F-9343-8B45-AD8820A2CA1B}" type="pres">
      <dgm:prSet presAssocID="{7C473129-A00B-4116-BD84-F9245A641534}" presName="spacerBetweenCircleAndCallout" presStyleCnt="0">
        <dgm:presLayoutVars/>
      </dgm:prSet>
      <dgm:spPr/>
    </dgm:pt>
    <dgm:pt modelId="{7C79E882-46C9-AD4B-8046-CC66192A3ED9}" type="pres">
      <dgm:prSet presAssocID="{D12960F5-8966-4B95-A6A4-35FAA5BD01C7}" presName="nodeText" presStyleLbl="alignAccFollowNode1" presStyleIdx="2" presStyleCnt="15">
        <dgm:presLayoutVars>
          <dgm:bulletEnabled val="1"/>
        </dgm:presLayoutVars>
      </dgm:prSet>
      <dgm:spPr/>
    </dgm:pt>
    <dgm:pt modelId="{4D4363EA-9071-9A4D-8D42-ADB6E770ECF6}" type="pres">
      <dgm:prSet presAssocID="{7C473129-A00B-4116-BD84-F9245A641534}" presName="sibTransComposite" presStyleCnt="0"/>
      <dgm:spPr/>
    </dgm:pt>
    <dgm:pt modelId="{46BA51FA-52F2-BD40-92E6-2E77FD8C7772}" type="pres">
      <dgm:prSet presAssocID="{3EBB2279-1D05-4FEA-9189-F378D1705F2F}" presName="compositeNode" presStyleCnt="0"/>
      <dgm:spPr/>
    </dgm:pt>
    <dgm:pt modelId="{446DF1E0-61C6-2842-B2AD-52355E9DB663}" type="pres">
      <dgm:prSet presAssocID="{3EBB2279-1D05-4FEA-9189-F378D1705F2F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7AB71BB5-B531-E54A-B7A8-608052D893C4}" type="pres">
      <dgm:prSet presAssocID="{3EBB2279-1D05-4FEA-9189-F378D1705F2F}" presName="parSh" presStyleCnt="0"/>
      <dgm:spPr/>
    </dgm:pt>
    <dgm:pt modelId="{FB1E1494-4107-A046-9B0B-C69348F6B527}" type="pres">
      <dgm:prSet presAssocID="{3EBB2279-1D05-4FEA-9189-F378D1705F2F}" presName="lineNode" presStyleLbl="alignAccFollowNode1" presStyleIdx="3" presStyleCnt="15"/>
      <dgm:spPr/>
    </dgm:pt>
    <dgm:pt modelId="{F56D6513-0594-4D43-B803-8455645A3515}" type="pres">
      <dgm:prSet presAssocID="{3EBB2279-1D05-4FEA-9189-F378D1705F2F}" presName="lineArrowNode" presStyleLbl="alignAccFollowNode1" presStyleIdx="4" presStyleCnt="15"/>
      <dgm:spPr/>
    </dgm:pt>
    <dgm:pt modelId="{2A981E92-6E9E-B14B-85CD-8E573CFC5535}" type="pres">
      <dgm:prSet presAssocID="{E72750B7-E4DE-442E-BA1E-DA431E3C6309}" presName="sibTransNodeCircle" presStyleLbl="alignNode1" presStyleIdx="1" presStyleCnt="5">
        <dgm:presLayoutVars>
          <dgm:chMax val="0"/>
          <dgm:bulletEnabled/>
        </dgm:presLayoutVars>
      </dgm:prSet>
      <dgm:spPr/>
    </dgm:pt>
    <dgm:pt modelId="{20C9DED5-3473-2948-B83D-07BF212BC540}" type="pres">
      <dgm:prSet presAssocID="{E72750B7-E4DE-442E-BA1E-DA431E3C6309}" presName="spacerBetweenCircleAndCallout" presStyleCnt="0">
        <dgm:presLayoutVars/>
      </dgm:prSet>
      <dgm:spPr/>
    </dgm:pt>
    <dgm:pt modelId="{26130E7A-2C40-AD47-8FC2-29CAA24B9CD1}" type="pres">
      <dgm:prSet presAssocID="{3EBB2279-1D05-4FEA-9189-F378D1705F2F}" presName="nodeText" presStyleLbl="alignAccFollowNode1" presStyleIdx="5" presStyleCnt="15">
        <dgm:presLayoutVars>
          <dgm:bulletEnabled val="1"/>
        </dgm:presLayoutVars>
      </dgm:prSet>
      <dgm:spPr/>
    </dgm:pt>
    <dgm:pt modelId="{FE05405F-68A5-E647-9C67-DC2F38640A97}" type="pres">
      <dgm:prSet presAssocID="{E72750B7-E4DE-442E-BA1E-DA431E3C6309}" presName="sibTransComposite" presStyleCnt="0"/>
      <dgm:spPr/>
    </dgm:pt>
    <dgm:pt modelId="{C64F6FAC-3BF3-7141-A6E3-2CA956DF079F}" type="pres">
      <dgm:prSet presAssocID="{3F5BF71E-5774-48AA-A0C6-E7EA659F325D}" presName="compositeNode" presStyleCnt="0"/>
      <dgm:spPr/>
    </dgm:pt>
    <dgm:pt modelId="{1EFB533A-7BF7-DA44-9DB9-E480999FF10D}" type="pres">
      <dgm:prSet presAssocID="{3F5BF71E-5774-48AA-A0C6-E7EA659F325D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F316445E-CF9D-A243-9957-D75AAE932C99}" type="pres">
      <dgm:prSet presAssocID="{3F5BF71E-5774-48AA-A0C6-E7EA659F325D}" presName="parSh" presStyleCnt="0"/>
      <dgm:spPr/>
    </dgm:pt>
    <dgm:pt modelId="{7D396D18-2D58-A14D-9E8A-08A8A9A844B9}" type="pres">
      <dgm:prSet presAssocID="{3F5BF71E-5774-48AA-A0C6-E7EA659F325D}" presName="lineNode" presStyleLbl="alignAccFollowNode1" presStyleIdx="6" presStyleCnt="15"/>
      <dgm:spPr/>
    </dgm:pt>
    <dgm:pt modelId="{3C2C84A8-B987-9F4F-880E-7FC73A1A95C6}" type="pres">
      <dgm:prSet presAssocID="{3F5BF71E-5774-48AA-A0C6-E7EA659F325D}" presName="lineArrowNode" presStyleLbl="alignAccFollowNode1" presStyleIdx="7" presStyleCnt="15"/>
      <dgm:spPr/>
    </dgm:pt>
    <dgm:pt modelId="{E35A90D7-F034-D04D-A808-9B378E7824FE}" type="pres">
      <dgm:prSet presAssocID="{E7C712AE-4E9E-488C-82B9-90D13C559E8A}" presName="sibTransNodeCircle" presStyleLbl="alignNode1" presStyleIdx="2" presStyleCnt="5">
        <dgm:presLayoutVars>
          <dgm:chMax val="0"/>
          <dgm:bulletEnabled/>
        </dgm:presLayoutVars>
      </dgm:prSet>
      <dgm:spPr/>
    </dgm:pt>
    <dgm:pt modelId="{71560D06-02B3-CE40-A00A-FE3D733C255E}" type="pres">
      <dgm:prSet presAssocID="{E7C712AE-4E9E-488C-82B9-90D13C559E8A}" presName="spacerBetweenCircleAndCallout" presStyleCnt="0">
        <dgm:presLayoutVars/>
      </dgm:prSet>
      <dgm:spPr/>
    </dgm:pt>
    <dgm:pt modelId="{E5C616A1-1BD3-DA4C-A98D-8107943602DE}" type="pres">
      <dgm:prSet presAssocID="{3F5BF71E-5774-48AA-A0C6-E7EA659F325D}" presName="nodeText" presStyleLbl="alignAccFollowNode1" presStyleIdx="8" presStyleCnt="15">
        <dgm:presLayoutVars>
          <dgm:bulletEnabled val="1"/>
        </dgm:presLayoutVars>
      </dgm:prSet>
      <dgm:spPr/>
    </dgm:pt>
    <dgm:pt modelId="{059CE4F3-7707-0043-9ECE-7173AC9F9358}" type="pres">
      <dgm:prSet presAssocID="{E7C712AE-4E9E-488C-82B9-90D13C559E8A}" presName="sibTransComposite" presStyleCnt="0"/>
      <dgm:spPr/>
    </dgm:pt>
    <dgm:pt modelId="{0F47FAB0-7B4F-1149-8414-22852E80F49F}" type="pres">
      <dgm:prSet presAssocID="{B34578A1-CCCF-45E1-807B-7A84A98732B0}" presName="compositeNode" presStyleCnt="0"/>
      <dgm:spPr/>
    </dgm:pt>
    <dgm:pt modelId="{DAF3E0BA-CFCE-5B4F-A2C2-23EEDF2F3D3E}" type="pres">
      <dgm:prSet presAssocID="{B34578A1-CCCF-45E1-807B-7A84A98732B0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2FB3B854-D21D-034E-9F7A-0C148FCCD0C8}" type="pres">
      <dgm:prSet presAssocID="{B34578A1-CCCF-45E1-807B-7A84A98732B0}" presName="parSh" presStyleCnt="0"/>
      <dgm:spPr/>
    </dgm:pt>
    <dgm:pt modelId="{D9264AEC-0CB3-CB47-86E2-BF2DB0DC2030}" type="pres">
      <dgm:prSet presAssocID="{B34578A1-CCCF-45E1-807B-7A84A98732B0}" presName="lineNode" presStyleLbl="alignAccFollowNode1" presStyleIdx="9" presStyleCnt="15"/>
      <dgm:spPr/>
    </dgm:pt>
    <dgm:pt modelId="{64FBE76E-73E5-3448-A96B-653943530594}" type="pres">
      <dgm:prSet presAssocID="{B34578A1-CCCF-45E1-807B-7A84A98732B0}" presName="lineArrowNode" presStyleLbl="alignAccFollowNode1" presStyleIdx="10" presStyleCnt="15"/>
      <dgm:spPr/>
    </dgm:pt>
    <dgm:pt modelId="{C649E23B-31CF-E940-B595-C9065BE80700}" type="pres">
      <dgm:prSet presAssocID="{08B16D70-DFEE-4859-A673-FD0ABC271DA2}" presName="sibTransNodeCircle" presStyleLbl="alignNode1" presStyleIdx="3" presStyleCnt="5">
        <dgm:presLayoutVars>
          <dgm:chMax val="0"/>
          <dgm:bulletEnabled/>
        </dgm:presLayoutVars>
      </dgm:prSet>
      <dgm:spPr/>
    </dgm:pt>
    <dgm:pt modelId="{EE213B23-B515-234D-90C7-7D23302CA4BA}" type="pres">
      <dgm:prSet presAssocID="{08B16D70-DFEE-4859-A673-FD0ABC271DA2}" presName="spacerBetweenCircleAndCallout" presStyleCnt="0">
        <dgm:presLayoutVars/>
      </dgm:prSet>
      <dgm:spPr/>
    </dgm:pt>
    <dgm:pt modelId="{6D3DDAD8-4559-7A47-A8FB-2F6DABEB2708}" type="pres">
      <dgm:prSet presAssocID="{B34578A1-CCCF-45E1-807B-7A84A98732B0}" presName="nodeText" presStyleLbl="alignAccFollowNode1" presStyleIdx="11" presStyleCnt="15">
        <dgm:presLayoutVars>
          <dgm:bulletEnabled val="1"/>
        </dgm:presLayoutVars>
      </dgm:prSet>
      <dgm:spPr/>
    </dgm:pt>
    <dgm:pt modelId="{3D750568-0136-8346-9CA1-A28606174E3A}" type="pres">
      <dgm:prSet presAssocID="{08B16D70-DFEE-4859-A673-FD0ABC271DA2}" presName="sibTransComposite" presStyleCnt="0"/>
      <dgm:spPr/>
    </dgm:pt>
    <dgm:pt modelId="{1D6136D2-DF64-D146-98A8-21046DDD85D1}" type="pres">
      <dgm:prSet presAssocID="{A332F2D2-CA67-4105-8F1B-2619A7BF3F5C}" presName="compositeNode" presStyleCnt="0"/>
      <dgm:spPr/>
    </dgm:pt>
    <dgm:pt modelId="{594284F9-F1FA-5E46-B5F9-803491BD0075}" type="pres">
      <dgm:prSet presAssocID="{A332F2D2-CA67-4105-8F1B-2619A7BF3F5C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BA869EB1-E756-5441-8EF4-25B01FFBB6BD}" type="pres">
      <dgm:prSet presAssocID="{A332F2D2-CA67-4105-8F1B-2619A7BF3F5C}" presName="parSh" presStyleCnt="0"/>
      <dgm:spPr/>
    </dgm:pt>
    <dgm:pt modelId="{82FC96FD-B47B-E642-B6F6-3D957714B374}" type="pres">
      <dgm:prSet presAssocID="{A332F2D2-CA67-4105-8F1B-2619A7BF3F5C}" presName="lineNode" presStyleLbl="alignAccFollowNode1" presStyleIdx="12" presStyleCnt="15"/>
      <dgm:spPr/>
    </dgm:pt>
    <dgm:pt modelId="{F4D9C0DF-A79F-BF44-A246-F9619F50A98F}" type="pres">
      <dgm:prSet presAssocID="{A332F2D2-CA67-4105-8F1B-2619A7BF3F5C}" presName="lineArrowNode" presStyleLbl="alignAccFollowNode1" presStyleIdx="13" presStyleCnt="15"/>
      <dgm:spPr/>
    </dgm:pt>
    <dgm:pt modelId="{B28273E1-BBAA-7B42-A4DD-46752AADE7A2}" type="pres">
      <dgm:prSet presAssocID="{20BE8734-DC01-4101-AD63-0D8FF47EED2D}" presName="sibTransNodeCircle" presStyleLbl="alignNode1" presStyleIdx="4" presStyleCnt="5">
        <dgm:presLayoutVars>
          <dgm:chMax val="0"/>
          <dgm:bulletEnabled/>
        </dgm:presLayoutVars>
      </dgm:prSet>
      <dgm:spPr/>
    </dgm:pt>
    <dgm:pt modelId="{108790DF-2313-374A-BC5F-CF5E530E3378}" type="pres">
      <dgm:prSet presAssocID="{20BE8734-DC01-4101-AD63-0D8FF47EED2D}" presName="spacerBetweenCircleAndCallout" presStyleCnt="0">
        <dgm:presLayoutVars/>
      </dgm:prSet>
      <dgm:spPr/>
    </dgm:pt>
    <dgm:pt modelId="{600238D9-EB18-BB48-A3D3-9126366114BF}" type="pres">
      <dgm:prSet presAssocID="{A332F2D2-CA67-4105-8F1B-2619A7BF3F5C}" presName="nodeText" presStyleLbl="alignAccFollowNode1" presStyleIdx="14" presStyleCnt="15">
        <dgm:presLayoutVars>
          <dgm:bulletEnabled val="1"/>
        </dgm:presLayoutVars>
      </dgm:prSet>
      <dgm:spPr/>
    </dgm:pt>
  </dgm:ptLst>
  <dgm:cxnLst>
    <dgm:cxn modelId="{08F72519-8A52-6C40-9D2D-63FDF4780F01}" type="presOf" srcId="{E72750B7-E4DE-442E-BA1E-DA431E3C6309}" destId="{2A981E92-6E9E-B14B-85CD-8E573CFC5535}" srcOrd="0" destOrd="0" presId="urn:microsoft.com/office/officeart/2016/7/layout/LinearArrowProcessNumbered"/>
    <dgm:cxn modelId="{DA234D1A-3CAE-3742-9C96-091C3BCFA172}" type="presOf" srcId="{3F5BF71E-5774-48AA-A0C6-E7EA659F325D}" destId="{E5C616A1-1BD3-DA4C-A98D-8107943602DE}" srcOrd="0" destOrd="0" presId="urn:microsoft.com/office/officeart/2016/7/layout/LinearArrowProcessNumbered"/>
    <dgm:cxn modelId="{DD1E2D2D-1615-A94C-9A0A-E2080DB75F44}" type="presOf" srcId="{08B16D70-DFEE-4859-A673-FD0ABC271DA2}" destId="{C649E23B-31CF-E940-B595-C9065BE80700}" srcOrd="0" destOrd="0" presId="urn:microsoft.com/office/officeart/2016/7/layout/LinearArrowProcessNumbered"/>
    <dgm:cxn modelId="{E1DD2731-5E70-FD44-AD8D-A4EF4AF19A3D}" type="presOf" srcId="{E7C712AE-4E9E-488C-82B9-90D13C559E8A}" destId="{E35A90D7-F034-D04D-A808-9B378E7824FE}" srcOrd="0" destOrd="0" presId="urn:microsoft.com/office/officeart/2016/7/layout/LinearArrowProcessNumbered"/>
    <dgm:cxn modelId="{963C5242-5F39-474F-A9EC-0AC04641BFCD}" srcId="{7880A681-D3D5-43F2-834E-4072FCA2F44E}" destId="{3F5BF71E-5774-48AA-A0C6-E7EA659F325D}" srcOrd="2" destOrd="0" parTransId="{802FBFA1-6412-44DA-B421-BDF5C893B23D}" sibTransId="{E7C712AE-4E9E-488C-82B9-90D13C559E8A}"/>
    <dgm:cxn modelId="{DA856F55-8640-2845-8784-85E56338B487}" type="presOf" srcId="{7C473129-A00B-4116-BD84-F9245A641534}" destId="{560649A0-036C-7240-AC5A-C4B8C4E7F858}" srcOrd="0" destOrd="0" presId="urn:microsoft.com/office/officeart/2016/7/layout/LinearArrowProcessNumbered"/>
    <dgm:cxn modelId="{FDF8DB55-78AE-BE4C-B20D-3E3BE4A90059}" type="presOf" srcId="{20BE8734-DC01-4101-AD63-0D8FF47EED2D}" destId="{B28273E1-BBAA-7B42-A4DD-46752AADE7A2}" srcOrd="0" destOrd="0" presId="urn:microsoft.com/office/officeart/2016/7/layout/LinearArrowProcessNumbered"/>
    <dgm:cxn modelId="{5E0CD85B-5DC7-5147-8C88-DAAC1FD922DB}" type="presOf" srcId="{A332F2D2-CA67-4105-8F1B-2619A7BF3F5C}" destId="{600238D9-EB18-BB48-A3D3-9126366114BF}" srcOrd="0" destOrd="0" presId="urn:microsoft.com/office/officeart/2016/7/layout/LinearArrowProcessNumbered"/>
    <dgm:cxn modelId="{23032D5E-C21E-974D-98F6-E67FD926ED02}" type="presOf" srcId="{3EBB2279-1D05-4FEA-9189-F378D1705F2F}" destId="{26130E7A-2C40-AD47-8FC2-29CAA24B9CD1}" srcOrd="0" destOrd="0" presId="urn:microsoft.com/office/officeart/2016/7/layout/LinearArrowProcessNumbered"/>
    <dgm:cxn modelId="{4ACDE26B-1056-4E8C-B27E-961B6662B131}" srcId="{7880A681-D3D5-43F2-834E-4072FCA2F44E}" destId="{B34578A1-CCCF-45E1-807B-7A84A98732B0}" srcOrd="3" destOrd="0" parTransId="{F9BF6C80-8981-46B1-AE84-53487A0E2E3F}" sibTransId="{08B16D70-DFEE-4859-A673-FD0ABC271DA2}"/>
    <dgm:cxn modelId="{19483F74-2E33-4F47-8240-8A93827B6E28}" type="presOf" srcId="{7880A681-D3D5-43F2-834E-4072FCA2F44E}" destId="{54ECCC90-9F3F-E84A-8818-E13E5F96A9D1}" srcOrd="0" destOrd="0" presId="urn:microsoft.com/office/officeart/2016/7/layout/LinearArrowProcessNumbered"/>
    <dgm:cxn modelId="{C5710984-351F-41C9-B939-87F47AF249CF}" srcId="{7880A681-D3D5-43F2-834E-4072FCA2F44E}" destId="{3EBB2279-1D05-4FEA-9189-F378D1705F2F}" srcOrd="1" destOrd="0" parTransId="{C07D78C1-FCD9-497B-82A6-00BE54A934B9}" sibTransId="{E72750B7-E4DE-442E-BA1E-DA431E3C6309}"/>
    <dgm:cxn modelId="{D1FE9F97-0B82-FD48-A822-6B1EBB5A6AB7}" type="presOf" srcId="{B34578A1-CCCF-45E1-807B-7A84A98732B0}" destId="{6D3DDAD8-4559-7A47-A8FB-2F6DABEB2708}" srcOrd="0" destOrd="0" presId="urn:microsoft.com/office/officeart/2016/7/layout/LinearArrowProcessNumbered"/>
    <dgm:cxn modelId="{EE5911AA-90B5-A647-B0D4-23871061D6B8}" type="presOf" srcId="{D12960F5-8966-4B95-A6A4-35FAA5BD01C7}" destId="{7C79E882-46C9-AD4B-8046-CC66192A3ED9}" srcOrd="0" destOrd="0" presId="urn:microsoft.com/office/officeart/2016/7/layout/LinearArrowProcessNumbered"/>
    <dgm:cxn modelId="{71F46ABA-7CD8-4BF5-8AF5-E26BE1E3D223}" srcId="{7880A681-D3D5-43F2-834E-4072FCA2F44E}" destId="{A332F2D2-CA67-4105-8F1B-2619A7BF3F5C}" srcOrd="4" destOrd="0" parTransId="{893CD4EA-2BA8-40C9-81ED-69A89A78DE44}" sibTransId="{20BE8734-DC01-4101-AD63-0D8FF47EED2D}"/>
    <dgm:cxn modelId="{2B9429FE-A501-473E-8002-7DAFE8F74F83}" srcId="{7880A681-D3D5-43F2-834E-4072FCA2F44E}" destId="{D12960F5-8966-4B95-A6A4-35FAA5BD01C7}" srcOrd="0" destOrd="0" parTransId="{E67EBE6F-BB99-4095-9333-F0BE7B235327}" sibTransId="{7C473129-A00B-4116-BD84-F9245A641534}"/>
    <dgm:cxn modelId="{04F1D5DB-1960-4F48-A3CD-4D6D3758FEC4}" type="presParOf" srcId="{54ECCC90-9F3F-E84A-8818-E13E5F96A9D1}" destId="{48FDD22A-DEB4-6148-9B72-C0CF350F39AE}" srcOrd="0" destOrd="0" presId="urn:microsoft.com/office/officeart/2016/7/layout/LinearArrowProcessNumbered"/>
    <dgm:cxn modelId="{E3030A53-3CA8-024D-8E9A-F0EE98E3CB94}" type="presParOf" srcId="{48FDD22A-DEB4-6148-9B72-C0CF350F39AE}" destId="{B6266E3D-EDFF-C447-8CFA-B1936C1BDD9F}" srcOrd="0" destOrd="0" presId="urn:microsoft.com/office/officeart/2016/7/layout/LinearArrowProcessNumbered"/>
    <dgm:cxn modelId="{D619FDE7-A078-0341-9594-4B152467C515}" type="presParOf" srcId="{48FDD22A-DEB4-6148-9B72-C0CF350F39AE}" destId="{285075CE-F687-8541-8880-647AC7267251}" srcOrd="1" destOrd="0" presId="urn:microsoft.com/office/officeart/2016/7/layout/LinearArrowProcessNumbered"/>
    <dgm:cxn modelId="{02C09E6B-4C8A-AB43-8619-F68684F86270}" type="presParOf" srcId="{285075CE-F687-8541-8880-647AC7267251}" destId="{08B52928-92ED-004A-BA32-BF178D68F68D}" srcOrd="0" destOrd="0" presId="urn:microsoft.com/office/officeart/2016/7/layout/LinearArrowProcessNumbered"/>
    <dgm:cxn modelId="{72BAD37F-DE8A-2A46-A283-9F607518840B}" type="presParOf" srcId="{285075CE-F687-8541-8880-647AC7267251}" destId="{A9DC6601-6A56-C940-A004-AB92DB11A916}" srcOrd="1" destOrd="0" presId="urn:microsoft.com/office/officeart/2016/7/layout/LinearArrowProcessNumbered"/>
    <dgm:cxn modelId="{21B5968B-051A-CA4D-AA59-15F545FACFB4}" type="presParOf" srcId="{285075CE-F687-8541-8880-647AC7267251}" destId="{560649A0-036C-7240-AC5A-C4B8C4E7F858}" srcOrd="2" destOrd="0" presId="urn:microsoft.com/office/officeart/2016/7/layout/LinearArrowProcessNumbered"/>
    <dgm:cxn modelId="{C0D513DE-A91D-4649-B569-C4F9E70E5489}" type="presParOf" srcId="{285075CE-F687-8541-8880-647AC7267251}" destId="{2C73010D-BF3F-9343-8B45-AD8820A2CA1B}" srcOrd="3" destOrd="0" presId="urn:microsoft.com/office/officeart/2016/7/layout/LinearArrowProcessNumbered"/>
    <dgm:cxn modelId="{76FAF480-0BA9-4A4D-941D-EF22571FA5E6}" type="presParOf" srcId="{48FDD22A-DEB4-6148-9B72-C0CF350F39AE}" destId="{7C79E882-46C9-AD4B-8046-CC66192A3ED9}" srcOrd="2" destOrd="0" presId="urn:microsoft.com/office/officeart/2016/7/layout/LinearArrowProcessNumbered"/>
    <dgm:cxn modelId="{A6C5A58D-2592-F048-8507-9668A30353B3}" type="presParOf" srcId="{54ECCC90-9F3F-E84A-8818-E13E5F96A9D1}" destId="{4D4363EA-9071-9A4D-8D42-ADB6E770ECF6}" srcOrd="1" destOrd="0" presId="urn:microsoft.com/office/officeart/2016/7/layout/LinearArrowProcessNumbered"/>
    <dgm:cxn modelId="{24D48542-13D3-9E44-96E0-21745EBBDB62}" type="presParOf" srcId="{54ECCC90-9F3F-E84A-8818-E13E5F96A9D1}" destId="{46BA51FA-52F2-BD40-92E6-2E77FD8C7772}" srcOrd="2" destOrd="0" presId="urn:microsoft.com/office/officeart/2016/7/layout/LinearArrowProcessNumbered"/>
    <dgm:cxn modelId="{F44C68D7-C4A1-704E-AA8D-8E615F788190}" type="presParOf" srcId="{46BA51FA-52F2-BD40-92E6-2E77FD8C7772}" destId="{446DF1E0-61C6-2842-B2AD-52355E9DB663}" srcOrd="0" destOrd="0" presId="urn:microsoft.com/office/officeart/2016/7/layout/LinearArrowProcessNumbered"/>
    <dgm:cxn modelId="{8EF0843C-5046-CD4D-AB1F-7F9274C8A4A6}" type="presParOf" srcId="{46BA51FA-52F2-BD40-92E6-2E77FD8C7772}" destId="{7AB71BB5-B531-E54A-B7A8-608052D893C4}" srcOrd="1" destOrd="0" presId="urn:microsoft.com/office/officeart/2016/7/layout/LinearArrowProcessNumbered"/>
    <dgm:cxn modelId="{30EEACC3-2443-C146-B778-1119FF6DD5E6}" type="presParOf" srcId="{7AB71BB5-B531-E54A-B7A8-608052D893C4}" destId="{FB1E1494-4107-A046-9B0B-C69348F6B527}" srcOrd="0" destOrd="0" presId="urn:microsoft.com/office/officeart/2016/7/layout/LinearArrowProcessNumbered"/>
    <dgm:cxn modelId="{587D105A-0838-404A-9855-BFBBDD6AB51D}" type="presParOf" srcId="{7AB71BB5-B531-E54A-B7A8-608052D893C4}" destId="{F56D6513-0594-4D43-B803-8455645A3515}" srcOrd="1" destOrd="0" presId="urn:microsoft.com/office/officeart/2016/7/layout/LinearArrowProcessNumbered"/>
    <dgm:cxn modelId="{8AAE2BA0-F7BC-404F-887B-8A19EFCA7877}" type="presParOf" srcId="{7AB71BB5-B531-E54A-B7A8-608052D893C4}" destId="{2A981E92-6E9E-B14B-85CD-8E573CFC5535}" srcOrd="2" destOrd="0" presId="urn:microsoft.com/office/officeart/2016/7/layout/LinearArrowProcessNumbered"/>
    <dgm:cxn modelId="{CB8781A3-A19E-4848-847F-CE74817DEBB6}" type="presParOf" srcId="{7AB71BB5-B531-E54A-B7A8-608052D893C4}" destId="{20C9DED5-3473-2948-B83D-07BF212BC540}" srcOrd="3" destOrd="0" presId="urn:microsoft.com/office/officeart/2016/7/layout/LinearArrowProcessNumbered"/>
    <dgm:cxn modelId="{BCDEDFAD-7ABE-9647-A9FF-86410A4A5F22}" type="presParOf" srcId="{46BA51FA-52F2-BD40-92E6-2E77FD8C7772}" destId="{26130E7A-2C40-AD47-8FC2-29CAA24B9CD1}" srcOrd="2" destOrd="0" presId="urn:microsoft.com/office/officeart/2016/7/layout/LinearArrowProcessNumbered"/>
    <dgm:cxn modelId="{B0238552-0C02-5047-80C2-3CCC1147DDEC}" type="presParOf" srcId="{54ECCC90-9F3F-E84A-8818-E13E5F96A9D1}" destId="{FE05405F-68A5-E647-9C67-DC2F38640A97}" srcOrd="3" destOrd="0" presId="urn:microsoft.com/office/officeart/2016/7/layout/LinearArrowProcessNumbered"/>
    <dgm:cxn modelId="{E60723FD-D51E-7D47-82A3-04FFBED77DD0}" type="presParOf" srcId="{54ECCC90-9F3F-E84A-8818-E13E5F96A9D1}" destId="{C64F6FAC-3BF3-7141-A6E3-2CA956DF079F}" srcOrd="4" destOrd="0" presId="urn:microsoft.com/office/officeart/2016/7/layout/LinearArrowProcessNumbered"/>
    <dgm:cxn modelId="{D4C74CF4-F54C-B142-92E0-458C719E4A53}" type="presParOf" srcId="{C64F6FAC-3BF3-7141-A6E3-2CA956DF079F}" destId="{1EFB533A-7BF7-DA44-9DB9-E480999FF10D}" srcOrd="0" destOrd="0" presId="urn:microsoft.com/office/officeart/2016/7/layout/LinearArrowProcessNumbered"/>
    <dgm:cxn modelId="{3E569797-AA4E-514A-BF0E-91F4123362A8}" type="presParOf" srcId="{C64F6FAC-3BF3-7141-A6E3-2CA956DF079F}" destId="{F316445E-CF9D-A243-9957-D75AAE932C99}" srcOrd="1" destOrd="0" presId="urn:microsoft.com/office/officeart/2016/7/layout/LinearArrowProcessNumbered"/>
    <dgm:cxn modelId="{C5CA4D01-8A10-E04A-AB8A-A7420197ED70}" type="presParOf" srcId="{F316445E-CF9D-A243-9957-D75AAE932C99}" destId="{7D396D18-2D58-A14D-9E8A-08A8A9A844B9}" srcOrd="0" destOrd="0" presId="urn:microsoft.com/office/officeart/2016/7/layout/LinearArrowProcessNumbered"/>
    <dgm:cxn modelId="{5EC06671-E912-CF49-ACC5-7C6DD2AD269E}" type="presParOf" srcId="{F316445E-CF9D-A243-9957-D75AAE932C99}" destId="{3C2C84A8-B987-9F4F-880E-7FC73A1A95C6}" srcOrd="1" destOrd="0" presId="urn:microsoft.com/office/officeart/2016/7/layout/LinearArrowProcessNumbered"/>
    <dgm:cxn modelId="{AC0CAF83-11F4-7A4B-B9B5-425A8FDCD290}" type="presParOf" srcId="{F316445E-CF9D-A243-9957-D75AAE932C99}" destId="{E35A90D7-F034-D04D-A808-9B378E7824FE}" srcOrd="2" destOrd="0" presId="urn:microsoft.com/office/officeart/2016/7/layout/LinearArrowProcessNumbered"/>
    <dgm:cxn modelId="{EF0F0F4F-97FD-C644-B8FA-6527399E11DF}" type="presParOf" srcId="{F316445E-CF9D-A243-9957-D75AAE932C99}" destId="{71560D06-02B3-CE40-A00A-FE3D733C255E}" srcOrd="3" destOrd="0" presId="urn:microsoft.com/office/officeart/2016/7/layout/LinearArrowProcessNumbered"/>
    <dgm:cxn modelId="{661433DB-19B5-0047-A67E-AD138C3BAB9F}" type="presParOf" srcId="{C64F6FAC-3BF3-7141-A6E3-2CA956DF079F}" destId="{E5C616A1-1BD3-DA4C-A98D-8107943602DE}" srcOrd="2" destOrd="0" presId="urn:microsoft.com/office/officeart/2016/7/layout/LinearArrowProcessNumbered"/>
    <dgm:cxn modelId="{D549F737-5CAE-E64C-AC57-0A0C5C2CF07B}" type="presParOf" srcId="{54ECCC90-9F3F-E84A-8818-E13E5F96A9D1}" destId="{059CE4F3-7707-0043-9ECE-7173AC9F9358}" srcOrd="5" destOrd="0" presId="urn:microsoft.com/office/officeart/2016/7/layout/LinearArrowProcessNumbered"/>
    <dgm:cxn modelId="{A04F0AE2-768D-BF45-8109-D46F0E488A95}" type="presParOf" srcId="{54ECCC90-9F3F-E84A-8818-E13E5F96A9D1}" destId="{0F47FAB0-7B4F-1149-8414-22852E80F49F}" srcOrd="6" destOrd="0" presId="urn:microsoft.com/office/officeart/2016/7/layout/LinearArrowProcessNumbered"/>
    <dgm:cxn modelId="{F81D91CC-61AD-254B-A869-31FD932C16D1}" type="presParOf" srcId="{0F47FAB0-7B4F-1149-8414-22852E80F49F}" destId="{DAF3E0BA-CFCE-5B4F-A2C2-23EEDF2F3D3E}" srcOrd="0" destOrd="0" presId="urn:microsoft.com/office/officeart/2016/7/layout/LinearArrowProcessNumbered"/>
    <dgm:cxn modelId="{6CE8CB82-0E2B-1142-93AC-079A2897E9DA}" type="presParOf" srcId="{0F47FAB0-7B4F-1149-8414-22852E80F49F}" destId="{2FB3B854-D21D-034E-9F7A-0C148FCCD0C8}" srcOrd="1" destOrd="0" presId="urn:microsoft.com/office/officeart/2016/7/layout/LinearArrowProcessNumbered"/>
    <dgm:cxn modelId="{2F2BA433-513D-8E4F-AEF6-6BFF23505E1D}" type="presParOf" srcId="{2FB3B854-D21D-034E-9F7A-0C148FCCD0C8}" destId="{D9264AEC-0CB3-CB47-86E2-BF2DB0DC2030}" srcOrd="0" destOrd="0" presId="urn:microsoft.com/office/officeart/2016/7/layout/LinearArrowProcessNumbered"/>
    <dgm:cxn modelId="{37BCB501-4A44-1846-88DD-C58B2DD50923}" type="presParOf" srcId="{2FB3B854-D21D-034E-9F7A-0C148FCCD0C8}" destId="{64FBE76E-73E5-3448-A96B-653943530594}" srcOrd="1" destOrd="0" presId="urn:microsoft.com/office/officeart/2016/7/layout/LinearArrowProcessNumbered"/>
    <dgm:cxn modelId="{7C0BF115-1C86-3646-80D7-BE9A2CD58E6C}" type="presParOf" srcId="{2FB3B854-D21D-034E-9F7A-0C148FCCD0C8}" destId="{C649E23B-31CF-E940-B595-C9065BE80700}" srcOrd="2" destOrd="0" presId="urn:microsoft.com/office/officeart/2016/7/layout/LinearArrowProcessNumbered"/>
    <dgm:cxn modelId="{3C710AD1-5BEB-2D4C-A920-91DD720D0F33}" type="presParOf" srcId="{2FB3B854-D21D-034E-9F7A-0C148FCCD0C8}" destId="{EE213B23-B515-234D-90C7-7D23302CA4BA}" srcOrd="3" destOrd="0" presId="urn:microsoft.com/office/officeart/2016/7/layout/LinearArrowProcessNumbered"/>
    <dgm:cxn modelId="{0F6F6E8D-307A-ED4B-89FA-5A92E0B22930}" type="presParOf" srcId="{0F47FAB0-7B4F-1149-8414-22852E80F49F}" destId="{6D3DDAD8-4559-7A47-A8FB-2F6DABEB2708}" srcOrd="2" destOrd="0" presId="urn:microsoft.com/office/officeart/2016/7/layout/LinearArrowProcessNumbered"/>
    <dgm:cxn modelId="{EB2455C7-527A-9046-AB28-4622D6994C63}" type="presParOf" srcId="{54ECCC90-9F3F-E84A-8818-E13E5F96A9D1}" destId="{3D750568-0136-8346-9CA1-A28606174E3A}" srcOrd="7" destOrd="0" presId="urn:microsoft.com/office/officeart/2016/7/layout/LinearArrowProcessNumbered"/>
    <dgm:cxn modelId="{2FF1ECE8-E08A-2240-A40E-511B5AA0AF73}" type="presParOf" srcId="{54ECCC90-9F3F-E84A-8818-E13E5F96A9D1}" destId="{1D6136D2-DF64-D146-98A8-21046DDD85D1}" srcOrd="8" destOrd="0" presId="urn:microsoft.com/office/officeart/2016/7/layout/LinearArrowProcessNumbered"/>
    <dgm:cxn modelId="{9E37BA59-FBC8-5748-86B2-5A0A4A542051}" type="presParOf" srcId="{1D6136D2-DF64-D146-98A8-21046DDD85D1}" destId="{594284F9-F1FA-5E46-B5F9-803491BD0075}" srcOrd="0" destOrd="0" presId="urn:microsoft.com/office/officeart/2016/7/layout/LinearArrowProcessNumbered"/>
    <dgm:cxn modelId="{583E4B9A-7BD6-FC45-A79C-77E18AED47F9}" type="presParOf" srcId="{1D6136D2-DF64-D146-98A8-21046DDD85D1}" destId="{BA869EB1-E756-5441-8EF4-25B01FFBB6BD}" srcOrd="1" destOrd="0" presId="urn:microsoft.com/office/officeart/2016/7/layout/LinearArrowProcessNumbered"/>
    <dgm:cxn modelId="{F1CD4115-EF85-414A-92EC-69F726BEDB55}" type="presParOf" srcId="{BA869EB1-E756-5441-8EF4-25B01FFBB6BD}" destId="{82FC96FD-B47B-E642-B6F6-3D957714B374}" srcOrd="0" destOrd="0" presId="urn:microsoft.com/office/officeart/2016/7/layout/LinearArrowProcessNumbered"/>
    <dgm:cxn modelId="{97B0A7E4-CE40-0149-A16D-66B95B10B62D}" type="presParOf" srcId="{BA869EB1-E756-5441-8EF4-25B01FFBB6BD}" destId="{F4D9C0DF-A79F-BF44-A246-F9619F50A98F}" srcOrd="1" destOrd="0" presId="urn:microsoft.com/office/officeart/2016/7/layout/LinearArrowProcessNumbered"/>
    <dgm:cxn modelId="{252C9BF1-12DE-DF46-A1B4-40D5ECE89F7E}" type="presParOf" srcId="{BA869EB1-E756-5441-8EF4-25B01FFBB6BD}" destId="{B28273E1-BBAA-7B42-A4DD-46752AADE7A2}" srcOrd="2" destOrd="0" presId="urn:microsoft.com/office/officeart/2016/7/layout/LinearArrowProcessNumbered"/>
    <dgm:cxn modelId="{6A3DB969-623B-484E-B563-0623CF3BFB2D}" type="presParOf" srcId="{BA869EB1-E756-5441-8EF4-25B01FFBB6BD}" destId="{108790DF-2313-374A-BC5F-CF5E530E3378}" srcOrd="3" destOrd="0" presId="urn:microsoft.com/office/officeart/2016/7/layout/LinearArrowProcessNumbered"/>
    <dgm:cxn modelId="{277C64C0-2099-4343-85E7-B3E98B076EB3}" type="presParOf" srcId="{1D6136D2-DF64-D146-98A8-21046DDD85D1}" destId="{600238D9-EB18-BB48-A3D3-9126366114BF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A64A65-49A3-4898-A932-7D411E0BD22A}" type="doc">
      <dgm:prSet loTypeId="urn:microsoft.com/office/officeart/2005/8/layout/hierarchy1" loCatId="hierarchy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8F78ED4-AA12-4590-A79B-E49368FCC368}">
      <dgm:prSet custT="1"/>
      <dgm:spPr/>
      <dgm:t>
        <a:bodyPr/>
        <a:lstStyle/>
        <a:p>
          <a:r>
            <a:rPr lang="en-US" sz="1200" b="1">
              <a:latin typeface="Times New Roman" panose="02020603050405020304" pitchFamily="18" charset="0"/>
              <a:cs typeface="Times New Roman" panose="02020603050405020304" pitchFamily="18" charset="0"/>
            </a:rPr>
            <a:t>Процес переходу від теперішньої вартості до майбутньої називається компаундуванням.</a:t>
          </a:r>
        </a:p>
      </dgm:t>
    </dgm:pt>
    <dgm:pt modelId="{6F6B16F9-8596-4A97-9CDA-9F91508A35AA}" type="parTrans" cxnId="{CBA9FC01-BE6D-4C50-BE8F-A0B95211679D}">
      <dgm:prSet/>
      <dgm:spPr/>
      <dgm:t>
        <a:bodyPr/>
        <a:lstStyle/>
        <a:p>
          <a:endParaRPr lang="en-US" sz="2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0870B7-ED28-43E1-93B5-9E7CF5F7E03D}" type="sibTrans" cxnId="{CBA9FC01-BE6D-4C50-BE8F-A0B95211679D}">
      <dgm:prSet/>
      <dgm:spPr/>
      <dgm:t>
        <a:bodyPr/>
        <a:lstStyle/>
        <a:p>
          <a:endParaRPr lang="en-US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D73D8C-12A7-4313-9061-1DF0A26E9B20}">
      <dgm:prSet custT="1"/>
      <dgm:spPr/>
      <dgm:t>
        <a:bodyPr/>
        <a:lstStyle/>
        <a:p>
          <a:r>
            <a:rPr lang="en-US" sz="1200" b="1">
              <a:latin typeface="Times New Roman" panose="02020603050405020304" pitchFamily="18" charset="0"/>
              <a:cs typeface="Times New Roman" panose="02020603050405020304" pitchFamily="18" charset="0"/>
            </a:rPr>
            <a:t>Компаундування (нарахування) – операція, що дає змогу визначити величину остаточної майбутньої вартості за допомогою складних процентів.</a:t>
          </a:r>
        </a:p>
      </dgm:t>
    </dgm:pt>
    <dgm:pt modelId="{F3FCC1DB-04E1-4EEA-A6CC-15C4D3C7759E}" type="parTrans" cxnId="{3398CBD4-41E0-49E9-ACBB-F343721B3B49}">
      <dgm:prSet/>
      <dgm:spPr/>
      <dgm:t>
        <a:bodyPr/>
        <a:lstStyle/>
        <a:p>
          <a:endParaRPr lang="en-US" sz="2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4BE1E3-DE57-46A6-B97E-C02122D11694}" type="sibTrans" cxnId="{3398CBD4-41E0-49E9-ACBB-F343721B3B49}">
      <dgm:prSet/>
      <dgm:spPr/>
      <dgm:t>
        <a:bodyPr/>
        <a:lstStyle/>
        <a:p>
          <a:endParaRPr lang="en-US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1DA2B9-3DB6-4E31-968F-95E7C3E37176}">
      <dgm:prSet custT="1"/>
      <dgm:spPr/>
      <dgm:t>
        <a:bodyPr/>
        <a:lstStyle/>
        <a:p>
          <a:r>
            <a:rPr lang="en-US" sz="1200" b="1">
              <a:latin typeface="Times New Roman" panose="02020603050405020304" pitchFamily="18" charset="0"/>
              <a:cs typeface="Times New Roman" panose="02020603050405020304" pitchFamily="18" charset="0"/>
            </a:rPr>
            <a:t>Процес дисконтування є операцією, протилежною до компаундування (нарощування складних процентів) за обумовленого кінцевого розміру коштів.</a:t>
          </a:r>
        </a:p>
      </dgm:t>
    </dgm:pt>
    <dgm:pt modelId="{7DC173A9-C8B7-4E7E-8634-FBD6578CB53A}" type="parTrans" cxnId="{3123B846-BC6B-4D12-8535-F41CED2DD257}">
      <dgm:prSet/>
      <dgm:spPr/>
      <dgm:t>
        <a:bodyPr/>
        <a:lstStyle/>
        <a:p>
          <a:endParaRPr lang="en-US" sz="2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D2D8A5-DB2E-4519-AFFD-06464AA9A413}" type="sibTrans" cxnId="{3123B846-BC6B-4D12-8535-F41CED2DD257}">
      <dgm:prSet/>
      <dgm:spPr/>
      <dgm:t>
        <a:bodyPr/>
        <a:lstStyle/>
        <a:p>
          <a:endParaRPr lang="en-US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DDBC9C-872E-49A1-8687-49134B6F1190}">
      <dgm:prSet custT="1"/>
      <dgm:spPr/>
      <dgm:t>
        <a:bodyPr/>
        <a:lstStyle/>
        <a:p>
          <a:r>
            <a:rPr lang="en-US" sz="1200" b="1">
              <a:latin typeface="Times New Roman" panose="02020603050405020304" pitchFamily="18" charset="0"/>
              <a:cs typeface="Times New Roman" panose="02020603050405020304" pitchFamily="18" charset="0"/>
            </a:rPr>
            <a:t>Дисконтування – процес визначення теперішньої вартості потоку готівки шляхом коригування майбутніх грошових надходжень за допомогою коефіцієнта дисконтування.</a:t>
          </a:r>
        </a:p>
      </dgm:t>
    </dgm:pt>
    <dgm:pt modelId="{D40A48D5-2D9C-451D-BAB7-0655049618D6}" type="parTrans" cxnId="{E32C20A6-DB20-415D-A584-7F7406529956}">
      <dgm:prSet/>
      <dgm:spPr/>
      <dgm:t>
        <a:bodyPr/>
        <a:lstStyle/>
        <a:p>
          <a:endParaRPr lang="en-US" sz="2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89E85B-51ED-4500-864E-B4CCF39A990D}" type="sibTrans" cxnId="{E32C20A6-DB20-415D-A584-7F7406529956}">
      <dgm:prSet/>
      <dgm:spPr/>
      <dgm:t>
        <a:bodyPr/>
        <a:lstStyle/>
        <a:p>
          <a:endParaRPr lang="en-US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43105F-B0B1-45E5-9F16-AB2B4E5A19E8}">
      <dgm:prSet custT="1"/>
      <dgm:spPr/>
      <dgm:t>
        <a:bodyPr/>
        <a:lstStyle/>
        <a:p>
          <a:r>
            <a:rPr lang="en-US" sz="1200" b="1">
              <a:latin typeface="Times New Roman" panose="02020603050405020304" pitchFamily="18" charset="0"/>
              <a:cs typeface="Times New Roman" panose="02020603050405020304" pitchFamily="18" charset="0"/>
            </a:rPr>
            <a:t>Ануїтет – рівні платежі або надходження грошових коштів через однакові періоди часу за однакової ставки процента.</a:t>
          </a:r>
        </a:p>
      </dgm:t>
    </dgm:pt>
    <dgm:pt modelId="{0FC68E0D-3E4A-49B9-954C-1EFF681291FD}" type="parTrans" cxnId="{35F8D740-2C6E-439B-904A-DB59DDF33EA9}">
      <dgm:prSet/>
      <dgm:spPr/>
      <dgm:t>
        <a:bodyPr/>
        <a:lstStyle/>
        <a:p>
          <a:endParaRPr lang="en-US" sz="2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E3AA2B-9C64-4C28-ADAF-E69848E21B1C}" type="sibTrans" cxnId="{35F8D740-2C6E-439B-904A-DB59DDF33EA9}">
      <dgm:prSet/>
      <dgm:spPr/>
      <dgm:t>
        <a:bodyPr/>
        <a:lstStyle/>
        <a:p>
          <a:endParaRPr lang="en-US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AA611A-1BDB-F34A-8A6E-5D17417D820F}" type="pres">
      <dgm:prSet presAssocID="{94A64A65-49A3-4898-A932-7D411E0BD2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FD627D-E331-D447-AE26-83BCD0B9FA43}" type="pres">
      <dgm:prSet presAssocID="{B8F78ED4-AA12-4590-A79B-E49368FCC368}" presName="hierRoot1" presStyleCnt="0"/>
      <dgm:spPr/>
    </dgm:pt>
    <dgm:pt modelId="{FBC736A6-BCAE-7547-9A3E-C98C8667B1D2}" type="pres">
      <dgm:prSet presAssocID="{B8F78ED4-AA12-4590-A79B-E49368FCC368}" presName="composite" presStyleCnt="0"/>
      <dgm:spPr/>
    </dgm:pt>
    <dgm:pt modelId="{A1790AB3-B4CC-3245-B101-4C7B1ECD179D}" type="pres">
      <dgm:prSet presAssocID="{B8F78ED4-AA12-4590-A79B-E49368FCC368}" presName="background" presStyleLbl="node0" presStyleIdx="0" presStyleCnt="5"/>
      <dgm:spPr/>
    </dgm:pt>
    <dgm:pt modelId="{C991E612-2943-924A-974C-EA79978A15F2}" type="pres">
      <dgm:prSet presAssocID="{B8F78ED4-AA12-4590-A79B-E49368FCC368}" presName="text" presStyleLbl="fgAcc0" presStyleIdx="0" presStyleCnt="5">
        <dgm:presLayoutVars>
          <dgm:chPref val="3"/>
        </dgm:presLayoutVars>
      </dgm:prSet>
      <dgm:spPr/>
    </dgm:pt>
    <dgm:pt modelId="{DDF1DC84-0451-1E4B-B2FC-C1611C2F747A}" type="pres">
      <dgm:prSet presAssocID="{B8F78ED4-AA12-4590-A79B-E49368FCC368}" presName="hierChild2" presStyleCnt="0"/>
      <dgm:spPr/>
    </dgm:pt>
    <dgm:pt modelId="{2B697CEB-3037-D747-9D1C-22F2773228F1}" type="pres">
      <dgm:prSet presAssocID="{3AD73D8C-12A7-4313-9061-1DF0A26E9B20}" presName="hierRoot1" presStyleCnt="0"/>
      <dgm:spPr/>
    </dgm:pt>
    <dgm:pt modelId="{805A4E69-4B94-1C45-A1D7-F82E34941ECF}" type="pres">
      <dgm:prSet presAssocID="{3AD73D8C-12A7-4313-9061-1DF0A26E9B20}" presName="composite" presStyleCnt="0"/>
      <dgm:spPr/>
    </dgm:pt>
    <dgm:pt modelId="{45666A01-BF73-3C47-8AC3-DA57FEF8B152}" type="pres">
      <dgm:prSet presAssocID="{3AD73D8C-12A7-4313-9061-1DF0A26E9B20}" presName="background" presStyleLbl="node0" presStyleIdx="1" presStyleCnt="5"/>
      <dgm:spPr/>
    </dgm:pt>
    <dgm:pt modelId="{AB833E92-E4DF-5D4E-A79C-7F3AAFD245D4}" type="pres">
      <dgm:prSet presAssocID="{3AD73D8C-12A7-4313-9061-1DF0A26E9B20}" presName="text" presStyleLbl="fgAcc0" presStyleIdx="1" presStyleCnt="5">
        <dgm:presLayoutVars>
          <dgm:chPref val="3"/>
        </dgm:presLayoutVars>
      </dgm:prSet>
      <dgm:spPr/>
    </dgm:pt>
    <dgm:pt modelId="{58E0CFFA-6F76-BC45-BD3C-71AB8256F80D}" type="pres">
      <dgm:prSet presAssocID="{3AD73D8C-12A7-4313-9061-1DF0A26E9B20}" presName="hierChild2" presStyleCnt="0"/>
      <dgm:spPr/>
    </dgm:pt>
    <dgm:pt modelId="{B08355B2-7F98-7248-8193-9DACF1BF4316}" type="pres">
      <dgm:prSet presAssocID="{B21DA2B9-3DB6-4E31-968F-95E7C3E37176}" presName="hierRoot1" presStyleCnt="0"/>
      <dgm:spPr/>
    </dgm:pt>
    <dgm:pt modelId="{3B2A837A-457F-4E4C-A004-075C54222872}" type="pres">
      <dgm:prSet presAssocID="{B21DA2B9-3DB6-4E31-968F-95E7C3E37176}" presName="composite" presStyleCnt="0"/>
      <dgm:spPr/>
    </dgm:pt>
    <dgm:pt modelId="{578F2132-B740-B248-94E7-3C10F24AF0AE}" type="pres">
      <dgm:prSet presAssocID="{B21DA2B9-3DB6-4E31-968F-95E7C3E37176}" presName="background" presStyleLbl="node0" presStyleIdx="2" presStyleCnt="5"/>
      <dgm:spPr/>
    </dgm:pt>
    <dgm:pt modelId="{1303FCAA-E9F4-5042-B3F8-2636047F8FA4}" type="pres">
      <dgm:prSet presAssocID="{B21DA2B9-3DB6-4E31-968F-95E7C3E37176}" presName="text" presStyleLbl="fgAcc0" presStyleIdx="2" presStyleCnt="5">
        <dgm:presLayoutVars>
          <dgm:chPref val="3"/>
        </dgm:presLayoutVars>
      </dgm:prSet>
      <dgm:spPr/>
    </dgm:pt>
    <dgm:pt modelId="{EFA2EF57-9600-864F-A3ED-9054C47A27DE}" type="pres">
      <dgm:prSet presAssocID="{B21DA2B9-3DB6-4E31-968F-95E7C3E37176}" presName="hierChild2" presStyleCnt="0"/>
      <dgm:spPr/>
    </dgm:pt>
    <dgm:pt modelId="{10E1E0D1-279C-F24F-9431-0DCC87573F5C}" type="pres">
      <dgm:prSet presAssocID="{D8DDBC9C-872E-49A1-8687-49134B6F1190}" presName="hierRoot1" presStyleCnt="0"/>
      <dgm:spPr/>
    </dgm:pt>
    <dgm:pt modelId="{0B25CF1E-54A6-C643-9B36-C5AF10CB1DCE}" type="pres">
      <dgm:prSet presAssocID="{D8DDBC9C-872E-49A1-8687-49134B6F1190}" presName="composite" presStyleCnt="0"/>
      <dgm:spPr/>
    </dgm:pt>
    <dgm:pt modelId="{0BA5C5D9-1714-464A-96F1-8DE3BA61CA32}" type="pres">
      <dgm:prSet presAssocID="{D8DDBC9C-872E-49A1-8687-49134B6F1190}" presName="background" presStyleLbl="node0" presStyleIdx="3" presStyleCnt="5"/>
      <dgm:spPr/>
    </dgm:pt>
    <dgm:pt modelId="{76C9AB8D-7EC3-514A-AECA-9437EB936B30}" type="pres">
      <dgm:prSet presAssocID="{D8DDBC9C-872E-49A1-8687-49134B6F1190}" presName="text" presStyleLbl="fgAcc0" presStyleIdx="3" presStyleCnt="5">
        <dgm:presLayoutVars>
          <dgm:chPref val="3"/>
        </dgm:presLayoutVars>
      </dgm:prSet>
      <dgm:spPr/>
    </dgm:pt>
    <dgm:pt modelId="{B7C5EBA0-FAE9-214D-8EC9-531BBC0A27FC}" type="pres">
      <dgm:prSet presAssocID="{D8DDBC9C-872E-49A1-8687-49134B6F1190}" presName="hierChild2" presStyleCnt="0"/>
      <dgm:spPr/>
    </dgm:pt>
    <dgm:pt modelId="{93A234F6-7D99-764F-B95A-5D6D679FADE4}" type="pres">
      <dgm:prSet presAssocID="{B843105F-B0B1-45E5-9F16-AB2B4E5A19E8}" presName="hierRoot1" presStyleCnt="0"/>
      <dgm:spPr/>
    </dgm:pt>
    <dgm:pt modelId="{44495737-3C52-F540-AEF6-FD6C05A7FAF4}" type="pres">
      <dgm:prSet presAssocID="{B843105F-B0B1-45E5-9F16-AB2B4E5A19E8}" presName="composite" presStyleCnt="0"/>
      <dgm:spPr/>
    </dgm:pt>
    <dgm:pt modelId="{1FB9013D-87D8-3048-B95F-6F0BB444A505}" type="pres">
      <dgm:prSet presAssocID="{B843105F-B0B1-45E5-9F16-AB2B4E5A19E8}" presName="background" presStyleLbl="node0" presStyleIdx="4" presStyleCnt="5"/>
      <dgm:spPr/>
    </dgm:pt>
    <dgm:pt modelId="{C792B053-6DAD-3940-A389-28674F1FFD44}" type="pres">
      <dgm:prSet presAssocID="{B843105F-B0B1-45E5-9F16-AB2B4E5A19E8}" presName="text" presStyleLbl="fgAcc0" presStyleIdx="4" presStyleCnt="5">
        <dgm:presLayoutVars>
          <dgm:chPref val="3"/>
        </dgm:presLayoutVars>
      </dgm:prSet>
      <dgm:spPr/>
    </dgm:pt>
    <dgm:pt modelId="{32F33BF9-D615-3F4A-BDB5-C96B5054C7AC}" type="pres">
      <dgm:prSet presAssocID="{B843105F-B0B1-45E5-9F16-AB2B4E5A19E8}" presName="hierChild2" presStyleCnt="0"/>
      <dgm:spPr/>
    </dgm:pt>
  </dgm:ptLst>
  <dgm:cxnLst>
    <dgm:cxn modelId="{CBA9FC01-BE6D-4C50-BE8F-A0B95211679D}" srcId="{94A64A65-49A3-4898-A932-7D411E0BD22A}" destId="{B8F78ED4-AA12-4590-A79B-E49368FCC368}" srcOrd="0" destOrd="0" parTransId="{6F6B16F9-8596-4A97-9CDA-9F91508A35AA}" sibTransId="{D90870B7-ED28-43E1-93B5-9E7CF5F7E03D}"/>
    <dgm:cxn modelId="{3FE88536-9E63-5F4F-A57A-84853B8C602C}" type="presOf" srcId="{B843105F-B0B1-45E5-9F16-AB2B4E5A19E8}" destId="{C792B053-6DAD-3940-A389-28674F1FFD44}" srcOrd="0" destOrd="0" presId="urn:microsoft.com/office/officeart/2005/8/layout/hierarchy1"/>
    <dgm:cxn modelId="{35F8D740-2C6E-439B-904A-DB59DDF33EA9}" srcId="{94A64A65-49A3-4898-A932-7D411E0BD22A}" destId="{B843105F-B0B1-45E5-9F16-AB2B4E5A19E8}" srcOrd="4" destOrd="0" parTransId="{0FC68E0D-3E4A-49B9-954C-1EFF681291FD}" sibTransId="{1EE3AA2B-9C64-4C28-ADAF-E69848E21B1C}"/>
    <dgm:cxn modelId="{3123B846-BC6B-4D12-8535-F41CED2DD257}" srcId="{94A64A65-49A3-4898-A932-7D411E0BD22A}" destId="{B21DA2B9-3DB6-4E31-968F-95E7C3E37176}" srcOrd="2" destOrd="0" parTransId="{7DC173A9-C8B7-4E7E-8634-FBD6578CB53A}" sibTransId="{CED2D8A5-DB2E-4519-AFFD-06464AA9A413}"/>
    <dgm:cxn modelId="{32D2D248-50FC-5E4E-83C6-2233D6BC3846}" type="presOf" srcId="{B21DA2B9-3DB6-4E31-968F-95E7C3E37176}" destId="{1303FCAA-E9F4-5042-B3F8-2636047F8FA4}" srcOrd="0" destOrd="0" presId="urn:microsoft.com/office/officeart/2005/8/layout/hierarchy1"/>
    <dgm:cxn modelId="{742AA459-1793-0A4D-9E6D-9383DFC9CEBD}" type="presOf" srcId="{3AD73D8C-12A7-4313-9061-1DF0A26E9B20}" destId="{AB833E92-E4DF-5D4E-A79C-7F3AAFD245D4}" srcOrd="0" destOrd="0" presId="urn:microsoft.com/office/officeart/2005/8/layout/hierarchy1"/>
    <dgm:cxn modelId="{07E5FD5C-7528-754B-95B2-0EE98D3540ED}" type="presOf" srcId="{D8DDBC9C-872E-49A1-8687-49134B6F1190}" destId="{76C9AB8D-7EC3-514A-AECA-9437EB936B30}" srcOrd="0" destOrd="0" presId="urn:microsoft.com/office/officeart/2005/8/layout/hierarchy1"/>
    <dgm:cxn modelId="{E32C20A6-DB20-415D-A584-7F7406529956}" srcId="{94A64A65-49A3-4898-A932-7D411E0BD22A}" destId="{D8DDBC9C-872E-49A1-8687-49134B6F1190}" srcOrd="3" destOrd="0" parTransId="{D40A48D5-2D9C-451D-BAB7-0655049618D6}" sibTransId="{6B89E85B-51ED-4500-864E-B4CCF39A990D}"/>
    <dgm:cxn modelId="{CE5F8CC2-8408-4E47-9939-6621530F3279}" type="presOf" srcId="{B8F78ED4-AA12-4590-A79B-E49368FCC368}" destId="{C991E612-2943-924A-974C-EA79978A15F2}" srcOrd="0" destOrd="0" presId="urn:microsoft.com/office/officeart/2005/8/layout/hierarchy1"/>
    <dgm:cxn modelId="{23B46CCD-4E8C-724D-A3DF-178F329457B6}" type="presOf" srcId="{94A64A65-49A3-4898-A932-7D411E0BD22A}" destId="{62AA611A-1BDB-F34A-8A6E-5D17417D820F}" srcOrd="0" destOrd="0" presId="urn:microsoft.com/office/officeart/2005/8/layout/hierarchy1"/>
    <dgm:cxn modelId="{3398CBD4-41E0-49E9-ACBB-F343721B3B49}" srcId="{94A64A65-49A3-4898-A932-7D411E0BD22A}" destId="{3AD73D8C-12A7-4313-9061-1DF0A26E9B20}" srcOrd="1" destOrd="0" parTransId="{F3FCC1DB-04E1-4EEA-A6CC-15C4D3C7759E}" sibTransId="{9E4BE1E3-DE57-46A6-B97E-C02122D11694}"/>
    <dgm:cxn modelId="{AF7FBA2F-495E-444B-BC0E-E3BF86834283}" type="presParOf" srcId="{62AA611A-1BDB-F34A-8A6E-5D17417D820F}" destId="{BFFD627D-E331-D447-AE26-83BCD0B9FA43}" srcOrd="0" destOrd="0" presId="urn:microsoft.com/office/officeart/2005/8/layout/hierarchy1"/>
    <dgm:cxn modelId="{9BA951C3-7BA7-874F-A275-8BC7B3381C07}" type="presParOf" srcId="{BFFD627D-E331-D447-AE26-83BCD0B9FA43}" destId="{FBC736A6-BCAE-7547-9A3E-C98C8667B1D2}" srcOrd="0" destOrd="0" presId="urn:microsoft.com/office/officeart/2005/8/layout/hierarchy1"/>
    <dgm:cxn modelId="{0A716E0A-31BA-5F4B-9476-864C36153FD8}" type="presParOf" srcId="{FBC736A6-BCAE-7547-9A3E-C98C8667B1D2}" destId="{A1790AB3-B4CC-3245-B101-4C7B1ECD179D}" srcOrd="0" destOrd="0" presId="urn:microsoft.com/office/officeart/2005/8/layout/hierarchy1"/>
    <dgm:cxn modelId="{76455E3C-7987-5746-BC46-286D6842359F}" type="presParOf" srcId="{FBC736A6-BCAE-7547-9A3E-C98C8667B1D2}" destId="{C991E612-2943-924A-974C-EA79978A15F2}" srcOrd="1" destOrd="0" presId="urn:microsoft.com/office/officeart/2005/8/layout/hierarchy1"/>
    <dgm:cxn modelId="{F04088B3-465D-AA43-A810-9CE37A9A37FB}" type="presParOf" srcId="{BFFD627D-E331-D447-AE26-83BCD0B9FA43}" destId="{DDF1DC84-0451-1E4B-B2FC-C1611C2F747A}" srcOrd="1" destOrd="0" presId="urn:microsoft.com/office/officeart/2005/8/layout/hierarchy1"/>
    <dgm:cxn modelId="{A8133F33-A9A2-C84E-9BD9-3EF00319EFD2}" type="presParOf" srcId="{62AA611A-1BDB-F34A-8A6E-5D17417D820F}" destId="{2B697CEB-3037-D747-9D1C-22F2773228F1}" srcOrd="1" destOrd="0" presId="urn:microsoft.com/office/officeart/2005/8/layout/hierarchy1"/>
    <dgm:cxn modelId="{6F6EC0F5-C65E-EE40-915B-455B69EE2296}" type="presParOf" srcId="{2B697CEB-3037-D747-9D1C-22F2773228F1}" destId="{805A4E69-4B94-1C45-A1D7-F82E34941ECF}" srcOrd="0" destOrd="0" presId="urn:microsoft.com/office/officeart/2005/8/layout/hierarchy1"/>
    <dgm:cxn modelId="{C4900AD0-CBBD-4C46-B55F-FA610FBE5C5F}" type="presParOf" srcId="{805A4E69-4B94-1C45-A1D7-F82E34941ECF}" destId="{45666A01-BF73-3C47-8AC3-DA57FEF8B152}" srcOrd="0" destOrd="0" presId="urn:microsoft.com/office/officeart/2005/8/layout/hierarchy1"/>
    <dgm:cxn modelId="{B88E3CEF-69B0-9C47-BAAB-E4513564E342}" type="presParOf" srcId="{805A4E69-4B94-1C45-A1D7-F82E34941ECF}" destId="{AB833E92-E4DF-5D4E-A79C-7F3AAFD245D4}" srcOrd="1" destOrd="0" presId="urn:microsoft.com/office/officeart/2005/8/layout/hierarchy1"/>
    <dgm:cxn modelId="{69079060-623A-724B-A49C-56407EAD9B57}" type="presParOf" srcId="{2B697CEB-3037-D747-9D1C-22F2773228F1}" destId="{58E0CFFA-6F76-BC45-BD3C-71AB8256F80D}" srcOrd="1" destOrd="0" presId="urn:microsoft.com/office/officeart/2005/8/layout/hierarchy1"/>
    <dgm:cxn modelId="{6CCB2EE9-ECC3-AA4C-825E-0F74F8B4D24C}" type="presParOf" srcId="{62AA611A-1BDB-F34A-8A6E-5D17417D820F}" destId="{B08355B2-7F98-7248-8193-9DACF1BF4316}" srcOrd="2" destOrd="0" presId="urn:microsoft.com/office/officeart/2005/8/layout/hierarchy1"/>
    <dgm:cxn modelId="{9EF6F5EA-DAB1-434B-B2B0-AF57164D0176}" type="presParOf" srcId="{B08355B2-7F98-7248-8193-9DACF1BF4316}" destId="{3B2A837A-457F-4E4C-A004-075C54222872}" srcOrd="0" destOrd="0" presId="urn:microsoft.com/office/officeart/2005/8/layout/hierarchy1"/>
    <dgm:cxn modelId="{827B363C-4C6D-A54F-9737-51645C831012}" type="presParOf" srcId="{3B2A837A-457F-4E4C-A004-075C54222872}" destId="{578F2132-B740-B248-94E7-3C10F24AF0AE}" srcOrd="0" destOrd="0" presId="urn:microsoft.com/office/officeart/2005/8/layout/hierarchy1"/>
    <dgm:cxn modelId="{E983518F-FB20-8049-9E40-1B5A44B1A985}" type="presParOf" srcId="{3B2A837A-457F-4E4C-A004-075C54222872}" destId="{1303FCAA-E9F4-5042-B3F8-2636047F8FA4}" srcOrd="1" destOrd="0" presId="urn:microsoft.com/office/officeart/2005/8/layout/hierarchy1"/>
    <dgm:cxn modelId="{F59D9BEF-BE64-5540-A875-522383C1F43C}" type="presParOf" srcId="{B08355B2-7F98-7248-8193-9DACF1BF4316}" destId="{EFA2EF57-9600-864F-A3ED-9054C47A27DE}" srcOrd="1" destOrd="0" presId="urn:microsoft.com/office/officeart/2005/8/layout/hierarchy1"/>
    <dgm:cxn modelId="{6B0B77E0-3C17-C545-BCE0-59BC852E4E02}" type="presParOf" srcId="{62AA611A-1BDB-F34A-8A6E-5D17417D820F}" destId="{10E1E0D1-279C-F24F-9431-0DCC87573F5C}" srcOrd="3" destOrd="0" presId="urn:microsoft.com/office/officeart/2005/8/layout/hierarchy1"/>
    <dgm:cxn modelId="{3655DBC3-CE49-0C43-A5D8-885875A6038C}" type="presParOf" srcId="{10E1E0D1-279C-F24F-9431-0DCC87573F5C}" destId="{0B25CF1E-54A6-C643-9B36-C5AF10CB1DCE}" srcOrd="0" destOrd="0" presId="urn:microsoft.com/office/officeart/2005/8/layout/hierarchy1"/>
    <dgm:cxn modelId="{50A248A1-1074-7247-A19A-D11BFFBA6E0C}" type="presParOf" srcId="{0B25CF1E-54A6-C643-9B36-C5AF10CB1DCE}" destId="{0BA5C5D9-1714-464A-96F1-8DE3BA61CA32}" srcOrd="0" destOrd="0" presId="urn:microsoft.com/office/officeart/2005/8/layout/hierarchy1"/>
    <dgm:cxn modelId="{93385D20-71BE-7A44-A4EA-42D4EBC75811}" type="presParOf" srcId="{0B25CF1E-54A6-C643-9B36-C5AF10CB1DCE}" destId="{76C9AB8D-7EC3-514A-AECA-9437EB936B30}" srcOrd="1" destOrd="0" presId="urn:microsoft.com/office/officeart/2005/8/layout/hierarchy1"/>
    <dgm:cxn modelId="{4DB22512-E9F9-2A43-A512-FD1FA0046FCD}" type="presParOf" srcId="{10E1E0D1-279C-F24F-9431-0DCC87573F5C}" destId="{B7C5EBA0-FAE9-214D-8EC9-531BBC0A27FC}" srcOrd="1" destOrd="0" presId="urn:microsoft.com/office/officeart/2005/8/layout/hierarchy1"/>
    <dgm:cxn modelId="{C27E6AD4-6238-C142-AA45-6937AB926087}" type="presParOf" srcId="{62AA611A-1BDB-F34A-8A6E-5D17417D820F}" destId="{93A234F6-7D99-764F-B95A-5D6D679FADE4}" srcOrd="4" destOrd="0" presId="urn:microsoft.com/office/officeart/2005/8/layout/hierarchy1"/>
    <dgm:cxn modelId="{F7AC75E0-8779-C046-963B-792EE8979E2D}" type="presParOf" srcId="{93A234F6-7D99-764F-B95A-5D6D679FADE4}" destId="{44495737-3C52-F540-AEF6-FD6C05A7FAF4}" srcOrd="0" destOrd="0" presId="urn:microsoft.com/office/officeart/2005/8/layout/hierarchy1"/>
    <dgm:cxn modelId="{1E18708A-BC1F-C34E-8F87-1FA6A59BD912}" type="presParOf" srcId="{44495737-3C52-F540-AEF6-FD6C05A7FAF4}" destId="{1FB9013D-87D8-3048-B95F-6F0BB444A505}" srcOrd="0" destOrd="0" presId="urn:microsoft.com/office/officeart/2005/8/layout/hierarchy1"/>
    <dgm:cxn modelId="{5CB6CB26-1D66-5F49-A3A6-7A749658AA63}" type="presParOf" srcId="{44495737-3C52-F540-AEF6-FD6C05A7FAF4}" destId="{C792B053-6DAD-3940-A389-28674F1FFD44}" srcOrd="1" destOrd="0" presId="urn:microsoft.com/office/officeart/2005/8/layout/hierarchy1"/>
    <dgm:cxn modelId="{DF0509BD-99A5-E045-82F6-43EB52B99DCD}" type="presParOf" srcId="{93A234F6-7D99-764F-B95A-5D6D679FADE4}" destId="{32F33BF9-D615-3F4A-BDB5-C96B5054C7A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227EB8-21F2-4332-A0C0-C18A1191B112}" type="doc">
      <dgm:prSet loTypeId="urn:microsoft.com/office/officeart/2016/7/layout/LinearBlockProcessNumbered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3861EC3-3CB7-49CA-AD37-1879F7B8AF9E}">
      <dgm:prSet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Реальна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процентна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ставка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ставка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доходу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капітал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без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урахування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інфляції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7BE02A-EA9A-4EB8-958A-F0CAA33AED10}" type="parTrans" cxnId="{8DC5E93E-5DDF-4494-A544-A1CF4C341B11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697EDD-4A4F-470F-8BD1-1637BBF3C23F}" type="sibTrans" cxnId="{8DC5E93E-5DDF-4494-A544-A1CF4C341B11}">
      <dgm:prSet phldrT="01" custT="1"/>
      <dgm:spPr/>
      <dgm:t>
        <a:bodyPr/>
        <a:lstStyle/>
        <a:p>
          <a:r>
            <a:rPr lang="en-US" sz="8000">
              <a:latin typeface="Times New Roman" panose="02020603050405020304" pitchFamily="18" charset="0"/>
              <a:cs typeface="Times New Roman" panose="02020603050405020304" pitchFamily="18" charset="0"/>
            </a:rPr>
            <a:t>01</a:t>
          </a:r>
        </a:p>
      </dgm:t>
    </dgm:pt>
    <dgm:pt modelId="{C86CAE05-F3D6-448D-91C3-4CED8F41A599}">
      <dgm:prSet custT="1"/>
      <dgm:spPr/>
      <dgm:t>
        <a:bodyPr/>
        <a:lstStyle/>
        <a:p>
          <a:r>
            <a:rPr lang="en-US" sz="1800">
              <a:latin typeface="Times New Roman" panose="02020603050405020304" pitchFamily="18" charset="0"/>
              <a:cs typeface="Times New Roman" panose="02020603050405020304" pitchFamily="18" charset="0"/>
            </a:rPr>
            <a:t>2. Номінальна (теперішня) процентна ставка – ставка доходу з позицій інвестора на приватному ринку, яка включає інфляцію і тому визначається підсумовуванням реальної ставки процента та величини темпу інфляції.</a:t>
          </a:r>
        </a:p>
      </dgm:t>
    </dgm:pt>
    <dgm:pt modelId="{8337215E-9BB5-4F65-BB34-A5884C02FE9C}" type="parTrans" cxnId="{986BA784-6B75-429D-8E39-B12247BC65F1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FD33DC-2680-4A9D-8217-E47BFC4575BF}" type="sibTrans" cxnId="{986BA784-6B75-429D-8E39-B12247BC65F1}">
      <dgm:prSet phldrT="02" custT="1"/>
      <dgm:spPr/>
      <dgm:t>
        <a:bodyPr/>
        <a:lstStyle/>
        <a:p>
          <a:r>
            <a:rPr lang="en-US" sz="8000">
              <a:latin typeface="Times New Roman" panose="02020603050405020304" pitchFamily="18" charset="0"/>
              <a:cs typeface="Times New Roman" panose="02020603050405020304" pitchFamily="18" charset="0"/>
            </a:rPr>
            <a:t>02</a:t>
          </a:r>
        </a:p>
      </dgm:t>
    </dgm:pt>
    <dgm:pt modelId="{88855EDF-F602-4FC0-96B3-F56DFB456675}">
      <dgm:prSet custT="1"/>
      <dgm:spPr/>
      <dgm:t>
        <a:bodyPr/>
        <a:lstStyle/>
        <a:p>
          <a:r>
            <a:rPr lang="en-US" sz="2000">
              <a:latin typeface="Times New Roman" panose="02020603050405020304" pitchFamily="18" charset="0"/>
              <a:cs typeface="Times New Roman" panose="02020603050405020304" pitchFamily="18" charset="0"/>
            </a:rPr>
            <a:t>Інфляційна премія – додатковий дохід, що виплачується інвестору з метою відшкодування його втрат від знецінювання грошей внаслідок впливу інфляції.</a:t>
          </a:r>
        </a:p>
      </dgm:t>
    </dgm:pt>
    <dgm:pt modelId="{1D504EBB-E7E8-4345-9F8B-F56374E0BA72}" type="parTrans" cxnId="{F8A9B181-3FF3-4051-B12F-AEC41DFAE99B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C77D31-ED5D-45A6-85C7-89A49E592715}" type="sibTrans" cxnId="{F8A9B181-3FF3-4051-B12F-AEC41DFAE99B}">
      <dgm:prSet phldrT="03" custT="1"/>
      <dgm:spPr/>
      <dgm:t>
        <a:bodyPr/>
        <a:lstStyle/>
        <a:p>
          <a:r>
            <a:rPr lang="en-US" sz="8000">
              <a:latin typeface="Times New Roman" panose="02020603050405020304" pitchFamily="18" charset="0"/>
              <a:cs typeface="Times New Roman" panose="02020603050405020304" pitchFamily="18" charset="0"/>
            </a:rPr>
            <a:t>03</a:t>
          </a:r>
        </a:p>
      </dgm:t>
    </dgm:pt>
    <dgm:pt modelId="{6A478939-0EFC-FF44-92BC-62D6BE5917F8}" type="pres">
      <dgm:prSet presAssocID="{7F227EB8-21F2-4332-A0C0-C18A1191B112}" presName="Name0" presStyleCnt="0">
        <dgm:presLayoutVars>
          <dgm:animLvl val="lvl"/>
          <dgm:resizeHandles val="exact"/>
        </dgm:presLayoutVars>
      </dgm:prSet>
      <dgm:spPr/>
    </dgm:pt>
    <dgm:pt modelId="{CD43FFBD-2FEE-0649-8BC9-9E1991D898BF}" type="pres">
      <dgm:prSet presAssocID="{E3861EC3-3CB7-49CA-AD37-1879F7B8AF9E}" presName="compositeNode" presStyleCnt="0">
        <dgm:presLayoutVars>
          <dgm:bulletEnabled val="1"/>
        </dgm:presLayoutVars>
      </dgm:prSet>
      <dgm:spPr/>
    </dgm:pt>
    <dgm:pt modelId="{BF206D4A-5505-7F44-9938-1A3C97EDE8F1}" type="pres">
      <dgm:prSet presAssocID="{E3861EC3-3CB7-49CA-AD37-1879F7B8AF9E}" presName="bgRect" presStyleLbl="alignNode1" presStyleIdx="0" presStyleCnt="3"/>
      <dgm:spPr/>
    </dgm:pt>
    <dgm:pt modelId="{797E4087-E0E6-9B4D-8B6A-4FC8F957C49A}" type="pres">
      <dgm:prSet presAssocID="{3E697EDD-4A4F-470F-8BD1-1637BBF3C23F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900C8EF3-1B53-F548-98E1-C72C6920B921}" type="pres">
      <dgm:prSet presAssocID="{E3861EC3-3CB7-49CA-AD37-1879F7B8AF9E}" presName="nodeRect" presStyleLbl="alignNode1" presStyleIdx="0" presStyleCnt="3">
        <dgm:presLayoutVars>
          <dgm:bulletEnabled val="1"/>
        </dgm:presLayoutVars>
      </dgm:prSet>
      <dgm:spPr/>
    </dgm:pt>
    <dgm:pt modelId="{83D1A836-DA87-B046-8DE5-DBFB8FA1CFFE}" type="pres">
      <dgm:prSet presAssocID="{3E697EDD-4A4F-470F-8BD1-1637BBF3C23F}" presName="sibTrans" presStyleCnt="0"/>
      <dgm:spPr/>
    </dgm:pt>
    <dgm:pt modelId="{8DD8982D-2FE0-4A46-9A95-3DBE2AD8E475}" type="pres">
      <dgm:prSet presAssocID="{C86CAE05-F3D6-448D-91C3-4CED8F41A599}" presName="compositeNode" presStyleCnt="0">
        <dgm:presLayoutVars>
          <dgm:bulletEnabled val="1"/>
        </dgm:presLayoutVars>
      </dgm:prSet>
      <dgm:spPr/>
    </dgm:pt>
    <dgm:pt modelId="{897A371D-727C-7A46-B653-9942F4C7DBDC}" type="pres">
      <dgm:prSet presAssocID="{C86CAE05-F3D6-448D-91C3-4CED8F41A599}" presName="bgRect" presStyleLbl="alignNode1" presStyleIdx="1" presStyleCnt="3"/>
      <dgm:spPr/>
    </dgm:pt>
    <dgm:pt modelId="{BEDE44D0-C78D-4148-8412-826177C6C8DD}" type="pres">
      <dgm:prSet presAssocID="{4FFD33DC-2680-4A9D-8217-E47BFC4575BF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57ABAA17-9370-6F4D-A8A0-37099960F9D8}" type="pres">
      <dgm:prSet presAssocID="{C86CAE05-F3D6-448D-91C3-4CED8F41A599}" presName="nodeRect" presStyleLbl="alignNode1" presStyleIdx="1" presStyleCnt="3">
        <dgm:presLayoutVars>
          <dgm:bulletEnabled val="1"/>
        </dgm:presLayoutVars>
      </dgm:prSet>
      <dgm:spPr/>
    </dgm:pt>
    <dgm:pt modelId="{7B29D702-6B10-D246-A5A8-8B89A56143F6}" type="pres">
      <dgm:prSet presAssocID="{4FFD33DC-2680-4A9D-8217-E47BFC4575BF}" presName="sibTrans" presStyleCnt="0"/>
      <dgm:spPr/>
    </dgm:pt>
    <dgm:pt modelId="{A5BBC3B4-4CC8-B642-A96F-F58D5C64A96B}" type="pres">
      <dgm:prSet presAssocID="{88855EDF-F602-4FC0-96B3-F56DFB456675}" presName="compositeNode" presStyleCnt="0">
        <dgm:presLayoutVars>
          <dgm:bulletEnabled val="1"/>
        </dgm:presLayoutVars>
      </dgm:prSet>
      <dgm:spPr/>
    </dgm:pt>
    <dgm:pt modelId="{6110516A-1785-A945-9024-357CA44DD481}" type="pres">
      <dgm:prSet presAssocID="{88855EDF-F602-4FC0-96B3-F56DFB456675}" presName="bgRect" presStyleLbl="alignNode1" presStyleIdx="2" presStyleCnt="3"/>
      <dgm:spPr/>
    </dgm:pt>
    <dgm:pt modelId="{1DF43EFD-526E-C445-99D8-B9E2684963D6}" type="pres">
      <dgm:prSet presAssocID="{9DC77D31-ED5D-45A6-85C7-89A49E592715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3A9A0AA8-FA51-E94A-96E6-F5E97A47AA2B}" type="pres">
      <dgm:prSet presAssocID="{88855EDF-F602-4FC0-96B3-F56DFB456675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4EFAC301-CA24-2046-B3EB-3451CF9802D2}" type="presOf" srcId="{88855EDF-F602-4FC0-96B3-F56DFB456675}" destId="{3A9A0AA8-FA51-E94A-96E6-F5E97A47AA2B}" srcOrd="1" destOrd="0" presId="urn:microsoft.com/office/officeart/2016/7/layout/LinearBlockProcessNumbered"/>
    <dgm:cxn modelId="{61ADE31E-077C-E545-966E-3B09ACF30C63}" type="presOf" srcId="{7F227EB8-21F2-4332-A0C0-C18A1191B112}" destId="{6A478939-0EFC-FF44-92BC-62D6BE5917F8}" srcOrd="0" destOrd="0" presId="urn:microsoft.com/office/officeart/2016/7/layout/LinearBlockProcessNumbered"/>
    <dgm:cxn modelId="{8DC5E93E-5DDF-4494-A544-A1CF4C341B11}" srcId="{7F227EB8-21F2-4332-A0C0-C18A1191B112}" destId="{E3861EC3-3CB7-49CA-AD37-1879F7B8AF9E}" srcOrd="0" destOrd="0" parTransId="{4A7BE02A-EA9A-4EB8-958A-F0CAA33AED10}" sibTransId="{3E697EDD-4A4F-470F-8BD1-1637BBF3C23F}"/>
    <dgm:cxn modelId="{6DCF414D-26A3-C74F-BAA4-AB3E35E12707}" type="presOf" srcId="{9DC77D31-ED5D-45A6-85C7-89A49E592715}" destId="{1DF43EFD-526E-C445-99D8-B9E2684963D6}" srcOrd="0" destOrd="0" presId="urn:microsoft.com/office/officeart/2016/7/layout/LinearBlockProcessNumbered"/>
    <dgm:cxn modelId="{EB628962-9041-DE40-82DD-A53FC3E62EEB}" type="presOf" srcId="{4FFD33DC-2680-4A9D-8217-E47BFC4575BF}" destId="{BEDE44D0-C78D-4148-8412-826177C6C8DD}" srcOrd="0" destOrd="0" presId="urn:microsoft.com/office/officeart/2016/7/layout/LinearBlockProcessNumbered"/>
    <dgm:cxn modelId="{4D1D1B7E-6918-494A-996B-155586A37417}" type="presOf" srcId="{88855EDF-F602-4FC0-96B3-F56DFB456675}" destId="{6110516A-1785-A945-9024-357CA44DD481}" srcOrd="0" destOrd="0" presId="urn:microsoft.com/office/officeart/2016/7/layout/LinearBlockProcessNumbered"/>
    <dgm:cxn modelId="{F8A9B181-3FF3-4051-B12F-AEC41DFAE99B}" srcId="{7F227EB8-21F2-4332-A0C0-C18A1191B112}" destId="{88855EDF-F602-4FC0-96B3-F56DFB456675}" srcOrd="2" destOrd="0" parTransId="{1D504EBB-E7E8-4345-9F8B-F56374E0BA72}" sibTransId="{9DC77D31-ED5D-45A6-85C7-89A49E592715}"/>
    <dgm:cxn modelId="{986BA784-6B75-429D-8E39-B12247BC65F1}" srcId="{7F227EB8-21F2-4332-A0C0-C18A1191B112}" destId="{C86CAE05-F3D6-448D-91C3-4CED8F41A599}" srcOrd="1" destOrd="0" parTransId="{8337215E-9BB5-4F65-BB34-A5884C02FE9C}" sibTransId="{4FFD33DC-2680-4A9D-8217-E47BFC4575BF}"/>
    <dgm:cxn modelId="{C6619986-8AD0-3042-9A81-CDC4D7C9F816}" type="presOf" srcId="{E3861EC3-3CB7-49CA-AD37-1879F7B8AF9E}" destId="{BF206D4A-5505-7F44-9938-1A3C97EDE8F1}" srcOrd="0" destOrd="0" presId="urn:microsoft.com/office/officeart/2016/7/layout/LinearBlockProcessNumbered"/>
    <dgm:cxn modelId="{2E0D82BF-D782-1343-90DC-8AB5D2DFD193}" type="presOf" srcId="{C86CAE05-F3D6-448D-91C3-4CED8F41A599}" destId="{57ABAA17-9370-6F4D-A8A0-37099960F9D8}" srcOrd="1" destOrd="0" presId="urn:microsoft.com/office/officeart/2016/7/layout/LinearBlockProcessNumbered"/>
    <dgm:cxn modelId="{19C98EC9-4A60-B842-8B09-D668941CCB76}" type="presOf" srcId="{C86CAE05-F3D6-448D-91C3-4CED8F41A599}" destId="{897A371D-727C-7A46-B653-9942F4C7DBDC}" srcOrd="0" destOrd="0" presId="urn:microsoft.com/office/officeart/2016/7/layout/LinearBlockProcessNumbered"/>
    <dgm:cxn modelId="{15499ED8-B610-2246-9142-3388F5E8C63B}" type="presOf" srcId="{3E697EDD-4A4F-470F-8BD1-1637BBF3C23F}" destId="{797E4087-E0E6-9B4D-8B6A-4FC8F957C49A}" srcOrd="0" destOrd="0" presId="urn:microsoft.com/office/officeart/2016/7/layout/LinearBlockProcessNumbered"/>
    <dgm:cxn modelId="{66D1EBE2-D02A-C540-B27A-711018493020}" type="presOf" srcId="{E3861EC3-3CB7-49CA-AD37-1879F7B8AF9E}" destId="{900C8EF3-1B53-F548-98E1-C72C6920B921}" srcOrd="1" destOrd="0" presId="urn:microsoft.com/office/officeart/2016/7/layout/LinearBlockProcessNumbered"/>
    <dgm:cxn modelId="{7D8DAA41-C6E9-F14C-ACE6-3A22714402DB}" type="presParOf" srcId="{6A478939-0EFC-FF44-92BC-62D6BE5917F8}" destId="{CD43FFBD-2FEE-0649-8BC9-9E1991D898BF}" srcOrd="0" destOrd="0" presId="urn:microsoft.com/office/officeart/2016/7/layout/LinearBlockProcessNumbered"/>
    <dgm:cxn modelId="{64B718D0-4255-D546-AC85-1ADFA1F41ED9}" type="presParOf" srcId="{CD43FFBD-2FEE-0649-8BC9-9E1991D898BF}" destId="{BF206D4A-5505-7F44-9938-1A3C97EDE8F1}" srcOrd="0" destOrd="0" presId="urn:microsoft.com/office/officeart/2016/7/layout/LinearBlockProcessNumbered"/>
    <dgm:cxn modelId="{E02962B7-3ECA-6445-899C-5B50A4C8ECAB}" type="presParOf" srcId="{CD43FFBD-2FEE-0649-8BC9-9E1991D898BF}" destId="{797E4087-E0E6-9B4D-8B6A-4FC8F957C49A}" srcOrd="1" destOrd="0" presId="urn:microsoft.com/office/officeart/2016/7/layout/LinearBlockProcessNumbered"/>
    <dgm:cxn modelId="{2A8462C7-160C-C245-9F27-B437322318BC}" type="presParOf" srcId="{CD43FFBD-2FEE-0649-8BC9-9E1991D898BF}" destId="{900C8EF3-1B53-F548-98E1-C72C6920B921}" srcOrd="2" destOrd="0" presId="urn:microsoft.com/office/officeart/2016/7/layout/LinearBlockProcessNumbered"/>
    <dgm:cxn modelId="{02CE456C-BD0C-8B4A-8AA2-38536B2C575A}" type="presParOf" srcId="{6A478939-0EFC-FF44-92BC-62D6BE5917F8}" destId="{83D1A836-DA87-B046-8DE5-DBFB8FA1CFFE}" srcOrd="1" destOrd="0" presId="urn:microsoft.com/office/officeart/2016/7/layout/LinearBlockProcessNumbered"/>
    <dgm:cxn modelId="{948CCD24-C37F-8848-854D-9E46CC7991D7}" type="presParOf" srcId="{6A478939-0EFC-FF44-92BC-62D6BE5917F8}" destId="{8DD8982D-2FE0-4A46-9A95-3DBE2AD8E475}" srcOrd="2" destOrd="0" presId="urn:microsoft.com/office/officeart/2016/7/layout/LinearBlockProcessNumbered"/>
    <dgm:cxn modelId="{3C228C82-5036-F04D-BDF3-45F897F7F4C5}" type="presParOf" srcId="{8DD8982D-2FE0-4A46-9A95-3DBE2AD8E475}" destId="{897A371D-727C-7A46-B653-9942F4C7DBDC}" srcOrd="0" destOrd="0" presId="urn:microsoft.com/office/officeart/2016/7/layout/LinearBlockProcessNumbered"/>
    <dgm:cxn modelId="{DEAE7D66-D19A-F340-B2FF-25A81A02D98E}" type="presParOf" srcId="{8DD8982D-2FE0-4A46-9A95-3DBE2AD8E475}" destId="{BEDE44D0-C78D-4148-8412-826177C6C8DD}" srcOrd="1" destOrd="0" presId="urn:microsoft.com/office/officeart/2016/7/layout/LinearBlockProcessNumbered"/>
    <dgm:cxn modelId="{8F8691ED-AF15-6D42-B55D-DA113E8CEDBB}" type="presParOf" srcId="{8DD8982D-2FE0-4A46-9A95-3DBE2AD8E475}" destId="{57ABAA17-9370-6F4D-A8A0-37099960F9D8}" srcOrd="2" destOrd="0" presId="urn:microsoft.com/office/officeart/2016/7/layout/LinearBlockProcessNumbered"/>
    <dgm:cxn modelId="{8D757F03-6AD2-FC42-996C-56CDE293836D}" type="presParOf" srcId="{6A478939-0EFC-FF44-92BC-62D6BE5917F8}" destId="{7B29D702-6B10-D246-A5A8-8B89A56143F6}" srcOrd="3" destOrd="0" presId="urn:microsoft.com/office/officeart/2016/7/layout/LinearBlockProcessNumbered"/>
    <dgm:cxn modelId="{B8BACDA2-24C6-204F-8BFD-1D487D3AFA6B}" type="presParOf" srcId="{6A478939-0EFC-FF44-92BC-62D6BE5917F8}" destId="{A5BBC3B4-4CC8-B642-A96F-F58D5C64A96B}" srcOrd="4" destOrd="0" presId="urn:microsoft.com/office/officeart/2016/7/layout/LinearBlockProcessNumbered"/>
    <dgm:cxn modelId="{B19A5EB2-0B7F-8B4B-BF1A-8881A751AEE2}" type="presParOf" srcId="{A5BBC3B4-4CC8-B642-A96F-F58D5C64A96B}" destId="{6110516A-1785-A945-9024-357CA44DD481}" srcOrd="0" destOrd="0" presId="urn:microsoft.com/office/officeart/2016/7/layout/LinearBlockProcessNumbered"/>
    <dgm:cxn modelId="{C7A99A07-357F-2848-AC58-5DEA35361409}" type="presParOf" srcId="{A5BBC3B4-4CC8-B642-A96F-F58D5C64A96B}" destId="{1DF43EFD-526E-C445-99D8-B9E2684963D6}" srcOrd="1" destOrd="0" presId="urn:microsoft.com/office/officeart/2016/7/layout/LinearBlockProcessNumbered"/>
    <dgm:cxn modelId="{A4032ED5-BF09-A747-A177-F78D534EF2ED}" type="presParOf" srcId="{A5BBC3B4-4CC8-B642-A96F-F58D5C64A96B}" destId="{3A9A0AA8-FA51-E94A-96E6-F5E97A47AA2B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F7B726-D061-4B42-AB58-314A549B8AEC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FA5A549-F91E-438C-AFA1-C398A1B7A62B}">
      <dgm:prSet/>
      <dgm:spPr/>
      <dgm:t>
        <a:bodyPr/>
        <a:lstStyle/>
        <a:p>
          <a:r>
            <a:rPr lang="uk-UA"/>
            <a:t>10%</a:t>
          </a:r>
          <a:endParaRPr lang="en-US"/>
        </a:p>
      </dgm:t>
    </dgm:pt>
    <dgm:pt modelId="{328B2BDB-18C4-4C04-8329-D0061C32ABE0}" type="parTrans" cxnId="{2F7EC7C0-642A-4B9B-8606-846F1967453C}">
      <dgm:prSet/>
      <dgm:spPr/>
      <dgm:t>
        <a:bodyPr/>
        <a:lstStyle/>
        <a:p>
          <a:endParaRPr lang="en-US"/>
        </a:p>
      </dgm:t>
    </dgm:pt>
    <dgm:pt modelId="{2A79ED74-014E-4AAA-91B0-0CAFF46B9A06}" type="sibTrans" cxnId="{2F7EC7C0-642A-4B9B-8606-846F1967453C}">
      <dgm:prSet/>
      <dgm:spPr/>
      <dgm:t>
        <a:bodyPr/>
        <a:lstStyle/>
        <a:p>
          <a:endParaRPr lang="en-US"/>
        </a:p>
      </dgm:t>
    </dgm:pt>
    <dgm:pt modelId="{CC3E9B56-486A-495B-8ECD-96A1B80E075D}">
      <dgm:prSet/>
      <dgm:spPr/>
      <dgm:t>
        <a:bodyPr/>
        <a:lstStyle/>
        <a:p>
          <a:r>
            <a:rPr lang="uk-UA"/>
            <a:t>1 рік</a:t>
          </a:r>
          <a:endParaRPr lang="en-US"/>
        </a:p>
      </dgm:t>
    </dgm:pt>
    <dgm:pt modelId="{CFB52A61-818B-461E-81A9-9955AD5E2F58}" type="parTrans" cxnId="{F2787F34-667E-49A6-9C15-0152FAAF7A49}">
      <dgm:prSet/>
      <dgm:spPr/>
      <dgm:t>
        <a:bodyPr/>
        <a:lstStyle/>
        <a:p>
          <a:endParaRPr lang="en-US"/>
        </a:p>
      </dgm:t>
    </dgm:pt>
    <dgm:pt modelId="{6BE97F62-F875-4458-AC08-FCC70AC8703C}" type="sibTrans" cxnId="{F2787F34-667E-49A6-9C15-0152FAAF7A49}">
      <dgm:prSet/>
      <dgm:spPr/>
      <dgm:t>
        <a:bodyPr/>
        <a:lstStyle/>
        <a:p>
          <a:endParaRPr lang="en-US"/>
        </a:p>
      </dgm:t>
    </dgm:pt>
    <dgm:pt modelId="{907E0EFF-D9A6-4B0A-804F-CEADAC9DA815}">
      <dgm:prSet/>
      <dgm:spPr/>
      <dgm:t>
        <a:bodyPr/>
        <a:lstStyle/>
        <a:p>
          <a:r>
            <a:rPr lang="uk-UA"/>
            <a:t>Сума вкладу 1000 грн.</a:t>
          </a:r>
          <a:endParaRPr lang="en-US"/>
        </a:p>
      </dgm:t>
    </dgm:pt>
    <dgm:pt modelId="{AB199D4A-9532-4CB6-BC71-EB84218986DA}" type="parTrans" cxnId="{18B134DE-1BA2-4940-9CA2-8EFB1D6F56A8}">
      <dgm:prSet/>
      <dgm:spPr/>
      <dgm:t>
        <a:bodyPr/>
        <a:lstStyle/>
        <a:p>
          <a:endParaRPr lang="en-US"/>
        </a:p>
      </dgm:t>
    </dgm:pt>
    <dgm:pt modelId="{D078A0C8-6561-420A-A489-893BA30BC033}" type="sibTrans" cxnId="{18B134DE-1BA2-4940-9CA2-8EFB1D6F56A8}">
      <dgm:prSet/>
      <dgm:spPr/>
      <dgm:t>
        <a:bodyPr/>
        <a:lstStyle/>
        <a:p>
          <a:endParaRPr lang="en-US"/>
        </a:p>
      </dgm:t>
    </dgm:pt>
    <dgm:pt modelId="{2D139336-BD2B-4803-B019-892A9D374883}">
      <dgm:prSet/>
      <dgm:spPr/>
      <dgm:t>
        <a:bodyPr/>
        <a:lstStyle/>
        <a:p>
          <a:r>
            <a:rPr lang="en-US"/>
            <a:t>FV = 1000+1000*0,1*1 = 1100 </a:t>
          </a:r>
          <a:r>
            <a:rPr lang="uk-UA"/>
            <a:t>грн.</a:t>
          </a:r>
          <a:endParaRPr lang="en-US"/>
        </a:p>
      </dgm:t>
    </dgm:pt>
    <dgm:pt modelId="{67DA63B1-2245-4150-9646-400D70044B50}" type="parTrans" cxnId="{068AB514-F0C1-4F8D-B16D-FF5492B24566}">
      <dgm:prSet/>
      <dgm:spPr/>
      <dgm:t>
        <a:bodyPr/>
        <a:lstStyle/>
        <a:p>
          <a:endParaRPr lang="en-US"/>
        </a:p>
      </dgm:t>
    </dgm:pt>
    <dgm:pt modelId="{15FEF570-8A67-4DBF-9F5C-274D3B639D1D}" type="sibTrans" cxnId="{068AB514-F0C1-4F8D-B16D-FF5492B24566}">
      <dgm:prSet/>
      <dgm:spPr/>
      <dgm:t>
        <a:bodyPr/>
        <a:lstStyle/>
        <a:p>
          <a:endParaRPr lang="en-US"/>
        </a:p>
      </dgm:t>
    </dgm:pt>
    <dgm:pt modelId="{8CB3FEA2-B1E3-1447-99ED-E3C3786DFF59}" type="pres">
      <dgm:prSet presAssocID="{EEF7B726-D061-4B42-AB58-314A549B8AEC}" presName="vert0" presStyleCnt="0">
        <dgm:presLayoutVars>
          <dgm:dir/>
          <dgm:animOne val="branch"/>
          <dgm:animLvl val="lvl"/>
        </dgm:presLayoutVars>
      </dgm:prSet>
      <dgm:spPr/>
    </dgm:pt>
    <dgm:pt modelId="{3E110A89-CB92-894E-B531-1FEFE79E19C7}" type="pres">
      <dgm:prSet presAssocID="{DFA5A549-F91E-438C-AFA1-C398A1B7A62B}" presName="thickLine" presStyleLbl="alignNode1" presStyleIdx="0" presStyleCnt="4"/>
      <dgm:spPr/>
    </dgm:pt>
    <dgm:pt modelId="{9B857D17-3332-6B46-82A0-14A57A3CFE10}" type="pres">
      <dgm:prSet presAssocID="{DFA5A549-F91E-438C-AFA1-C398A1B7A62B}" presName="horz1" presStyleCnt="0"/>
      <dgm:spPr/>
    </dgm:pt>
    <dgm:pt modelId="{373131FD-2DD8-AC4A-8733-47733DF01B6A}" type="pres">
      <dgm:prSet presAssocID="{DFA5A549-F91E-438C-AFA1-C398A1B7A62B}" presName="tx1" presStyleLbl="revTx" presStyleIdx="0" presStyleCnt="4"/>
      <dgm:spPr/>
    </dgm:pt>
    <dgm:pt modelId="{19C5E961-F524-6C45-BBAD-F721FE34EAE7}" type="pres">
      <dgm:prSet presAssocID="{DFA5A549-F91E-438C-AFA1-C398A1B7A62B}" presName="vert1" presStyleCnt="0"/>
      <dgm:spPr/>
    </dgm:pt>
    <dgm:pt modelId="{2C864BDE-BD6B-CA48-AFF7-78A3B9CE080A}" type="pres">
      <dgm:prSet presAssocID="{CC3E9B56-486A-495B-8ECD-96A1B80E075D}" presName="thickLine" presStyleLbl="alignNode1" presStyleIdx="1" presStyleCnt="4"/>
      <dgm:spPr/>
    </dgm:pt>
    <dgm:pt modelId="{AC63C46D-8CAE-CA46-8451-AB4BC3783B8D}" type="pres">
      <dgm:prSet presAssocID="{CC3E9B56-486A-495B-8ECD-96A1B80E075D}" presName="horz1" presStyleCnt="0"/>
      <dgm:spPr/>
    </dgm:pt>
    <dgm:pt modelId="{C5993ED9-F6E0-A04F-9630-46146197A8E3}" type="pres">
      <dgm:prSet presAssocID="{CC3E9B56-486A-495B-8ECD-96A1B80E075D}" presName="tx1" presStyleLbl="revTx" presStyleIdx="1" presStyleCnt="4"/>
      <dgm:spPr/>
    </dgm:pt>
    <dgm:pt modelId="{36E67FBD-35E1-B345-A949-6CA8C442BD4D}" type="pres">
      <dgm:prSet presAssocID="{CC3E9B56-486A-495B-8ECD-96A1B80E075D}" presName="vert1" presStyleCnt="0"/>
      <dgm:spPr/>
    </dgm:pt>
    <dgm:pt modelId="{DFD20236-1AE4-0C41-9455-1E97CAACA013}" type="pres">
      <dgm:prSet presAssocID="{907E0EFF-D9A6-4B0A-804F-CEADAC9DA815}" presName="thickLine" presStyleLbl="alignNode1" presStyleIdx="2" presStyleCnt="4"/>
      <dgm:spPr/>
    </dgm:pt>
    <dgm:pt modelId="{63729713-1617-F141-BB63-763E48FD12D6}" type="pres">
      <dgm:prSet presAssocID="{907E0EFF-D9A6-4B0A-804F-CEADAC9DA815}" presName="horz1" presStyleCnt="0"/>
      <dgm:spPr/>
    </dgm:pt>
    <dgm:pt modelId="{38A70D85-2F28-0D4B-BC63-46D5B33BF879}" type="pres">
      <dgm:prSet presAssocID="{907E0EFF-D9A6-4B0A-804F-CEADAC9DA815}" presName="tx1" presStyleLbl="revTx" presStyleIdx="2" presStyleCnt="4"/>
      <dgm:spPr/>
    </dgm:pt>
    <dgm:pt modelId="{85F54216-6B34-E24F-A464-DE76A256913C}" type="pres">
      <dgm:prSet presAssocID="{907E0EFF-D9A6-4B0A-804F-CEADAC9DA815}" presName="vert1" presStyleCnt="0"/>
      <dgm:spPr/>
    </dgm:pt>
    <dgm:pt modelId="{E2F533C2-E845-DC4A-82A1-8107F00BF76F}" type="pres">
      <dgm:prSet presAssocID="{2D139336-BD2B-4803-B019-892A9D374883}" presName="thickLine" presStyleLbl="alignNode1" presStyleIdx="3" presStyleCnt="4"/>
      <dgm:spPr/>
    </dgm:pt>
    <dgm:pt modelId="{CC423A3B-F13B-8B45-998A-6D46E85FB18F}" type="pres">
      <dgm:prSet presAssocID="{2D139336-BD2B-4803-B019-892A9D374883}" presName="horz1" presStyleCnt="0"/>
      <dgm:spPr/>
    </dgm:pt>
    <dgm:pt modelId="{8997EDC6-8D8E-C34E-A90F-BFAD8FA9A34C}" type="pres">
      <dgm:prSet presAssocID="{2D139336-BD2B-4803-B019-892A9D374883}" presName="tx1" presStyleLbl="revTx" presStyleIdx="3" presStyleCnt="4"/>
      <dgm:spPr/>
    </dgm:pt>
    <dgm:pt modelId="{D0C0D98E-FBA3-7748-A7C0-57B5A90771ED}" type="pres">
      <dgm:prSet presAssocID="{2D139336-BD2B-4803-B019-892A9D374883}" presName="vert1" presStyleCnt="0"/>
      <dgm:spPr/>
    </dgm:pt>
  </dgm:ptLst>
  <dgm:cxnLst>
    <dgm:cxn modelId="{068AB514-F0C1-4F8D-B16D-FF5492B24566}" srcId="{EEF7B726-D061-4B42-AB58-314A549B8AEC}" destId="{2D139336-BD2B-4803-B019-892A9D374883}" srcOrd="3" destOrd="0" parTransId="{67DA63B1-2245-4150-9646-400D70044B50}" sibTransId="{15FEF570-8A67-4DBF-9F5C-274D3B639D1D}"/>
    <dgm:cxn modelId="{587AD81B-A931-1D4C-A966-5595FBACD7D2}" type="presOf" srcId="{907E0EFF-D9A6-4B0A-804F-CEADAC9DA815}" destId="{38A70D85-2F28-0D4B-BC63-46D5B33BF879}" srcOrd="0" destOrd="0" presId="urn:microsoft.com/office/officeart/2008/layout/LinedList"/>
    <dgm:cxn modelId="{F2787F34-667E-49A6-9C15-0152FAAF7A49}" srcId="{EEF7B726-D061-4B42-AB58-314A549B8AEC}" destId="{CC3E9B56-486A-495B-8ECD-96A1B80E075D}" srcOrd="1" destOrd="0" parTransId="{CFB52A61-818B-461E-81A9-9955AD5E2F58}" sibTransId="{6BE97F62-F875-4458-AC08-FCC70AC8703C}"/>
    <dgm:cxn modelId="{40116536-1A6C-8C4F-B15C-98871C918B95}" type="presOf" srcId="{DFA5A549-F91E-438C-AFA1-C398A1B7A62B}" destId="{373131FD-2DD8-AC4A-8733-47733DF01B6A}" srcOrd="0" destOrd="0" presId="urn:microsoft.com/office/officeart/2008/layout/LinedList"/>
    <dgm:cxn modelId="{2BE0E0B1-F276-404D-89AC-83763E1A0AE6}" type="presOf" srcId="{CC3E9B56-486A-495B-8ECD-96A1B80E075D}" destId="{C5993ED9-F6E0-A04F-9630-46146197A8E3}" srcOrd="0" destOrd="0" presId="urn:microsoft.com/office/officeart/2008/layout/LinedList"/>
    <dgm:cxn modelId="{2F7EC7C0-642A-4B9B-8606-846F1967453C}" srcId="{EEF7B726-D061-4B42-AB58-314A549B8AEC}" destId="{DFA5A549-F91E-438C-AFA1-C398A1B7A62B}" srcOrd="0" destOrd="0" parTransId="{328B2BDB-18C4-4C04-8329-D0061C32ABE0}" sibTransId="{2A79ED74-014E-4AAA-91B0-0CAFF46B9A06}"/>
    <dgm:cxn modelId="{AFD893DD-EA89-5245-9341-16F042BBA4B3}" type="presOf" srcId="{2D139336-BD2B-4803-B019-892A9D374883}" destId="{8997EDC6-8D8E-C34E-A90F-BFAD8FA9A34C}" srcOrd="0" destOrd="0" presId="urn:microsoft.com/office/officeart/2008/layout/LinedList"/>
    <dgm:cxn modelId="{18B134DE-1BA2-4940-9CA2-8EFB1D6F56A8}" srcId="{EEF7B726-D061-4B42-AB58-314A549B8AEC}" destId="{907E0EFF-D9A6-4B0A-804F-CEADAC9DA815}" srcOrd="2" destOrd="0" parTransId="{AB199D4A-9532-4CB6-BC71-EB84218986DA}" sibTransId="{D078A0C8-6561-420A-A489-893BA30BC033}"/>
    <dgm:cxn modelId="{DB36A1E8-3F38-3748-AE81-F2C4F7FD425E}" type="presOf" srcId="{EEF7B726-D061-4B42-AB58-314A549B8AEC}" destId="{8CB3FEA2-B1E3-1447-99ED-E3C3786DFF59}" srcOrd="0" destOrd="0" presId="urn:microsoft.com/office/officeart/2008/layout/LinedList"/>
    <dgm:cxn modelId="{570E21EE-EBB1-4645-9694-FF013633D02E}" type="presParOf" srcId="{8CB3FEA2-B1E3-1447-99ED-E3C3786DFF59}" destId="{3E110A89-CB92-894E-B531-1FEFE79E19C7}" srcOrd="0" destOrd="0" presId="urn:microsoft.com/office/officeart/2008/layout/LinedList"/>
    <dgm:cxn modelId="{7A7243FD-DDF0-1E45-82DA-19055EC94F8A}" type="presParOf" srcId="{8CB3FEA2-B1E3-1447-99ED-E3C3786DFF59}" destId="{9B857D17-3332-6B46-82A0-14A57A3CFE10}" srcOrd="1" destOrd="0" presId="urn:microsoft.com/office/officeart/2008/layout/LinedList"/>
    <dgm:cxn modelId="{5B0B2B84-D813-8948-9D81-DE07B0E9475C}" type="presParOf" srcId="{9B857D17-3332-6B46-82A0-14A57A3CFE10}" destId="{373131FD-2DD8-AC4A-8733-47733DF01B6A}" srcOrd="0" destOrd="0" presId="urn:microsoft.com/office/officeart/2008/layout/LinedList"/>
    <dgm:cxn modelId="{7A3E92D7-E795-9C48-B24A-F0F646A9AF46}" type="presParOf" srcId="{9B857D17-3332-6B46-82A0-14A57A3CFE10}" destId="{19C5E961-F524-6C45-BBAD-F721FE34EAE7}" srcOrd="1" destOrd="0" presId="urn:microsoft.com/office/officeart/2008/layout/LinedList"/>
    <dgm:cxn modelId="{B0216E0E-FC67-4C41-81AB-3715E13F0279}" type="presParOf" srcId="{8CB3FEA2-B1E3-1447-99ED-E3C3786DFF59}" destId="{2C864BDE-BD6B-CA48-AFF7-78A3B9CE080A}" srcOrd="2" destOrd="0" presId="urn:microsoft.com/office/officeart/2008/layout/LinedList"/>
    <dgm:cxn modelId="{9DAAC381-2F0A-D546-BFA5-C089859AAC9F}" type="presParOf" srcId="{8CB3FEA2-B1E3-1447-99ED-E3C3786DFF59}" destId="{AC63C46D-8CAE-CA46-8451-AB4BC3783B8D}" srcOrd="3" destOrd="0" presId="urn:microsoft.com/office/officeart/2008/layout/LinedList"/>
    <dgm:cxn modelId="{9000F70F-F209-3349-98E6-598A6A525899}" type="presParOf" srcId="{AC63C46D-8CAE-CA46-8451-AB4BC3783B8D}" destId="{C5993ED9-F6E0-A04F-9630-46146197A8E3}" srcOrd="0" destOrd="0" presId="urn:microsoft.com/office/officeart/2008/layout/LinedList"/>
    <dgm:cxn modelId="{796BA404-6378-7745-B9D3-52894685D146}" type="presParOf" srcId="{AC63C46D-8CAE-CA46-8451-AB4BC3783B8D}" destId="{36E67FBD-35E1-B345-A949-6CA8C442BD4D}" srcOrd="1" destOrd="0" presId="urn:microsoft.com/office/officeart/2008/layout/LinedList"/>
    <dgm:cxn modelId="{73A385C4-410C-3040-BC9F-546A09AB59C5}" type="presParOf" srcId="{8CB3FEA2-B1E3-1447-99ED-E3C3786DFF59}" destId="{DFD20236-1AE4-0C41-9455-1E97CAACA013}" srcOrd="4" destOrd="0" presId="urn:microsoft.com/office/officeart/2008/layout/LinedList"/>
    <dgm:cxn modelId="{BDB79357-CFE2-E248-895B-D878460F308A}" type="presParOf" srcId="{8CB3FEA2-B1E3-1447-99ED-E3C3786DFF59}" destId="{63729713-1617-F141-BB63-763E48FD12D6}" srcOrd="5" destOrd="0" presId="urn:microsoft.com/office/officeart/2008/layout/LinedList"/>
    <dgm:cxn modelId="{CAE0F5FC-2879-C445-A7A2-D0DA8DD4F54C}" type="presParOf" srcId="{63729713-1617-F141-BB63-763E48FD12D6}" destId="{38A70D85-2F28-0D4B-BC63-46D5B33BF879}" srcOrd="0" destOrd="0" presId="urn:microsoft.com/office/officeart/2008/layout/LinedList"/>
    <dgm:cxn modelId="{B8E0AAED-E3E0-1040-AEC2-B73BD911E765}" type="presParOf" srcId="{63729713-1617-F141-BB63-763E48FD12D6}" destId="{85F54216-6B34-E24F-A464-DE76A256913C}" srcOrd="1" destOrd="0" presId="urn:microsoft.com/office/officeart/2008/layout/LinedList"/>
    <dgm:cxn modelId="{B5BE36C1-17C8-2044-9B8C-954299317B8F}" type="presParOf" srcId="{8CB3FEA2-B1E3-1447-99ED-E3C3786DFF59}" destId="{E2F533C2-E845-DC4A-82A1-8107F00BF76F}" srcOrd="6" destOrd="0" presId="urn:microsoft.com/office/officeart/2008/layout/LinedList"/>
    <dgm:cxn modelId="{2334DCD7-A2E6-5F48-97A9-F670BD1F5A86}" type="presParOf" srcId="{8CB3FEA2-B1E3-1447-99ED-E3C3786DFF59}" destId="{CC423A3B-F13B-8B45-998A-6D46E85FB18F}" srcOrd="7" destOrd="0" presId="urn:microsoft.com/office/officeart/2008/layout/LinedList"/>
    <dgm:cxn modelId="{CF80985D-CEE3-DE45-B174-CDCDCCFA3288}" type="presParOf" srcId="{CC423A3B-F13B-8B45-998A-6D46E85FB18F}" destId="{8997EDC6-8D8E-C34E-A90F-BFAD8FA9A34C}" srcOrd="0" destOrd="0" presId="urn:microsoft.com/office/officeart/2008/layout/LinedList"/>
    <dgm:cxn modelId="{D17B570F-5A10-A24F-95FD-351EB767EF19}" type="presParOf" srcId="{CC423A3B-F13B-8B45-998A-6D46E85FB18F}" destId="{D0C0D98E-FBA3-7748-A7C0-57B5A90771E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095E39-213E-42BD-BB0B-81DE97AF9EE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29211B9-A551-424C-B76E-32128DB7C5C7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1000 грн.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C46A91-BED2-462D-A9E8-567D8DAE54AD}" type="parTrans" cxnId="{729A88FC-B763-491B-96DE-2142FA8A2A2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F5645B-1595-4EE9-B52C-D2715F380C01}" type="sibTrans" cxnId="{729A88FC-B763-491B-96DE-2142FA8A2A2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84A1FE-85FE-4A7C-8C4F-DF215A2AFDFB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20%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146EC1-2149-4E4C-A33D-B1B0BE389645}" type="parTrans" cxnId="{710987AE-3D09-4518-BAEE-1C8FF7E80335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0370EC-A6E3-4434-A95E-EEEB924E7BFC}" type="sibTrans" cxnId="{710987AE-3D09-4518-BAEE-1C8FF7E80335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092E14-8FD2-4A1C-A87D-16793CDE9652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3 роки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043289-82BB-404E-8AA1-F75028D66580}" type="parTrans" cxnId="{656751C2-BB8A-4DC2-8025-9FD36F7BF31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6E4DFA-EBDD-4CD1-A066-43A930C818E0}" type="sibTrans" cxnId="{656751C2-BB8A-4DC2-8025-9FD36F7BF31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5598FB-5E5A-4C6F-BF38-7BEEBF64172E}">
      <dgm:prSet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FV = 1000*(1+0,2)</a:t>
          </a:r>
          <a:r>
            <a:rPr lang="en-US" baseline="3000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=1728 </a:t>
          </a:r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грн.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5B4A46-6E23-4327-974D-E4AB944249CC}" type="parTrans" cxnId="{4AFCC80E-9A87-437C-987F-47C75AF65B0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E36F5E-C947-47C6-8E92-10044F882D81}" type="sibTrans" cxnId="{4AFCC80E-9A87-437C-987F-47C75AF65B0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99E4C1-8B5C-A04B-916F-01669B879749}" type="pres">
      <dgm:prSet presAssocID="{F5095E39-213E-42BD-BB0B-81DE97AF9EEE}" presName="linear" presStyleCnt="0">
        <dgm:presLayoutVars>
          <dgm:animLvl val="lvl"/>
          <dgm:resizeHandles val="exact"/>
        </dgm:presLayoutVars>
      </dgm:prSet>
      <dgm:spPr/>
    </dgm:pt>
    <dgm:pt modelId="{06130039-1EE5-1940-9789-7CFE2FC3D172}" type="pres">
      <dgm:prSet presAssocID="{B29211B9-A551-424C-B76E-32128DB7C5C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877BF42-1580-E543-ABF1-96B6CF8CC394}" type="pres">
      <dgm:prSet presAssocID="{A4F5645B-1595-4EE9-B52C-D2715F380C01}" presName="spacer" presStyleCnt="0"/>
      <dgm:spPr/>
    </dgm:pt>
    <dgm:pt modelId="{392D50A7-EE9A-7F4A-AC9B-C08F86141095}" type="pres">
      <dgm:prSet presAssocID="{C284A1FE-85FE-4A7C-8C4F-DF215A2AFDF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24B2B45-695E-2D4D-8A8B-80E43A401020}" type="pres">
      <dgm:prSet presAssocID="{720370EC-A6E3-4434-A95E-EEEB924E7BFC}" presName="spacer" presStyleCnt="0"/>
      <dgm:spPr/>
    </dgm:pt>
    <dgm:pt modelId="{4959CA47-9170-404A-9975-91CAF52E237D}" type="pres">
      <dgm:prSet presAssocID="{E2092E14-8FD2-4A1C-A87D-16793CDE965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01C6291-A31E-6344-8325-98EAAB201070}" type="pres">
      <dgm:prSet presAssocID="{8B6E4DFA-EBDD-4CD1-A066-43A930C818E0}" presName="spacer" presStyleCnt="0"/>
      <dgm:spPr/>
    </dgm:pt>
    <dgm:pt modelId="{FF7A1758-A64C-0946-8ACE-CE96208C3CDE}" type="pres">
      <dgm:prSet presAssocID="{275598FB-5E5A-4C6F-BF38-7BEEBF64172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93E1702-27E0-5842-B92D-A4CAEBD30DCA}" type="presOf" srcId="{B29211B9-A551-424C-B76E-32128DB7C5C7}" destId="{06130039-1EE5-1940-9789-7CFE2FC3D172}" srcOrd="0" destOrd="0" presId="urn:microsoft.com/office/officeart/2005/8/layout/vList2"/>
    <dgm:cxn modelId="{4AFCC80E-9A87-437C-987F-47C75AF65B03}" srcId="{F5095E39-213E-42BD-BB0B-81DE97AF9EEE}" destId="{275598FB-5E5A-4C6F-BF38-7BEEBF64172E}" srcOrd="3" destOrd="0" parTransId="{3C5B4A46-6E23-4327-974D-E4AB944249CC}" sibTransId="{3EE36F5E-C947-47C6-8E92-10044F882D81}"/>
    <dgm:cxn modelId="{403BD980-9554-0A40-8E55-46275C99778F}" type="presOf" srcId="{F5095E39-213E-42BD-BB0B-81DE97AF9EEE}" destId="{A499E4C1-8B5C-A04B-916F-01669B879749}" srcOrd="0" destOrd="0" presId="urn:microsoft.com/office/officeart/2005/8/layout/vList2"/>
    <dgm:cxn modelId="{20694783-E377-F247-B8C3-5E466F7F2113}" type="presOf" srcId="{275598FB-5E5A-4C6F-BF38-7BEEBF64172E}" destId="{FF7A1758-A64C-0946-8ACE-CE96208C3CDE}" srcOrd="0" destOrd="0" presId="urn:microsoft.com/office/officeart/2005/8/layout/vList2"/>
    <dgm:cxn modelId="{710987AE-3D09-4518-BAEE-1C8FF7E80335}" srcId="{F5095E39-213E-42BD-BB0B-81DE97AF9EEE}" destId="{C284A1FE-85FE-4A7C-8C4F-DF215A2AFDFB}" srcOrd="1" destOrd="0" parTransId="{1F146EC1-2149-4E4C-A33D-B1B0BE389645}" sibTransId="{720370EC-A6E3-4434-A95E-EEEB924E7BFC}"/>
    <dgm:cxn modelId="{72927EB1-6806-F842-8036-5DD20D3DE801}" type="presOf" srcId="{E2092E14-8FD2-4A1C-A87D-16793CDE9652}" destId="{4959CA47-9170-404A-9975-91CAF52E237D}" srcOrd="0" destOrd="0" presId="urn:microsoft.com/office/officeart/2005/8/layout/vList2"/>
    <dgm:cxn modelId="{CFF420B4-1C0A-584B-AFA9-3E9D43048686}" type="presOf" srcId="{C284A1FE-85FE-4A7C-8C4F-DF215A2AFDFB}" destId="{392D50A7-EE9A-7F4A-AC9B-C08F86141095}" srcOrd="0" destOrd="0" presId="urn:microsoft.com/office/officeart/2005/8/layout/vList2"/>
    <dgm:cxn modelId="{656751C2-BB8A-4DC2-8025-9FD36F7BF31B}" srcId="{F5095E39-213E-42BD-BB0B-81DE97AF9EEE}" destId="{E2092E14-8FD2-4A1C-A87D-16793CDE9652}" srcOrd="2" destOrd="0" parTransId="{4C043289-82BB-404E-8AA1-F75028D66580}" sibTransId="{8B6E4DFA-EBDD-4CD1-A066-43A930C818E0}"/>
    <dgm:cxn modelId="{729A88FC-B763-491B-96DE-2142FA8A2A2E}" srcId="{F5095E39-213E-42BD-BB0B-81DE97AF9EEE}" destId="{B29211B9-A551-424C-B76E-32128DB7C5C7}" srcOrd="0" destOrd="0" parTransId="{BCC46A91-BED2-462D-A9E8-567D8DAE54AD}" sibTransId="{A4F5645B-1595-4EE9-B52C-D2715F380C01}"/>
    <dgm:cxn modelId="{510ED9AA-1617-7E4B-8E8D-2C6C51A00B18}" type="presParOf" srcId="{A499E4C1-8B5C-A04B-916F-01669B879749}" destId="{06130039-1EE5-1940-9789-7CFE2FC3D172}" srcOrd="0" destOrd="0" presId="urn:microsoft.com/office/officeart/2005/8/layout/vList2"/>
    <dgm:cxn modelId="{0DD21734-EDF1-DC49-B960-9041ACAB62E2}" type="presParOf" srcId="{A499E4C1-8B5C-A04B-916F-01669B879749}" destId="{3877BF42-1580-E543-ABF1-96B6CF8CC394}" srcOrd="1" destOrd="0" presId="urn:microsoft.com/office/officeart/2005/8/layout/vList2"/>
    <dgm:cxn modelId="{A5AEB549-FEDF-534A-A874-42C695FDECA9}" type="presParOf" srcId="{A499E4C1-8B5C-A04B-916F-01669B879749}" destId="{392D50A7-EE9A-7F4A-AC9B-C08F86141095}" srcOrd="2" destOrd="0" presId="urn:microsoft.com/office/officeart/2005/8/layout/vList2"/>
    <dgm:cxn modelId="{69411608-3198-AC49-A1FA-50754FFAAE6D}" type="presParOf" srcId="{A499E4C1-8B5C-A04B-916F-01669B879749}" destId="{F24B2B45-695E-2D4D-8A8B-80E43A401020}" srcOrd="3" destOrd="0" presId="urn:microsoft.com/office/officeart/2005/8/layout/vList2"/>
    <dgm:cxn modelId="{5AED17D6-7709-2D43-A5F5-FBD625FF1C05}" type="presParOf" srcId="{A499E4C1-8B5C-A04B-916F-01669B879749}" destId="{4959CA47-9170-404A-9975-91CAF52E237D}" srcOrd="4" destOrd="0" presId="urn:microsoft.com/office/officeart/2005/8/layout/vList2"/>
    <dgm:cxn modelId="{A5D2DB22-9E57-5142-860D-A30AA34A3469}" type="presParOf" srcId="{A499E4C1-8B5C-A04B-916F-01669B879749}" destId="{501C6291-A31E-6344-8325-98EAAB201070}" srcOrd="5" destOrd="0" presId="urn:microsoft.com/office/officeart/2005/8/layout/vList2"/>
    <dgm:cxn modelId="{1A9EBE3A-A134-E445-BE53-F26DDDE60CF3}" type="presParOf" srcId="{A499E4C1-8B5C-A04B-916F-01669B879749}" destId="{FF7A1758-A64C-0946-8ACE-CE96208C3CD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A05800-F466-4EA2-874A-9DD13F4D762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F78054F-54CA-4BEF-8333-A7110EAD51A5}">
      <dgm:prSet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Простим відсотком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026668-A147-433A-8084-F6382F641836}" type="parTrans" cxnId="{22AA9418-D375-4950-8FD5-BC4AC26DF5F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288452-F5B2-47A4-80E9-FD45308A037C}" type="sibTrans" cxnId="{22AA9418-D375-4950-8FD5-BC4AC26DF5F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A5A962-312B-4CD3-BBA9-0A22EF46028A}">
      <dgm:prSet/>
      <dgm:spPr/>
      <dgm:t>
        <a:bodyPr/>
        <a:lstStyle/>
        <a:p>
          <a:pPr algn="ctr"/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PV = FV/(1+r*n)</a:t>
          </a:r>
        </a:p>
      </dgm:t>
    </dgm:pt>
    <dgm:pt modelId="{ED16723E-A763-4A93-9635-12A92C9317FE}" type="parTrans" cxnId="{9141314D-EF5B-455C-B1F8-EEF22E84954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F4599D-6CB6-487D-9500-3544B5A79427}" type="sibTrans" cxnId="{9141314D-EF5B-455C-B1F8-EEF22E84954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AA877B-21EF-4BEB-B1AC-6A1FAE9B0413}">
      <dgm:prSet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Складним відсотком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4D8F53-2864-46E3-B6D7-21DDA071A16A}" type="parTrans" cxnId="{2CD73102-A4FF-4E2C-BFB4-FC136E02984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60E2D6-642D-48BC-89A8-76F1834AAF01}" type="sibTrans" cxnId="{2CD73102-A4FF-4E2C-BFB4-FC136E02984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8ADC3D-7B0B-47F2-8743-66F4A6A6F6AB}">
      <dgm:prSet/>
      <dgm:spPr/>
      <dgm:t>
        <a:bodyPr/>
        <a:lstStyle/>
        <a:p>
          <a:pPr algn="ctr"/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PV = FV/(1+r)</a:t>
          </a:r>
          <a:r>
            <a: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0E3416-D3D2-4CD2-9F5C-2FE8E8B955B9}" type="parTrans" cxnId="{33482FCC-6B41-4379-A83F-79A5860602B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D94051-807A-40BD-AEF8-E8CE77E927D9}" type="sibTrans" cxnId="{33482FCC-6B41-4379-A83F-79A5860602B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06F220-4F6C-F84C-AE50-B246BF4FA17B}" type="pres">
      <dgm:prSet presAssocID="{17A05800-F466-4EA2-874A-9DD13F4D7626}" presName="linear" presStyleCnt="0">
        <dgm:presLayoutVars>
          <dgm:animLvl val="lvl"/>
          <dgm:resizeHandles val="exact"/>
        </dgm:presLayoutVars>
      </dgm:prSet>
      <dgm:spPr/>
    </dgm:pt>
    <dgm:pt modelId="{1A80D78F-E7A1-8048-888D-E49959132AE5}" type="pres">
      <dgm:prSet presAssocID="{0F78054F-54CA-4BEF-8333-A7110EAD51A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6869474-7C10-5949-A7C4-1B409B35CAFE}" type="pres">
      <dgm:prSet presAssocID="{73288452-F5B2-47A4-80E9-FD45308A037C}" presName="spacer" presStyleCnt="0"/>
      <dgm:spPr/>
    </dgm:pt>
    <dgm:pt modelId="{E9A7EE87-8FE4-CF4A-8A6E-28F64F514FE5}" type="pres">
      <dgm:prSet presAssocID="{8CA5A962-312B-4CD3-BBA9-0A22EF46028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58F9969-4B33-5141-93EB-6DF0D0581D74}" type="pres">
      <dgm:prSet presAssocID="{E0F4599D-6CB6-487D-9500-3544B5A79427}" presName="spacer" presStyleCnt="0"/>
      <dgm:spPr/>
    </dgm:pt>
    <dgm:pt modelId="{8C1329C0-67B2-2347-B14B-C695C4DD6EDD}" type="pres">
      <dgm:prSet presAssocID="{7DAA877B-21EF-4BEB-B1AC-6A1FAE9B041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D17D250-5C2D-154F-9680-7FD80EA71390}" type="pres">
      <dgm:prSet presAssocID="{7760E2D6-642D-48BC-89A8-76F1834AAF01}" presName="spacer" presStyleCnt="0"/>
      <dgm:spPr/>
    </dgm:pt>
    <dgm:pt modelId="{3DEE724C-4975-B540-B283-B8D789E09F89}" type="pres">
      <dgm:prSet presAssocID="{908ADC3D-7B0B-47F2-8743-66F4A6A6F6A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CD73102-A4FF-4E2C-BFB4-FC136E029841}" srcId="{17A05800-F466-4EA2-874A-9DD13F4D7626}" destId="{7DAA877B-21EF-4BEB-B1AC-6A1FAE9B0413}" srcOrd="2" destOrd="0" parTransId="{2C4D8F53-2864-46E3-B6D7-21DDA071A16A}" sibTransId="{7760E2D6-642D-48BC-89A8-76F1834AAF01}"/>
    <dgm:cxn modelId="{22AA9418-D375-4950-8FD5-BC4AC26DF5FC}" srcId="{17A05800-F466-4EA2-874A-9DD13F4D7626}" destId="{0F78054F-54CA-4BEF-8333-A7110EAD51A5}" srcOrd="0" destOrd="0" parTransId="{BB026668-A147-433A-8084-F6382F641836}" sibTransId="{73288452-F5B2-47A4-80E9-FD45308A037C}"/>
    <dgm:cxn modelId="{B346051E-CDA5-5548-87C9-D983843602B7}" type="presOf" srcId="{0F78054F-54CA-4BEF-8333-A7110EAD51A5}" destId="{1A80D78F-E7A1-8048-888D-E49959132AE5}" srcOrd="0" destOrd="0" presId="urn:microsoft.com/office/officeart/2005/8/layout/vList2"/>
    <dgm:cxn modelId="{29C7D41F-3A3C-AE4E-9133-B20B220AA871}" type="presOf" srcId="{908ADC3D-7B0B-47F2-8743-66F4A6A6F6AB}" destId="{3DEE724C-4975-B540-B283-B8D789E09F89}" srcOrd="0" destOrd="0" presId="urn:microsoft.com/office/officeart/2005/8/layout/vList2"/>
    <dgm:cxn modelId="{FE05FB3E-4078-8548-AD9C-3C3493A4DDD2}" type="presOf" srcId="{8CA5A962-312B-4CD3-BBA9-0A22EF46028A}" destId="{E9A7EE87-8FE4-CF4A-8A6E-28F64F514FE5}" srcOrd="0" destOrd="0" presId="urn:microsoft.com/office/officeart/2005/8/layout/vList2"/>
    <dgm:cxn modelId="{E96D8D44-627C-E748-9494-35AEE6A95E27}" type="presOf" srcId="{7DAA877B-21EF-4BEB-B1AC-6A1FAE9B0413}" destId="{8C1329C0-67B2-2347-B14B-C695C4DD6EDD}" srcOrd="0" destOrd="0" presId="urn:microsoft.com/office/officeart/2005/8/layout/vList2"/>
    <dgm:cxn modelId="{9141314D-EF5B-455C-B1F8-EEF22E84954F}" srcId="{17A05800-F466-4EA2-874A-9DD13F4D7626}" destId="{8CA5A962-312B-4CD3-BBA9-0A22EF46028A}" srcOrd="1" destOrd="0" parTransId="{ED16723E-A763-4A93-9635-12A92C9317FE}" sibTransId="{E0F4599D-6CB6-487D-9500-3544B5A79427}"/>
    <dgm:cxn modelId="{33482FCC-6B41-4379-A83F-79A5860602BC}" srcId="{17A05800-F466-4EA2-874A-9DD13F4D7626}" destId="{908ADC3D-7B0B-47F2-8743-66F4A6A6F6AB}" srcOrd="3" destOrd="0" parTransId="{BB0E3416-D3D2-4CD2-9F5C-2FE8E8B955B9}" sibTransId="{29D94051-807A-40BD-AEF8-E8CE77E927D9}"/>
    <dgm:cxn modelId="{F4498CE5-96A9-3645-9A95-1CDBDE49F635}" type="presOf" srcId="{17A05800-F466-4EA2-874A-9DD13F4D7626}" destId="{5606F220-4F6C-F84C-AE50-B246BF4FA17B}" srcOrd="0" destOrd="0" presId="urn:microsoft.com/office/officeart/2005/8/layout/vList2"/>
    <dgm:cxn modelId="{FBF934BE-17DB-7048-9082-853DE8D707C0}" type="presParOf" srcId="{5606F220-4F6C-F84C-AE50-B246BF4FA17B}" destId="{1A80D78F-E7A1-8048-888D-E49959132AE5}" srcOrd="0" destOrd="0" presId="urn:microsoft.com/office/officeart/2005/8/layout/vList2"/>
    <dgm:cxn modelId="{FE5425D5-71E9-F64E-8DDC-96725733948D}" type="presParOf" srcId="{5606F220-4F6C-F84C-AE50-B246BF4FA17B}" destId="{F6869474-7C10-5949-A7C4-1B409B35CAFE}" srcOrd="1" destOrd="0" presId="urn:microsoft.com/office/officeart/2005/8/layout/vList2"/>
    <dgm:cxn modelId="{A682C33A-2047-944B-A612-BD70DB377721}" type="presParOf" srcId="{5606F220-4F6C-F84C-AE50-B246BF4FA17B}" destId="{E9A7EE87-8FE4-CF4A-8A6E-28F64F514FE5}" srcOrd="2" destOrd="0" presId="urn:microsoft.com/office/officeart/2005/8/layout/vList2"/>
    <dgm:cxn modelId="{90A61D0C-B612-404E-8F11-D984536E5331}" type="presParOf" srcId="{5606F220-4F6C-F84C-AE50-B246BF4FA17B}" destId="{458F9969-4B33-5141-93EB-6DF0D0581D74}" srcOrd="3" destOrd="0" presId="urn:microsoft.com/office/officeart/2005/8/layout/vList2"/>
    <dgm:cxn modelId="{E14DF2A0-5104-9142-B6F4-54E2DC8AEE5C}" type="presParOf" srcId="{5606F220-4F6C-F84C-AE50-B246BF4FA17B}" destId="{8C1329C0-67B2-2347-B14B-C695C4DD6EDD}" srcOrd="4" destOrd="0" presId="urn:microsoft.com/office/officeart/2005/8/layout/vList2"/>
    <dgm:cxn modelId="{08F8F331-BCF0-E74E-811B-1582EE56F261}" type="presParOf" srcId="{5606F220-4F6C-F84C-AE50-B246BF4FA17B}" destId="{BD17D250-5C2D-154F-9680-7FD80EA71390}" srcOrd="5" destOrd="0" presId="urn:microsoft.com/office/officeart/2005/8/layout/vList2"/>
    <dgm:cxn modelId="{DB99DF3A-ED1A-D746-82E0-369915921CBA}" type="presParOf" srcId="{5606F220-4F6C-F84C-AE50-B246BF4FA17B}" destId="{3DEE724C-4975-B540-B283-B8D789E09F8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77DD6BD-7BA1-4F2D-AE88-480C8353519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8DCAEF8-C7CF-4C0F-8FC3-7E54AA6636B6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Фактор майбутньої вартості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5A7376-0462-46E5-BE9D-B653C9CA0634}" type="parTrans" cxnId="{727EEF2E-A494-4E69-B6E0-9800670ED43C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9DB8B2-5015-4AFD-9E83-580A0501300B}" type="sibTrans" cxnId="{727EEF2E-A494-4E69-B6E0-9800670ED43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4C9358-DD65-4F18-916D-A4E3090C4A0B}">
      <dgm:prSet custT="1"/>
      <dgm:spPr/>
      <dgm:t>
        <a:bodyPr/>
        <a:lstStyle/>
        <a:p>
          <a:pPr algn="ctr"/>
          <a:r>
            <a:rPr lang="en-US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FV = PV*</a:t>
          </a:r>
          <a:r>
            <a:rPr lang="en-US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(1+i)</a:t>
          </a:r>
          <a:r>
            <a:rPr lang="en-US" sz="3600" b="1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endParaRPr lang="en-US" sz="3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2247FB-F52C-40FA-98DB-B9E195117865}" type="parTrans" cxnId="{FDB8BD9D-21F5-4CBD-8C82-08DADF34344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0D8A0-6E01-4BEB-8DBF-E67CF8426E5F}" type="sibTrans" cxnId="{FDB8BD9D-21F5-4CBD-8C82-08DADF343445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9D6B7A-E91F-4153-A461-1673007626B5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Фактор процента теперішньої вартості або коефіцієнт дисконтування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BA11A1-CE2B-4902-97B8-E5ECE553F205}" type="parTrans" cxnId="{AEF85C92-0542-4A6C-81F2-8874B293101F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9DBF52-FF36-4A23-AFF7-D4134254B228}" type="sibTrans" cxnId="{AEF85C92-0542-4A6C-81F2-8874B293101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DEF893-44C9-49F7-8697-7DE0C8EE9E94}">
      <dgm:prSet custT="1"/>
      <dgm:spPr/>
      <dgm:t>
        <a:bodyPr/>
        <a:lstStyle/>
        <a:p>
          <a:pPr algn="ctr"/>
          <a:r>
            <a:rPr lang="en-US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PV = FV/(1+i)</a:t>
          </a:r>
          <a:r>
            <a:rPr lang="en-US" sz="3000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en-US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=FV* </a:t>
          </a:r>
          <a:r>
            <a:rPr lang="en-US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(1/(1+i)</a:t>
          </a:r>
          <a:r>
            <a:rPr lang="en-US" sz="3600" b="1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en-US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3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52B73C-A529-477C-BA49-D4B54C92AF49}" type="parTrans" cxnId="{E464EE0A-580E-44A6-AB8A-5CEB3F97147B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0A739C-2C50-4E77-A126-D40CEB637380}" type="sibTrans" cxnId="{E464EE0A-580E-44A6-AB8A-5CEB3F97147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A30CE6-9CE2-F647-B44F-7E1414803B8C}" type="pres">
      <dgm:prSet presAssocID="{077DD6BD-7BA1-4F2D-AE88-480C83535195}" presName="linear" presStyleCnt="0">
        <dgm:presLayoutVars>
          <dgm:animLvl val="lvl"/>
          <dgm:resizeHandles val="exact"/>
        </dgm:presLayoutVars>
      </dgm:prSet>
      <dgm:spPr/>
    </dgm:pt>
    <dgm:pt modelId="{EF94DA8F-DB73-DD4D-96BC-C7681046EA09}" type="pres">
      <dgm:prSet presAssocID="{98DCAEF8-C7CF-4C0F-8FC3-7E54AA6636B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266F07F-E33C-0449-8B2F-B4A6DD4BBA8B}" type="pres">
      <dgm:prSet presAssocID="{C39DB8B2-5015-4AFD-9E83-580A0501300B}" presName="spacer" presStyleCnt="0"/>
      <dgm:spPr/>
    </dgm:pt>
    <dgm:pt modelId="{63D00648-32C3-8243-8DEA-33A2D6FAC10A}" type="pres">
      <dgm:prSet presAssocID="{9C4C9358-DD65-4F18-916D-A4E3090C4A0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68F41C6-FB98-144C-9700-8A3DDE4B3860}" type="pres">
      <dgm:prSet presAssocID="{01E0D8A0-6E01-4BEB-8DBF-E67CF8426E5F}" presName="spacer" presStyleCnt="0"/>
      <dgm:spPr/>
    </dgm:pt>
    <dgm:pt modelId="{25728C79-2D36-C449-92BA-6BF6CCCE5759}" type="pres">
      <dgm:prSet presAssocID="{589D6B7A-E91F-4153-A461-1673007626B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1CC83FD-F542-0643-A163-19F7BA5EF1FE}" type="pres">
      <dgm:prSet presAssocID="{309DBF52-FF36-4A23-AFF7-D4134254B228}" presName="spacer" presStyleCnt="0"/>
      <dgm:spPr/>
    </dgm:pt>
    <dgm:pt modelId="{79E7865A-DB0C-9942-ADAB-2950F9325599}" type="pres">
      <dgm:prSet presAssocID="{0EDEF893-44C9-49F7-8697-7DE0C8EE9E9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464EE0A-580E-44A6-AB8A-5CEB3F97147B}" srcId="{077DD6BD-7BA1-4F2D-AE88-480C83535195}" destId="{0EDEF893-44C9-49F7-8697-7DE0C8EE9E94}" srcOrd="3" destOrd="0" parTransId="{C952B73C-A529-477C-BA49-D4B54C92AF49}" sibTransId="{100A739C-2C50-4E77-A126-D40CEB637380}"/>
    <dgm:cxn modelId="{8C84ED18-0F2B-534F-8C6D-365539AE6A21}" type="presOf" srcId="{9C4C9358-DD65-4F18-916D-A4E3090C4A0B}" destId="{63D00648-32C3-8243-8DEA-33A2D6FAC10A}" srcOrd="0" destOrd="0" presId="urn:microsoft.com/office/officeart/2005/8/layout/vList2"/>
    <dgm:cxn modelId="{258A3127-ADC4-DE40-B3CC-A4CF1745779E}" type="presOf" srcId="{077DD6BD-7BA1-4F2D-AE88-480C83535195}" destId="{96A30CE6-9CE2-F647-B44F-7E1414803B8C}" srcOrd="0" destOrd="0" presId="urn:microsoft.com/office/officeart/2005/8/layout/vList2"/>
    <dgm:cxn modelId="{727EEF2E-A494-4E69-B6E0-9800670ED43C}" srcId="{077DD6BD-7BA1-4F2D-AE88-480C83535195}" destId="{98DCAEF8-C7CF-4C0F-8FC3-7E54AA6636B6}" srcOrd="0" destOrd="0" parTransId="{595A7376-0462-46E5-BE9D-B653C9CA0634}" sibTransId="{C39DB8B2-5015-4AFD-9E83-580A0501300B}"/>
    <dgm:cxn modelId="{4D6D5792-A1BE-7D4C-927C-C2042132955D}" type="presOf" srcId="{589D6B7A-E91F-4153-A461-1673007626B5}" destId="{25728C79-2D36-C449-92BA-6BF6CCCE5759}" srcOrd="0" destOrd="0" presId="urn:microsoft.com/office/officeart/2005/8/layout/vList2"/>
    <dgm:cxn modelId="{AEF85C92-0542-4A6C-81F2-8874B293101F}" srcId="{077DD6BD-7BA1-4F2D-AE88-480C83535195}" destId="{589D6B7A-E91F-4153-A461-1673007626B5}" srcOrd="2" destOrd="0" parTransId="{80BA11A1-CE2B-4902-97B8-E5ECE553F205}" sibTransId="{309DBF52-FF36-4A23-AFF7-D4134254B228}"/>
    <dgm:cxn modelId="{FDB8BD9D-21F5-4CBD-8C82-08DADF343445}" srcId="{077DD6BD-7BA1-4F2D-AE88-480C83535195}" destId="{9C4C9358-DD65-4F18-916D-A4E3090C4A0B}" srcOrd="1" destOrd="0" parTransId="{0D2247FB-F52C-40FA-98DB-B9E195117865}" sibTransId="{01E0D8A0-6E01-4BEB-8DBF-E67CF8426E5F}"/>
    <dgm:cxn modelId="{6F4FBCE2-C205-E346-8AFD-C7C50ADC716F}" type="presOf" srcId="{0EDEF893-44C9-49F7-8697-7DE0C8EE9E94}" destId="{79E7865A-DB0C-9942-ADAB-2950F9325599}" srcOrd="0" destOrd="0" presId="urn:microsoft.com/office/officeart/2005/8/layout/vList2"/>
    <dgm:cxn modelId="{58EE2EF1-FFA9-2943-9137-13D6F19C661C}" type="presOf" srcId="{98DCAEF8-C7CF-4C0F-8FC3-7E54AA6636B6}" destId="{EF94DA8F-DB73-DD4D-96BC-C7681046EA09}" srcOrd="0" destOrd="0" presId="urn:microsoft.com/office/officeart/2005/8/layout/vList2"/>
    <dgm:cxn modelId="{6CD1A06E-6ED8-F040-9F92-9603C4E87DE9}" type="presParOf" srcId="{96A30CE6-9CE2-F647-B44F-7E1414803B8C}" destId="{EF94DA8F-DB73-DD4D-96BC-C7681046EA09}" srcOrd="0" destOrd="0" presId="urn:microsoft.com/office/officeart/2005/8/layout/vList2"/>
    <dgm:cxn modelId="{5B6D9476-E5C7-6642-B918-AA18CA770CAC}" type="presParOf" srcId="{96A30CE6-9CE2-F647-B44F-7E1414803B8C}" destId="{F266F07F-E33C-0449-8B2F-B4A6DD4BBA8B}" srcOrd="1" destOrd="0" presId="urn:microsoft.com/office/officeart/2005/8/layout/vList2"/>
    <dgm:cxn modelId="{D082BE0E-AE3C-B64D-89E0-0A641E6246F8}" type="presParOf" srcId="{96A30CE6-9CE2-F647-B44F-7E1414803B8C}" destId="{63D00648-32C3-8243-8DEA-33A2D6FAC10A}" srcOrd="2" destOrd="0" presId="urn:microsoft.com/office/officeart/2005/8/layout/vList2"/>
    <dgm:cxn modelId="{FC3E63F3-0434-284E-AE88-0AE2ED7B64DD}" type="presParOf" srcId="{96A30CE6-9CE2-F647-B44F-7E1414803B8C}" destId="{A68F41C6-FB98-144C-9700-8A3DDE4B3860}" srcOrd="3" destOrd="0" presId="urn:microsoft.com/office/officeart/2005/8/layout/vList2"/>
    <dgm:cxn modelId="{9536FA76-34E3-284B-9E43-FA80DC255D36}" type="presParOf" srcId="{96A30CE6-9CE2-F647-B44F-7E1414803B8C}" destId="{25728C79-2D36-C449-92BA-6BF6CCCE5759}" srcOrd="4" destOrd="0" presId="urn:microsoft.com/office/officeart/2005/8/layout/vList2"/>
    <dgm:cxn modelId="{06F44C0F-BF2C-ED46-9B39-02BDA3169CB7}" type="presParOf" srcId="{96A30CE6-9CE2-F647-B44F-7E1414803B8C}" destId="{F1CC83FD-F542-0643-A163-19F7BA5EF1FE}" srcOrd="5" destOrd="0" presId="urn:microsoft.com/office/officeart/2005/8/layout/vList2"/>
    <dgm:cxn modelId="{0E52EDCB-EACD-964A-A62F-F53CFC091444}" type="presParOf" srcId="{96A30CE6-9CE2-F647-B44F-7E1414803B8C}" destId="{79E7865A-DB0C-9942-ADAB-2950F932559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B52928-92ED-004A-BA32-BF178D68F68D}">
      <dsp:nvSpPr>
        <dsp:cNvPr id="0" name=""/>
        <dsp:cNvSpPr/>
      </dsp:nvSpPr>
      <dsp:spPr>
        <a:xfrm>
          <a:off x="1197873" y="1395341"/>
          <a:ext cx="952478" cy="7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DC6601-6A56-C940-A004-AB92DB11A916}">
      <dsp:nvSpPr>
        <dsp:cNvPr id="0" name=""/>
        <dsp:cNvSpPr/>
      </dsp:nvSpPr>
      <dsp:spPr>
        <a:xfrm>
          <a:off x="2207500" y="1315290"/>
          <a:ext cx="109535" cy="205936"/>
        </a:xfrm>
        <a:prstGeom prst="chevron">
          <a:avLst>
            <a:gd name="adj" fmla="val 9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0649A0-036C-7240-AC5A-C4B8C4E7F858}">
      <dsp:nvSpPr>
        <dsp:cNvPr id="0" name=""/>
        <dsp:cNvSpPr/>
      </dsp:nvSpPr>
      <dsp:spPr>
        <a:xfrm>
          <a:off x="589567" y="906131"/>
          <a:ext cx="978492" cy="97849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971" tIns="37971" rIns="37971" bIns="3797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</a:p>
      </dsp:txBody>
      <dsp:txXfrm>
        <a:off x="732864" y="1049428"/>
        <a:ext cx="691898" cy="691898"/>
      </dsp:txXfrm>
    </dsp:sp>
    <dsp:sp modelId="{7C79E882-46C9-AD4B-8046-CC66192A3ED9}">
      <dsp:nvSpPr>
        <dsp:cNvPr id="0" name=""/>
        <dsp:cNvSpPr/>
      </dsp:nvSpPr>
      <dsp:spPr>
        <a:xfrm>
          <a:off x="7274" y="2050223"/>
          <a:ext cx="2143077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048" tIns="165100" rIns="169048" bIns="1651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Майбутня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вартість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FV</a:t>
          </a:r>
          <a:r>
            <a:rPr lang="uk-UA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це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сума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інвестованих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тепер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коштів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яку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вони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мають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перетворитися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через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певний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проміжок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часу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урахуванням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певної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ставки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процента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7274" y="2443343"/>
        <a:ext cx="2143077" cy="1572480"/>
      </dsp:txXfrm>
    </dsp:sp>
    <dsp:sp modelId="{FB1E1494-4107-A046-9B0B-C69348F6B527}">
      <dsp:nvSpPr>
        <dsp:cNvPr id="0" name=""/>
        <dsp:cNvSpPr/>
      </dsp:nvSpPr>
      <dsp:spPr>
        <a:xfrm>
          <a:off x="2388471" y="1395341"/>
          <a:ext cx="2143077" cy="7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6D6513-0594-4D43-B803-8455645A3515}">
      <dsp:nvSpPr>
        <dsp:cNvPr id="0" name=""/>
        <dsp:cNvSpPr/>
      </dsp:nvSpPr>
      <dsp:spPr>
        <a:xfrm>
          <a:off x="4588698" y="1315290"/>
          <a:ext cx="109535" cy="205936"/>
        </a:xfrm>
        <a:prstGeom prst="chevron">
          <a:avLst>
            <a:gd name="adj" fmla="val 9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981E92-6E9E-B14B-85CD-8E573CFC5535}">
      <dsp:nvSpPr>
        <dsp:cNvPr id="0" name=""/>
        <dsp:cNvSpPr/>
      </dsp:nvSpPr>
      <dsp:spPr>
        <a:xfrm>
          <a:off x="2970764" y="906130"/>
          <a:ext cx="978492" cy="97849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971" tIns="37971" rIns="37971" bIns="3797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</a:p>
      </dsp:txBody>
      <dsp:txXfrm>
        <a:off x="3114061" y="1049427"/>
        <a:ext cx="691898" cy="691898"/>
      </dsp:txXfrm>
    </dsp:sp>
    <dsp:sp modelId="{26130E7A-2C40-AD47-8FC2-29CAA24B9CD1}">
      <dsp:nvSpPr>
        <dsp:cNvPr id="0" name=""/>
        <dsp:cNvSpPr/>
      </dsp:nvSpPr>
      <dsp:spPr>
        <a:xfrm>
          <a:off x="2388471" y="2050223"/>
          <a:ext cx="2143077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048" tIns="165100" rIns="169048" bIns="1651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Під ставкою процента розуміють вимір часової вартості грошей, суму процента на інвестиції, яку можна отримати за певний період. </a:t>
          </a:r>
        </a:p>
      </dsp:txBody>
      <dsp:txXfrm>
        <a:off x="2388471" y="2443343"/>
        <a:ext cx="2143077" cy="1572480"/>
      </dsp:txXfrm>
    </dsp:sp>
    <dsp:sp modelId="{7D396D18-2D58-A14D-9E8A-08A8A9A844B9}">
      <dsp:nvSpPr>
        <dsp:cNvPr id="0" name=""/>
        <dsp:cNvSpPr/>
      </dsp:nvSpPr>
      <dsp:spPr>
        <a:xfrm>
          <a:off x="4769669" y="1395341"/>
          <a:ext cx="2143077" cy="7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2C84A8-B987-9F4F-880E-7FC73A1A95C6}">
      <dsp:nvSpPr>
        <dsp:cNvPr id="0" name=""/>
        <dsp:cNvSpPr/>
      </dsp:nvSpPr>
      <dsp:spPr>
        <a:xfrm>
          <a:off x="6969895" y="1315290"/>
          <a:ext cx="109535" cy="205936"/>
        </a:xfrm>
        <a:prstGeom prst="chevron">
          <a:avLst>
            <a:gd name="adj" fmla="val 9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5A90D7-F034-D04D-A808-9B378E7824FE}">
      <dsp:nvSpPr>
        <dsp:cNvPr id="0" name=""/>
        <dsp:cNvSpPr/>
      </dsp:nvSpPr>
      <dsp:spPr>
        <a:xfrm>
          <a:off x="5351962" y="906130"/>
          <a:ext cx="978492" cy="97849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971" tIns="37971" rIns="37971" bIns="3797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</a:p>
      </dsp:txBody>
      <dsp:txXfrm>
        <a:off x="5495259" y="1049427"/>
        <a:ext cx="691898" cy="691898"/>
      </dsp:txXfrm>
    </dsp:sp>
    <dsp:sp modelId="{E5C616A1-1BD3-DA4C-A98D-8107943602DE}">
      <dsp:nvSpPr>
        <dsp:cNvPr id="0" name=""/>
        <dsp:cNvSpPr/>
      </dsp:nvSpPr>
      <dsp:spPr>
        <a:xfrm>
          <a:off x="4769669" y="2050223"/>
          <a:ext cx="2143077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048" tIns="165100" rIns="169048" bIns="1651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Якщо інвестування здійснюється у короткому проміжку часу, то користуються простим процентом – сумою, яку нараховано на первинну вартість вкладу в кінці одного періоду.</a:t>
          </a:r>
        </a:p>
      </dsp:txBody>
      <dsp:txXfrm>
        <a:off x="4769669" y="2443343"/>
        <a:ext cx="2143077" cy="1572480"/>
      </dsp:txXfrm>
    </dsp:sp>
    <dsp:sp modelId="{D9264AEC-0CB3-CB47-86E2-BF2DB0DC2030}">
      <dsp:nvSpPr>
        <dsp:cNvPr id="0" name=""/>
        <dsp:cNvSpPr/>
      </dsp:nvSpPr>
      <dsp:spPr>
        <a:xfrm>
          <a:off x="7150866" y="1395341"/>
          <a:ext cx="2143077" cy="7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FBE76E-73E5-3448-A96B-653943530594}">
      <dsp:nvSpPr>
        <dsp:cNvPr id="0" name=""/>
        <dsp:cNvSpPr/>
      </dsp:nvSpPr>
      <dsp:spPr>
        <a:xfrm>
          <a:off x="9351093" y="1315290"/>
          <a:ext cx="109535" cy="205936"/>
        </a:xfrm>
        <a:prstGeom prst="chevron">
          <a:avLst>
            <a:gd name="adj" fmla="val 9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49E23B-31CF-E940-B595-C9065BE80700}">
      <dsp:nvSpPr>
        <dsp:cNvPr id="0" name=""/>
        <dsp:cNvSpPr/>
      </dsp:nvSpPr>
      <dsp:spPr>
        <a:xfrm>
          <a:off x="7733159" y="906130"/>
          <a:ext cx="978492" cy="97849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971" tIns="37971" rIns="37971" bIns="3797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</a:p>
      </dsp:txBody>
      <dsp:txXfrm>
        <a:off x="7876456" y="1049427"/>
        <a:ext cx="691898" cy="691898"/>
      </dsp:txXfrm>
    </dsp:sp>
    <dsp:sp modelId="{6D3DDAD8-4559-7A47-A8FB-2F6DABEB2708}">
      <dsp:nvSpPr>
        <dsp:cNvPr id="0" name=""/>
        <dsp:cNvSpPr/>
      </dsp:nvSpPr>
      <dsp:spPr>
        <a:xfrm>
          <a:off x="7150866" y="2050223"/>
          <a:ext cx="2143077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048" tIns="165100" rIns="169048" bIns="1651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Якщо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інвестування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здійснюється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протягом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тривалого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проміжку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часу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то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використовують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складний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процент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суму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доходу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яка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утворюється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результаті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інвестування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умови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сума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нарахованого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процента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виплачується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після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кожного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періоду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приєднується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суми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основного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вкладу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подальшому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платіжному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періоді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приносить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дохід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7150866" y="2443343"/>
        <a:ext cx="2143077" cy="1572480"/>
      </dsp:txXfrm>
    </dsp:sp>
    <dsp:sp modelId="{82FC96FD-B47B-E642-B6F6-3D957714B374}">
      <dsp:nvSpPr>
        <dsp:cNvPr id="0" name=""/>
        <dsp:cNvSpPr/>
      </dsp:nvSpPr>
      <dsp:spPr>
        <a:xfrm>
          <a:off x="9532064" y="1395340"/>
          <a:ext cx="1071538" cy="7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273E1-BBAA-7B42-A4DD-46752AADE7A2}">
      <dsp:nvSpPr>
        <dsp:cNvPr id="0" name=""/>
        <dsp:cNvSpPr/>
      </dsp:nvSpPr>
      <dsp:spPr>
        <a:xfrm>
          <a:off x="10114357" y="906130"/>
          <a:ext cx="978492" cy="97849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971" tIns="37971" rIns="37971" bIns="3797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</a:p>
      </dsp:txBody>
      <dsp:txXfrm>
        <a:off x="10257654" y="1049427"/>
        <a:ext cx="691898" cy="691898"/>
      </dsp:txXfrm>
    </dsp:sp>
    <dsp:sp modelId="{600238D9-EB18-BB48-A3D3-9126366114BF}">
      <dsp:nvSpPr>
        <dsp:cNvPr id="0" name=""/>
        <dsp:cNvSpPr/>
      </dsp:nvSpPr>
      <dsp:spPr>
        <a:xfrm>
          <a:off x="9532064" y="2050223"/>
          <a:ext cx="2143077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048" tIns="165100" rIns="169048" bIns="1651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Теперішня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вартість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(PV) –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це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сума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майбутніх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грошових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надходжень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наведених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урахуванням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певної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ставки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процента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теперішнього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періоду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</dsp:txBody>
      <dsp:txXfrm>
        <a:off x="9532064" y="2443343"/>
        <a:ext cx="2143077" cy="1572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90AB3-B4CC-3245-B101-4C7B1ECD179D}">
      <dsp:nvSpPr>
        <dsp:cNvPr id="0" name=""/>
        <dsp:cNvSpPr/>
      </dsp:nvSpPr>
      <dsp:spPr>
        <a:xfrm>
          <a:off x="3921" y="2535722"/>
          <a:ext cx="1910836" cy="1213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91E612-2943-924A-974C-EA79978A15F2}">
      <dsp:nvSpPr>
        <dsp:cNvPr id="0" name=""/>
        <dsp:cNvSpPr/>
      </dsp:nvSpPr>
      <dsp:spPr>
        <a:xfrm>
          <a:off x="216236" y="2737421"/>
          <a:ext cx="1910836" cy="12133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Процес переходу від теперішньої вартості до майбутньої називається компаундуванням.</a:t>
          </a:r>
        </a:p>
      </dsp:txBody>
      <dsp:txXfrm>
        <a:off x="251775" y="2772960"/>
        <a:ext cx="1839758" cy="1142303"/>
      </dsp:txXfrm>
    </dsp:sp>
    <dsp:sp modelId="{45666A01-BF73-3C47-8AC3-DA57FEF8B152}">
      <dsp:nvSpPr>
        <dsp:cNvPr id="0" name=""/>
        <dsp:cNvSpPr/>
      </dsp:nvSpPr>
      <dsp:spPr>
        <a:xfrm>
          <a:off x="2339388" y="2535722"/>
          <a:ext cx="1910836" cy="1213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833E92-E4DF-5D4E-A79C-7F3AAFD245D4}">
      <dsp:nvSpPr>
        <dsp:cNvPr id="0" name=""/>
        <dsp:cNvSpPr/>
      </dsp:nvSpPr>
      <dsp:spPr>
        <a:xfrm>
          <a:off x="2551703" y="2737421"/>
          <a:ext cx="1910836" cy="12133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Компаундування (нарахування) – операція, що дає змогу визначити величину остаточної майбутньої вартості за допомогою складних процентів.</a:t>
          </a:r>
        </a:p>
      </dsp:txBody>
      <dsp:txXfrm>
        <a:off x="2587242" y="2772960"/>
        <a:ext cx="1839758" cy="1142303"/>
      </dsp:txXfrm>
    </dsp:sp>
    <dsp:sp modelId="{578F2132-B740-B248-94E7-3C10F24AF0AE}">
      <dsp:nvSpPr>
        <dsp:cNvPr id="0" name=""/>
        <dsp:cNvSpPr/>
      </dsp:nvSpPr>
      <dsp:spPr>
        <a:xfrm>
          <a:off x="4674855" y="2535722"/>
          <a:ext cx="1910836" cy="1213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03FCAA-E9F4-5042-B3F8-2636047F8FA4}">
      <dsp:nvSpPr>
        <dsp:cNvPr id="0" name=""/>
        <dsp:cNvSpPr/>
      </dsp:nvSpPr>
      <dsp:spPr>
        <a:xfrm>
          <a:off x="4887170" y="2737421"/>
          <a:ext cx="1910836" cy="12133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Процес дисконтування є операцією, протилежною до компаундування (нарощування складних процентів) за обумовленого кінцевого розміру коштів.</a:t>
          </a:r>
        </a:p>
      </dsp:txBody>
      <dsp:txXfrm>
        <a:off x="4922709" y="2772960"/>
        <a:ext cx="1839758" cy="1142303"/>
      </dsp:txXfrm>
    </dsp:sp>
    <dsp:sp modelId="{0BA5C5D9-1714-464A-96F1-8DE3BA61CA32}">
      <dsp:nvSpPr>
        <dsp:cNvPr id="0" name=""/>
        <dsp:cNvSpPr/>
      </dsp:nvSpPr>
      <dsp:spPr>
        <a:xfrm>
          <a:off x="7010322" y="2535722"/>
          <a:ext cx="1910836" cy="1213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C9AB8D-7EC3-514A-AECA-9437EB936B30}">
      <dsp:nvSpPr>
        <dsp:cNvPr id="0" name=""/>
        <dsp:cNvSpPr/>
      </dsp:nvSpPr>
      <dsp:spPr>
        <a:xfrm>
          <a:off x="7222637" y="2737421"/>
          <a:ext cx="1910836" cy="12133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Дисконтування – процес визначення теперішньої вартості потоку готівки шляхом коригування майбутніх грошових надходжень за допомогою коефіцієнта дисконтування.</a:t>
          </a:r>
        </a:p>
      </dsp:txBody>
      <dsp:txXfrm>
        <a:off x="7258176" y="2772960"/>
        <a:ext cx="1839758" cy="1142303"/>
      </dsp:txXfrm>
    </dsp:sp>
    <dsp:sp modelId="{1FB9013D-87D8-3048-B95F-6F0BB444A505}">
      <dsp:nvSpPr>
        <dsp:cNvPr id="0" name=""/>
        <dsp:cNvSpPr/>
      </dsp:nvSpPr>
      <dsp:spPr>
        <a:xfrm>
          <a:off x="9345788" y="2535722"/>
          <a:ext cx="1910836" cy="1213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92B053-6DAD-3940-A389-28674F1FFD44}">
      <dsp:nvSpPr>
        <dsp:cNvPr id="0" name=""/>
        <dsp:cNvSpPr/>
      </dsp:nvSpPr>
      <dsp:spPr>
        <a:xfrm>
          <a:off x="9558104" y="2737421"/>
          <a:ext cx="1910836" cy="12133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Ануїтет – рівні платежі або надходження грошових коштів через однакові періоди часу за однакової ставки процента.</a:t>
          </a:r>
        </a:p>
      </dsp:txBody>
      <dsp:txXfrm>
        <a:off x="9593643" y="2772960"/>
        <a:ext cx="1839758" cy="11423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206D4A-5505-7F44-9938-1A3C97EDE8F1}">
      <dsp:nvSpPr>
        <dsp:cNvPr id="0" name=""/>
        <dsp:cNvSpPr/>
      </dsp:nvSpPr>
      <dsp:spPr>
        <a:xfrm>
          <a:off x="879" y="81137"/>
          <a:ext cx="3562275" cy="427473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1874" tIns="0" rIns="351874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Реальна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процентна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ставка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ставка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доходу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капітал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без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урахування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інфляції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9" y="1791029"/>
        <a:ext cx="3562275" cy="2564838"/>
      </dsp:txXfrm>
    </dsp:sp>
    <dsp:sp modelId="{797E4087-E0E6-9B4D-8B6A-4FC8F957C49A}">
      <dsp:nvSpPr>
        <dsp:cNvPr id="0" name=""/>
        <dsp:cNvSpPr/>
      </dsp:nvSpPr>
      <dsp:spPr>
        <a:xfrm>
          <a:off x="879" y="81137"/>
          <a:ext cx="3562275" cy="1709892"/>
        </a:xfrm>
        <a:prstGeom prst="rect">
          <a:avLst/>
        </a:prstGeom>
        <a:noFill/>
        <a:ln w="9525" cap="rnd" cmpd="sng" algn="ctr">
          <a:noFill/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1874" tIns="165100" rIns="351874" bIns="165100" numCol="1" spcCol="1270" anchor="ctr" anchorCtr="0">
          <a:noAutofit/>
        </a:bodyPr>
        <a:lstStyle/>
        <a:p>
          <a:pPr marL="0" lvl="0" indent="0" algn="l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0" kern="1200">
              <a:latin typeface="Times New Roman" panose="02020603050405020304" pitchFamily="18" charset="0"/>
              <a:cs typeface="Times New Roman" panose="02020603050405020304" pitchFamily="18" charset="0"/>
            </a:rPr>
            <a:t>01</a:t>
          </a:r>
        </a:p>
      </dsp:txBody>
      <dsp:txXfrm>
        <a:off x="879" y="81137"/>
        <a:ext cx="3562275" cy="1709892"/>
      </dsp:txXfrm>
    </dsp:sp>
    <dsp:sp modelId="{897A371D-727C-7A46-B653-9942F4C7DBDC}">
      <dsp:nvSpPr>
        <dsp:cNvPr id="0" name=""/>
        <dsp:cNvSpPr/>
      </dsp:nvSpPr>
      <dsp:spPr>
        <a:xfrm>
          <a:off x="3848137" y="81137"/>
          <a:ext cx="3562275" cy="4274730"/>
        </a:xfrm>
        <a:prstGeom prst="rect">
          <a:avLst/>
        </a:prstGeom>
        <a:gradFill rotWithShape="0">
          <a:gsLst>
            <a:gs pos="0">
              <a:schemeClr val="accent2">
                <a:hueOff val="226582"/>
                <a:satOff val="-23996"/>
                <a:lumOff val="-588"/>
                <a:alphaOff val="0"/>
                <a:tint val="96000"/>
                <a:lumMod val="104000"/>
              </a:schemeClr>
            </a:gs>
            <a:gs pos="100000">
              <a:schemeClr val="accent2">
                <a:hueOff val="226582"/>
                <a:satOff val="-23996"/>
                <a:lumOff val="-588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226582"/>
              <a:satOff val="-23996"/>
              <a:lumOff val="-58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1874" tIns="0" rIns="351874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2. Номінальна (теперішня) процентна ставка – ставка доходу з позицій інвестора на приватному ринку, яка включає інфляцію і тому визначається підсумовуванням реальної ставки процента та величини темпу інфляції.</a:t>
          </a:r>
        </a:p>
      </dsp:txBody>
      <dsp:txXfrm>
        <a:off x="3848137" y="1791029"/>
        <a:ext cx="3562275" cy="2564838"/>
      </dsp:txXfrm>
    </dsp:sp>
    <dsp:sp modelId="{BEDE44D0-C78D-4148-8412-826177C6C8DD}">
      <dsp:nvSpPr>
        <dsp:cNvPr id="0" name=""/>
        <dsp:cNvSpPr/>
      </dsp:nvSpPr>
      <dsp:spPr>
        <a:xfrm>
          <a:off x="3848137" y="81137"/>
          <a:ext cx="3562275" cy="1709892"/>
        </a:xfrm>
        <a:prstGeom prst="rect">
          <a:avLst/>
        </a:prstGeom>
        <a:noFill/>
        <a:ln w="9525" cap="rnd" cmpd="sng" algn="ctr">
          <a:noFill/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1874" tIns="165100" rIns="351874" bIns="165100" numCol="1" spcCol="1270" anchor="ctr" anchorCtr="0">
          <a:noAutofit/>
        </a:bodyPr>
        <a:lstStyle/>
        <a:p>
          <a:pPr marL="0" lvl="0" indent="0" algn="l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0" kern="1200">
              <a:latin typeface="Times New Roman" panose="02020603050405020304" pitchFamily="18" charset="0"/>
              <a:cs typeface="Times New Roman" panose="02020603050405020304" pitchFamily="18" charset="0"/>
            </a:rPr>
            <a:t>02</a:t>
          </a:r>
        </a:p>
      </dsp:txBody>
      <dsp:txXfrm>
        <a:off x="3848137" y="81137"/>
        <a:ext cx="3562275" cy="1709892"/>
      </dsp:txXfrm>
    </dsp:sp>
    <dsp:sp modelId="{6110516A-1785-A945-9024-357CA44DD481}">
      <dsp:nvSpPr>
        <dsp:cNvPr id="0" name=""/>
        <dsp:cNvSpPr/>
      </dsp:nvSpPr>
      <dsp:spPr>
        <a:xfrm>
          <a:off x="7695394" y="81137"/>
          <a:ext cx="3562275" cy="4274730"/>
        </a:xfrm>
        <a:prstGeom prst="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453165"/>
              <a:satOff val="-47993"/>
              <a:lumOff val="-1176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1874" tIns="0" rIns="351874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Інфляційна премія – додатковий дохід, що виплачується інвестору з метою відшкодування його втрат від знецінювання грошей внаслідок впливу інфляції.</a:t>
          </a:r>
        </a:p>
      </dsp:txBody>
      <dsp:txXfrm>
        <a:off x="7695394" y="1791029"/>
        <a:ext cx="3562275" cy="2564838"/>
      </dsp:txXfrm>
    </dsp:sp>
    <dsp:sp modelId="{1DF43EFD-526E-C445-99D8-B9E2684963D6}">
      <dsp:nvSpPr>
        <dsp:cNvPr id="0" name=""/>
        <dsp:cNvSpPr/>
      </dsp:nvSpPr>
      <dsp:spPr>
        <a:xfrm>
          <a:off x="7695394" y="81137"/>
          <a:ext cx="3562275" cy="1709892"/>
        </a:xfrm>
        <a:prstGeom prst="rect">
          <a:avLst/>
        </a:prstGeom>
        <a:noFill/>
        <a:ln w="9525" cap="rnd" cmpd="sng" algn="ctr">
          <a:noFill/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1874" tIns="165100" rIns="351874" bIns="165100" numCol="1" spcCol="1270" anchor="ctr" anchorCtr="0">
          <a:noAutofit/>
        </a:bodyPr>
        <a:lstStyle/>
        <a:p>
          <a:pPr marL="0" lvl="0" indent="0" algn="l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0" kern="1200">
              <a:latin typeface="Times New Roman" panose="02020603050405020304" pitchFamily="18" charset="0"/>
              <a:cs typeface="Times New Roman" panose="02020603050405020304" pitchFamily="18" charset="0"/>
            </a:rPr>
            <a:t>03</a:t>
          </a:r>
        </a:p>
      </dsp:txBody>
      <dsp:txXfrm>
        <a:off x="7695394" y="81137"/>
        <a:ext cx="3562275" cy="17098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110A89-CB92-894E-B531-1FEFE79E19C7}">
      <dsp:nvSpPr>
        <dsp:cNvPr id="0" name=""/>
        <dsp:cNvSpPr/>
      </dsp:nvSpPr>
      <dsp:spPr>
        <a:xfrm>
          <a:off x="0" y="0"/>
          <a:ext cx="6832212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3131FD-2DD8-AC4A-8733-47733DF01B6A}">
      <dsp:nvSpPr>
        <dsp:cNvPr id="0" name=""/>
        <dsp:cNvSpPr/>
      </dsp:nvSpPr>
      <dsp:spPr>
        <a:xfrm>
          <a:off x="0" y="0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/>
            <a:t>10%</a:t>
          </a:r>
          <a:endParaRPr lang="en-US" sz="3600" kern="1200"/>
        </a:p>
      </dsp:txBody>
      <dsp:txXfrm>
        <a:off x="0" y="0"/>
        <a:ext cx="6832212" cy="1316194"/>
      </dsp:txXfrm>
    </dsp:sp>
    <dsp:sp modelId="{2C864BDE-BD6B-CA48-AFF7-78A3B9CE080A}">
      <dsp:nvSpPr>
        <dsp:cNvPr id="0" name=""/>
        <dsp:cNvSpPr/>
      </dsp:nvSpPr>
      <dsp:spPr>
        <a:xfrm>
          <a:off x="0" y="1316194"/>
          <a:ext cx="6832212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993ED9-F6E0-A04F-9630-46146197A8E3}">
      <dsp:nvSpPr>
        <dsp:cNvPr id="0" name=""/>
        <dsp:cNvSpPr/>
      </dsp:nvSpPr>
      <dsp:spPr>
        <a:xfrm>
          <a:off x="0" y="1316194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/>
            <a:t>1 рік</a:t>
          </a:r>
          <a:endParaRPr lang="en-US" sz="3600" kern="1200"/>
        </a:p>
      </dsp:txBody>
      <dsp:txXfrm>
        <a:off x="0" y="1316194"/>
        <a:ext cx="6832212" cy="1316194"/>
      </dsp:txXfrm>
    </dsp:sp>
    <dsp:sp modelId="{DFD20236-1AE4-0C41-9455-1E97CAACA013}">
      <dsp:nvSpPr>
        <dsp:cNvPr id="0" name=""/>
        <dsp:cNvSpPr/>
      </dsp:nvSpPr>
      <dsp:spPr>
        <a:xfrm>
          <a:off x="0" y="2632389"/>
          <a:ext cx="683221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A70D85-2F28-0D4B-BC63-46D5B33BF879}">
      <dsp:nvSpPr>
        <dsp:cNvPr id="0" name=""/>
        <dsp:cNvSpPr/>
      </dsp:nvSpPr>
      <dsp:spPr>
        <a:xfrm>
          <a:off x="0" y="2632389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/>
            <a:t>Сума вкладу 1000 грн.</a:t>
          </a:r>
          <a:endParaRPr lang="en-US" sz="3600" kern="1200"/>
        </a:p>
      </dsp:txBody>
      <dsp:txXfrm>
        <a:off x="0" y="2632389"/>
        <a:ext cx="6832212" cy="1316194"/>
      </dsp:txXfrm>
    </dsp:sp>
    <dsp:sp modelId="{E2F533C2-E845-DC4A-82A1-8107F00BF76F}">
      <dsp:nvSpPr>
        <dsp:cNvPr id="0" name=""/>
        <dsp:cNvSpPr/>
      </dsp:nvSpPr>
      <dsp:spPr>
        <a:xfrm>
          <a:off x="0" y="3948584"/>
          <a:ext cx="6832212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97EDC6-8D8E-C34E-A90F-BFAD8FA9A34C}">
      <dsp:nvSpPr>
        <dsp:cNvPr id="0" name=""/>
        <dsp:cNvSpPr/>
      </dsp:nvSpPr>
      <dsp:spPr>
        <a:xfrm>
          <a:off x="0" y="3948584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FV = 1000+1000*0,1*1 = 1100 </a:t>
          </a:r>
          <a:r>
            <a:rPr lang="uk-UA" sz="3600" kern="1200"/>
            <a:t>грн.</a:t>
          </a:r>
          <a:endParaRPr lang="en-US" sz="3600" kern="1200"/>
        </a:p>
      </dsp:txBody>
      <dsp:txXfrm>
        <a:off x="0" y="3948584"/>
        <a:ext cx="6832212" cy="13161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30039-1EE5-1940-9789-7CFE2FC3D172}">
      <dsp:nvSpPr>
        <dsp:cNvPr id="0" name=""/>
        <dsp:cNvSpPr/>
      </dsp:nvSpPr>
      <dsp:spPr>
        <a:xfrm>
          <a:off x="0" y="634389"/>
          <a:ext cx="6832212" cy="912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>
              <a:latin typeface="Times New Roman" panose="02020603050405020304" pitchFamily="18" charset="0"/>
              <a:cs typeface="Times New Roman" panose="02020603050405020304" pitchFamily="18" charset="0"/>
            </a:rPr>
            <a:t>1000 грн.</a:t>
          </a:r>
          <a:endParaRPr lang="en-US" sz="4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49" y="678938"/>
        <a:ext cx="6743114" cy="823502"/>
      </dsp:txXfrm>
    </dsp:sp>
    <dsp:sp modelId="{392D50A7-EE9A-7F4A-AC9B-C08F86141095}">
      <dsp:nvSpPr>
        <dsp:cNvPr id="0" name=""/>
        <dsp:cNvSpPr/>
      </dsp:nvSpPr>
      <dsp:spPr>
        <a:xfrm>
          <a:off x="0" y="1662189"/>
          <a:ext cx="6832212" cy="912600"/>
        </a:xfrm>
        <a:prstGeom prst="roundRect">
          <a:avLst/>
        </a:prstGeom>
        <a:gradFill rotWithShape="0">
          <a:gsLst>
            <a:gs pos="0">
              <a:schemeClr val="accent2">
                <a:hueOff val="151055"/>
                <a:satOff val="-15998"/>
                <a:lumOff val="-392"/>
                <a:alphaOff val="0"/>
                <a:tint val="96000"/>
                <a:lumMod val="104000"/>
              </a:schemeClr>
            </a:gs>
            <a:gs pos="100000">
              <a:schemeClr val="accent2">
                <a:hueOff val="151055"/>
                <a:satOff val="-15998"/>
                <a:lumOff val="-39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>
              <a:latin typeface="Times New Roman" panose="02020603050405020304" pitchFamily="18" charset="0"/>
              <a:cs typeface="Times New Roman" panose="02020603050405020304" pitchFamily="18" charset="0"/>
            </a:rPr>
            <a:t>20%</a:t>
          </a:r>
          <a:endParaRPr lang="en-US" sz="4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49" y="1706738"/>
        <a:ext cx="6743114" cy="823502"/>
      </dsp:txXfrm>
    </dsp:sp>
    <dsp:sp modelId="{4959CA47-9170-404A-9975-91CAF52E237D}">
      <dsp:nvSpPr>
        <dsp:cNvPr id="0" name=""/>
        <dsp:cNvSpPr/>
      </dsp:nvSpPr>
      <dsp:spPr>
        <a:xfrm>
          <a:off x="0" y="2689989"/>
          <a:ext cx="6832212" cy="912600"/>
        </a:xfrm>
        <a:prstGeom prst="roundRect">
          <a:avLst/>
        </a:prstGeom>
        <a:gradFill rotWithShape="0">
          <a:gsLst>
            <a:gs pos="0">
              <a:schemeClr val="accent2">
                <a:hueOff val="302110"/>
                <a:satOff val="-31995"/>
                <a:lumOff val="-784"/>
                <a:alphaOff val="0"/>
                <a:tint val="96000"/>
                <a:lumMod val="104000"/>
              </a:schemeClr>
            </a:gs>
            <a:gs pos="100000">
              <a:schemeClr val="accent2">
                <a:hueOff val="302110"/>
                <a:satOff val="-31995"/>
                <a:lumOff val="-78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>
              <a:latin typeface="Times New Roman" panose="02020603050405020304" pitchFamily="18" charset="0"/>
              <a:cs typeface="Times New Roman" panose="02020603050405020304" pitchFamily="18" charset="0"/>
            </a:rPr>
            <a:t>3 роки</a:t>
          </a:r>
          <a:endParaRPr lang="en-US" sz="4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49" y="2734538"/>
        <a:ext cx="6743114" cy="823502"/>
      </dsp:txXfrm>
    </dsp:sp>
    <dsp:sp modelId="{FF7A1758-A64C-0946-8ACE-CE96208C3CDE}">
      <dsp:nvSpPr>
        <dsp:cNvPr id="0" name=""/>
        <dsp:cNvSpPr/>
      </dsp:nvSpPr>
      <dsp:spPr>
        <a:xfrm>
          <a:off x="0" y="3717789"/>
          <a:ext cx="6832212" cy="912600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>
              <a:latin typeface="Times New Roman" panose="02020603050405020304" pitchFamily="18" charset="0"/>
              <a:cs typeface="Times New Roman" panose="02020603050405020304" pitchFamily="18" charset="0"/>
            </a:rPr>
            <a:t>FV = 1000*(1+0,2)</a:t>
          </a:r>
          <a:r>
            <a:rPr lang="en-US" sz="4000" kern="1200" baseline="3000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en-US" sz="4000" kern="1200">
              <a:latin typeface="Times New Roman" panose="02020603050405020304" pitchFamily="18" charset="0"/>
              <a:cs typeface="Times New Roman" panose="02020603050405020304" pitchFamily="18" charset="0"/>
            </a:rPr>
            <a:t>=1728 </a:t>
          </a:r>
          <a:r>
            <a:rPr lang="ru-RU" sz="4000" kern="1200">
              <a:latin typeface="Times New Roman" panose="02020603050405020304" pitchFamily="18" charset="0"/>
              <a:cs typeface="Times New Roman" panose="02020603050405020304" pitchFamily="18" charset="0"/>
            </a:rPr>
            <a:t>грн.</a:t>
          </a:r>
          <a:endParaRPr lang="en-US" sz="4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49" y="3762338"/>
        <a:ext cx="6743114" cy="8235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0D78F-E7A1-8048-888D-E49959132AE5}">
      <dsp:nvSpPr>
        <dsp:cNvPr id="0" name=""/>
        <dsp:cNvSpPr/>
      </dsp:nvSpPr>
      <dsp:spPr>
        <a:xfrm>
          <a:off x="0" y="40660"/>
          <a:ext cx="8915400" cy="844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700" kern="1200">
              <a:latin typeface="Times New Roman" panose="02020603050405020304" pitchFamily="18" charset="0"/>
              <a:cs typeface="Times New Roman" panose="02020603050405020304" pitchFamily="18" charset="0"/>
            </a:rPr>
            <a:t>Простим відсотком</a:t>
          </a:r>
          <a:endParaRPr lang="en-US" sz="37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208" y="81868"/>
        <a:ext cx="8832984" cy="761739"/>
      </dsp:txXfrm>
    </dsp:sp>
    <dsp:sp modelId="{E9A7EE87-8FE4-CF4A-8A6E-28F64F514FE5}">
      <dsp:nvSpPr>
        <dsp:cNvPr id="0" name=""/>
        <dsp:cNvSpPr/>
      </dsp:nvSpPr>
      <dsp:spPr>
        <a:xfrm>
          <a:off x="0" y="991376"/>
          <a:ext cx="8915400" cy="844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PV = FV/(1+r*n)</a:t>
          </a:r>
        </a:p>
      </dsp:txBody>
      <dsp:txXfrm>
        <a:off x="41208" y="1032584"/>
        <a:ext cx="8832984" cy="761739"/>
      </dsp:txXfrm>
    </dsp:sp>
    <dsp:sp modelId="{8C1329C0-67B2-2347-B14B-C695C4DD6EDD}">
      <dsp:nvSpPr>
        <dsp:cNvPr id="0" name=""/>
        <dsp:cNvSpPr/>
      </dsp:nvSpPr>
      <dsp:spPr>
        <a:xfrm>
          <a:off x="0" y="1942091"/>
          <a:ext cx="8915400" cy="844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700" kern="1200">
              <a:latin typeface="Times New Roman" panose="02020603050405020304" pitchFamily="18" charset="0"/>
              <a:cs typeface="Times New Roman" panose="02020603050405020304" pitchFamily="18" charset="0"/>
            </a:rPr>
            <a:t>Складним відсотком</a:t>
          </a:r>
          <a:endParaRPr lang="en-US" sz="37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208" y="1983299"/>
        <a:ext cx="8832984" cy="761739"/>
      </dsp:txXfrm>
    </dsp:sp>
    <dsp:sp modelId="{3DEE724C-4975-B540-B283-B8D789E09F89}">
      <dsp:nvSpPr>
        <dsp:cNvPr id="0" name=""/>
        <dsp:cNvSpPr/>
      </dsp:nvSpPr>
      <dsp:spPr>
        <a:xfrm>
          <a:off x="0" y="2892806"/>
          <a:ext cx="8915400" cy="844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PV = FV/(1+r)</a:t>
          </a:r>
          <a:r>
            <a:rPr lang="en-US" sz="3700" kern="1200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208" y="2934014"/>
        <a:ext cx="8832984" cy="7617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94DA8F-DB73-DD4D-96BC-C7681046EA09}">
      <dsp:nvSpPr>
        <dsp:cNvPr id="0" name=""/>
        <dsp:cNvSpPr/>
      </dsp:nvSpPr>
      <dsp:spPr>
        <a:xfrm>
          <a:off x="0" y="289021"/>
          <a:ext cx="6832212" cy="110688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>
              <a:latin typeface="Times New Roman" panose="02020603050405020304" pitchFamily="18" charset="0"/>
              <a:cs typeface="Times New Roman" panose="02020603050405020304" pitchFamily="18" charset="0"/>
            </a:rPr>
            <a:t>Фактор майбутньої вартості</a:t>
          </a:r>
          <a:endParaRPr lang="en-US" sz="3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034" y="343055"/>
        <a:ext cx="6724144" cy="998815"/>
      </dsp:txXfrm>
    </dsp:sp>
    <dsp:sp modelId="{63D00648-32C3-8243-8DEA-33A2D6FAC10A}">
      <dsp:nvSpPr>
        <dsp:cNvPr id="0" name=""/>
        <dsp:cNvSpPr/>
      </dsp:nvSpPr>
      <dsp:spPr>
        <a:xfrm>
          <a:off x="0" y="1482305"/>
          <a:ext cx="6832212" cy="1106883"/>
        </a:xfrm>
        <a:prstGeom prst="roundRect">
          <a:avLst/>
        </a:prstGeom>
        <a:gradFill rotWithShape="0">
          <a:gsLst>
            <a:gs pos="0">
              <a:schemeClr val="accent2">
                <a:hueOff val="151055"/>
                <a:satOff val="-15998"/>
                <a:lumOff val="-392"/>
                <a:alphaOff val="0"/>
                <a:tint val="96000"/>
                <a:lumMod val="104000"/>
              </a:schemeClr>
            </a:gs>
            <a:gs pos="100000">
              <a:schemeClr val="accent2">
                <a:hueOff val="151055"/>
                <a:satOff val="-15998"/>
                <a:lumOff val="-39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FV = PV*</a:t>
          </a:r>
          <a:r>
            <a:rPr lang="en-US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(1+i)</a:t>
          </a:r>
          <a:r>
            <a:rPr lang="en-US" sz="3600" b="1" kern="1200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034" y="1536339"/>
        <a:ext cx="6724144" cy="998815"/>
      </dsp:txXfrm>
    </dsp:sp>
    <dsp:sp modelId="{25728C79-2D36-C449-92BA-6BF6CCCE5759}">
      <dsp:nvSpPr>
        <dsp:cNvPr id="0" name=""/>
        <dsp:cNvSpPr/>
      </dsp:nvSpPr>
      <dsp:spPr>
        <a:xfrm>
          <a:off x="0" y="2675589"/>
          <a:ext cx="6832212" cy="1106883"/>
        </a:xfrm>
        <a:prstGeom prst="roundRect">
          <a:avLst/>
        </a:prstGeom>
        <a:gradFill rotWithShape="0">
          <a:gsLst>
            <a:gs pos="0">
              <a:schemeClr val="accent2">
                <a:hueOff val="302110"/>
                <a:satOff val="-31995"/>
                <a:lumOff val="-784"/>
                <a:alphaOff val="0"/>
                <a:tint val="96000"/>
                <a:lumMod val="104000"/>
              </a:schemeClr>
            </a:gs>
            <a:gs pos="100000">
              <a:schemeClr val="accent2">
                <a:hueOff val="302110"/>
                <a:satOff val="-31995"/>
                <a:lumOff val="-78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>
              <a:latin typeface="Times New Roman" panose="02020603050405020304" pitchFamily="18" charset="0"/>
              <a:cs typeface="Times New Roman" panose="02020603050405020304" pitchFamily="18" charset="0"/>
            </a:rPr>
            <a:t>Фактор процента теперішньої вартості або коефіцієнт дисконтування</a:t>
          </a:r>
          <a:endParaRPr lang="en-US" sz="3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034" y="2729623"/>
        <a:ext cx="6724144" cy="998815"/>
      </dsp:txXfrm>
    </dsp:sp>
    <dsp:sp modelId="{79E7865A-DB0C-9942-ADAB-2950F9325599}">
      <dsp:nvSpPr>
        <dsp:cNvPr id="0" name=""/>
        <dsp:cNvSpPr/>
      </dsp:nvSpPr>
      <dsp:spPr>
        <a:xfrm>
          <a:off x="0" y="3868873"/>
          <a:ext cx="6832212" cy="1106883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PV = FV/(1+i)</a:t>
          </a:r>
          <a:r>
            <a:rPr lang="en-US" sz="3000" kern="1200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en-US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=FV* </a:t>
          </a:r>
          <a:r>
            <a:rPr lang="en-US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(1/(1+i)</a:t>
          </a:r>
          <a:r>
            <a:rPr lang="en-US" sz="3600" b="1" kern="1200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en-US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034" y="3922907"/>
        <a:ext cx="6724144" cy="998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2T09:14:58.4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23243 6784 24575,'0'2'0,"-3"11"0,-2 12 0,1 10 0,1 0 0,2 2 0,1 18 0,-1-1 0,2 0 0,3 1 0,-4-9 0,1-2 0,3-9 0,-4 11 0,3-7 0,1-14 0,4 27 0,-4-29 0,0 10 0,-1-3 0,-2-7 0,2 6 0,0 1 0,-2-7 0,2 6 0,0-3 0,-2-5 0,2 4 0,0 5 0,0-7 0,1 6 0,2-8 0,-3 5 0,4-5 0,2 15 0,-3-18 0,6 16 0,-6-21 0,3 11 0,-4-12 0,4 8 0,-3-8 0,9 17 0,-8-15 0,13 12 0,-9-10 0,4-3 0,5 10 0,1-2 0,8 7 0,12 14 0,-9-10 0,1 1 0,4-2 0,-17-16 0,32 16 0,-26-16 0,9 3 0,2 0 0,-8-3 0,1-1 0,3 0 0,-1-2 0,0-3 0,15 4 0,-3 1 0,1-1 0,-3-7 0,13 7 0,10-9 0,-21 1 0,21-2 0,-21-5 0,0-1 0,-12 0 0,2-1 0,18-1 0,4-2 0,-2 1 0,-2 0 0,-11 0 0,0 0-569,12 0 0,0 0 569,-15 0 0,-2-1 0,-3 1 0,-1 0 0,24-5-316,7-3 316,-20-1 0,12 0 0,-21-2 0,-1-1 0,16-8 0,-15 5 0,2-2 0,-1 2 0,-2 0 0,15-8 0,-8 10 0,1 0 0,-7 3 0,0 2 0,27-8 0,-16 5 0,-2 1 0,1 4 0,1-1 0,0 0 0,-9 2 0,19-4 0,-30 6 1119,6-5-1119,10-8 335,-12 5-335,0-3 0,-12 2 0,-7 6 0,4-10 0,-5-4 0,-1 4 0,3-16 0,16-12 0,5-7 0,3 4 0,-4 4 0,-17 26 0,9-9 0,-5 3 0,5-5 0,-4-5 0,-5 9 0,4-8 0,0-9 0,-1 3 0,1-12 0,-4 1 0,-8 13 0,2-14 0,-8 7 0,-3 16 0,-1-5 0,-5 8 0,1 7 0,-1-2 0,-8-5 0,8 16 0,-9-8 0,12 12 0,-9-1 0,5 2 0,-19-8 0,15 7 0,-15-6 0,13 3 0,-23-13 0,14 12 0,-18-18 0,22 23 0,-7-17 0,-3 10 0,5-5 0,-4 4 0,0 3 0,7 4 0,-6 0 0,-1 0 0,-2-1 0,0 0 0,-7 5 0,20 0 0,-9 5 0,12-4 0,-14 4 0,-10-2 0,6 3 0,-11 0 0,14 0 0,-15 0 0,-2 0 0,-8 0-550,0 0 550,-8-5 0,22 4 0,1 0 0,-21-8 0,22 8 0,1 0 0,-27-3 0,12-1 0,-2 0 0,17 2 0,1-1-250,-12-1 1,4-1 249,0 2 0,13 1 0,-11 2 0,13-6 536,-7 6-536,0 1 0,-5 2 0,-2 2 0,-6 6 0,8-7 0,-9 1 0,9-1 0,-8 7 0,4-4 0,-2-1 0,-16 6 0,5 0 513,-5-1-513,27-5 0,3 0 0,-2 4 0,-27-4 0,37 0 0,-4-1 0,-4-1 0,12 3 0,-25 4 0,28-3 0,-18 3 0,12-2 0,7-5 0,-17 9 0,18-8 0,-10 4 0,-11-4 0,14 3 0,-32 5 0,32-3 0,-23 7 0,25-9 0,-16 6 0,16-5 0,-2 1 0,10-3 0,-8 2 0,9-2 0,-8 2 0,11 0 0,3-2 0,0-1 0,-2 2 0,1-1 0,-2 0 0,1 1 0,4-4 0,-5 3 0,5-3 0,1 1 0,5-3 0,0 1 0,3-2 0</inkml:trace>
  <inkml:trace contextRef="#ctx0" brushRef="#br0" timeOffset="10769">24846 13227 24575,'-3'-1'0,"0"2"0,-2 4 0,-1 0 0,1 1 0,-5 9 0,3-8 0,-1 11 0,1-8 0,6-1 0,-6 4 0,4-2 0,-3-3 0,-2 16 0,4-15 0,-5 17 0,5-3 0,-2-4 0,-4 28 0,7-26 0,-13 36 0,11-32 0,-5 14 0,1-5 0,8-10 0,-7 11 0,5-17 0,0-2 0,1-5 0,2-1 0,0-1 0,-3-1 0,3 7 0,-3-6 0,3 7 0,-3 8 0,2-10 0,-5 15 0,2 5 0,1-9 0,-3 23 0,6-29 0,-3 6 0,1-12 0,1-2 0,-1 2 0,2 9 0,0-8 0,0 13 0,0-15 0,0 3 0,2 1 0,-1 1 0,3 6 0,-1-5 0,3 2 0,-3-11 0,1 8 0,-1-7 0,0 3 0,0-5 0,1 4 0,0-5 0,1 10 0,0-10 0,-4 3 0,3-5 0,2 8 0,-3-6 0,4 8 0,-1-7 0,-3 3 0,4 0 0,-4-1 0,0 5 0,2-5 0,-2 9 0,0 2 0,-1-3 0,-2 5 0,3-10 0,0 3 0,0-2 0,8 13 0,-3-6 0,4 1 0,-2-5 0,0-6 0,-4-2 0,4 1 0,-4-5 0,-1 0 0,0-2 0,1 2 0,-1-2 0,3 7 0,0-4 0,0 2 0,2-1 0,-4-3 0,2 4 0,0-3 0,-2 0 0,4 0 0,3 6 0,-4-5 0,4 2 0,-5-1 0,-3-4 0,6 5 0,-6-5 0,3-1 0,-2-2 0,-1 3 0,3-3 0,-3 5 0,8-2 0,-7 0 0,7 2 0,-7-5 0,1 5 0,-1-4 0,1 3 0,2-1 0,-1 3 0,0-3 0,-3-1 0,5 0 0,-3-1 0,10 6 0,-10-3 0,15 6 0,-7-2 0,4 0 0,1 1 0,-4-3 0,0 0 0,4 1 0,-9-2 0,4 1 0,-4-1 0,5 3 0,-7-2 0,11 5 0,11 2 0,2 0 0,17 3 0,-19-4 0,-2-1 0,-8-2 0,18 4 0,-14-4 0,10 3 0,2 0 0,0-1 0,2 1 0,3 0 0,-3-2 0,-1-1 0,26 7 0,-27-6 0,-2-2 0,-5-3 0,-2 3 0,18 1 0,13 5 0,3-3 0,-14-1 0,0-1 0,14-1 0,0 0 0,0 0 0,-28-4 0,-1-1 0,13 2 0,3 0 0,1-2 0,-2 0 0,-15 0 0,3 0 0,22-1 0,10 0 0,-7-1 0,-20-1 0,2 0 0,5 0 0,9 0 0,1 0 0,-9 0 0,-3 0 0,-2 0 0,0-1 0,4 0 0,-1-2 0,20-6 0,-3 0 0,-21 5 0,2-1-831,10-4 0,6-2 0,-5 4 831,-9 5 0,-2 1 0,11-4 0,4-2 0,-8 4 0,2-1 0,-5 0 0,-3 0 0,0 0 0,1 0 0,3 0 0,0-1 0,18-6 0,-5 1 0,-24 6 0,2-1 0,17-5 0,7-2 0,-9 1 0,-20 4 0,-1 0 0,20-3 0,3-1 0,-7 0 0,-4 1 0,-14 4 0,0-1 0,25-5 0,-1-1 0,3-4 0,-22 7 0,-2 1 0,5-6 0,-4 4 0,-11 1 0,-5 3 0,23-9 2493,-11 2-2493,7 0 0,6-10 0,-22 14 0,14-11 0,-8 7 0,-8-1 0,16 0 0,10-5 0,-15 1 0,0 0 0,21-8 0,-25 7 0,-3-4 0,0-21 0,-8 19 0,4-34 0,-13 33 0,-2-8 0,0-1 0,-2-9 0,-2-4 0,-2-11 0,-1 6 0,-2 16 0,-1-2 0,2-6 0,1-7 0,0-2 0,0 4 0,-2-2 0,0 3 0,0 1-833,2-13 1,0 1 832,0-6 0,0 7 0,4 2 0,-3 8 0,1-16 0,-9 24 0,-1 1 0,-4 11 0,6 16 0,-2-1 1665,0 6-1665,0 1 0,-3 0 0,0 3 0,0-3 0,-9-10 0,1-3 0,-2 1 0,-2 0 0,13 14 0,-15-9 0,10 6 0,-4-2 0,-11-2 0,11 5 0,-11-4 0,10 9 0,-9-5 0,-35-6 0,17 3 0,12 2 0,-3-1 0,1 1 0,2 0 0,-12-3 0,-10-1 0,0-1 0,8 2 0,0 0 0,1 1 0,5 0 0,-12 1 0,17 2 0,-1 7 0,1-8 0,-17 8 0,12-3 0,-20 4 0,15 5-596,-16 7 596,-2-5 0,10 7 0,-2 0 0,17-8 0,-2-2 0,-17 5 0,-7 2 0,6-1 0,10-3 0,2 0 0,-4-1 0,-3 0 0,0 0 0,4 1 0,2 0 0,1-1-1193,-12 2 0,1-1 1193,11 0 0,0-1 0,-4 1 0,3-2 0,-3 0 0,0 0 0,4-1 0,3 1 0,4 0 0,-4 0 0,-4 0 0,-3 0 0,-2 0 0,4 0 0,-4 2 0,2 0 0,3-1 0,-5 1 0,-2 1 0,1 0 0,-8 1 0,0 1 0,9-2 0,4 1 0,2-1 0,-7-1 0,-5 1 0,8 0-278,14-1 1,5 0 277,-19 0 0,4 2 0,1 0 0,1-2 0,-10 2 0,0-1 0,8-5 0,10 3 0,-2 1 0,4-1 0,3-1 0,-13 2-15,11-2 1,1 0 14,-3-1 0,-17 5 0,12 2 253,10-2 1,0 1-254,0-1 2376,-6 1-2376,10-1 649,6-7-649,-7 7 34,0-3-34,7 1 0,-5 4 0,7-4 0,2 1 0,-1-1 0,-1-1 0,-9 4 0,7-3 0,-7 3 0,-4 0 0,10-3 0,-21 6 0,22-6 0,-21 5 0,24-8 0,-15 4 0,26-8 0,-9 5 0,12-4 0,-4 1 0,2 0 0,2-1 0,-7 1 0,-1-4 0,2 1 0,-1-4 0,8 5 0,0-3 0,-6 3 0,5 0 0,-4 0 0,4 0 0,1 0 0,-1 0 0,1 0 0,-3 0 0,2 3 0,-2-3 0,3 3 0,-1-3 0,1 0 0,2 2 0,3-1 0,3 1 0,2-2 0,0 0 0,-2 3 0,0-3 0,-3 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99280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743139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8060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893945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6570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639900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459536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01831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28085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36585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34055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89449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82391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58537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68151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06171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22F11-CD33-9D44-B587-71F4589CA81E}" type="datetimeFigureOut">
              <a:rPr lang="en-UA" smtClean="0"/>
              <a:t>22.10.2020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CDE96D8-0CDA-0F4C-A160-C0415E2E1EBF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53284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7.xml"/><Relationship Id="rId7" Type="http://schemas.openxmlformats.org/officeDocument/2006/relationships/customXml" Target="../ink/ink1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60/pzrnh4b517xfdsbcfy8xy6gh0000gn/T/com.microsoft.Word/WebArchiveCopyPasteTempFiles/clip_image008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91179-2EDE-7A44-9CCC-6217A00A8C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Знаходження поточної вартості майбутньої суми. </a:t>
            </a:r>
            <a:b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3BF196-2083-5349-9A51-9577A14788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085286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F7AA33-B505-1740-98BE-D652DCA72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uk-UA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майбутньої та теперішньої вартості</a:t>
            </a:r>
            <a:endParaRPr lang="en-UA" sz="3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9E6D95B-4B0F-4584-87A2-8C0FC853E2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71386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A4D14A1-BF8C-3F45-A97D-2CDC9FA5B5B9}"/>
                  </a:ext>
                </a:extLst>
              </p14:cNvPr>
              <p14:cNvContentPartPr/>
              <p14:nvPr/>
            </p14:nvContentPartPr>
            <p14:xfrm>
              <a:off x="8315280" y="2327400"/>
              <a:ext cx="2594520" cy="3193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A4D14A1-BF8C-3F45-A97D-2CDC9FA5B5B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305920" y="2318040"/>
                <a:ext cx="2613240" cy="321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2470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3B04B-3E20-A342-A074-F1D151A6D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endParaRPr lang="en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B6794-B176-364C-AADD-EFBA80715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 маєте 700 грн, які можете покласти у банк під 30% річних.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 становитиме м</a:t>
            </a:r>
            <a:r>
              <a:rPr lang="en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айбутня вартість ваших грошей через два роки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 бажаєте через два роки отримати суму 2000 грн. Банк пропонує вам 40% річних. Яку суму треба покласти у банк зараз, щоб отримати бажаний результат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Очікується, що дохідність інвестиції становитиме 5% річних. Скільки коштуватимуть через 3 роки, вкладені зараз 100 грн? </a:t>
            </a:r>
          </a:p>
          <a:p>
            <a:endParaRPr lang="en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397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6C2C8-C8F8-6B4A-96CE-6149FC338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даними розрахуйте майбутню вартість сум грошей:</a:t>
            </a:r>
            <a:b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493AE8E-6006-F14D-ADF4-807781384D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329358"/>
              </p:ext>
            </p:extLst>
          </p:nvPr>
        </p:nvGraphicFramePr>
        <p:xfrm>
          <a:off x="2207941" y="2163337"/>
          <a:ext cx="9296672" cy="2912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4168">
                  <a:extLst>
                    <a:ext uri="{9D8B030D-6E8A-4147-A177-3AD203B41FA5}">
                      <a16:colId xmlns:a16="http://schemas.microsoft.com/office/drawing/2014/main" val="2537770735"/>
                    </a:ext>
                  </a:extLst>
                </a:gridCol>
                <a:gridCol w="2324168">
                  <a:extLst>
                    <a:ext uri="{9D8B030D-6E8A-4147-A177-3AD203B41FA5}">
                      <a16:colId xmlns:a16="http://schemas.microsoft.com/office/drawing/2014/main" val="305463519"/>
                    </a:ext>
                  </a:extLst>
                </a:gridCol>
                <a:gridCol w="2324168">
                  <a:extLst>
                    <a:ext uri="{9D8B030D-6E8A-4147-A177-3AD203B41FA5}">
                      <a16:colId xmlns:a16="http://schemas.microsoft.com/office/drawing/2014/main" val="2320608504"/>
                    </a:ext>
                  </a:extLst>
                </a:gridCol>
                <a:gridCol w="2324168">
                  <a:extLst>
                    <a:ext uri="{9D8B030D-6E8A-4147-A177-3AD203B41FA5}">
                      <a16:colId xmlns:a16="http://schemas.microsoft.com/office/drawing/2014/main" val="1322427025"/>
                    </a:ext>
                  </a:extLst>
                </a:gridCol>
              </a:tblGrid>
              <a:tr h="558568"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Теперішня вартість, грн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років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Процентна ставка, %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Майбутня вартість, грн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2388896747"/>
                  </a:ext>
                </a:extLst>
              </a:tr>
              <a:tr h="558568"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endParaRPr lang="en-UA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4104275420"/>
                  </a:ext>
                </a:extLst>
              </a:tr>
              <a:tr h="558568"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2 555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endParaRPr lang="en-UA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2728172601"/>
                  </a:ext>
                </a:extLst>
              </a:tr>
              <a:tr h="558568"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74 484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endParaRPr lang="en-UA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3766517910"/>
                  </a:ext>
                </a:extLst>
              </a:tr>
              <a:tr h="558568"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167 332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endParaRPr lang="en-UA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3253522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050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7E8610-2DF7-4AF0-B876-0F3B7882A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C8C023-62A6-4DA0-8DF4-3F4EA9409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7EB420-0DA8-F548-A461-43D1CE071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pPr algn="ctr"/>
            <a:r>
              <a:rPr lang="en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Розрахуйте теперішню вартість сум грошей за даними табл. </a:t>
            </a: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6B9FE07-322E-43FB-8707-C9826BD90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8CE8DCE-3B07-8443-A65F-7D73342FF4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636486"/>
              </p:ext>
            </p:extLst>
          </p:nvPr>
        </p:nvGraphicFramePr>
        <p:xfrm>
          <a:off x="1170211" y="2930805"/>
          <a:ext cx="9847389" cy="2961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4976">
                  <a:extLst>
                    <a:ext uri="{9D8B030D-6E8A-4147-A177-3AD203B41FA5}">
                      <a16:colId xmlns:a16="http://schemas.microsoft.com/office/drawing/2014/main" val="1898137786"/>
                    </a:ext>
                  </a:extLst>
                </a:gridCol>
                <a:gridCol w="1836660">
                  <a:extLst>
                    <a:ext uri="{9D8B030D-6E8A-4147-A177-3AD203B41FA5}">
                      <a16:colId xmlns:a16="http://schemas.microsoft.com/office/drawing/2014/main" val="3747884291"/>
                    </a:ext>
                  </a:extLst>
                </a:gridCol>
                <a:gridCol w="2524366">
                  <a:extLst>
                    <a:ext uri="{9D8B030D-6E8A-4147-A177-3AD203B41FA5}">
                      <a16:colId xmlns:a16="http://schemas.microsoft.com/office/drawing/2014/main" val="4205698176"/>
                    </a:ext>
                  </a:extLst>
                </a:gridCol>
                <a:gridCol w="2781387">
                  <a:extLst>
                    <a:ext uri="{9D8B030D-6E8A-4147-A177-3AD203B41FA5}">
                      <a16:colId xmlns:a16="http://schemas.microsoft.com/office/drawing/2014/main" val="4182396966"/>
                    </a:ext>
                  </a:extLst>
                </a:gridCol>
              </a:tblGrid>
              <a:tr h="586842"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Майбутня вартість, грн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років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Процентна ставка, %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Теперішня вартість, грн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extLst>
                  <a:ext uri="{0D108BD9-81ED-4DB2-BD59-A6C34878D82A}">
                    <a16:rowId xmlns:a16="http://schemas.microsoft.com/office/drawing/2014/main" val="3650649061"/>
                  </a:ext>
                </a:extLst>
              </a:tr>
              <a:tr h="586842"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endParaRPr lang="en-UA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extLst>
                  <a:ext uri="{0D108BD9-81ED-4DB2-BD59-A6C34878D82A}">
                    <a16:rowId xmlns:a16="http://schemas.microsoft.com/office/drawing/2014/main" val="2575468607"/>
                  </a:ext>
                </a:extLst>
              </a:tr>
              <a:tr h="586842"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1033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endParaRPr lang="en-UA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extLst>
                  <a:ext uri="{0D108BD9-81ED-4DB2-BD59-A6C34878D82A}">
                    <a16:rowId xmlns:a16="http://schemas.microsoft.com/office/drawing/2014/main" val="3892840357"/>
                  </a:ext>
                </a:extLst>
              </a:tr>
              <a:tr h="586842"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14 784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endParaRPr lang="en-UA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extLst>
                  <a:ext uri="{0D108BD9-81ED-4DB2-BD59-A6C34878D82A}">
                    <a16:rowId xmlns:a16="http://schemas.microsoft.com/office/drawing/2014/main" val="2885865496"/>
                  </a:ext>
                </a:extLst>
              </a:tr>
              <a:tr h="614629"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898 156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0" marR="138930" marT="138930" marB="138930" anchor="ctr"/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A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93" marR="13893" marT="13893" marB="13893" anchor="ctr"/>
                </a:tc>
                <a:extLst>
                  <a:ext uri="{0D108BD9-81ED-4DB2-BD59-A6C34878D82A}">
                    <a16:rowId xmlns:a16="http://schemas.microsoft.com/office/drawing/2014/main" val="1039404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342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7E8610-2DF7-4AF0-B876-0F3B7882A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C8C023-62A6-4DA0-8DF4-3F4EA9409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7356DF-89DC-9045-9E7C-B3BFE5A0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uk-UA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поняття</a:t>
            </a:r>
            <a:endParaRPr lang="en-UA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6B9FE07-322E-43FB-8707-C9826BD90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6909A6-3AA0-4359-86FF-7236D7815F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754497"/>
              </p:ext>
            </p:extLst>
          </p:nvPr>
        </p:nvGraphicFramePr>
        <p:xfrm>
          <a:off x="271463" y="1936046"/>
          <a:ext cx="11920536" cy="4921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308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66DD2F-FBF5-41CE-A3F4-565352D95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6FCE2B-F2D2-466E-B0AA-8E341DB49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2BD31C98-199A-4722-A1A5-4393A43E7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9450825-43C4-4ABE-8FA7-28AD39CAAF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602663"/>
              </p:ext>
            </p:extLst>
          </p:nvPr>
        </p:nvGraphicFramePr>
        <p:xfrm>
          <a:off x="442913" y="257175"/>
          <a:ext cx="11472862" cy="6486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425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F7E8610-2DF7-4AF0-B876-0F3B7882A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C8C023-62A6-4DA0-8DF4-3F4EA9409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83B32D-55C6-0D4E-A47C-3C4501BDE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endParaRPr lang="en-UA">
              <a:solidFill>
                <a:schemeClr val="bg1"/>
              </a:solidFill>
            </a:endParaRP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26B9FE07-322E-43FB-8707-C9826BD90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FE8E9CB-B7FF-4B47-A58E-DCECA913E5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785685"/>
              </p:ext>
            </p:extLst>
          </p:nvPr>
        </p:nvGraphicFramePr>
        <p:xfrm>
          <a:off x="428625" y="2306694"/>
          <a:ext cx="11258550" cy="4437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234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9B6F-609E-3F42-BB92-B210F1C80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5793" y="178060"/>
            <a:ext cx="10197524" cy="1371959"/>
          </a:xfrm>
        </p:spPr>
        <p:txBody>
          <a:bodyPr>
            <a:normAutofit fontScale="90000"/>
          </a:bodyPr>
          <a:lstStyle/>
          <a:p>
            <a:pPr algn="just"/>
            <a:r>
              <a:rPr lang="en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 ставкою процента розуміють</a:t>
            </a:r>
            <a: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вимір часової вартості грошей, суму процента на інвестиції, яка може бути отримана за даний період часу.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88D84-1232-604A-AFBA-CD9F73639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100" y="1851101"/>
            <a:ext cx="10502320" cy="456084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простим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= р*і*</a:t>
            </a:r>
            <a:r>
              <a:rPr lang="en-GB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</a:t>
            </a:r>
            <a:endParaRPr lang="uk-UA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процента, сума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нараховано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вкладу;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ставка;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чином: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 = PV + I,</a:t>
            </a:r>
            <a:br>
              <a:rPr lang="en-GB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теперішня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520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95F4E5-03C0-924F-99F1-57EF61C63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uk-UA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Приклад:</a:t>
            </a:r>
            <a:endParaRPr lang="en-UA" sz="3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1D77DF-A74E-4EC4-8D51-9F1A842977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418607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7340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5F7A7-0ACD-354A-A95E-4E108AD89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Компаудування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складним відсотком</a:t>
            </a:r>
            <a:endParaRPr lang="en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7DDB0F-A6E6-5148-B97E-B22B33241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149" y="2557461"/>
            <a:ext cx="275626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A"/>
          </a:p>
        </p:txBody>
      </p:sp>
      <p:pic>
        <p:nvPicPr>
          <p:cNvPr id="1029" name="Picture 2">
            <a:extLst>
              <a:ext uri="{FF2B5EF4-FFF2-40B4-BE49-F238E27FC236}">
                <a16:creationId xmlns:a16="http://schemas.microsoft.com/office/drawing/2014/main" id="{A3D0C66C-B23B-5C4B-A942-943DE2A5B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4" y="2543172"/>
            <a:ext cx="4914901" cy="1076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35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5DF6C6-5F81-1E42-8C7C-C812FB1C5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Приклад:</a:t>
            </a:r>
            <a:endParaRPr lang="en-UA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58C05F1-37EC-4459-9553-4F8CADA829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375757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675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DF839-4E9C-C946-8B4B-5B8C8E78F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Дисконтування</a:t>
            </a:r>
            <a:endParaRPr lang="en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759465A-A4F1-4A66-8AED-ABBF88AA98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531094"/>
              </p:ext>
            </p:extLst>
          </p:nvPr>
        </p:nvGraphicFramePr>
        <p:xfrm>
          <a:off x="2189162" y="19050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65E55C03-92B6-F649-9CF8-FBD5BA21A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2141444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669</Words>
  <Application>Microsoft Macintosh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Wisp</vt:lpstr>
      <vt:lpstr>Тема 5. Знаходження поточної вартості майбутньої суми.  </vt:lpstr>
      <vt:lpstr>Основні поняття</vt:lpstr>
      <vt:lpstr>PowerPoint Presentation</vt:lpstr>
      <vt:lpstr>PowerPoint Presentation</vt:lpstr>
      <vt:lpstr>Під ставкою процента розуміють вимір часової вартості грошей, суму процента на інвестиції, яка може бути отримана за даний період часу. </vt:lpstr>
      <vt:lpstr>Приклад:</vt:lpstr>
      <vt:lpstr>Компаудування за складним відсотком</vt:lpstr>
      <vt:lpstr>Приклад:</vt:lpstr>
      <vt:lpstr>Дисконтування</vt:lpstr>
      <vt:lpstr>Фактори майбутньої та теперішньої вартості</vt:lpstr>
      <vt:lpstr>Задачі</vt:lpstr>
      <vt:lpstr>За даними розрахуйте майбутню вартість сум грошей: </vt:lpstr>
      <vt:lpstr>Розрахуйте теперішню вартість сум грошей за даними табл.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Знаходження поточної вартості майбутньої суми.  </dc:title>
  <dc:creator>Marina Delini</dc:creator>
  <cp:lastModifiedBy>Marina Delini</cp:lastModifiedBy>
  <cp:revision>3</cp:revision>
  <dcterms:created xsi:type="dcterms:W3CDTF">2020-10-21T19:18:11Z</dcterms:created>
  <dcterms:modified xsi:type="dcterms:W3CDTF">2020-10-22T10:05:33Z</dcterms:modified>
</cp:coreProperties>
</file>