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79CC93D-E52E-4D84-901B-11D7331DD495}">
          <p14:sldIdLst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4" autoAdjust="0"/>
    <p:restoredTop sz="83977" autoAdjust="0"/>
  </p:normalViewPr>
  <p:slideViewPr>
    <p:cSldViewPr>
      <p:cViewPr varScale="1">
        <p:scale>
          <a:sx n="79" d="100"/>
          <a:sy n="79" d="100"/>
        </p:scale>
        <p:origin x="7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D83FDC75-7F73-4A4A-A77C-09AADF00E0EA}" type="datetimeFigureOut">
              <a:rPr lang="ru-RU" smtClean="0"/>
              <a:pPr/>
              <a:t>30.11.2015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459226BF-1F13-42D3-80DC-373E7ADD1EBC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696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48AEF76B-3757-4A0B-AF93-28494465C1DD}" type="datetimeFigureOut">
              <a:pPr/>
              <a:t>30.11.2015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75693FD4-8F83-4EF7-AC3F-0DC0388986B0}" type="slidenum"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ru-RU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ru-RU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ru-RU" sz="2000" baseline="0"/>
            </a:lvl1pPr>
          </a:lstStyle>
          <a:p>
            <a:r>
              <a:rPr kumimoji="0"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4A7D-590D-45F1-A0B6-76048F4E6B46}" type="datetimeFigureOut">
              <a:rPr lang="uk-UA" smtClean="0"/>
              <a:t>30.11.2015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17A0-BE5D-4E1D-91A9-AA6FC46D3B7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598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ru-RU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ru-RU" sz="1800"/>
            </a:lvl1pPr>
          </a:lstStyle>
          <a:p>
            <a:r>
              <a:rPr kumimoji="0"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ru-RU"/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ru-RU" sz="3200">
                <a:latin typeface="+mn-lt"/>
              </a:defRPr>
            </a:lvl1pPr>
            <a:lvl2pPr eaLnBrk="1" latinLnBrk="0" hangingPunct="1">
              <a:defRPr kumimoji="0" lang="ru-RU" sz="2800">
                <a:latin typeface="+mn-lt"/>
              </a:defRPr>
            </a:lvl2pPr>
            <a:lvl3pPr eaLnBrk="1" latinLnBrk="0" hangingPunct="1">
              <a:defRPr kumimoji="0" lang="ru-RU" sz="2400">
                <a:latin typeface="+mn-lt"/>
              </a:defRPr>
            </a:lvl3pPr>
            <a:lvl4pPr eaLnBrk="1" latinLnBrk="0" hangingPunct="1">
              <a:defRPr kumimoji="0" lang="ru-RU" sz="2400">
                <a:latin typeface="+mn-lt"/>
              </a:defRPr>
            </a:lvl4pPr>
            <a:lvl5pPr eaLnBrk="1" latinLnBrk="0" hangingPunct="1">
              <a:defRPr kumimoji="0" lang="ru-RU" sz="2400">
                <a:latin typeface="+mn-lt"/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ru-RU" sz="2800"/>
            </a:lvl1pPr>
            <a:lvl2pPr eaLnBrk="1" latinLnBrk="0" hangingPunct="1">
              <a:defRPr kumimoji="0" lang="ru-RU" sz="2400"/>
            </a:lvl2pPr>
            <a:lvl3pPr eaLnBrk="1" latinLnBrk="0" hangingPunct="1">
              <a:defRPr kumimoji="0" lang="ru-RU" sz="2000"/>
            </a:lvl3pPr>
            <a:lvl4pPr eaLnBrk="1" latinLnBrk="0" hangingPunct="1">
              <a:defRPr kumimoji="0" lang="ru-RU" sz="1800"/>
            </a:lvl4pPr>
            <a:lvl5pPr eaLnBrk="1" latinLnBrk="0" hangingPunct="1">
              <a:defRPr kumimoji="0" lang="ru-RU" sz="1800"/>
            </a:lvl5pPr>
            <a:lvl6pPr eaLnBrk="1" latinLnBrk="0" hangingPunct="1">
              <a:defRPr kumimoji="0" lang="ru-RU" sz="1800"/>
            </a:lvl6pPr>
            <a:lvl7pPr eaLnBrk="1" latinLnBrk="0" hangingPunct="1">
              <a:defRPr kumimoji="0" lang="ru-RU" sz="1800"/>
            </a:lvl7pPr>
            <a:lvl8pPr eaLnBrk="1" latinLnBrk="0" hangingPunct="1">
              <a:defRPr kumimoji="0" lang="ru-RU" sz="1800"/>
            </a:lvl8pPr>
            <a:lvl9pPr eaLnBrk="1" latinLnBrk="0" hangingPunct="1">
              <a:defRPr kumimoji="0" lang="ru-RU"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ru-RU" sz="2800"/>
            </a:lvl1pPr>
            <a:lvl2pPr eaLnBrk="1" latinLnBrk="0" hangingPunct="1">
              <a:defRPr kumimoji="0" lang="ru-RU" sz="2400"/>
            </a:lvl2pPr>
            <a:lvl3pPr eaLnBrk="1" latinLnBrk="0" hangingPunct="1">
              <a:defRPr kumimoji="0" lang="ru-RU" sz="2000"/>
            </a:lvl3pPr>
            <a:lvl4pPr eaLnBrk="1" latinLnBrk="0" hangingPunct="1">
              <a:defRPr kumimoji="0" lang="ru-RU" sz="1800"/>
            </a:lvl4pPr>
            <a:lvl5pPr eaLnBrk="1" latinLnBrk="0" hangingPunct="1">
              <a:defRPr kumimoji="0" lang="ru-RU" sz="1800"/>
            </a:lvl5pPr>
            <a:lvl6pPr eaLnBrk="1" latinLnBrk="0" hangingPunct="1">
              <a:defRPr kumimoji="0" lang="ru-RU" sz="1800"/>
            </a:lvl6pPr>
            <a:lvl7pPr eaLnBrk="1" latinLnBrk="0" hangingPunct="1">
              <a:defRPr kumimoji="0" lang="ru-RU" sz="1800"/>
            </a:lvl7pPr>
            <a:lvl8pPr eaLnBrk="1" latinLnBrk="0" hangingPunct="1">
              <a:defRPr kumimoji="0" lang="ru-RU" sz="1800"/>
            </a:lvl8pPr>
            <a:lvl9pPr eaLnBrk="1" latinLnBrk="0" hangingPunct="1">
              <a:defRPr kumimoji="0" lang="ru-RU"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ru-RU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ru-RU" sz="2400" b="1"/>
            </a:lvl1pPr>
            <a:lvl2pPr marL="457200" indent="0" eaLnBrk="1" latinLnBrk="0" hangingPunct="1">
              <a:buNone/>
              <a:defRPr kumimoji="0" lang="ru-RU" sz="2000" b="1"/>
            </a:lvl2pPr>
            <a:lvl3pPr marL="914400" indent="0" eaLnBrk="1" latinLnBrk="0" hangingPunct="1">
              <a:buNone/>
              <a:defRPr kumimoji="0" lang="ru-RU" sz="1800" b="1"/>
            </a:lvl3pPr>
            <a:lvl4pPr marL="1371600" indent="0" eaLnBrk="1" latinLnBrk="0" hangingPunct="1">
              <a:buNone/>
              <a:defRPr kumimoji="0" lang="ru-RU" sz="1600" b="1"/>
            </a:lvl4pPr>
            <a:lvl5pPr marL="1828800" indent="0" eaLnBrk="1" latinLnBrk="0" hangingPunct="1">
              <a:buNone/>
              <a:defRPr kumimoji="0" lang="ru-RU" sz="1600" b="1"/>
            </a:lvl5pPr>
            <a:lvl6pPr marL="2286000" indent="0" eaLnBrk="1" latinLnBrk="0" hangingPunct="1">
              <a:buNone/>
              <a:defRPr kumimoji="0" lang="ru-RU" sz="1600" b="1"/>
            </a:lvl6pPr>
            <a:lvl7pPr marL="2743200" indent="0" eaLnBrk="1" latinLnBrk="0" hangingPunct="1">
              <a:buNone/>
              <a:defRPr kumimoji="0" lang="ru-RU" sz="1600" b="1"/>
            </a:lvl7pPr>
            <a:lvl8pPr marL="3200400" indent="0" eaLnBrk="1" latinLnBrk="0" hangingPunct="1">
              <a:buNone/>
              <a:defRPr kumimoji="0" lang="ru-RU" sz="1600" b="1"/>
            </a:lvl8pPr>
            <a:lvl9pPr marL="3657600" indent="0" eaLnBrk="1" latinLnBrk="0" hangingPunct="1">
              <a:buNone/>
              <a:defRPr kumimoji="0" lang="ru-RU"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ru-RU" sz="2400"/>
            </a:lvl1pPr>
            <a:lvl2pPr eaLnBrk="1" latinLnBrk="0" hangingPunct="1">
              <a:defRPr kumimoji="0" lang="ru-RU" sz="2000"/>
            </a:lvl2pPr>
            <a:lvl3pPr eaLnBrk="1" latinLnBrk="0" hangingPunct="1">
              <a:defRPr kumimoji="0" lang="ru-RU" sz="1800"/>
            </a:lvl3pPr>
            <a:lvl4pPr eaLnBrk="1" latinLnBrk="0" hangingPunct="1">
              <a:defRPr kumimoji="0" lang="ru-RU" sz="1600"/>
            </a:lvl4pPr>
            <a:lvl5pPr eaLnBrk="1" latinLnBrk="0" hangingPunct="1">
              <a:defRPr kumimoji="0" lang="ru-RU" sz="1600"/>
            </a:lvl5pPr>
            <a:lvl6pPr eaLnBrk="1" latinLnBrk="0" hangingPunct="1">
              <a:defRPr kumimoji="0" lang="ru-RU" sz="1600"/>
            </a:lvl6pPr>
            <a:lvl7pPr eaLnBrk="1" latinLnBrk="0" hangingPunct="1">
              <a:defRPr kumimoji="0" lang="ru-RU" sz="1600"/>
            </a:lvl7pPr>
            <a:lvl8pPr eaLnBrk="1" latinLnBrk="0" hangingPunct="1">
              <a:defRPr kumimoji="0" lang="ru-RU" sz="1600"/>
            </a:lvl8pPr>
            <a:lvl9pPr eaLnBrk="1" latinLnBrk="0" hangingPunct="1">
              <a:defRPr kumimoji="0" lang="ru-RU"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ru-RU" sz="2400" b="1"/>
            </a:lvl1pPr>
            <a:lvl2pPr marL="457200" indent="0" eaLnBrk="1" latinLnBrk="0" hangingPunct="1">
              <a:buNone/>
              <a:defRPr kumimoji="0" lang="ru-RU" sz="2000" b="1"/>
            </a:lvl2pPr>
            <a:lvl3pPr marL="914400" indent="0" eaLnBrk="1" latinLnBrk="0" hangingPunct="1">
              <a:buNone/>
              <a:defRPr kumimoji="0" lang="ru-RU" sz="1800" b="1"/>
            </a:lvl3pPr>
            <a:lvl4pPr marL="1371600" indent="0" eaLnBrk="1" latinLnBrk="0" hangingPunct="1">
              <a:buNone/>
              <a:defRPr kumimoji="0" lang="ru-RU" sz="1600" b="1"/>
            </a:lvl4pPr>
            <a:lvl5pPr marL="1828800" indent="0" eaLnBrk="1" latinLnBrk="0" hangingPunct="1">
              <a:buNone/>
              <a:defRPr kumimoji="0" lang="ru-RU" sz="1600" b="1"/>
            </a:lvl5pPr>
            <a:lvl6pPr marL="2286000" indent="0" eaLnBrk="1" latinLnBrk="0" hangingPunct="1">
              <a:buNone/>
              <a:defRPr kumimoji="0" lang="ru-RU" sz="1600" b="1"/>
            </a:lvl6pPr>
            <a:lvl7pPr marL="2743200" indent="0" eaLnBrk="1" latinLnBrk="0" hangingPunct="1">
              <a:buNone/>
              <a:defRPr kumimoji="0" lang="ru-RU" sz="1600" b="1"/>
            </a:lvl7pPr>
            <a:lvl8pPr marL="3200400" indent="0" eaLnBrk="1" latinLnBrk="0" hangingPunct="1">
              <a:buNone/>
              <a:defRPr kumimoji="0" lang="ru-RU" sz="1600" b="1"/>
            </a:lvl8pPr>
            <a:lvl9pPr marL="3657600" indent="0" eaLnBrk="1" latinLnBrk="0" hangingPunct="1">
              <a:buNone/>
              <a:defRPr kumimoji="0" lang="ru-RU"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ru-RU" sz="2400"/>
            </a:lvl1pPr>
            <a:lvl2pPr eaLnBrk="1" latinLnBrk="0" hangingPunct="1">
              <a:defRPr kumimoji="0" lang="ru-RU" sz="2000"/>
            </a:lvl2pPr>
            <a:lvl3pPr eaLnBrk="1" latinLnBrk="0" hangingPunct="1">
              <a:defRPr kumimoji="0" lang="ru-RU" sz="1800"/>
            </a:lvl3pPr>
            <a:lvl4pPr eaLnBrk="1" latinLnBrk="0" hangingPunct="1">
              <a:defRPr kumimoji="0" lang="ru-RU" sz="1600"/>
            </a:lvl4pPr>
            <a:lvl5pPr eaLnBrk="1" latinLnBrk="0" hangingPunct="1">
              <a:defRPr kumimoji="0" lang="ru-RU" sz="1600"/>
            </a:lvl5pPr>
            <a:lvl6pPr eaLnBrk="1" latinLnBrk="0" hangingPunct="1">
              <a:defRPr kumimoji="0" lang="ru-RU" sz="1600"/>
            </a:lvl6pPr>
            <a:lvl7pPr eaLnBrk="1" latinLnBrk="0" hangingPunct="1">
              <a:defRPr kumimoji="0" lang="ru-RU" sz="1600"/>
            </a:lvl7pPr>
            <a:lvl8pPr eaLnBrk="1" latinLnBrk="0" hangingPunct="1">
              <a:defRPr kumimoji="0" lang="ru-RU" sz="1600"/>
            </a:lvl8pPr>
            <a:lvl9pPr eaLnBrk="1" latinLnBrk="0" hangingPunct="1">
              <a:defRPr kumimoji="0" lang="ru-RU"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ru-RU" sz="2000" b="1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ru-RU" sz="3200"/>
            </a:lvl1pPr>
            <a:lvl2pPr eaLnBrk="1" latinLnBrk="0" hangingPunct="1">
              <a:defRPr kumimoji="0" lang="ru-RU" sz="2800"/>
            </a:lvl2pPr>
            <a:lvl3pPr eaLnBrk="1" latinLnBrk="0" hangingPunct="1">
              <a:defRPr kumimoji="0" lang="ru-RU" sz="2400"/>
            </a:lvl3pPr>
            <a:lvl4pPr eaLnBrk="1" latinLnBrk="0" hangingPunct="1">
              <a:defRPr kumimoji="0" lang="ru-RU" sz="2000"/>
            </a:lvl4pPr>
            <a:lvl5pPr eaLnBrk="1" latinLnBrk="0" hangingPunct="1">
              <a:defRPr kumimoji="0" lang="ru-RU" sz="2000"/>
            </a:lvl5pPr>
            <a:lvl6pPr eaLnBrk="1" latinLnBrk="0" hangingPunct="1">
              <a:defRPr kumimoji="0" lang="ru-RU" sz="2000"/>
            </a:lvl6pPr>
            <a:lvl7pPr eaLnBrk="1" latinLnBrk="0" hangingPunct="1">
              <a:defRPr kumimoji="0" lang="ru-RU" sz="2000"/>
            </a:lvl7pPr>
            <a:lvl8pPr eaLnBrk="1" latinLnBrk="0" hangingPunct="1">
              <a:defRPr kumimoji="0" lang="ru-RU" sz="2000"/>
            </a:lvl8pPr>
            <a:lvl9pPr eaLnBrk="1" latinLnBrk="0" hangingPunct="1">
              <a:defRPr kumimoji="0" lang="ru-RU" sz="20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ru-RU" sz="1400"/>
            </a:lvl1pPr>
            <a:lvl2pPr marL="457200" indent="0" eaLnBrk="1" latinLnBrk="0" hangingPunct="1">
              <a:buNone/>
              <a:defRPr kumimoji="0" lang="ru-RU" sz="1200"/>
            </a:lvl2pPr>
            <a:lvl3pPr marL="914400" indent="0" eaLnBrk="1" latinLnBrk="0" hangingPunct="1">
              <a:buNone/>
              <a:defRPr kumimoji="0" lang="ru-RU" sz="1000"/>
            </a:lvl3pPr>
            <a:lvl4pPr marL="1371600" indent="0" eaLnBrk="1" latinLnBrk="0" hangingPunct="1">
              <a:buNone/>
              <a:defRPr kumimoji="0" lang="ru-RU" sz="900"/>
            </a:lvl4pPr>
            <a:lvl5pPr marL="1828800" indent="0" eaLnBrk="1" latinLnBrk="0" hangingPunct="1">
              <a:buNone/>
              <a:defRPr kumimoji="0" lang="ru-RU" sz="900"/>
            </a:lvl5pPr>
            <a:lvl6pPr marL="2286000" indent="0" eaLnBrk="1" latinLnBrk="0" hangingPunct="1">
              <a:buNone/>
              <a:defRPr kumimoji="0" lang="ru-RU" sz="900"/>
            </a:lvl6pPr>
            <a:lvl7pPr marL="2743200" indent="0" eaLnBrk="1" latinLnBrk="0" hangingPunct="1">
              <a:buNone/>
              <a:defRPr kumimoji="0" lang="ru-RU" sz="900"/>
            </a:lvl7pPr>
            <a:lvl8pPr marL="3200400" indent="0" eaLnBrk="1" latinLnBrk="0" hangingPunct="1">
              <a:buNone/>
              <a:defRPr kumimoji="0" lang="ru-RU" sz="900"/>
            </a:lvl8pPr>
            <a:lvl9pPr marL="3657600" indent="0" eaLnBrk="1" latinLnBrk="0" hangingPunct="1">
              <a:buNone/>
              <a:defRPr kumimoji="0" lang="ru-RU"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ru-RU" sz="2000" b="1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ru-RU" sz="3200"/>
            </a:lvl1pPr>
            <a:lvl2pPr marL="457200" indent="0" eaLnBrk="1" latinLnBrk="0" hangingPunct="1">
              <a:buNone/>
              <a:defRPr kumimoji="0" lang="ru-RU" sz="2800"/>
            </a:lvl2pPr>
            <a:lvl3pPr marL="914400" indent="0" eaLnBrk="1" latinLnBrk="0" hangingPunct="1">
              <a:buNone/>
              <a:defRPr kumimoji="0" lang="ru-RU" sz="2400"/>
            </a:lvl3pPr>
            <a:lvl4pPr marL="1371600" indent="0" eaLnBrk="1" latinLnBrk="0" hangingPunct="1">
              <a:buNone/>
              <a:defRPr kumimoji="0" lang="ru-RU" sz="2000"/>
            </a:lvl4pPr>
            <a:lvl5pPr marL="1828800" indent="0" eaLnBrk="1" latinLnBrk="0" hangingPunct="1">
              <a:buNone/>
              <a:defRPr kumimoji="0" lang="ru-RU" sz="2000"/>
            </a:lvl5pPr>
            <a:lvl6pPr marL="2286000" indent="0" eaLnBrk="1" latinLnBrk="0" hangingPunct="1">
              <a:buNone/>
              <a:defRPr kumimoji="0" lang="ru-RU" sz="2000"/>
            </a:lvl6pPr>
            <a:lvl7pPr marL="2743200" indent="0" eaLnBrk="1" latinLnBrk="0" hangingPunct="1">
              <a:buNone/>
              <a:defRPr kumimoji="0" lang="ru-RU" sz="2000"/>
            </a:lvl7pPr>
            <a:lvl8pPr marL="3200400" indent="0" eaLnBrk="1" latinLnBrk="0" hangingPunct="1">
              <a:buNone/>
              <a:defRPr kumimoji="0" lang="ru-RU" sz="2000"/>
            </a:lvl8pPr>
            <a:lvl9pPr marL="3657600" indent="0" eaLnBrk="1" latinLnBrk="0" hangingPunct="1">
              <a:buNone/>
              <a:defRPr kumimoji="0" lang="ru-RU" sz="2000"/>
            </a:lvl9pPr>
          </a:lstStyle>
          <a:p>
            <a:pPr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ru-RU" sz="1400"/>
            </a:lvl1pPr>
            <a:lvl2pPr marL="457200" indent="0" eaLnBrk="1" latinLnBrk="0" hangingPunct="1">
              <a:buNone/>
              <a:defRPr kumimoji="0" lang="ru-RU" sz="1200"/>
            </a:lvl2pPr>
            <a:lvl3pPr marL="914400" indent="0" eaLnBrk="1" latinLnBrk="0" hangingPunct="1">
              <a:buNone/>
              <a:defRPr kumimoji="0" lang="ru-RU" sz="1000"/>
            </a:lvl3pPr>
            <a:lvl4pPr marL="1371600" indent="0" eaLnBrk="1" latinLnBrk="0" hangingPunct="1">
              <a:buNone/>
              <a:defRPr kumimoji="0" lang="ru-RU" sz="900"/>
            </a:lvl4pPr>
            <a:lvl5pPr marL="1828800" indent="0" eaLnBrk="1" latinLnBrk="0" hangingPunct="1">
              <a:buNone/>
              <a:defRPr kumimoji="0" lang="ru-RU" sz="900"/>
            </a:lvl5pPr>
            <a:lvl6pPr marL="2286000" indent="0" eaLnBrk="1" latinLnBrk="0" hangingPunct="1">
              <a:buNone/>
              <a:defRPr kumimoji="0" lang="ru-RU" sz="900"/>
            </a:lvl6pPr>
            <a:lvl7pPr marL="2743200" indent="0" eaLnBrk="1" latinLnBrk="0" hangingPunct="1">
              <a:buNone/>
              <a:defRPr kumimoji="0" lang="ru-RU" sz="900"/>
            </a:lvl7pPr>
            <a:lvl8pPr marL="3200400" indent="0" eaLnBrk="1" latinLnBrk="0" hangingPunct="1">
              <a:buNone/>
              <a:defRPr kumimoji="0" lang="ru-RU" sz="900"/>
            </a:lvl8pPr>
            <a:lvl9pPr marL="3657600" indent="0" eaLnBrk="1" latinLnBrk="0" hangingPunct="1">
              <a:buNone/>
              <a:defRPr kumimoji="0" lang="ru-RU"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30.11.2015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‹№›</a:t>
            </a:fld>
            <a:endParaRPr kumimoji="0" lang="ru-RU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ru-RU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ru-RU"/>
      </a:defPPr>
      <a:lvl1pPr marL="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Проектування користувацького інтерфейсу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7883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480720"/>
          </a:xfrm>
        </p:spPr>
        <p:txBody>
          <a:bodyPr>
            <a:normAutofit fontScale="62500" lnSpcReduction="20000"/>
          </a:bodyPr>
          <a:lstStyle/>
          <a:p>
            <a:r>
              <a:rPr lang="uk-UA" b="1" i="1" dirty="0"/>
              <a:t>Стильова гнучкість</a:t>
            </a:r>
            <a:r>
              <a:rPr lang="uk-UA" dirty="0"/>
              <a:t> - можливість використовувати різні інтерфейси з одним і тим же додатком, на практиці реалізується за допомогою таблиці стилів, в тому числі можливості вибору користувачем власних установок ІК (колір, ікони, підказки тощо).</a:t>
            </a:r>
          </a:p>
          <a:p>
            <a:r>
              <a:rPr lang="uk-UA" b="1" i="1" dirty="0"/>
              <a:t>Нарощування функціональності</a:t>
            </a:r>
            <a:r>
              <a:rPr lang="uk-UA" dirty="0"/>
              <a:t> - можливість розвивати додаток без руйнування (тобто залишаючись в рамках) існуючого інтерфейсу.</a:t>
            </a:r>
          </a:p>
          <a:p>
            <a:r>
              <a:rPr lang="uk-UA" b="1" i="1" dirty="0"/>
              <a:t>Масштабованість</a:t>
            </a:r>
            <a:r>
              <a:rPr lang="uk-UA" dirty="0"/>
              <a:t> - можливість легко налаштовувати і розширювати як інтерфейс, так і сам додаток при збільшенні кількості користувачів, робочих місць, обсягу і характеристик даних.</a:t>
            </a:r>
          </a:p>
          <a:p>
            <a:r>
              <a:rPr lang="uk-UA" b="1" i="1" dirty="0"/>
              <a:t>Адаптивність до дій користувача</a:t>
            </a:r>
            <a:r>
              <a:rPr lang="uk-UA" dirty="0"/>
              <a:t> - додаток повинен допускати можливість введення даних і команд множиною різних способів (клавіатура, миша, інші пристрої) і багато варіативністю доступу до прикладних функцій (ікони, «гарячі клавіші», пункти меню), крім того, програма повинна враховувати можливість переходу і повернення від вікна до вікна, від режиму до режиму, і правильно обробляти такі ситуації.</a:t>
            </a:r>
          </a:p>
          <a:p>
            <a:r>
              <a:rPr lang="uk-UA" b="1" i="1" dirty="0"/>
              <a:t>Незалежність у ресурсах</a:t>
            </a:r>
            <a:r>
              <a:rPr lang="uk-UA" b="1" dirty="0"/>
              <a:t> </a:t>
            </a:r>
            <a:r>
              <a:rPr lang="uk-UA" dirty="0"/>
              <a:t>- для створення користувацького інтерфейсу повинні надаватися окремі ресурси, спрямовані на зберігання і обробку даних, необхідних для підтримки користувача (словники користувача, контекстно-залежні списки, набори даних за замовчуванням або за останнім запитом, історії запитів тощо).</a:t>
            </a:r>
          </a:p>
          <a:p>
            <a:r>
              <a:rPr lang="uk-UA" b="1" i="1" dirty="0"/>
              <a:t>Переносимість</a:t>
            </a:r>
            <a:r>
              <a:rPr lang="uk-UA" b="1" dirty="0"/>
              <a:t> </a:t>
            </a:r>
            <a:r>
              <a:rPr lang="uk-UA" dirty="0"/>
              <a:t>- при переході на іншу апаратну (програмну) платформу, повинно здійснюватися автоматичне перенесення і користувацького інтерфейсу, і кінцевого додатка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9533389"/>
      </p:ext>
    </p:extLst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uk-UA" b="1" dirty="0"/>
              <a:t>4. Етапи проектування ІК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 smtClean="0"/>
              <a:t>1.</a:t>
            </a:r>
            <a:r>
              <a:rPr lang="uk-UA" sz="2000" b="1" i="1" dirty="0" smtClean="0"/>
              <a:t>Аналіз </a:t>
            </a:r>
            <a:r>
              <a:rPr lang="uk-UA" sz="2000" dirty="0"/>
              <a:t>виробничої діяльності користувача, визначення і специфікація його бізнес-функцій. Формулювання вимог до роботи користувача. Побудова користувацької моделі даних (</a:t>
            </a:r>
            <a:r>
              <a:rPr lang="en-US" sz="2000" dirty="0"/>
              <a:t>ERD), </a:t>
            </a:r>
            <a:r>
              <a:rPr lang="uk-UA" sz="2000" dirty="0"/>
              <a:t>формування робочих місць.</a:t>
            </a:r>
            <a:br>
              <a:rPr lang="uk-UA" sz="2000" dirty="0"/>
            </a:br>
            <a:r>
              <a:rPr lang="uk-UA" sz="2000" dirty="0"/>
              <a:t>2. </a:t>
            </a:r>
            <a:r>
              <a:rPr lang="uk-UA" sz="2000" b="1" i="1" dirty="0"/>
              <a:t>Проектування ІК </a:t>
            </a:r>
            <a:r>
              <a:rPr lang="uk-UA" sz="2000" dirty="0"/>
              <a:t>- вибір показників оцінки користувацького інтерфейсу. Розробка узагальненого сценарію взаємодії користувача з системою (функціональної моделі) і його попередня оцінка користувачами та Замовником (паперовий прототип ІК). Коригування і деталізація сценарію взаємодії, вибір і доповнення стандарту (керівництва) для побудови прототипу. Розробка макетів і прототипів ІК та їх оцінка у діловій грі, вибір остаточного варіанта. При проектуванні користувацького інтерфейсу наведена вище послідовність не є строго обов'язковою. Проектувальник може уявити діалог в екранних формах. Однак на цьому етапі головне погодити та затвердити не вид екрану (це вторинне і відображає швидше смак і майстерність розробника),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3</a:t>
            </a:r>
            <a:r>
              <a:rPr lang="uk-UA" sz="2000" dirty="0"/>
              <a:t>. </a:t>
            </a:r>
            <a:r>
              <a:rPr lang="uk-UA" sz="2000" b="1" i="1" dirty="0"/>
              <a:t>Реалізація ІК в коді</a:t>
            </a:r>
            <a:r>
              <a:rPr lang="uk-UA" sz="2000" dirty="0"/>
              <a:t>, створення тестової версії (візуалізація). Розробка засобів підтримки користувача (користувацькі словники, підказки, повідомлення, допомога тощо) та їх вбудовування в програмний код.</a:t>
            </a:r>
            <a:br>
              <a:rPr lang="uk-UA" sz="2000" dirty="0"/>
            </a:br>
            <a:r>
              <a:rPr lang="uk-UA" sz="2000" dirty="0"/>
              <a:t>4. </a:t>
            </a:r>
            <a:r>
              <a:rPr lang="uk-UA" sz="2000" b="1" i="1" dirty="0"/>
              <a:t>Випробування ІК </a:t>
            </a:r>
            <a:r>
              <a:rPr lang="uk-UA" sz="2000" dirty="0"/>
              <a:t>-  </a:t>
            </a:r>
            <a:r>
              <a:rPr lang="en-US" sz="2000" dirty="0"/>
              <a:t>Usability </a:t>
            </a:r>
            <a:r>
              <a:rPr lang="uk-UA" sz="2000" dirty="0"/>
              <a:t>тестування тестової версії ІК по набору певних показників. Підготовка документації користувача та розробка програми навчання.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848017215"/>
      </p:ext>
    </p:extLst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/>
              <a:t>Аналіз діяльності користувача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45" y="836712"/>
            <a:ext cx="9324528" cy="602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/>
              <a:t>Для </a:t>
            </a:r>
            <a:r>
              <a:rPr lang="uk-UA" sz="2400" dirty="0"/>
              <a:t>того, щоб розібратися в технології вирішення завдань користувачем, розробнику необхідно з'ясувати наступні моменти (досліджуючи діяльність користувача):</a:t>
            </a:r>
          </a:p>
          <a:p>
            <a:r>
              <a:rPr lang="uk-UA" sz="2400" dirty="0"/>
              <a:t>яка інформація необхідна користувачеві для вирішення завдання?</a:t>
            </a:r>
          </a:p>
          <a:p>
            <a:r>
              <a:rPr lang="uk-UA" sz="2400" dirty="0"/>
              <a:t>яку інформацію користувач може ігнорувати (не враховувати)?</a:t>
            </a:r>
          </a:p>
          <a:p>
            <a:r>
              <a:rPr lang="uk-UA" sz="2400" dirty="0"/>
              <a:t>спільно з користувачем розділити всю інформацію на сигнальну, що відображається та редагується, пошукову і результуючу;</a:t>
            </a:r>
          </a:p>
          <a:p>
            <a:r>
              <a:rPr lang="uk-UA" sz="2400" dirty="0"/>
              <a:t>які рішення користувачу необхідно приймати в процесі роботи з програмою?</a:t>
            </a:r>
          </a:p>
          <a:p>
            <a:r>
              <a:rPr lang="uk-UA" sz="2400" dirty="0"/>
              <a:t>чи може користувач здійснювати кілька різних дій (вирішувати кілька завдань) одночасно?</a:t>
            </a:r>
          </a:p>
          <a:p>
            <a:r>
              <a:rPr lang="uk-UA" sz="2400" dirty="0"/>
              <a:t>які типові операції виконує користувач при вирішенні задачі?</a:t>
            </a:r>
          </a:p>
          <a:p>
            <a:r>
              <a:rPr lang="uk-UA" sz="2400" dirty="0"/>
              <a:t>що станеться, якщо користувач буде діяти не згідно з написаним алгоритмом, пропускаючи ті чи інші кроки або обходячи їх?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02328137"/>
      </p:ext>
    </p:extLst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71400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Поопераційний аналіз ефективності ІК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Формування показників оцінки продуктивності </a:t>
            </a:r>
            <a:r>
              <a:rPr lang="uk-UA" dirty="0"/>
              <a:t>відбувається в процесі визначення вимог до ІК при вивченні наступних питань:</a:t>
            </a:r>
          </a:p>
          <a:p>
            <a:r>
              <a:rPr lang="uk-UA" dirty="0"/>
              <a:t>що від користувача потрібно в першу чергу?</a:t>
            </a:r>
          </a:p>
          <a:p>
            <a:r>
              <a:rPr lang="uk-UA" dirty="0"/>
              <a:t>скільки інформації, що вимагає обробки, надходить користувачу за період часу?</a:t>
            </a:r>
          </a:p>
          <a:p>
            <a:r>
              <a:rPr lang="uk-UA" dirty="0"/>
              <a:t>які вимоги до точності та швидкості введення інформації?</a:t>
            </a:r>
          </a:p>
          <a:p>
            <a:r>
              <a:rPr lang="uk-UA" dirty="0"/>
              <a:t>на які операції користувач витрачає найбільше часу?</a:t>
            </a:r>
          </a:p>
          <a:p>
            <a:r>
              <a:rPr lang="uk-UA" dirty="0"/>
              <a:t>чим ми можемо полегшити роботу користувача при вирішенні типових завдань?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7995260"/>
      </p:ext>
    </p:extLst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/>
              <a:t>5. </a:t>
            </a:r>
            <a:r>
              <a:rPr lang="ru-RU" b="1" dirty="0" err="1"/>
              <a:t>Методи</a:t>
            </a:r>
            <a:r>
              <a:rPr lang="ru-RU" b="1" dirty="0"/>
              <a:t> і </a:t>
            </a:r>
            <a:r>
              <a:rPr lang="ru-RU" b="1" dirty="0" err="1"/>
              <a:t>критерії</a:t>
            </a:r>
            <a:r>
              <a:rPr lang="ru-RU" b="1" dirty="0"/>
              <a:t> </a:t>
            </a:r>
            <a:r>
              <a:rPr lang="ru-RU" b="1" dirty="0" err="1"/>
              <a:t>оцінки</a:t>
            </a:r>
            <a:r>
              <a:rPr lang="ru-RU" b="1" dirty="0"/>
              <a:t> </a:t>
            </a:r>
            <a:r>
              <a:rPr lang="ru-RU" b="1" dirty="0" smtClean="0"/>
              <a:t>ІК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Для оцінки необхідного рівня зручності інтерфейсу використовуються спеціальні експертні анкети, опитувальники, формуляри, </a:t>
            </a:r>
            <a:r>
              <a:rPr lang="en-US" dirty="0"/>
              <a:t>check-</a:t>
            </a:r>
            <a:r>
              <a:rPr lang="uk-UA" dirty="0"/>
              <a:t>листи. В якості методів використовують:</a:t>
            </a:r>
          </a:p>
          <a:p>
            <a:r>
              <a:rPr lang="uk-UA" dirty="0"/>
              <a:t>спостереження за користувачами до використання ІК, в процесі навчання і в роботі;</a:t>
            </a:r>
          </a:p>
          <a:p>
            <a:r>
              <a:rPr lang="uk-UA" dirty="0"/>
              <a:t>відстеження мотивації користувача - думки вголос, пояснення своїх дій і намірів;</a:t>
            </a:r>
          </a:p>
          <a:p>
            <a:r>
              <a:rPr lang="uk-UA" dirty="0"/>
              <a:t>постановка і протоколювання виконання тестових завдань.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191444"/>
      </p:ext>
    </p:extLst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974"/>
            <a:ext cx="9144000" cy="1143000"/>
          </a:xfrm>
        </p:spPr>
        <p:txBody>
          <a:bodyPr>
            <a:normAutofit/>
          </a:bodyPr>
          <a:lstStyle/>
          <a:p>
            <a:r>
              <a:rPr lang="ru-RU" sz="3200" dirty="0" err="1"/>
              <a:t>П</a:t>
            </a:r>
            <a:r>
              <a:rPr lang="ru-RU" sz="3200" dirty="0" err="1" smtClean="0"/>
              <a:t>оказники</a:t>
            </a:r>
            <a:r>
              <a:rPr lang="ru-RU" sz="3200" dirty="0" smtClean="0"/>
              <a:t> </a:t>
            </a:r>
            <a:r>
              <a:rPr lang="ru-RU" sz="3200" dirty="0" err="1" smtClean="0"/>
              <a:t>ефективності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людино-машинної</a:t>
            </a:r>
            <a:r>
              <a:rPr lang="ru-RU" sz="3200" dirty="0" smtClean="0"/>
              <a:t> </a:t>
            </a:r>
            <a:r>
              <a:rPr lang="ru-RU" sz="3200" dirty="0" err="1" smtClean="0"/>
              <a:t>системи</a:t>
            </a:r>
            <a:r>
              <a:rPr lang="ru-RU" sz="3200" dirty="0" smtClean="0"/>
              <a:t>, </a:t>
            </a:r>
            <a:r>
              <a:rPr lang="ru-RU" sz="3200" dirty="0" err="1" smtClean="0"/>
              <a:t>які</a:t>
            </a:r>
            <a:r>
              <a:rPr lang="ru-RU" sz="3200" dirty="0" smtClean="0"/>
              <a:t> </a:t>
            </a:r>
            <a:r>
              <a:rPr lang="ru-RU" sz="3200" dirty="0" err="1" smtClean="0"/>
              <a:t>можна</a:t>
            </a:r>
            <a:r>
              <a:rPr lang="ru-RU" sz="3200" dirty="0" smtClean="0"/>
              <a:t> </a:t>
            </a:r>
            <a:r>
              <a:rPr lang="ru-RU" sz="3200" dirty="0" err="1" smtClean="0"/>
              <a:t>виміряти</a:t>
            </a:r>
            <a:r>
              <a:rPr lang="ru-RU" sz="3200" dirty="0" smtClean="0"/>
              <a:t> </a:t>
            </a:r>
            <a:r>
              <a:rPr lang="ru-RU" sz="3200" dirty="0" err="1" smtClean="0"/>
              <a:t>кількісно</a:t>
            </a:r>
            <a:r>
              <a:rPr lang="ru-RU" sz="3200" dirty="0" smtClean="0"/>
              <a:t> і </a:t>
            </a:r>
            <a:r>
              <a:rPr lang="ru-RU" sz="3200" dirty="0" err="1" smtClean="0"/>
              <a:t>об'єктивно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71" y="1052736"/>
            <a:ext cx="9036496" cy="4525963"/>
          </a:xfrm>
        </p:spPr>
        <p:txBody>
          <a:bodyPr>
            <a:noAutofit/>
          </a:bodyPr>
          <a:lstStyle/>
          <a:p>
            <a:r>
              <a:rPr lang="ru-RU" sz="2000" dirty="0" err="1" smtClean="0"/>
              <a:t>продуктивність</a:t>
            </a:r>
            <a:r>
              <a:rPr lang="ru-RU" sz="2000" dirty="0" smtClean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 - </a:t>
            </a:r>
            <a:r>
              <a:rPr lang="ru-RU" sz="2000" dirty="0" err="1"/>
              <a:t>визначається</a:t>
            </a:r>
            <a:r>
              <a:rPr lang="ru-RU" sz="2000" dirty="0"/>
              <a:t> </a:t>
            </a:r>
            <a:r>
              <a:rPr lang="ru-RU" sz="2000" dirty="0" err="1"/>
              <a:t>середньою</a:t>
            </a:r>
            <a:r>
              <a:rPr lang="ru-RU" sz="2000" dirty="0"/>
              <a:t> </a:t>
            </a:r>
            <a:r>
              <a:rPr lang="ru-RU" sz="2000" dirty="0" err="1"/>
              <a:t>кількістю</a:t>
            </a:r>
            <a:r>
              <a:rPr lang="ru-RU" sz="2000" dirty="0"/>
              <a:t> </a:t>
            </a:r>
            <a:r>
              <a:rPr lang="ru-RU" sz="2000" dirty="0" err="1"/>
              <a:t>вирішених</a:t>
            </a:r>
            <a:r>
              <a:rPr lang="ru-RU" sz="2000" dirty="0"/>
              <a:t> </a:t>
            </a:r>
            <a:r>
              <a:rPr lang="ru-RU" sz="2000" dirty="0" err="1"/>
              <a:t>завдань</a:t>
            </a:r>
            <a:r>
              <a:rPr lang="ru-RU" sz="2000" dirty="0"/>
              <a:t>,  </a:t>
            </a:r>
            <a:r>
              <a:rPr lang="ru-RU" sz="2000" dirty="0" err="1"/>
              <a:t>отриманими</a:t>
            </a:r>
            <a:r>
              <a:rPr lang="ru-RU" sz="2000" dirty="0"/>
              <a:t> за результатами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групи</a:t>
            </a:r>
            <a:r>
              <a:rPr lang="ru-RU" sz="2000" dirty="0"/>
              <a:t> </a:t>
            </a:r>
            <a:r>
              <a:rPr lang="ru-RU" sz="2000" dirty="0" err="1"/>
              <a:t>користувачів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точність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(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помилок</a:t>
            </a:r>
            <a:r>
              <a:rPr lang="ru-RU" sz="2000" dirty="0"/>
              <a:t>) - </a:t>
            </a:r>
            <a:r>
              <a:rPr lang="ru-RU" sz="2000" dirty="0" err="1"/>
              <a:t>показник</a:t>
            </a:r>
            <a:r>
              <a:rPr lang="ru-RU" sz="2000" dirty="0"/>
              <a:t> </a:t>
            </a:r>
            <a:r>
              <a:rPr lang="ru-RU" sz="2000" dirty="0" err="1"/>
              <a:t>точності</a:t>
            </a:r>
            <a:r>
              <a:rPr lang="ru-RU" sz="2000" dirty="0"/>
              <a:t> </a:t>
            </a:r>
            <a:r>
              <a:rPr lang="ru-RU" sz="2000" dirty="0" err="1"/>
              <a:t>включає</a:t>
            </a:r>
            <a:r>
              <a:rPr lang="ru-RU" sz="2000" dirty="0"/>
              <a:t> </a:t>
            </a:r>
            <a:r>
              <a:rPr lang="ru-RU" sz="2000" dirty="0" err="1"/>
              <a:t>відсоток</a:t>
            </a:r>
            <a:r>
              <a:rPr lang="ru-RU" sz="2000" dirty="0"/>
              <a:t> </a:t>
            </a:r>
            <a:r>
              <a:rPr lang="ru-RU" sz="2000" dirty="0" err="1"/>
              <a:t>помилок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зробив</a:t>
            </a:r>
            <a:r>
              <a:rPr lang="ru-RU" sz="2000" dirty="0"/>
              <a:t> </a:t>
            </a:r>
            <a:r>
              <a:rPr lang="ru-RU" sz="2000" dirty="0" err="1"/>
              <a:t>користувач</a:t>
            </a:r>
            <a:r>
              <a:rPr lang="ru-RU" sz="2000" dirty="0"/>
              <a:t> (число </a:t>
            </a:r>
            <a:r>
              <a:rPr lang="ru-RU" sz="2000" dirty="0" err="1"/>
              <a:t>помилок</a:t>
            </a:r>
            <a:r>
              <a:rPr lang="ru-RU" sz="2000" dirty="0"/>
              <a:t> набору, </a:t>
            </a:r>
            <a:r>
              <a:rPr lang="ru-RU" sz="2000" dirty="0" err="1"/>
              <a:t>варіанти</a:t>
            </a:r>
            <a:r>
              <a:rPr lang="ru-RU" sz="2000" dirty="0"/>
              <a:t> </a:t>
            </a:r>
            <a:r>
              <a:rPr lang="ru-RU" sz="2000" dirty="0" err="1"/>
              <a:t>помилкових</a:t>
            </a:r>
            <a:r>
              <a:rPr lang="ru-RU" sz="2000" dirty="0"/>
              <a:t> </a:t>
            </a:r>
            <a:r>
              <a:rPr lang="ru-RU" sz="2000" dirty="0" err="1"/>
              <a:t>шляхів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відгалужень</a:t>
            </a:r>
            <a:r>
              <a:rPr lang="ru-RU" sz="2000" dirty="0"/>
              <a:t>, число </a:t>
            </a:r>
            <a:r>
              <a:rPr lang="ru-RU" sz="2000" dirty="0" err="1"/>
              <a:t>неправильних</a:t>
            </a:r>
            <a:r>
              <a:rPr lang="ru-RU" sz="2000" dirty="0"/>
              <a:t> </a:t>
            </a:r>
            <a:r>
              <a:rPr lang="ru-RU" sz="2000" dirty="0" err="1"/>
              <a:t>звернень</a:t>
            </a:r>
            <a:r>
              <a:rPr lang="ru-RU" sz="2000" dirty="0"/>
              <a:t> до </a:t>
            </a:r>
            <a:r>
              <a:rPr lang="ru-RU" sz="2000" dirty="0" err="1"/>
              <a:t>даних</a:t>
            </a:r>
            <a:r>
              <a:rPr lang="ru-RU" sz="2000" dirty="0"/>
              <a:t>, </a:t>
            </a:r>
            <a:r>
              <a:rPr lang="ru-RU" sz="2000" dirty="0" err="1"/>
              <a:t>запитів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);</a:t>
            </a:r>
          </a:p>
          <a:p>
            <a:r>
              <a:rPr lang="ru-RU" sz="2000" dirty="0" err="1"/>
              <a:t>функціональна</a:t>
            </a:r>
            <a:r>
              <a:rPr lang="ru-RU" sz="2000" dirty="0"/>
              <a:t> </a:t>
            </a:r>
            <a:r>
              <a:rPr lang="ru-RU" sz="2000" dirty="0" err="1"/>
              <a:t>повнота</a:t>
            </a:r>
            <a:r>
              <a:rPr lang="ru-RU" sz="2000" dirty="0"/>
              <a:t> - </a:t>
            </a:r>
            <a:r>
              <a:rPr lang="ru-RU" sz="2000" dirty="0" err="1"/>
              <a:t>визначається</a:t>
            </a:r>
            <a:r>
              <a:rPr lang="ru-RU" sz="2000" dirty="0"/>
              <a:t> </a:t>
            </a:r>
            <a:r>
              <a:rPr lang="ru-RU" sz="2000" dirty="0" err="1"/>
              <a:t>тим</a:t>
            </a:r>
            <a:r>
              <a:rPr lang="ru-RU" sz="2000" dirty="0"/>
              <a:t>, </a:t>
            </a:r>
            <a:r>
              <a:rPr lang="ru-RU" sz="2000" dirty="0" err="1"/>
              <a:t>якою</a:t>
            </a:r>
            <a:r>
              <a:rPr lang="ru-RU" sz="2000" dirty="0"/>
              <a:t> </a:t>
            </a:r>
            <a:r>
              <a:rPr lang="ru-RU" sz="2000" dirty="0" err="1"/>
              <a:t>мірою</a:t>
            </a:r>
            <a:r>
              <a:rPr lang="ru-RU" sz="2000" dirty="0"/>
              <a:t> </a:t>
            </a:r>
            <a:r>
              <a:rPr lang="ru-RU" sz="2000" dirty="0" err="1"/>
              <a:t>вироблений</a:t>
            </a:r>
            <a:r>
              <a:rPr lang="ru-RU" sz="2000" dirty="0"/>
              <a:t> </a:t>
            </a:r>
            <a:r>
              <a:rPr lang="ru-RU" sz="2000" dirty="0" err="1"/>
              <a:t>користувачем</a:t>
            </a:r>
            <a:r>
              <a:rPr lang="ru-RU" sz="2000" dirty="0"/>
              <a:t> продукт (результат </a:t>
            </a:r>
            <a:r>
              <a:rPr lang="ru-RU" sz="2000" dirty="0" err="1"/>
              <a:t>роботи</a:t>
            </a:r>
            <a:r>
              <a:rPr lang="ru-RU" sz="2000" dirty="0"/>
              <a:t>), </a:t>
            </a:r>
            <a:r>
              <a:rPr lang="ru-RU" sz="2000" dirty="0" err="1"/>
              <a:t>відповідає</a:t>
            </a:r>
            <a:r>
              <a:rPr lang="ru-RU" sz="2000" dirty="0"/>
              <a:t> </a:t>
            </a:r>
            <a:r>
              <a:rPr lang="ru-RU" sz="2000" dirty="0" err="1"/>
              <a:t>пред'явленим</a:t>
            </a:r>
            <a:r>
              <a:rPr lang="ru-RU" sz="2000" dirty="0"/>
              <a:t> до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вимогам</a:t>
            </a:r>
            <a:r>
              <a:rPr lang="ru-RU" sz="2000" dirty="0"/>
              <a:t>; </a:t>
            </a:r>
            <a:r>
              <a:rPr lang="ru-RU" sz="2000" dirty="0" err="1" smtClean="0"/>
              <a:t>Цей</a:t>
            </a:r>
            <a:r>
              <a:rPr lang="ru-RU" sz="2000" dirty="0" smtClean="0"/>
              <a:t> </a:t>
            </a:r>
            <a:r>
              <a:rPr lang="ru-RU" sz="2000" dirty="0" err="1"/>
              <a:t>показник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визначатися</a:t>
            </a:r>
            <a:r>
              <a:rPr lang="ru-RU" sz="2000" dirty="0"/>
              <a:t> через </a:t>
            </a:r>
            <a:r>
              <a:rPr lang="ru-RU" sz="2000" dirty="0" err="1"/>
              <a:t>відсоток</a:t>
            </a:r>
            <a:r>
              <a:rPr lang="ru-RU" sz="2000" dirty="0"/>
              <a:t>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функцій</a:t>
            </a:r>
            <a:r>
              <a:rPr lang="ru-RU" sz="2000" dirty="0"/>
              <a:t> в </a:t>
            </a:r>
            <a:r>
              <a:rPr lang="ru-RU" sz="2000" dirty="0" err="1"/>
              <a:t>роботі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завершеність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- </a:t>
            </a:r>
            <a:r>
              <a:rPr lang="ru-RU" sz="2000" dirty="0" err="1"/>
              <a:t>описує</a:t>
            </a:r>
            <a:r>
              <a:rPr lang="ru-RU" sz="2000" dirty="0"/>
              <a:t> </a:t>
            </a:r>
            <a:r>
              <a:rPr lang="ru-RU" sz="2000" dirty="0" err="1"/>
              <a:t>ступінь</a:t>
            </a:r>
            <a:r>
              <a:rPr lang="ru-RU" sz="2000" dirty="0"/>
              <a:t>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виробничого</a:t>
            </a:r>
            <a:r>
              <a:rPr lang="ru-RU" sz="2000" dirty="0"/>
              <a:t> </a:t>
            </a:r>
            <a:r>
              <a:rPr lang="ru-RU" sz="2000" dirty="0" err="1"/>
              <a:t>завдання</a:t>
            </a:r>
            <a:r>
              <a:rPr lang="ru-RU" sz="2000" dirty="0"/>
              <a:t> </a:t>
            </a:r>
            <a:r>
              <a:rPr lang="ru-RU" sz="2000" dirty="0" err="1"/>
              <a:t>середнім</a:t>
            </a:r>
            <a:r>
              <a:rPr lang="ru-RU" sz="2000" dirty="0"/>
              <a:t> </a:t>
            </a:r>
            <a:r>
              <a:rPr lang="ru-RU" sz="2000" dirty="0" err="1"/>
              <a:t>користувачем</a:t>
            </a:r>
            <a:r>
              <a:rPr lang="ru-RU" sz="2000" dirty="0"/>
              <a:t> за </a:t>
            </a:r>
            <a:r>
              <a:rPr lang="ru-RU" sz="2000" dirty="0" err="1"/>
              <a:t>певний</a:t>
            </a:r>
            <a:r>
              <a:rPr lang="ru-RU" sz="2000" dirty="0"/>
              <a:t> </a:t>
            </a:r>
            <a:r>
              <a:rPr lang="ru-RU" sz="2000" dirty="0" err="1"/>
              <a:t>термін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період</a:t>
            </a:r>
            <a:r>
              <a:rPr lang="ru-RU" sz="2000" dirty="0"/>
              <a:t>, </a:t>
            </a:r>
            <a:r>
              <a:rPr lang="ru-RU" sz="2000" dirty="0" err="1"/>
              <a:t>частку</a:t>
            </a:r>
            <a:r>
              <a:rPr lang="ru-RU" sz="2000" dirty="0"/>
              <a:t> (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довжину</a:t>
            </a:r>
            <a:r>
              <a:rPr lang="ru-RU" sz="2000" dirty="0"/>
              <a:t> </a:t>
            </a:r>
            <a:r>
              <a:rPr lang="ru-RU" sz="2000" dirty="0" err="1"/>
              <a:t>черги</a:t>
            </a:r>
            <a:r>
              <a:rPr lang="ru-RU" sz="2000" dirty="0"/>
              <a:t>) </a:t>
            </a:r>
            <a:r>
              <a:rPr lang="ru-RU" sz="2000" dirty="0" err="1"/>
              <a:t>незадоволених</a:t>
            </a:r>
            <a:r>
              <a:rPr lang="ru-RU" sz="2000" dirty="0"/>
              <a:t> (</a:t>
            </a:r>
            <a:r>
              <a:rPr lang="ru-RU" sz="2000" dirty="0" err="1"/>
              <a:t>необроблених</a:t>
            </a:r>
            <a:r>
              <a:rPr lang="ru-RU" sz="2000" dirty="0"/>
              <a:t>) заявок, </a:t>
            </a:r>
            <a:r>
              <a:rPr lang="ru-RU" sz="2000" dirty="0" err="1"/>
              <a:t>відсоток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знаходиться</a:t>
            </a:r>
            <a:r>
              <a:rPr lang="ru-RU" sz="2000" dirty="0"/>
              <a:t> на </a:t>
            </a:r>
            <a:r>
              <a:rPr lang="ru-RU" sz="2000" dirty="0" err="1"/>
              <a:t>проміжній</a:t>
            </a:r>
            <a:r>
              <a:rPr lang="ru-RU" sz="2000" dirty="0"/>
              <a:t> </a:t>
            </a:r>
            <a:r>
              <a:rPr lang="ru-RU" sz="2000" dirty="0" err="1"/>
              <a:t>стадії</a:t>
            </a:r>
            <a:r>
              <a:rPr lang="ru-RU" sz="2000" dirty="0"/>
              <a:t> </a:t>
            </a:r>
            <a:r>
              <a:rPr lang="ru-RU" sz="2000" dirty="0" err="1"/>
              <a:t>готовності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число </a:t>
            </a:r>
            <a:r>
              <a:rPr lang="ru-RU" sz="2000" dirty="0" err="1"/>
              <a:t>користувачів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виконали</a:t>
            </a:r>
            <a:r>
              <a:rPr lang="ru-RU" sz="2000" dirty="0"/>
              <a:t> </a:t>
            </a:r>
            <a:r>
              <a:rPr lang="ru-RU" sz="2000" dirty="0" err="1"/>
              <a:t>завдання</a:t>
            </a:r>
            <a:r>
              <a:rPr lang="ru-RU" sz="2000" dirty="0"/>
              <a:t> у </a:t>
            </a:r>
            <a:r>
              <a:rPr lang="ru-RU" sz="2000" dirty="0" err="1"/>
              <a:t>фіксовані</a:t>
            </a:r>
            <a:r>
              <a:rPr lang="ru-RU" sz="2000" dirty="0"/>
              <a:t> </a:t>
            </a:r>
            <a:r>
              <a:rPr lang="ru-RU" sz="2000" dirty="0" err="1"/>
              <a:t>терміни</a:t>
            </a:r>
            <a:r>
              <a:rPr lang="ru-RU" sz="2000" dirty="0"/>
              <a:t>;</a:t>
            </a:r>
          </a:p>
          <a:p>
            <a:r>
              <a:rPr lang="ru-RU" sz="2000" dirty="0"/>
              <a:t>простота </a:t>
            </a:r>
            <a:r>
              <a:rPr lang="ru-RU" sz="2000" dirty="0" err="1"/>
              <a:t>освоєння</a:t>
            </a:r>
            <a:r>
              <a:rPr lang="ru-RU" sz="2000" dirty="0"/>
              <a:t> - </a:t>
            </a:r>
            <a:r>
              <a:rPr lang="ru-RU" sz="2000" dirty="0" err="1"/>
              <a:t>визначається</a:t>
            </a:r>
            <a:r>
              <a:rPr lang="ru-RU" sz="2000" dirty="0"/>
              <a:t> часом </a:t>
            </a:r>
            <a:r>
              <a:rPr lang="ru-RU" sz="2000" dirty="0" err="1"/>
              <a:t>освоєння</a:t>
            </a:r>
            <a:r>
              <a:rPr lang="ru-RU" sz="2000" dirty="0"/>
              <a:t> </a:t>
            </a:r>
            <a:r>
              <a:rPr lang="ru-RU" sz="2000" dirty="0" err="1"/>
              <a:t>інтерфейсу</a:t>
            </a:r>
            <a:r>
              <a:rPr lang="ru-RU" sz="2000" dirty="0"/>
              <a:t>, </a:t>
            </a:r>
            <a:r>
              <a:rPr lang="ru-RU" sz="2000" dirty="0" err="1"/>
              <a:t>виходу</a:t>
            </a:r>
            <a:r>
              <a:rPr lang="ru-RU" sz="2000" dirty="0"/>
              <a:t> на </a:t>
            </a:r>
            <a:r>
              <a:rPr lang="ru-RU" sz="2000" dirty="0" err="1"/>
              <a:t>продуктивний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.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899544971"/>
      </p:ext>
    </p:extLst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Висока задоволеність від роботи досягається в разі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uk-UA" dirty="0"/>
          </a:p>
          <a:p>
            <a:r>
              <a:rPr lang="uk-UA" dirty="0"/>
              <a:t>прозорої для користувача навігації і цільової орієнтації в програмі. Головне, щоб було зрозуміло, куди йдемо, і яку операцію програма після цього кроку зробить;</a:t>
            </a:r>
          </a:p>
          <a:p>
            <a:r>
              <a:rPr lang="uk-UA" dirty="0"/>
              <a:t>ясності і чіткості розуміння користувачем текстів та значення ікон. У програмі повинні бути ті слова і графічні образи, які користувач знає чи зобов'язаний знати за характером його роботи або займаної посади;</a:t>
            </a:r>
          </a:p>
          <a:p>
            <a:r>
              <a:rPr lang="uk-UA" dirty="0"/>
              <a:t>швидкості навчання при роботі з програмою, для чого необхідно використовувати переважно стандартні елементи взаємодії, їх традиційне або загальноприйняте розташування;</a:t>
            </a:r>
          </a:p>
          <a:p>
            <a:r>
              <a:rPr lang="uk-UA" dirty="0"/>
              <a:t>наявності допоміжних засобів підтримки користувача (пошукових, довідкових, нормативних), в тому числі і для прийняття рішення у невизначеній ситуації (введення за замовчуванням, обхід «зависання» процесів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0083273"/>
      </p:ext>
    </p:extLst>
  </p:cSld>
  <p:clrMapOvr>
    <a:masterClrMapping/>
  </p:clrMapOvr>
  <p:transition spd="slow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10 правил по проектуванню якісних ІК (по </a:t>
            </a:r>
            <a:r>
              <a:rPr lang="en-US" b="1" dirty="0" smtClean="0"/>
              <a:t>David F. Kelly):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uk-UA" dirty="0"/>
              <a:t>Методологія створення ІК існує в зародковому стані. Програміст змушений перетворюватися на художника і психолога одночасно, тому потрібно адекватне розуміння потреб людини. Авторами найбільш вдалих інтерфейсів є фахівці одночасно в області обчислювальної техніки, психології та дизайну.</a:t>
            </a:r>
            <a:br>
              <a:rPr lang="uk-UA" dirty="0"/>
            </a:br>
            <a:r>
              <a:rPr lang="uk-UA" dirty="0"/>
              <a:t>2. Суньте руки в кишені та забудьте на час про програмування. Займіться проектуванням. Єдиний спосіб створити хороший інтерфейс - розпочати розробку «з кінця» з інтерфейсу кінцевих користувачів.</a:t>
            </a:r>
            <a:br>
              <a:rPr lang="uk-UA" dirty="0"/>
            </a:br>
            <a:r>
              <a:rPr lang="uk-UA" dirty="0"/>
              <a:t>3. Не слід чекати поки проект буде реалізований у вигляді програми. Набагато важливіше якомога швидше перевірити проект у користувача.</a:t>
            </a:r>
            <a:br>
              <a:rPr lang="uk-UA" dirty="0"/>
            </a:br>
            <a:r>
              <a:rPr lang="uk-UA" dirty="0"/>
              <a:t>4. Структуруйте діалог. Створюйте </a:t>
            </a:r>
            <a:r>
              <a:rPr lang="uk-UA" dirty="0" err="1"/>
              <a:t>підвікна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5. Проектуйте легко сприймані не перевантажені екрани. Правило 7 ± 2.</a:t>
            </a:r>
            <a:br>
              <a:rPr lang="uk-UA" dirty="0"/>
            </a:br>
            <a:r>
              <a:rPr lang="uk-UA" dirty="0"/>
              <a:t>6. Дотримуйтесь узгодженості шрифтів, розмірів, позначень у всіх вікнах. Стандартизуйте назви. Не виносьте на екран те, що в даний момент користувачеві не потрібно.</a:t>
            </a:r>
            <a:br>
              <a:rPr lang="uk-UA" dirty="0"/>
            </a:br>
            <a:r>
              <a:rPr lang="uk-UA" dirty="0"/>
              <a:t>7. Починайте з рисунку на папері. Це швидше генерації вікон.</a:t>
            </a:r>
            <a:br>
              <a:rPr lang="uk-UA" dirty="0"/>
            </a:br>
            <a:r>
              <a:rPr lang="uk-UA" dirty="0"/>
              <a:t>8. Використовуйте як мишу, так і клавіатуру.</a:t>
            </a:r>
            <a:br>
              <a:rPr lang="uk-UA" dirty="0"/>
            </a:br>
            <a:r>
              <a:rPr lang="uk-UA" dirty="0"/>
              <a:t>9. Проаналізуйте інші проекти.</a:t>
            </a:r>
            <a:br>
              <a:rPr lang="uk-UA" dirty="0"/>
            </a:br>
            <a:r>
              <a:rPr lang="uk-UA" dirty="0"/>
              <a:t>10. Не намагайтеся зібрати відразу всі вимоги користувачів. Проведіть дві 4-годинні наради і приступайте до розробки. Інші вимоги можна врахувати пізніше.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2145532"/>
      </p:ext>
    </p:extLst>
  </p:cSld>
  <p:clrMapOvr>
    <a:masterClrMapping/>
  </p:clrMapOvr>
  <p:transition spd="slow"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6.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відомості</a:t>
            </a:r>
            <a:r>
              <a:rPr lang="ru-RU" b="1" dirty="0"/>
              <a:t> з </a:t>
            </a:r>
            <a:r>
              <a:rPr lang="ru-RU" b="1" dirty="0" err="1"/>
              <a:t>інженерної</a:t>
            </a:r>
            <a:r>
              <a:rPr lang="ru-RU" b="1" dirty="0"/>
              <a:t> </a:t>
            </a:r>
            <a:r>
              <a:rPr lang="ru-RU" b="1" dirty="0" err="1" smtClean="0"/>
              <a:t>психології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1. Врахування особливостей пристроїв введення/виводу інформації, що використовуються користувачем, наприклад:</a:t>
            </a:r>
          </a:p>
          <a:p>
            <a:r>
              <a:rPr lang="uk-UA" dirty="0"/>
              <a:t>розмір екрану монітора;</a:t>
            </a:r>
          </a:p>
          <a:p>
            <a:r>
              <a:rPr lang="uk-UA" dirty="0"/>
              <a:t>розподільча здатність екрану;</a:t>
            </a:r>
          </a:p>
          <a:p>
            <a:r>
              <a:rPr lang="uk-UA" dirty="0"/>
              <a:t>колірна палітра;</a:t>
            </a:r>
          </a:p>
          <a:p>
            <a:r>
              <a:rPr lang="uk-UA" dirty="0"/>
              <a:t>характеристики звукової (якість відтворення мови) і </a:t>
            </a:r>
            <a:r>
              <a:rPr lang="uk-UA" dirty="0" err="1"/>
              <a:t>відеокарти</a:t>
            </a:r>
            <a:r>
              <a:rPr lang="uk-UA" dirty="0"/>
              <a:t> (швидкість виведення при анімації);</a:t>
            </a:r>
          </a:p>
          <a:p>
            <a:r>
              <a:rPr lang="uk-UA" dirty="0"/>
              <a:t>вид миші;</a:t>
            </a:r>
          </a:p>
          <a:p>
            <a:r>
              <a:rPr lang="uk-UA" dirty="0"/>
              <a:t>тип клавіатури;</a:t>
            </a:r>
          </a:p>
          <a:p>
            <a:r>
              <a:rPr lang="uk-UA" dirty="0"/>
              <a:t>необхідність додаткового обладнання (сканер штрих-коду, світлового пера, сенсорного екрану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7844431"/>
      </p:ext>
    </p:extLst>
  </p:cSld>
  <p:clrMapOvr>
    <a:masterClrMapping/>
  </p:clrMapOvr>
  <p:transition spd="slow"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836712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2. Специфіка інтерактивних елементів, пов'язана з вибором платформи, стандартних бібліотек: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2420888"/>
            <a:ext cx="8077200" cy="4297363"/>
          </a:xfrm>
        </p:spPr>
        <p:txBody>
          <a:bodyPr>
            <a:normAutofit/>
          </a:bodyPr>
          <a:lstStyle/>
          <a:p>
            <a:r>
              <a:rPr lang="uk-UA" dirty="0" smtClean="0"/>
              <a:t>програмна </a:t>
            </a:r>
            <a:r>
              <a:rPr lang="uk-UA" dirty="0"/>
              <a:t>організація введення/виводу інформації;</a:t>
            </a:r>
          </a:p>
          <a:p>
            <a:r>
              <a:rPr lang="uk-UA" dirty="0"/>
              <a:t>зміна і створення нових елементів форм (контролів);</a:t>
            </a:r>
          </a:p>
          <a:p>
            <a:r>
              <a:rPr lang="uk-UA" dirty="0"/>
              <a:t>придбання нестандартних бібліотек у інших фірм.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7004963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Інтерфейс користувача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14495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i="1" dirty="0" smtClean="0"/>
              <a:t>(</a:t>
            </a:r>
            <a:r>
              <a:rPr lang="uk-UA" i="1" dirty="0"/>
              <a:t>ІК) </a:t>
            </a:r>
            <a:r>
              <a:rPr lang="uk-UA" dirty="0"/>
              <a:t>- це сукупність засобів, </a:t>
            </a:r>
            <a:r>
              <a:rPr lang="uk-UA" dirty="0" smtClean="0"/>
              <a:t>за допомогою </a:t>
            </a:r>
            <a:r>
              <a:rPr lang="uk-UA" dirty="0"/>
              <a:t>яких користувач взаємодіє з різними пристроями (</a:t>
            </a:r>
            <a:r>
              <a:rPr lang="uk-UA" dirty="0" smtClean="0"/>
              <a:t>з комп’ютером </a:t>
            </a:r>
            <a:r>
              <a:rPr lang="uk-UA" dirty="0"/>
              <a:t>або побутовою технікою) або іншим </a:t>
            </a:r>
            <a:r>
              <a:rPr lang="uk-UA" dirty="0" smtClean="0"/>
              <a:t>складним інструментарієм </a:t>
            </a:r>
            <a:r>
              <a:rPr lang="uk-UA" dirty="0"/>
              <a:t>(системою).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Інтерфейс </a:t>
            </a:r>
            <a:r>
              <a:rPr lang="uk-UA" dirty="0"/>
              <a:t>користувача - це </a:t>
            </a:r>
            <a:r>
              <a:rPr lang="uk-UA" dirty="0" smtClean="0"/>
              <a:t>такий різновид </a:t>
            </a:r>
            <a:r>
              <a:rPr lang="uk-UA" dirty="0"/>
              <a:t>інтерфейсів, в якому з одного боку - людина, з іншого </a:t>
            </a:r>
            <a:r>
              <a:rPr lang="uk-UA" dirty="0" smtClean="0"/>
              <a:t>- машина </a:t>
            </a:r>
            <a:r>
              <a:rPr lang="uk-UA" dirty="0"/>
              <a:t>(пристрій, програмне </a:t>
            </a:r>
            <a:r>
              <a:rPr lang="uk-UA" dirty="0" smtClean="0"/>
              <a:t>забезпечення). 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За </a:t>
            </a:r>
            <a:r>
              <a:rPr lang="uk-UA" dirty="0" smtClean="0"/>
              <a:t>визначенням Національного банку </a:t>
            </a:r>
            <a:r>
              <a:rPr lang="uk-UA" dirty="0" smtClean="0"/>
              <a:t>стандартизованих науково-технічних </a:t>
            </a:r>
            <a:r>
              <a:rPr lang="uk-UA" dirty="0" smtClean="0"/>
              <a:t>термінів</a:t>
            </a:r>
            <a:r>
              <a:rPr lang="uk-UA" dirty="0"/>
              <a:t>, інтерфейс користувача - це комплекс апаратних </a:t>
            </a:r>
            <a:r>
              <a:rPr lang="uk-UA" dirty="0" smtClean="0"/>
              <a:t>і програмних </a:t>
            </a:r>
            <a:r>
              <a:rPr lang="uk-UA" dirty="0"/>
              <a:t>засобів, що забезпечує взаємодію користувача </a:t>
            </a:r>
            <a:r>
              <a:rPr lang="uk-UA" dirty="0" smtClean="0"/>
              <a:t>з комп'ютером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9962627"/>
      </p:ext>
    </p:extLst>
  </p:cSld>
  <p:clrMapOvr>
    <a:masterClrMapping/>
  </p:clrMapOvr>
  <p:transition spd="slow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508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3. Вибір технології та методів ведення діалогу програми з користувачем: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092" y="1637088"/>
            <a:ext cx="9145016" cy="4297363"/>
          </a:xfrm>
        </p:spPr>
        <p:txBody>
          <a:bodyPr>
            <a:noAutofit/>
          </a:bodyPr>
          <a:lstStyle/>
          <a:p>
            <a:r>
              <a:rPr lang="uk-UA" sz="2000" dirty="0" smtClean="0"/>
              <a:t>ступінь </a:t>
            </a:r>
            <a:r>
              <a:rPr lang="uk-UA" sz="2000" dirty="0"/>
              <a:t>активності користувача при взаємодії (автоматичний режим або перехоплення керування програмою на себе, Майстер, забезпечення доступу до всіх засобів інтерфейсу незалежно від дій користувача);</a:t>
            </a:r>
          </a:p>
          <a:p>
            <a:r>
              <a:rPr lang="uk-UA" sz="2000" dirty="0"/>
              <a:t>ступінь врахування ситуації (контекстні підказки, меню подальших подій або об'єктів, запам'ятовування типових шляхів діалогу);</a:t>
            </a:r>
          </a:p>
          <a:p>
            <a:r>
              <a:rPr lang="uk-UA" sz="2000" dirty="0"/>
              <a:t>відповідність очікуванням користувача (прогнозування, попередня обробка, попереднє форматування);</a:t>
            </a:r>
          </a:p>
          <a:p>
            <a:r>
              <a:rPr lang="uk-UA" sz="2000" dirty="0"/>
              <a:t>стійкість, терпимість до помилок користувача шляхом виправлення типових помилок;</a:t>
            </a:r>
          </a:p>
          <a:p>
            <a:r>
              <a:rPr lang="uk-UA" sz="2000" dirty="0"/>
              <a:t>дублювання в ручному режимі окремих функцій системи і додаткові контрольні процедури роботи окремих режимів;</a:t>
            </a:r>
          </a:p>
          <a:p>
            <a:r>
              <a:rPr lang="uk-UA" sz="2000" dirty="0"/>
              <a:t>настройка ІК на різний рівень підготовки користувача (образність або метафоричність предметної області на противагу скорочень і гарячих клавіш);</a:t>
            </a:r>
          </a:p>
          <a:p>
            <a:r>
              <a:rPr lang="uk-UA" sz="2000" dirty="0"/>
              <a:t>ступінь адаптивності ІК під уподобання користувача (зміна способу та порядку відображення, перекомпонування екрану, вибір окремих характеристик (стилю) тощо);</a:t>
            </a:r>
          </a:p>
          <a:p>
            <a:r>
              <a:rPr lang="uk-UA" sz="2000" dirty="0"/>
              <a:t>настройка ІК на специфіку задачі (новий формат даних, зміна набору об'єктів, доповнення атрибутів об'єктів).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81709248"/>
      </p:ext>
    </p:extLst>
  </p:cSld>
  <p:clrMapOvr>
    <a:masterClrMapping/>
  </p:clrMapOvr>
  <p:transition spd="slow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368" y="188640"/>
            <a:ext cx="8748464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4. Розміщення інформації та керуючих елементів у полі екрана, у вікні.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596413"/>
            <a:ext cx="8382000" cy="4297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900" dirty="0" smtClean="0"/>
              <a:t>При </a:t>
            </a:r>
            <a:r>
              <a:rPr lang="uk-UA" sz="1900" dirty="0"/>
              <a:t>композиції екрану необхідно враховувати обмежені розміри простору екрану, в зв'язку з чим виникає задача оптимального розташування максимально можливого обсягу інформації шляхом:</a:t>
            </a:r>
          </a:p>
          <a:p>
            <a:r>
              <a:rPr lang="uk-UA" sz="1900" dirty="0"/>
              <a:t>логічною ув'язкою даних в залежності від алгоритму роботи користувача, а не орієнтацією на структуру і послідовність фізичних таблиць даних;</a:t>
            </a:r>
          </a:p>
          <a:p>
            <a:r>
              <a:rPr lang="uk-UA" sz="1900" dirty="0"/>
              <a:t>визначення рівня «детальності – узагальненості» виведення інформації (знаходження компромісу між бажанням вивести багато записів одночасно і/або відразу побачити детальну інформацію про кожний з них);</a:t>
            </a:r>
          </a:p>
          <a:p>
            <a:r>
              <a:rPr lang="uk-UA" sz="1900" dirty="0"/>
              <a:t>виділення важливої інформації на екрані;</a:t>
            </a:r>
          </a:p>
          <a:p>
            <a:r>
              <a:rPr lang="uk-UA" sz="1900" dirty="0"/>
              <a:t>чіткого визначення основних і допоміжних блоків інформації;</a:t>
            </a:r>
          </a:p>
          <a:p>
            <a:r>
              <a:rPr lang="uk-UA" sz="1900" dirty="0"/>
              <a:t>визначення статичних полів на екрані, а також полів, де інформація періодично змінюється;</a:t>
            </a:r>
          </a:p>
          <a:p>
            <a:r>
              <a:rPr lang="uk-UA" sz="1900" dirty="0"/>
              <a:t>уникнення вікон, які перекриваються на екрані;</a:t>
            </a:r>
          </a:p>
          <a:p>
            <a:r>
              <a:rPr lang="uk-UA" sz="1900" dirty="0"/>
              <a:t>застосування принципів гармонії при компонуванні екрану (симетрія, баланс мас, дотримання пропорцій, поєднання кольорів).</a:t>
            </a:r>
          </a:p>
          <a:p>
            <a:endParaRPr lang="uk-UA" sz="1900" dirty="0"/>
          </a:p>
        </p:txBody>
      </p:sp>
    </p:spTree>
    <p:extLst>
      <p:ext uri="{BB962C8B-B14F-4D97-AF65-F5344CB8AC3E}">
        <p14:creationId xmlns:p14="http://schemas.microsoft.com/office/powerpoint/2010/main" val="3168097139"/>
      </p:ext>
    </p:extLst>
  </p:cSld>
  <p:clrMapOvr>
    <a:masterClrMapping/>
  </p:clrMapOvr>
  <p:transition spd="slow"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1376" y="453413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5. Формування зворотного зв'язку між користувачем і додатком: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1376" y="1988840"/>
            <a:ext cx="8077200" cy="4297363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показ </a:t>
            </a:r>
            <a:r>
              <a:rPr lang="uk-UA" dirty="0"/>
              <a:t>актуального стану системи, режиму роботи системи (автономного, штатного, захищеного тощо) і режиму взаємодії (наприклад, відображення, редагування або пошук даних);</a:t>
            </a:r>
          </a:p>
          <a:p>
            <a:r>
              <a:rPr lang="uk-UA" dirty="0"/>
              <a:t>відображення окремих, важливих для робочої операції даних і показників;</a:t>
            </a:r>
          </a:p>
          <a:p>
            <a:r>
              <a:rPr lang="uk-UA" dirty="0"/>
              <a:t>відображення дій користувача (натискання клавіш, запуск процесу, динаміка виконання процесу, отримання очікуваного та іншого результату);</a:t>
            </a:r>
          </a:p>
          <a:p>
            <a:r>
              <a:rPr lang="uk-UA" dirty="0"/>
              <a:t>ясність та інформативність повідомлень системи.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5701368"/>
      </p:ext>
    </p:extLst>
  </p:cSld>
  <p:clrMapOvr>
    <a:masterClrMapping/>
  </p:clrMapOvr>
  <p:transition spd="slow"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040" y="453413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6. Проектування панелей меню та інструментів і вибір пунктів в них: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логічне </a:t>
            </a:r>
            <a:r>
              <a:rPr lang="uk-UA" dirty="0"/>
              <a:t>і смислове угруповання пунктів;</a:t>
            </a:r>
          </a:p>
          <a:p>
            <a:r>
              <a:rPr lang="uk-UA" dirty="0"/>
              <a:t>фіксована позиція панелей на екрані;</a:t>
            </a:r>
          </a:p>
          <a:p>
            <a:r>
              <a:rPr lang="uk-UA" dirty="0"/>
              <a:t>обмеження на ширину списку виборів і кроків (глибини) меню;</a:t>
            </a:r>
          </a:p>
          <a:p>
            <a:r>
              <a:rPr lang="uk-UA" dirty="0"/>
              <a:t>використання звичних назв, широко поширених ікон-піктограм, традиційних ікон-символів і акуратне введення скорочень;</a:t>
            </a:r>
          </a:p>
          <a:p>
            <a:r>
              <a:rPr lang="uk-UA" dirty="0"/>
              <a:t>розміщення найбільш часто використовуваних пунктів (зазвичай на початку списку).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6732712"/>
      </p:ext>
    </p:extLst>
  </p:cSld>
  <p:clrMapOvr>
    <a:masterClrMapping/>
  </p:clrMapOvr>
  <p:transition spd="slow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27533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7. Розробка засобів орієнтації та навігації: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легкість </a:t>
            </a:r>
            <a:r>
              <a:rPr lang="uk-UA" dirty="0"/>
              <a:t>визначення свого місцезнаходження і вказівка напряму слідування;</a:t>
            </a:r>
          </a:p>
          <a:p>
            <a:r>
              <a:rPr lang="uk-UA" dirty="0"/>
              <a:t>зручний перехід від узагальненого погляду до конкретних деталей (варіювання ступеня деталізації аналізованих об'єктів);</a:t>
            </a:r>
          </a:p>
          <a:p>
            <a:r>
              <a:rPr lang="uk-UA" dirty="0"/>
              <a:t>швидкий пошук в списку або таблиці;</a:t>
            </a:r>
          </a:p>
          <a:p>
            <a:r>
              <a:rPr lang="uk-UA" dirty="0"/>
              <a:t>вказівка на додатково існуючу інформацію і спосіб її отримання;</a:t>
            </a:r>
          </a:p>
          <a:p>
            <a:r>
              <a:rPr lang="uk-UA" dirty="0"/>
              <a:t>використання засобів перегортання і прокручування.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1313455"/>
      </p:ext>
    </p:extLst>
  </p:cSld>
  <p:clrMapOvr>
    <a:masterClrMapping/>
  </p:clrMapOvr>
  <p:transition spd="slow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88493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8. Створення форм для введення даних: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916832"/>
            <a:ext cx="8077200" cy="4297363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використання </a:t>
            </a:r>
            <a:r>
              <a:rPr lang="uk-UA" dirty="0"/>
              <a:t>одного або декількох механізмів уведення в рамках режиму (клавіатура, миша, сканер штрих-коду, світлове перо тощо);</a:t>
            </a:r>
          </a:p>
          <a:p>
            <a:r>
              <a:rPr lang="uk-UA" dirty="0"/>
              <a:t>визначення способів введення даних (таблиці, списки, проста форма, меню тощо);</a:t>
            </a:r>
          </a:p>
          <a:p>
            <a:r>
              <a:rPr lang="uk-UA" dirty="0"/>
              <a:t>мінімізація обсягу введення;</a:t>
            </a:r>
          </a:p>
          <a:p>
            <a:r>
              <a:rPr lang="uk-UA" dirty="0"/>
              <a:t>виділення редагованих обов'язкових і необов'язкових, а також </a:t>
            </a:r>
            <a:r>
              <a:rPr lang="uk-UA" dirty="0" err="1"/>
              <a:t>нередагованих</a:t>
            </a:r>
            <a:r>
              <a:rPr lang="uk-UA" dirty="0"/>
              <a:t> полів;</a:t>
            </a:r>
          </a:p>
          <a:p>
            <a:r>
              <a:rPr lang="uk-UA" dirty="0"/>
              <a:t>використання механізмів швидкого введення (за замовчуванням, скорочення, з продовженням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96306048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</a:t>
            </a:r>
            <a:r>
              <a:rPr lang="en-US" b="1" dirty="0" smtClean="0"/>
              <a:t>Usability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І</a:t>
            </a:r>
            <a:r>
              <a:rPr lang="uk-UA" dirty="0" smtClean="0"/>
              <a:t>нженерна </a:t>
            </a:r>
            <a:r>
              <a:rPr lang="uk-UA" dirty="0"/>
              <a:t>наука </a:t>
            </a:r>
            <a:r>
              <a:rPr lang="en-US" dirty="0"/>
              <a:t>USABILITY </a:t>
            </a:r>
            <a:r>
              <a:rPr lang="uk-UA" dirty="0"/>
              <a:t>займається питаннями створення і втілення ефективних людино-комп'ютерних інтерфейсів (ЛКІ) або іншими словами інтерфейсу користувача (ІК). Помилки та неефективність ІК можуть дорого обійтися як користувачу (від низької продуктивності до катастроф), так і виробникові (від втрати ринків до судових розглядів і фінансових претензій).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USER </a:t>
            </a:r>
            <a:r>
              <a:rPr lang="en-US" dirty="0"/>
              <a:t>(</a:t>
            </a:r>
            <a:r>
              <a:rPr lang="uk-UA" dirty="0"/>
              <a:t>користувач</a:t>
            </a:r>
            <a:r>
              <a:rPr lang="uk-UA" dirty="0" smtClean="0"/>
              <a:t>)</a:t>
            </a:r>
            <a:endParaRPr lang="en-US" dirty="0" smtClean="0"/>
          </a:p>
          <a:p>
            <a:r>
              <a:rPr lang="en-US" dirty="0" smtClean="0"/>
              <a:t>ABILITY </a:t>
            </a:r>
            <a:r>
              <a:rPr lang="en-US" dirty="0"/>
              <a:t>(</a:t>
            </a:r>
            <a:r>
              <a:rPr lang="uk-UA" dirty="0"/>
              <a:t>здатність, вміння, а ще: талант, обдарування, компетенція та правомочність)</a:t>
            </a:r>
          </a:p>
        </p:txBody>
      </p:sp>
    </p:spTree>
    <p:extLst>
      <p:ext uri="{BB962C8B-B14F-4D97-AF65-F5344CB8AC3E}">
        <p14:creationId xmlns:p14="http://schemas.microsoft.com/office/powerpoint/2010/main" val="1835252949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2. </a:t>
            </a:r>
            <a:r>
              <a:rPr lang="ru-RU" b="1" dirty="0" err="1"/>
              <a:t>Проблеми</a:t>
            </a:r>
            <a:r>
              <a:rPr lang="ru-RU" b="1" dirty="0"/>
              <a:t> </a:t>
            </a:r>
            <a:r>
              <a:rPr lang="ru-RU" b="1" dirty="0" err="1"/>
              <a:t>проектування</a:t>
            </a:r>
            <a:r>
              <a:rPr lang="ru-RU" b="1" dirty="0"/>
              <a:t> </a:t>
            </a:r>
            <a:r>
              <a:rPr lang="ru-RU" b="1" dirty="0" err="1"/>
              <a:t>інтерфейсів</a:t>
            </a:r>
            <a:r>
              <a:rPr lang="ru-RU" b="1" dirty="0"/>
              <a:t> </a:t>
            </a:r>
            <a:r>
              <a:rPr lang="ru-RU" b="1" dirty="0" err="1"/>
              <a:t>користувача</a:t>
            </a:r>
            <a:r>
              <a:rPr lang="ru-RU" b="1" dirty="0"/>
              <a:t> (ІК</a:t>
            </a:r>
            <a:r>
              <a:rPr lang="ru-RU" b="1" dirty="0" smtClean="0"/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Елементи користувацького інтерфейсу:</a:t>
            </a:r>
          </a:p>
          <a:p>
            <a:r>
              <a:rPr lang="uk-UA" dirty="0" smtClean="0"/>
              <a:t>засоби </a:t>
            </a:r>
            <a:r>
              <a:rPr lang="uk-UA" dirty="0"/>
              <a:t>відображення інформації, пристрої та технології введення </a:t>
            </a:r>
            <a:r>
              <a:rPr lang="uk-UA" dirty="0" smtClean="0"/>
              <a:t>даних;</a:t>
            </a:r>
          </a:p>
          <a:p>
            <a:r>
              <a:rPr lang="uk-UA" dirty="0" smtClean="0"/>
              <a:t>відображувана </a:t>
            </a:r>
            <a:r>
              <a:rPr lang="uk-UA" dirty="0"/>
              <a:t>інформація, формати і </a:t>
            </a:r>
            <a:r>
              <a:rPr lang="uk-UA" dirty="0" smtClean="0"/>
              <a:t>коди;</a:t>
            </a:r>
          </a:p>
          <a:p>
            <a:r>
              <a:rPr lang="uk-UA" dirty="0" smtClean="0"/>
              <a:t>командні </a:t>
            </a:r>
            <a:r>
              <a:rPr lang="uk-UA" dirty="0"/>
              <a:t>режими, мова </a:t>
            </a:r>
            <a:r>
              <a:rPr lang="uk-UA" dirty="0" smtClean="0"/>
              <a:t>«користувач-інтерфейс»</a:t>
            </a:r>
          </a:p>
          <a:p>
            <a:r>
              <a:rPr lang="uk-UA" dirty="0" smtClean="0"/>
              <a:t>сценарії </a:t>
            </a:r>
            <a:r>
              <a:rPr lang="uk-UA" dirty="0"/>
              <a:t>діалогу і самі діалоги</a:t>
            </a:r>
            <a:r>
              <a:rPr lang="uk-UA" dirty="0" smtClean="0"/>
              <a:t>;</a:t>
            </a:r>
            <a:endParaRPr lang="uk-UA" dirty="0"/>
          </a:p>
          <a:p>
            <a:r>
              <a:rPr lang="uk-UA" dirty="0" smtClean="0"/>
              <a:t>зворотний </a:t>
            </a:r>
            <a:r>
              <a:rPr lang="uk-UA" dirty="0"/>
              <a:t>зв'язок з </a:t>
            </a:r>
            <a:r>
              <a:rPr lang="uk-UA" dirty="0" smtClean="0"/>
              <a:t>користувачем;</a:t>
            </a:r>
          </a:p>
          <a:p>
            <a:r>
              <a:rPr lang="uk-UA" dirty="0" smtClean="0"/>
              <a:t>підтримка </a:t>
            </a:r>
            <a:r>
              <a:rPr lang="uk-UA" dirty="0"/>
              <a:t>прийняття рішень у конкретній предметній </a:t>
            </a:r>
            <a:r>
              <a:rPr lang="uk-UA" dirty="0" smtClean="0"/>
              <a:t>області;</a:t>
            </a:r>
          </a:p>
          <a:p>
            <a:r>
              <a:rPr lang="uk-UA" dirty="0" smtClean="0"/>
              <a:t>порядок </a:t>
            </a:r>
            <a:r>
              <a:rPr lang="uk-UA" dirty="0"/>
              <a:t>використання програми і документація на неї.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06458047"/>
      </p:ext>
    </p:extLst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</a:t>
            </a:r>
            <a:r>
              <a:rPr lang="uk-UA" dirty="0" smtClean="0"/>
              <a:t>оняття дружності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відповідність </a:t>
            </a:r>
            <a:r>
              <a:rPr lang="uk-UA" dirty="0"/>
              <a:t>завдань, що вирішуються користувачем;</a:t>
            </a:r>
          </a:p>
          <a:p>
            <a:r>
              <a:rPr lang="uk-UA" dirty="0"/>
              <a:t>легкість застосування;</a:t>
            </a:r>
          </a:p>
          <a:p>
            <a:r>
              <a:rPr lang="uk-UA" dirty="0"/>
              <a:t>керованість;</a:t>
            </a:r>
          </a:p>
          <a:p>
            <a:r>
              <a:rPr lang="uk-UA" dirty="0"/>
              <a:t>відповідність очікуванням користувача;</a:t>
            </a:r>
          </a:p>
          <a:p>
            <a:r>
              <a:rPr lang="uk-UA" dirty="0"/>
              <a:t>стійкість до помилок;</a:t>
            </a:r>
          </a:p>
          <a:p>
            <a:r>
              <a:rPr lang="uk-UA" dirty="0"/>
              <a:t>адаптованість / індивідуалізоване;</a:t>
            </a:r>
          </a:p>
          <a:p>
            <a:r>
              <a:rPr lang="uk-UA" dirty="0"/>
              <a:t>легкість вивчення.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51737275"/>
      </p:ext>
    </p:extLst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Нормативно-технічна база – стандарти </a:t>
            </a:r>
            <a:r>
              <a:rPr lang="uk-UA" b="1" dirty="0" smtClean="0"/>
              <a:t>ІК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Сучасна концепція стандартизації людино-комп'ютерних інтерфейсів базується на ієрархії концепції:</a:t>
            </a:r>
          </a:p>
          <a:p>
            <a:r>
              <a:rPr lang="uk-UA" dirty="0"/>
              <a:t>Проектування користувацького інтерфейсу.</a:t>
            </a:r>
          </a:p>
          <a:p>
            <a:r>
              <a:rPr lang="uk-UA" dirty="0"/>
              <a:t>Програмна реалізація інтерфейсу.</a:t>
            </a:r>
          </a:p>
          <a:p>
            <a:r>
              <a:rPr lang="uk-UA" dirty="0"/>
              <a:t>Стилі інтерфейсів.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4912336"/>
      </p:ext>
    </p:extLst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r>
              <a:rPr lang="uk-UA" dirty="0" smtClean="0"/>
              <a:t>Приклади комерційних стилів: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en-US" dirty="0"/>
              <a:t>OSF/Motif,</a:t>
            </a:r>
          </a:p>
          <a:p>
            <a:r>
              <a:rPr lang="en-US" dirty="0"/>
              <a:t>SUN/</a:t>
            </a:r>
            <a:r>
              <a:rPr lang="en-US" dirty="0" err="1"/>
              <a:t>OpenLook</a:t>
            </a:r>
            <a:r>
              <a:rPr lang="en-US" dirty="0"/>
              <a:t>;</a:t>
            </a:r>
          </a:p>
          <a:p>
            <a:r>
              <a:rPr lang="en-US" dirty="0"/>
              <a:t>Microsoft Windows;</a:t>
            </a:r>
          </a:p>
          <a:p>
            <a:r>
              <a:rPr lang="en-US" dirty="0"/>
              <a:t>IBM;</a:t>
            </a:r>
          </a:p>
          <a:p>
            <a:r>
              <a:rPr lang="en-US" dirty="0"/>
              <a:t>Apple.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85607855"/>
      </p:ext>
    </p:extLst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</a:t>
            </a:r>
            <a:r>
              <a:rPr lang="uk-UA" dirty="0" smtClean="0"/>
              <a:t>ідмінності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термінологія </a:t>
            </a:r>
            <a:r>
              <a:rPr lang="uk-UA" dirty="0"/>
              <a:t>- це розходження в назвах, що присвоюються та описують функції та елементи. Основна відмінність полягає у використанні різних назв і формулювань для опису еквівалентних або подібних функцій та елементів. Але іноді одна й та ж назва використовується для абсолютно різних елементів. Прикладом різних назв для подібних елементів: </a:t>
            </a:r>
            <a:r>
              <a:rPr lang="en-US" dirty="0"/>
              <a:t>Motif </a:t>
            </a:r>
            <a:r>
              <a:rPr lang="uk-UA" dirty="0"/>
              <a:t>використовує термін «</a:t>
            </a:r>
            <a:r>
              <a:rPr lang="uk-UA" dirty="0" err="1"/>
              <a:t>радіокнопка</a:t>
            </a:r>
            <a:r>
              <a:rPr lang="uk-UA" dirty="0"/>
              <a:t>», а </a:t>
            </a:r>
            <a:r>
              <a:rPr lang="en-US" dirty="0" err="1"/>
              <a:t>OpenLook</a:t>
            </a:r>
            <a:r>
              <a:rPr lang="en-US" dirty="0"/>
              <a:t> – «</a:t>
            </a:r>
            <a:r>
              <a:rPr lang="uk-UA" dirty="0"/>
              <a:t>виключний перемикач».</a:t>
            </a:r>
          </a:p>
          <a:p>
            <a:r>
              <a:rPr lang="uk-UA" dirty="0"/>
              <a:t>зовнішність - це розходження в графічному поданні;</a:t>
            </a:r>
          </a:p>
          <a:p>
            <a:r>
              <a:rPr lang="uk-UA" dirty="0"/>
              <a:t>сприйняття - це розходження в діях, які повинен вжити користувач, взаємодіючи з додатком. Відмінності пов'язані із застосуванням і використанням кнопок миші, функціональних клавіш, мнемоніки і прискорювачів, деяких підходів по керуванню.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3568089"/>
      </p:ext>
    </p:extLst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3. </a:t>
            </a:r>
            <a:r>
              <a:rPr lang="ru-RU" b="1" dirty="0" err="1"/>
              <a:t>Вимоги</a:t>
            </a:r>
            <a:r>
              <a:rPr lang="ru-RU" b="1" dirty="0"/>
              <a:t> до ІК. </a:t>
            </a:r>
            <a:r>
              <a:rPr lang="ru-RU" b="1" dirty="0" err="1"/>
              <a:t>Принципи</a:t>
            </a:r>
            <a:r>
              <a:rPr lang="ru-RU" b="1" dirty="0"/>
              <a:t> </a:t>
            </a:r>
            <a:r>
              <a:rPr lang="ru-RU" b="1" dirty="0" err="1"/>
              <a:t>реалізації</a:t>
            </a:r>
            <a:r>
              <a:rPr lang="ru-RU" b="1" dirty="0"/>
              <a:t> </a:t>
            </a:r>
            <a:r>
              <a:rPr lang="ru-RU" b="1" dirty="0" err="1" smtClean="0"/>
              <a:t>інтерфейсу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i="1" dirty="0"/>
              <a:t>Мінімізація </a:t>
            </a:r>
            <a:r>
              <a:rPr lang="uk-UA" dirty="0"/>
              <a:t>зусиль користувача при виконанні роботи:</a:t>
            </a:r>
          </a:p>
          <a:p>
            <a:r>
              <a:rPr lang="uk-UA" dirty="0"/>
              <a:t>скорочення тривалості операцій читання, редагування і пошуку інформації;</a:t>
            </a:r>
          </a:p>
          <a:p>
            <a:r>
              <a:rPr lang="uk-UA" dirty="0"/>
              <a:t>зменшення часу навігації і вибору команди;</a:t>
            </a:r>
          </a:p>
          <a:p>
            <a:r>
              <a:rPr lang="uk-UA" dirty="0"/>
              <a:t>підвищення загальної продуктивності користувача, що полягає в обсязі оброблених даних за певний період часу;</a:t>
            </a:r>
          </a:p>
          <a:p>
            <a:r>
              <a:rPr lang="uk-UA" dirty="0"/>
              <a:t>збільшення тривалості стійкої роботи користувача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7847972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Обуч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1538</Words>
  <Application>Microsoft Office PowerPoint</Application>
  <PresentationFormat>Екран (4:3)</PresentationFormat>
  <Paragraphs>150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29" baseType="lpstr">
      <vt:lpstr>Arial</vt:lpstr>
      <vt:lpstr>Calibri</vt:lpstr>
      <vt:lpstr>Georgia</vt:lpstr>
      <vt:lpstr>Обучение</vt:lpstr>
      <vt:lpstr>Проектування користувацького інтерфейсу </vt:lpstr>
      <vt:lpstr>Інтерфейс користувача </vt:lpstr>
      <vt:lpstr>1. Usability</vt:lpstr>
      <vt:lpstr>2. Проблеми проектування інтерфейсів користувача (ІК)</vt:lpstr>
      <vt:lpstr>Поняття дружності </vt:lpstr>
      <vt:lpstr>Нормативно-технічна база – стандарти ІК</vt:lpstr>
      <vt:lpstr>Приклади комерційних стилів:</vt:lpstr>
      <vt:lpstr>Відмінності</vt:lpstr>
      <vt:lpstr>3. Вимоги до ІК. Принципи реалізації інтерфейсу</vt:lpstr>
      <vt:lpstr>Презентація PowerPoint</vt:lpstr>
      <vt:lpstr>4. Етапи проектування ІК</vt:lpstr>
      <vt:lpstr>Аналіз діяльності користувача</vt:lpstr>
      <vt:lpstr>Поопераційний аналіз ефективності ІК</vt:lpstr>
      <vt:lpstr>5. Методи і критерії оцінки ІК</vt:lpstr>
      <vt:lpstr>Показники ефективності людино-машинної системи, які можна виміряти кількісно і об'єктивно</vt:lpstr>
      <vt:lpstr>Висока задоволеність від роботи досягається в разі</vt:lpstr>
      <vt:lpstr>10 правил по проектуванню якісних ІК (по David F. Kelly):</vt:lpstr>
      <vt:lpstr>6. Основні відомості з інженерної психології</vt:lpstr>
      <vt:lpstr>2. Специфіка інтерактивних елементів, пов'язана з вибором платформи, стандартних бібліотек: </vt:lpstr>
      <vt:lpstr>3. Вибір технології та методів ведення діалогу програми з користувачем: </vt:lpstr>
      <vt:lpstr>4. Розміщення інформації та керуючих елементів у полі екрана, у вікні. </vt:lpstr>
      <vt:lpstr>5. Формування зворотного зв'язку між користувачем і додатком: </vt:lpstr>
      <vt:lpstr>6. Проектування панелей меню та інструментів і вибір пунктів в них: </vt:lpstr>
      <vt:lpstr>7. Розробка засобів орієнтації та навігації: </vt:lpstr>
      <vt:lpstr>8. Створення форм для введення даних: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2015-11-29T17:04:53Z</dcterms:created>
  <dcterms:modified xsi:type="dcterms:W3CDTF">2015-11-30T07:22:46Z</dcterms:modified>
</cp:coreProperties>
</file>