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674BBD-AA54-4EF0-A0BB-D43A6BFD9C5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15E5B0B7-95D7-4D53-A09C-4D12DC2389FC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характеру та інформаційної бази 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7B6C9C-D389-47BE-9941-6BE74B5639D0}" type="parTrans" cxnId="{473075D1-F908-401D-9CE3-A369AB478749}">
      <dgm:prSet/>
      <dgm:spPr/>
      <dgm:t>
        <a:bodyPr/>
        <a:lstStyle/>
        <a:p>
          <a:endParaRPr lang="ru-RU"/>
        </a:p>
      </dgm:t>
    </dgm:pt>
    <dgm:pt modelId="{4E1BA409-9A5E-4559-9A37-19DE95F2ED21}" type="sibTrans" cxnId="{473075D1-F908-401D-9CE3-A369AB478749}">
      <dgm:prSet/>
      <dgm:spPr/>
      <dgm:t>
        <a:bodyPr/>
        <a:lstStyle/>
        <a:p>
          <a:endParaRPr lang="ru-RU"/>
        </a:p>
      </dgm:t>
    </dgm:pt>
    <dgm:pt modelId="{F0D85713-669A-4CF8-9785-C385D69F0535}">
      <dgm:prSet phldrT="[Текст]"/>
      <dgm:spPr/>
      <dgm:t>
        <a:bodyPr/>
        <a:lstStyle/>
        <a:p>
          <a:r>
            <a:rPr lang="ru-RU" dirty="0" err="1" smtClean="0"/>
            <a:t>Статистична</a:t>
          </a:r>
          <a:endParaRPr lang="ru-RU" dirty="0"/>
        </a:p>
      </dgm:t>
    </dgm:pt>
    <dgm:pt modelId="{2567E810-62DB-43DB-9C82-A260B08C5628}" type="parTrans" cxnId="{025EF23C-B60D-4E28-8F6E-9E3355725B20}">
      <dgm:prSet/>
      <dgm:spPr/>
      <dgm:t>
        <a:bodyPr/>
        <a:lstStyle/>
        <a:p>
          <a:endParaRPr lang="ru-RU"/>
        </a:p>
      </dgm:t>
    </dgm:pt>
    <dgm:pt modelId="{B61DE0E0-8257-4DD8-A46F-E03AFA131CE9}" type="sibTrans" cxnId="{025EF23C-B60D-4E28-8F6E-9E3355725B20}">
      <dgm:prSet/>
      <dgm:spPr/>
      <dgm:t>
        <a:bodyPr/>
        <a:lstStyle/>
        <a:p>
          <a:endParaRPr lang="ru-RU"/>
        </a:p>
      </dgm:t>
    </dgm:pt>
    <dgm:pt modelId="{41447E0D-4F14-4E8A-A218-76A4AA1EAE2E}">
      <dgm:prSet phldrT="[Текст]"/>
      <dgm:spPr/>
      <dgm:t>
        <a:bodyPr/>
        <a:lstStyle/>
        <a:p>
          <a:r>
            <a:rPr lang="ru-RU" dirty="0" err="1" smtClean="0"/>
            <a:t>Динамічна</a:t>
          </a:r>
          <a:endParaRPr lang="ru-RU" dirty="0"/>
        </a:p>
      </dgm:t>
    </dgm:pt>
    <dgm:pt modelId="{FF97253C-A7B7-47C6-90F2-F839BB9B562D}" type="parTrans" cxnId="{AB09D1A2-4885-4570-8612-86FF00C18FA5}">
      <dgm:prSet/>
      <dgm:spPr/>
      <dgm:t>
        <a:bodyPr/>
        <a:lstStyle/>
        <a:p>
          <a:endParaRPr lang="ru-RU"/>
        </a:p>
      </dgm:t>
    </dgm:pt>
    <dgm:pt modelId="{1CC920DA-CD78-460D-AFC2-198FF72754B1}" type="sibTrans" cxnId="{AB09D1A2-4885-4570-8612-86FF00C18FA5}">
      <dgm:prSet/>
      <dgm:spPr/>
      <dgm:t>
        <a:bodyPr/>
        <a:lstStyle/>
        <a:p>
          <a:endParaRPr lang="ru-RU"/>
        </a:p>
      </dgm:t>
    </dgm:pt>
    <dgm:pt modelId="{606EC446-94F5-4292-85CD-EA4775040B29}" type="pres">
      <dgm:prSet presAssocID="{12674BBD-AA54-4EF0-A0BB-D43A6BFD9C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9787F1-A786-4FA7-91D6-2FC38C81FAB6}" type="pres">
      <dgm:prSet presAssocID="{15E5B0B7-95D7-4D53-A09C-4D12DC2389FC}" presName="hierRoot1" presStyleCnt="0"/>
      <dgm:spPr/>
    </dgm:pt>
    <dgm:pt modelId="{2B5FBA56-E47E-43C9-A707-AE78C580C390}" type="pres">
      <dgm:prSet presAssocID="{15E5B0B7-95D7-4D53-A09C-4D12DC2389FC}" presName="composite" presStyleCnt="0"/>
      <dgm:spPr/>
    </dgm:pt>
    <dgm:pt modelId="{5D28F7FD-39D9-4169-914C-93D07E6FCBE9}" type="pres">
      <dgm:prSet presAssocID="{15E5B0B7-95D7-4D53-A09C-4D12DC2389FC}" presName="background" presStyleLbl="node0" presStyleIdx="0" presStyleCnt="1"/>
      <dgm:spPr/>
    </dgm:pt>
    <dgm:pt modelId="{53E95C6A-F83E-446A-A2FC-F53D1B7FA162}" type="pres">
      <dgm:prSet presAssocID="{15E5B0B7-95D7-4D53-A09C-4D12DC2389FC}" presName="text" presStyleLbl="fgAcc0" presStyleIdx="0" presStyleCnt="1" custScaleX="1378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445A6C-FC1F-4C90-A30E-A62351F238FE}" type="pres">
      <dgm:prSet presAssocID="{15E5B0B7-95D7-4D53-A09C-4D12DC2389FC}" presName="hierChild2" presStyleCnt="0"/>
      <dgm:spPr/>
    </dgm:pt>
    <dgm:pt modelId="{7CEA0848-1848-40D4-9DB3-2FF71F6DE5E6}" type="pres">
      <dgm:prSet presAssocID="{2567E810-62DB-43DB-9C82-A260B08C5628}" presName="Name10" presStyleLbl="parChTrans1D2" presStyleIdx="0" presStyleCnt="2"/>
      <dgm:spPr/>
    </dgm:pt>
    <dgm:pt modelId="{95D9CD6A-E3EC-4287-8AA8-AAB16A5F63CC}" type="pres">
      <dgm:prSet presAssocID="{F0D85713-669A-4CF8-9785-C385D69F0535}" presName="hierRoot2" presStyleCnt="0"/>
      <dgm:spPr/>
    </dgm:pt>
    <dgm:pt modelId="{FC32EE59-F097-4F0F-B70F-99A2D16A138D}" type="pres">
      <dgm:prSet presAssocID="{F0D85713-669A-4CF8-9785-C385D69F0535}" presName="composite2" presStyleCnt="0"/>
      <dgm:spPr/>
    </dgm:pt>
    <dgm:pt modelId="{DD1A191D-B9F1-4190-B677-4CDDA92C54E1}" type="pres">
      <dgm:prSet presAssocID="{F0D85713-669A-4CF8-9785-C385D69F0535}" presName="background2" presStyleLbl="node2" presStyleIdx="0" presStyleCnt="2"/>
      <dgm:spPr/>
    </dgm:pt>
    <dgm:pt modelId="{A1EFF707-6112-41D8-B7F8-4AC28C981681}" type="pres">
      <dgm:prSet presAssocID="{F0D85713-669A-4CF8-9785-C385D69F053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87EE95-53AB-4D86-B639-BA32DB5B2897}" type="pres">
      <dgm:prSet presAssocID="{F0D85713-669A-4CF8-9785-C385D69F0535}" presName="hierChild3" presStyleCnt="0"/>
      <dgm:spPr/>
    </dgm:pt>
    <dgm:pt modelId="{13E082D0-3D33-4CB7-AC43-990909B9A6F9}" type="pres">
      <dgm:prSet presAssocID="{FF97253C-A7B7-47C6-90F2-F839BB9B562D}" presName="Name10" presStyleLbl="parChTrans1D2" presStyleIdx="1" presStyleCnt="2"/>
      <dgm:spPr/>
    </dgm:pt>
    <dgm:pt modelId="{58599ED7-8509-47A8-B725-39745EDBD471}" type="pres">
      <dgm:prSet presAssocID="{41447E0D-4F14-4E8A-A218-76A4AA1EAE2E}" presName="hierRoot2" presStyleCnt="0"/>
      <dgm:spPr/>
    </dgm:pt>
    <dgm:pt modelId="{903FFFD8-E770-4E7B-AD3D-274CB08D576C}" type="pres">
      <dgm:prSet presAssocID="{41447E0D-4F14-4E8A-A218-76A4AA1EAE2E}" presName="composite2" presStyleCnt="0"/>
      <dgm:spPr/>
    </dgm:pt>
    <dgm:pt modelId="{BD08A60B-9ECE-48E3-BF01-4B063921881E}" type="pres">
      <dgm:prSet presAssocID="{41447E0D-4F14-4E8A-A218-76A4AA1EAE2E}" presName="background2" presStyleLbl="node2" presStyleIdx="1" presStyleCnt="2"/>
      <dgm:spPr/>
    </dgm:pt>
    <dgm:pt modelId="{45351797-4ED2-451F-8957-07E0E025FB63}" type="pres">
      <dgm:prSet presAssocID="{41447E0D-4F14-4E8A-A218-76A4AA1EAE2E}" presName="text2" presStyleLbl="fgAcc2" presStyleIdx="1" presStyleCnt="2">
        <dgm:presLayoutVars>
          <dgm:chPref val="3"/>
        </dgm:presLayoutVars>
      </dgm:prSet>
      <dgm:spPr/>
    </dgm:pt>
    <dgm:pt modelId="{CC1F7A2E-422A-4646-901D-D6BA965F7F85}" type="pres">
      <dgm:prSet presAssocID="{41447E0D-4F14-4E8A-A218-76A4AA1EAE2E}" presName="hierChild3" presStyleCnt="0"/>
      <dgm:spPr/>
    </dgm:pt>
  </dgm:ptLst>
  <dgm:cxnLst>
    <dgm:cxn modelId="{1D62229D-B7CD-41E6-8556-5F2DB9C12C3A}" type="presOf" srcId="{12674BBD-AA54-4EF0-A0BB-D43A6BFD9C54}" destId="{606EC446-94F5-4292-85CD-EA4775040B29}" srcOrd="0" destOrd="0" presId="urn:microsoft.com/office/officeart/2005/8/layout/hierarchy1"/>
    <dgm:cxn modelId="{F91127C4-699E-44C9-AD13-1D4C20CBE70D}" type="presOf" srcId="{F0D85713-669A-4CF8-9785-C385D69F0535}" destId="{A1EFF707-6112-41D8-B7F8-4AC28C981681}" srcOrd="0" destOrd="0" presId="urn:microsoft.com/office/officeart/2005/8/layout/hierarchy1"/>
    <dgm:cxn modelId="{025EF23C-B60D-4E28-8F6E-9E3355725B20}" srcId="{15E5B0B7-95D7-4D53-A09C-4D12DC2389FC}" destId="{F0D85713-669A-4CF8-9785-C385D69F0535}" srcOrd="0" destOrd="0" parTransId="{2567E810-62DB-43DB-9C82-A260B08C5628}" sibTransId="{B61DE0E0-8257-4DD8-A46F-E03AFA131CE9}"/>
    <dgm:cxn modelId="{3E4504AE-B4D8-4183-AD42-D55240F7BBDF}" type="presOf" srcId="{15E5B0B7-95D7-4D53-A09C-4D12DC2389FC}" destId="{53E95C6A-F83E-446A-A2FC-F53D1B7FA162}" srcOrd="0" destOrd="0" presId="urn:microsoft.com/office/officeart/2005/8/layout/hierarchy1"/>
    <dgm:cxn modelId="{AB09D1A2-4885-4570-8612-86FF00C18FA5}" srcId="{15E5B0B7-95D7-4D53-A09C-4D12DC2389FC}" destId="{41447E0D-4F14-4E8A-A218-76A4AA1EAE2E}" srcOrd="1" destOrd="0" parTransId="{FF97253C-A7B7-47C6-90F2-F839BB9B562D}" sibTransId="{1CC920DA-CD78-460D-AFC2-198FF72754B1}"/>
    <dgm:cxn modelId="{EB577F80-CE76-41F3-93B6-C066793DA477}" type="presOf" srcId="{2567E810-62DB-43DB-9C82-A260B08C5628}" destId="{7CEA0848-1848-40D4-9DB3-2FF71F6DE5E6}" srcOrd="0" destOrd="0" presId="urn:microsoft.com/office/officeart/2005/8/layout/hierarchy1"/>
    <dgm:cxn modelId="{F514F450-EABF-484D-A299-4FF6B3C2421D}" type="presOf" srcId="{FF97253C-A7B7-47C6-90F2-F839BB9B562D}" destId="{13E082D0-3D33-4CB7-AC43-990909B9A6F9}" srcOrd="0" destOrd="0" presId="urn:microsoft.com/office/officeart/2005/8/layout/hierarchy1"/>
    <dgm:cxn modelId="{4BF3DA6C-77F6-4EDB-AF0D-AC403AD301F0}" type="presOf" srcId="{41447E0D-4F14-4E8A-A218-76A4AA1EAE2E}" destId="{45351797-4ED2-451F-8957-07E0E025FB63}" srcOrd="0" destOrd="0" presId="urn:microsoft.com/office/officeart/2005/8/layout/hierarchy1"/>
    <dgm:cxn modelId="{473075D1-F908-401D-9CE3-A369AB478749}" srcId="{12674BBD-AA54-4EF0-A0BB-D43A6BFD9C54}" destId="{15E5B0B7-95D7-4D53-A09C-4D12DC2389FC}" srcOrd="0" destOrd="0" parTransId="{247B6C9C-D389-47BE-9941-6BE74B5639D0}" sibTransId="{4E1BA409-9A5E-4559-9A37-19DE95F2ED21}"/>
    <dgm:cxn modelId="{D118BB64-3DF2-4689-8E2E-E6BC9E7A7494}" type="presParOf" srcId="{606EC446-94F5-4292-85CD-EA4775040B29}" destId="{3B9787F1-A786-4FA7-91D6-2FC38C81FAB6}" srcOrd="0" destOrd="0" presId="urn:microsoft.com/office/officeart/2005/8/layout/hierarchy1"/>
    <dgm:cxn modelId="{15E7E137-C499-4A31-BD4E-DC5D38B8D346}" type="presParOf" srcId="{3B9787F1-A786-4FA7-91D6-2FC38C81FAB6}" destId="{2B5FBA56-E47E-43C9-A707-AE78C580C390}" srcOrd="0" destOrd="0" presId="urn:microsoft.com/office/officeart/2005/8/layout/hierarchy1"/>
    <dgm:cxn modelId="{91F84946-CEAC-4863-B2CA-E8E237009D7E}" type="presParOf" srcId="{2B5FBA56-E47E-43C9-A707-AE78C580C390}" destId="{5D28F7FD-39D9-4169-914C-93D07E6FCBE9}" srcOrd="0" destOrd="0" presId="urn:microsoft.com/office/officeart/2005/8/layout/hierarchy1"/>
    <dgm:cxn modelId="{A0852DF8-1100-462C-9324-FCADABD577D7}" type="presParOf" srcId="{2B5FBA56-E47E-43C9-A707-AE78C580C390}" destId="{53E95C6A-F83E-446A-A2FC-F53D1B7FA162}" srcOrd="1" destOrd="0" presId="urn:microsoft.com/office/officeart/2005/8/layout/hierarchy1"/>
    <dgm:cxn modelId="{93203E53-4BE6-4F12-B93F-50F65D907D9A}" type="presParOf" srcId="{3B9787F1-A786-4FA7-91D6-2FC38C81FAB6}" destId="{F1445A6C-FC1F-4C90-A30E-A62351F238FE}" srcOrd="1" destOrd="0" presId="urn:microsoft.com/office/officeart/2005/8/layout/hierarchy1"/>
    <dgm:cxn modelId="{19D1D091-50D0-4495-8B0E-43DFDD46D5A4}" type="presParOf" srcId="{F1445A6C-FC1F-4C90-A30E-A62351F238FE}" destId="{7CEA0848-1848-40D4-9DB3-2FF71F6DE5E6}" srcOrd="0" destOrd="0" presId="urn:microsoft.com/office/officeart/2005/8/layout/hierarchy1"/>
    <dgm:cxn modelId="{0F17AF0E-4D6F-4844-ADCB-9C652E8FD411}" type="presParOf" srcId="{F1445A6C-FC1F-4C90-A30E-A62351F238FE}" destId="{95D9CD6A-E3EC-4287-8AA8-AAB16A5F63CC}" srcOrd="1" destOrd="0" presId="urn:microsoft.com/office/officeart/2005/8/layout/hierarchy1"/>
    <dgm:cxn modelId="{40F303D3-161C-4896-9CEF-2B86A0B27F81}" type="presParOf" srcId="{95D9CD6A-E3EC-4287-8AA8-AAB16A5F63CC}" destId="{FC32EE59-F097-4F0F-B70F-99A2D16A138D}" srcOrd="0" destOrd="0" presId="urn:microsoft.com/office/officeart/2005/8/layout/hierarchy1"/>
    <dgm:cxn modelId="{DB695D3E-4CAA-487B-85B3-2B78C698C5CE}" type="presParOf" srcId="{FC32EE59-F097-4F0F-B70F-99A2D16A138D}" destId="{DD1A191D-B9F1-4190-B677-4CDDA92C54E1}" srcOrd="0" destOrd="0" presId="urn:microsoft.com/office/officeart/2005/8/layout/hierarchy1"/>
    <dgm:cxn modelId="{1790F5E8-E372-4CBA-BD2B-2A1232B82713}" type="presParOf" srcId="{FC32EE59-F097-4F0F-B70F-99A2D16A138D}" destId="{A1EFF707-6112-41D8-B7F8-4AC28C981681}" srcOrd="1" destOrd="0" presId="urn:microsoft.com/office/officeart/2005/8/layout/hierarchy1"/>
    <dgm:cxn modelId="{AA6FDC9B-5332-4DB4-91DC-6965F86005B7}" type="presParOf" srcId="{95D9CD6A-E3EC-4287-8AA8-AAB16A5F63CC}" destId="{9587EE95-53AB-4D86-B639-BA32DB5B2897}" srcOrd="1" destOrd="0" presId="urn:microsoft.com/office/officeart/2005/8/layout/hierarchy1"/>
    <dgm:cxn modelId="{A5966605-18F4-4634-AFD9-149AA4398C56}" type="presParOf" srcId="{F1445A6C-FC1F-4C90-A30E-A62351F238FE}" destId="{13E082D0-3D33-4CB7-AC43-990909B9A6F9}" srcOrd="2" destOrd="0" presId="urn:microsoft.com/office/officeart/2005/8/layout/hierarchy1"/>
    <dgm:cxn modelId="{76B3C430-68FF-4E44-9126-EF52F3F42003}" type="presParOf" srcId="{F1445A6C-FC1F-4C90-A30E-A62351F238FE}" destId="{58599ED7-8509-47A8-B725-39745EDBD471}" srcOrd="3" destOrd="0" presId="urn:microsoft.com/office/officeart/2005/8/layout/hierarchy1"/>
    <dgm:cxn modelId="{3964A72D-9B98-4F42-8C4B-17D9B888557A}" type="presParOf" srcId="{58599ED7-8509-47A8-B725-39745EDBD471}" destId="{903FFFD8-E770-4E7B-AD3D-274CB08D576C}" srcOrd="0" destOrd="0" presId="urn:microsoft.com/office/officeart/2005/8/layout/hierarchy1"/>
    <dgm:cxn modelId="{9DD53A8A-F18B-4CCF-A20C-EBC035027B37}" type="presParOf" srcId="{903FFFD8-E770-4E7B-AD3D-274CB08D576C}" destId="{BD08A60B-9ECE-48E3-BF01-4B063921881E}" srcOrd="0" destOrd="0" presId="urn:microsoft.com/office/officeart/2005/8/layout/hierarchy1"/>
    <dgm:cxn modelId="{93AFF543-BB62-400B-B2E3-2A6F40ED5579}" type="presParOf" srcId="{903FFFD8-E770-4E7B-AD3D-274CB08D576C}" destId="{45351797-4ED2-451F-8957-07E0E025FB63}" srcOrd="1" destOrd="0" presId="urn:microsoft.com/office/officeart/2005/8/layout/hierarchy1"/>
    <dgm:cxn modelId="{23A5C166-DCE6-46D5-9EAE-38DA4ADB4231}" type="presParOf" srcId="{58599ED7-8509-47A8-B725-39745EDBD471}" destId="{CC1F7A2E-422A-4646-901D-D6BA965F7F8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674BBD-AA54-4EF0-A0BB-D43A6BFD9C54}" type="doc">
      <dgm:prSet loTypeId="urn:microsoft.com/office/officeart/2005/8/layout/hierarchy1" loCatId="hierarchy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15E5B0B7-95D7-4D53-A09C-4D12DC2389FC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періоду оцінки 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7B6C9C-D389-47BE-9941-6BE74B5639D0}" type="parTrans" cxnId="{473075D1-F908-401D-9CE3-A369AB478749}">
      <dgm:prSet/>
      <dgm:spPr/>
      <dgm:t>
        <a:bodyPr/>
        <a:lstStyle/>
        <a:p>
          <a:endParaRPr lang="ru-RU"/>
        </a:p>
      </dgm:t>
    </dgm:pt>
    <dgm:pt modelId="{4E1BA409-9A5E-4559-9A37-19DE95F2ED21}" type="sibTrans" cxnId="{473075D1-F908-401D-9CE3-A369AB478749}">
      <dgm:prSet/>
      <dgm:spPr/>
      <dgm:t>
        <a:bodyPr/>
        <a:lstStyle/>
        <a:p>
          <a:endParaRPr lang="ru-RU"/>
        </a:p>
      </dgm:t>
    </dgm:pt>
    <dgm:pt modelId="{F0D85713-669A-4CF8-9785-C385D69F0535}">
      <dgm:prSet phldrT="[Текст]"/>
      <dgm:spPr/>
      <dgm:t>
        <a:bodyPr/>
        <a:lstStyle/>
        <a:p>
          <a:r>
            <a:rPr lang="ru-RU" dirty="0" err="1" smtClean="0"/>
            <a:t>Фактична</a:t>
          </a:r>
          <a:endParaRPr lang="ru-RU" dirty="0"/>
        </a:p>
      </dgm:t>
    </dgm:pt>
    <dgm:pt modelId="{2567E810-62DB-43DB-9C82-A260B08C5628}" type="parTrans" cxnId="{025EF23C-B60D-4E28-8F6E-9E3355725B20}">
      <dgm:prSet/>
      <dgm:spPr/>
      <dgm:t>
        <a:bodyPr/>
        <a:lstStyle/>
        <a:p>
          <a:endParaRPr lang="ru-RU"/>
        </a:p>
      </dgm:t>
    </dgm:pt>
    <dgm:pt modelId="{B61DE0E0-8257-4DD8-A46F-E03AFA131CE9}" type="sibTrans" cxnId="{025EF23C-B60D-4E28-8F6E-9E3355725B20}">
      <dgm:prSet/>
      <dgm:spPr/>
      <dgm:t>
        <a:bodyPr/>
        <a:lstStyle/>
        <a:p>
          <a:endParaRPr lang="ru-RU"/>
        </a:p>
      </dgm:t>
    </dgm:pt>
    <dgm:pt modelId="{41447E0D-4F14-4E8A-A218-76A4AA1EAE2E}">
      <dgm:prSet phldrT="[Текст]"/>
      <dgm:spPr/>
      <dgm:t>
        <a:bodyPr/>
        <a:lstStyle/>
        <a:p>
          <a:r>
            <a:rPr lang="ru-RU" dirty="0" smtClean="0"/>
            <a:t>Перспективна</a:t>
          </a:r>
          <a:endParaRPr lang="ru-RU" dirty="0"/>
        </a:p>
      </dgm:t>
    </dgm:pt>
    <dgm:pt modelId="{FF97253C-A7B7-47C6-90F2-F839BB9B562D}" type="parTrans" cxnId="{AB09D1A2-4885-4570-8612-86FF00C18FA5}">
      <dgm:prSet/>
      <dgm:spPr/>
      <dgm:t>
        <a:bodyPr/>
        <a:lstStyle/>
        <a:p>
          <a:endParaRPr lang="ru-RU"/>
        </a:p>
      </dgm:t>
    </dgm:pt>
    <dgm:pt modelId="{1CC920DA-CD78-460D-AFC2-198FF72754B1}" type="sibTrans" cxnId="{AB09D1A2-4885-4570-8612-86FF00C18FA5}">
      <dgm:prSet/>
      <dgm:spPr/>
      <dgm:t>
        <a:bodyPr/>
        <a:lstStyle/>
        <a:p>
          <a:endParaRPr lang="ru-RU"/>
        </a:p>
      </dgm:t>
    </dgm:pt>
    <dgm:pt modelId="{606EC446-94F5-4292-85CD-EA4775040B29}" type="pres">
      <dgm:prSet presAssocID="{12674BBD-AA54-4EF0-A0BB-D43A6BFD9C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B9787F1-A786-4FA7-91D6-2FC38C81FAB6}" type="pres">
      <dgm:prSet presAssocID="{15E5B0B7-95D7-4D53-A09C-4D12DC2389FC}" presName="hierRoot1" presStyleCnt="0"/>
      <dgm:spPr/>
    </dgm:pt>
    <dgm:pt modelId="{2B5FBA56-E47E-43C9-A707-AE78C580C390}" type="pres">
      <dgm:prSet presAssocID="{15E5B0B7-95D7-4D53-A09C-4D12DC2389FC}" presName="composite" presStyleCnt="0"/>
      <dgm:spPr/>
    </dgm:pt>
    <dgm:pt modelId="{5D28F7FD-39D9-4169-914C-93D07E6FCBE9}" type="pres">
      <dgm:prSet presAssocID="{15E5B0B7-95D7-4D53-A09C-4D12DC2389FC}" presName="background" presStyleLbl="node0" presStyleIdx="0" presStyleCnt="1"/>
      <dgm:spPr/>
    </dgm:pt>
    <dgm:pt modelId="{53E95C6A-F83E-446A-A2FC-F53D1B7FA162}" type="pres">
      <dgm:prSet presAssocID="{15E5B0B7-95D7-4D53-A09C-4D12DC2389FC}" presName="text" presStyleLbl="fgAcc0" presStyleIdx="0" presStyleCnt="1" custScaleX="1308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445A6C-FC1F-4C90-A30E-A62351F238FE}" type="pres">
      <dgm:prSet presAssocID="{15E5B0B7-95D7-4D53-A09C-4D12DC2389FC}" presName="hierChild2" presStyleCnt="0"/>
      <dgm:spPr/>
    </dgm:pt>
    <dgm:pt modelId="{7CEA0848-1848-40D4-9DB3-2FF71F6DE5E6}" type="pres">
      <dgm:prSet presAssocID="{2567E810-62DB-43DB-9C82-A260B08C5628}" presName="Name10" presStyleLbl="parChTrans1D2" presStyleIdx="0" presStyleCnt="2"/>
      <dgm:spPr/>
    </dgm:pt>
    <dgm:pt modelId="{95D9CD6A-E3EC-4287-8AA8-AAB16A5F63CC}" type="pres">
      <dgm:prSet presAssocID="{F0D85713-669A-4CF8-9785-C385D69F0535}" presName="hierRoot2" presStyleCnt="0"/>
      <dgm:spPr/>
    </dgm:pt>
    <dgm:pt modelId="{FC32EE59-F097-4F0F-B70F-99A2D16A138D}" type="pres">
      <dgm:prSet presAssocID="{F0D85713-669A-4CF8-9785-C385D69F0535}" presName="composite2" presStyleCnt="0"/>
      <dgm:spPr/>
    </dgm:pt>
    <dgm:pt modelId="{DD1A191D-B9F1-4190-B677-4CDDA92C54E1}" type="pres">
      <dgm:prSet presAssocID="{F0D85713-669A-4CF8-9785-C385D69F0535}" presName="background2" presStyleLbl="node2" presStyleIdx="0" presStyleCnt="2"/>
      <dgm:spPr/>
    </dgm:pt>
    <dgm:pt modelId="{A1EFF707-6112-41D8-B7F8-4AC28C981681}" type="pres">
      <dgm:prSet presAssocID="{F0D85713-669A-4CF8-9785-C385D69F053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87EE95-53AB-4D86-B639-BA32DB5B2897}" type="pres">
      <dgm:prSet presAssocID="{F0D85713-669A-4CF8-9785-C385D69F0535}" presName="hierChild3" presStyleCnt="0"/>
      <dgm:spPr/>
    </dgm:pt>
    <dgm:pt modelId="{13E082D0-3D33-4CB7-AC43-990909B9A6F9}" type="pres">
      <dgm:prSet presAssocID="{FF97253C-A7B7-47C6-90F2-F839BB9B562D}" presName="Name10" presStyleLbl="parChTrans1D2" presStyleIdx="1" presStyleCnt="2"/>
      <dgm:spPr/>
    </dgm:pt>
    <dgm:pt modelId="{58599ED7-8509-47A8-B725-39745EDBD471}" type="pres">
      <dgm:prSet presAssocID="{41447E0D-4F14-4E8A-A218-76A4AA1EAE2E}" presName="hierRoot2" presStyleCnt="0"/>
      <dgm:spPr/>
    </dgm:pt>
    <dgm:pt modelId="{903FFFD8-E770-4E7B-AD3D-274CB08D576C}" type="pres">
      <dgm:prSet presAssocID="{41447E0D-4F14-4E8A-A218-76A4AA1EAE2E}" presName="composite2" presStyleCnt="0"/>
      <dgm:spPr/>
    </dgm:pt>
    <dgm:pt modelId="{BD08A60B-9ECE-48E3-BF01-4B063921881E}" type="pres">
      <dgm:prSet presAssocID="{41447E0D-4F14-4E8A-A218-76A4AA1EAE2E}" presName="background2" presStyleLbl="node2" presStyleIdx="1" presStyleCnt="2"/>
      <dgm:spPr/>
    </dgm:pt>
    <dgm:pt modelId="{45351797-4ED2-451F-8957-07E0E025FB63}" type="pres">
      <dgm:prSet presAssocID="{41447E0D-4F14-4E8A-A218-76A4AA1EAE2E}" presName="text2" presStyleLbl="fgAcc2" presStyleIdx="1" presStyleCnt="2">
        <dgm:presLayoutVars>
          <dgm:chPref val="3"/>
        </dgm:presLayoutVars>
      </dgm:prSet>
      <dgm:spPr/>
    </dgm:pt>
    <dgm:pt modelId="{CC1F7A2E-422A-4646-901D-D6BA965F7F85}" type="pres">
      <dgm:prSet presAssocID="{41447E0D-4F14-4E8A-A218-76A4AA1EAE2E}" presName="hierChild3" presStyleCnt="0"/>
      <dgm:spPr/>
    </dgm:pt>
  </dgm:ptLst>
  <dgm:cxnLst>
    <dgm:cxn modelId="{1D62229D-B7CD-41E6-8556-5F2DB9C12C3A}" type="presOf" srcId="{12674BBD-AA54-4EF0-A0BB-D43A6BFD9C54}" destId="{606EC446-94F5-4292-85CD-EA4775040B29}" srcOrd="0" destOrd="0" presId="urn:microsoft.com/office/officeart/2005/8/layout/hierarchy1"/>
    <dgm:cxn modelId="{F91127C4-699E-44C9-AD13-1D4C20CBE70D}" type="presOf" srcId="{F0D85713-669A-4CF8-9785-C385D69F0535}" destId="{A1EFF707-6112-41D8-B7F8-4AC28C981681}" srcOrd="0" destOrd="0" presId="urn:microsoft.com/office/officeart/2005/8/layout/hierarchy1"/>
    <dgm:cxn modelId="{025EF23C-B60D-4E28-8F6E-9E3355725B20}" srcId="{15E5B0B7-95D7-4D53-A09C-4D12DC2389FC}" destId="{F0D85713-669A-4CF8-9785-C385D69F0535}" srcOrd="0" destOrd="0" parTransId="{2567E810-62DB-43DB-9C82-A260B08C5628}" sibTransId="{B61DE0E0-8257-4DD8-A46F-E03AFA131CE9}"/>
    <dgm:cxn modelId="{AB09D1A2-4885-4570-8612-86FF00C18FA5}" srcId="{15E5B0B7-95D7-4D53-A09C-4D12DC2389FC}" destId="{41447E0D-4F14-4E8A-A218-76A4AA1EAE2E}" srcOrd="1" destOrd="0" parTransId="{FF97253C-A7B7-47C6-90F2-F839BB9B562D}" sibTransId="{1CC920DA-CD78-460D-AFC2-198FF72754B1}"/>
    <dgm:cxn modelId="{3E4504AE-B4D8-4183-AD42-D55240F7BBDF}" type="presOf" srcId="{15E5B0B7-95D7-4D53-A09C-4D12DC2389FC}" destId="{53E95C6A-F83E-446A-A2FC-F53D1B7FA162}" srcOrd="0" destOrd="0" presId="urn:microsoft.com/office/officeart/2005/8/layout/hierarchy1"/>
    <dgm:cxn modelId="{EB577F80-CE76-41F3-93B6-C066793DA477}" type="presOf" srcId="{2567E810-62DB-43DB-9C82-A260B08C5628}" destId="{7CEA0848-1848-40D4-9DB3-2FF71F6DE5E6}" srcOrd="0" destOrd="0" presId="urn:microsoft.com/office/officeart/2005/8/layout/hierarchy1"/>
    <dgm:cxn modelId="{F514F450-EABF-484D-A299-4FF6B3C2421D}" type="presOf" srcId="{FF97253C-A7B7-47C6-90F2-F839BB9B562D}" destId="{13E082D0-3D33-4CB7-AC43-990909B9A6F9}" srcOrd="0" destOrd="0" presId="urn:microsoft.com/office/officeart/2005/8/layout/hierarchy1"/>
    <dgm:cxn modelId="{4BF3DA6C-77F6-4EDB-AF0D-AC403AD301F0}" type="presOf" srcId="{41447E0D-4F14-4E8A-A218-76A4AA1EAE2E}" destId="{45351797-4ED2-451F-8957-07E0E025FB63}" srcOrd="0" destOrd="0" presId="urn:microsoft.com/office/officeart/2005/8/layout/hierarchy1"/>
    <dgm:cxn modelId="{473075D1-F908-401D-9CE3-A369AB478749}" srcId="{12674BBD-AA54-4EF0-A0BB-D43A6BFD9C54}" destId="{15E5B0B7-95D7-4D53-A09C-4D12DC2389FC}" srcOrd="0" destOrd="0" parTransId="{247B6C9C-D389-47BE-9941-6BE74B5639D0}" sibTransId="{4E1BA409-9A5E-4559-9A37-19DE95F2ED21}"/>
    <dgm:cxn modelId="{D118BB64-3DF2-4689-8E2E-E6BC9E7A7494}" type="presParOf" srcId="{606EC446-94F5-4292-85CD-EA4775040B29}" destId="{3B9787F1-A786-4FA7-91D6-2FC38C81FAB6}" srcOrd="0" destOrd="0" presId="urn:microsoft.com/office/officeart/2005/8/layout/hierarchy1"/>
    <dgm:cxn modelId="{15E7E137-C499-4A31-BD4E-DC5D38B8D346}" type="presParOf" srcId="{3B9787F1-A786-4FA7-91D6-2FC38C81FAB6}" destId="{2B5FBA56-E47E-43C9-A707-AE78C580C390}" srcOrd="0" destOrd="0" presId="urn:microsoft.com/office/officeart/2005/8/layout/hierarchy1"/>
    <dgm:cxn modelId="{91F84946-CEAC-4863-B2CA-E8E237009D7E}" type="presParOf" srcId="{2B5FBA56-E47E-43C9-A707-AE78C580C390}" destId="{5D28F7FD-39D9-4169-914C-93D07E6FCBE9}" srcOrd="0" destOrd="0" presId="urn:microsoft.com/office/officeart/2005/8/layout/hierarchy1"/>
    <dgm:cxn modelId="{A0852DF8-1100-462C-9324-FCADABD577D7}" type="presParOf" srcId="{2B5FBA56-E47E-43C9-A707-AE78C580C390}" destId="{53E95C6A-F83E-446A-A2FC-F53D1B7FA162}" srcOrd="1" destOrd="0" presId="urn:microsoft.com/office/officeart/2005/8/layout/hierarchy1"/>
    <dgm:cxn modelId="{93203E53-4BE6-4F12-B93F-50F65D907D9A}" type="presParOf" srcId="{3B9787F1-A786-4FA7-91D6-2FC38C81FAB6}" destId="{F1445A6C-FC1F-4C90-A30E-A62351F238FE}" srcOrd="1" destOrd="0" presId="urn:microsoft.com/office/officeart/2005/8/layout/hierarchy1"/>
    <dgm:cxn modelId="{19D1D091-50D0-4495-8B0E-43DFDD46D5A4}" type="presParOf" srcId="{F1445A6C-FC1F-4C90-A30E-A62351F238FE}" destId="{7CEA0848-1848-40D4-9DB3-2FF71F6DE5E6}" srcOrd="0" destOrd="0" presId="urn:microsoft.com/office/officeart/2005/8/layout/hierarchy1"/>
    <dgm:cxn modelId="{0F17AF0E-4D6F-4844-ADCB-9C652E8FD411}" type="presParOf" srcId="{F1445A6C-FC1F-4C90-A30E-A62351F238FE}" destId="{95D9CD6A-E3EC-4287-8AA8-AAB16A5F63CC}" srcOrd="1" destOrd="0" presId="urn:microsoft.com/office/officeart/2005/8/layout/hierarchy1"/>
    <dgm:cxn modelId="{40F303D3-161C-4896-9CEF-2B86A0B27F81}" type="presParOf" srcId="{95D9CD6A-E3EC-4287-8AA8-AAB16A5F63CC}" destId="{FC32EE59-F097-4F0F-B70F-99A2D16A138D}" srcOrd="0" destOrd="0" presId="urn:microsoft.com/office/officeart/2005/8/layout/hierarchy1"/>
    <dgm:cxn modelId="{DB695D3E-4CAA-487B-85B3-2B78C698C5CE}" type="presParOf" srcId="{FC32EE59-F097-4F0F-B70F-99A2D16A138D}" destId="{DD1A191D-B9F1-4190-B677-4CDDA92C54E1}" srcOrd="0" destOrd="0" presId="urn:microsoft.com/office/officeart/2005/8/layout/hierarchy1"/>
    <dgm:cxn modelId="{1790F5E8-E372-4CBA-BD2B-2A1232B82713}" type="presParOf" srcId="{FC32EE59-F097-4F0F-B70F-99A2D16A138D}" destId="{A1EFF707-6112-41D8-B7F8-4AC28C981681}" srcOrd="1" destOrd="0" presId="urn:microsoft.com/office/officeart/2005/8/layout/hierarchy1"/>
    <dgm:cxn modelId="{AA6FDC9B-5332-4DB4-91DC-6965F86005B7}" type="presParOf" srcId="{95D9CD6A-E3EC-4287-8AA8-AAB16A5F63CC}" destId="{9587EE95-53AB-4D86-B639-BA32DB5B2897}" srcOrd="1" destOrd="0" presId="urn:microsoft.com/office/officeart/2005/8/layout/hierarchy1"/>
    <dgm:cxn modelId="{A5966605-18F4-4634-AFD9-149AA4398C56}" type="presParOf" srcId="{F1445A6C-FC1F-4C90-A30E-A62351F238FE}" destId="{13E082D0-3D33-4CB7-AC43-990909B9A6F9}" srcOrd="2" destOrd="0" presId="urn:microsoft.com/office/officeart/2005/8/layout/hierarchy1"/>
    <dgm:cxn modelId="{76B3C430-68FF-4E44-9126-EF52F3F42003}" type="presParOf" srcId="{F1445A6C-FC1F-4C90-A30E-A62351F238FE}" destId="{58599ED7-8509-47A8-B725-39745EDBD471}" srcOrd="3" destOrd="0" presId="urn:microsoft.com/office/officeart/2005/8/layout/hierarchy1"/>
    <dgm:cxn modelId="{3964A72D-9B98-4F42-8C4B-17D9B888557A}" type="presParOf" srcId="{58599ED7-8509-47A8-B725-39745EDBD471}" destId="{903FFFD8-E770-4E7B-AD3D-274CB08D576C}" srcOrd="0" destOrd="0" presId="urn:microsoft.com/office/officeart/2005/8/layout/hierarchy1"/>
    <dgm:cxn modelId="{9DD53A8A-F18B-4CCF-A20C-EBC035027B37}" type="presParOf" srcId="{903FFFD8-E770-4E7B-AD3D-274CB08D576C}" destId="{BD08A60B-9ECE-48E3-BF01-4B063921881E}" srcOrd="0" destOrd="0" presId="urn:microsoft.com/office/officeart/2005/8/layout/hierarchy1"/>
    <dgm:cxn modelId="{93AFF543-BB62-400B-B2E3-2A6F40ED5579}" type="presParOf" srcId="{903FFFD8-E770-4E7B-AD3D-274CB08D576C}" destId="{45351797-4ED2-451F-8957-07E0E025FB63}" srcOrd="1" destOrd="0" presId="urn:microsoft.com/office/officeart/2005/8/layout/hierarchy1"/>
    <dgm:cxn modelId="{23A5C166-DCE6-46D5-9EAE-38DA4ADB4231}" type="presParOf" srcId="{58599ED7-8509-47A8-B725-39745EDBD471}" destId="{CC1F7A2E-422A-4646-901D-D6BA965F7F8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674BBD-AA54-4EF0-A0BB-D43A6BFD9C54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5E5B0B7-95D7-4D53-A09C-4D12DC2389FC}">
      <dgm:prSet phldrT="[Текст]" custT="1"/>
      <dgm:spPr/>
      <dgm:t>
        <a:bodyPr/>
        <a:lstStyle/>
        <a:p>
          <a:r>
            <a:rPr lang="uk-UA" sz="2800" b="1" u="none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підходу до визначення обсягу платіжних засобів підприємства можна виділити такі характеристики платоспроможності</a:t>
          </a:r>
          <a:endParaRPr lang="ru-RU" sz="28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47B6C9C-D389-47BE-9941-6BE74B5639D0}" type="parTrans" cxnId="{473075D1-F908-401D-9CE3-A369AB478749}">
      <dgm:prSet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4E1BA409-9A5E-4559-9A37-19DE95F2ED21}" type="sibTrans" cxnId="{473075D1-F908-401D-9CE3-A369AB478749}">
      <dgm:prSet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F0D85713-669A-4CF8-9785-C385D69F0535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грошова</a:t>
          </a:r>
          <a:endParaRPr lang="ru-RU" sz="2800" dirty="0">
            <a:solidFill>
              <a:schemeClr val="tx1"/>
            </a:solidFill>
          </a:endParaRPr>
        </a:p>
      </dgm:t>
    </dgm:pt>
    <dgm:pt modelId="{2567E810-62DB-43DB-9C82-A260B08C5628}" type="parTrans" cxnId="{025EF23C-B60D-4E28-8F6E-9E3355725B20}">
      <dgm:prSet custT="1"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B61DE0E0-8257-4DD8-A46F-E03AFA131CE9}" type="sibTrans" cxnId="{025EF23C-B60D-4E28-8F6E-9E3355725B20}">
      <dgm:prSet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41447E0D-4F14-4E8A-A218-76A4AA1EAE2E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розрахункова</a:t>
          </a:r>
          <a:endParaRPr lang="ru-RU" sz="2800" dirty="0">
            <a:solidFill>
              <a:schemeClr val="tx1"/>
            </a:solidFill>
          </a:endParaRPr>
        </a:p>
      </dgm:t>
    </dgm:pt>
    <dgm:pt modelId="{FF97253C-A7B7-47C6-90F2-F839BB9B562D}" type="parTrans" cxnId="{AB09D1A2-4885-4570-8612-86FF00C18FA5}">
      <dgm:prSet custT="1"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1CC920DA-CD78-460D-AFC2-198FF72754B1}" type="sibTrans" cxnId="{AB09D1A2-4885-4570-8612-86FF00C18FA5}">
      <dgm:prSet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0CF1AC38-3791-4CBB-A0AD-310099C02BFE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tx1"/>
              </a:solidFill>
            </a:rPr>
            <a:t>майнова</a:t>
          </a:r>
          <a:endParaRPr lang="ru-RU" sz="2800" dirty="0">
            <a:solidFill>
              <a:schemeClr val="tx1"/>
            </a:solidFill>
          </a:endParaRPr>
        </a:p>
      </dgm:t>
    </dgm:pt>
    <dgm:pt modelId="{76139B2F-D496-4F83-B35F-27278778926D}" type="parTrans" cxnId="{1E2CD49F-F865-458D-9C93-27C792EED01B}">
      <dgm:prSet custT="1"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EED0D46C-0055-436B-971E-27AAB35F07A5}" type="sibTrans" cxnId="{1E2CD49F-F865-458D-9C93-27C792EED01B}">
      <dgm:prSet/>
      <dgm:spPr/>
      <dgm:t>
        <a:bodyPr/>
        <a:lstStyle/>
        <a:p>
          <a:endParaRPr lang="ru-RU" sz="2800">
            <a:solidFill>
              <a:schemeClr val="tx1"/>
            </a:solidFill>
          </a:endParaRPr>
        </a:p>
      </dgm:t>
    </dgm:pt>
    <dgm:pt modelId="{F97BD0B8-12F8-4FAD-B453-FA33B99E368E}" type="pres">
      <dgm:prSet presAssocID="{12674BBD-AA54-4EF0-A0BB-D43A6BFD9C5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30B5A06-2BD9-4FD9-BD92-AE589C8EC64C}" type="pres">
      <dgm:prSet presAssocID="{15E5B0B7-95D7-4D53-A09C-4D12DC2389FC}" presName="root1" presStyleCnt="0"/>
      <dgm:spPr/>
    </dgm:pt>
    <dgm:pt modelId="{481B7613-EA1C-49F1-BBE9-AAEE946A0F3F}" type="pres">
      <dgm:prSet presAssocID="{15E5B0B7-95D7-4D53-A09C-4D12DC2389FC}" presName="LevelOneTextNode" presStyleLbl="node0" presStyleIdx="0" presStyleCnt="1" custScaleX="168384" custScaleY="248800">
        <dgm:presLayoutVars>
          <dgm:chPref val="3"/>
        </dgm:presLayoutVars>
      </dgm:prSet>
      <dgm:spPr/>
    </dgm:pt>
    <dgm:pt modelId="{40249FA0-04AF-4955-A8E8-E8651615F798}" type="pres">
      <dgm:prSet presAssocID="{15E5B0B7-95D7-4D53-A09C-4D12DC2389FC}" presName="level2hierChild" presStyleCnt="0"/>
      <dgm:spPr/>
    </dgm:pt>
    <dgm:pt modelId="{C7B39811-01C1-4E3B-B37F-9A807B916BCC}" type="pres">
      <dgm:prSet presAssocID="{2567E810-62DB-43DB-9C82-A260B08C5628}" presName="conn2-1" presStyleLbl="parChTrans1D2" presStyleIdx="0" presStyleCnt="3"/>
      <dgm:spPr/>
    </dgm:pt>
    <dgm:pt modelId="{3E5300AB-21F8-4169-993D-8A1D8E9EC238}" type="pres">
      <dgm:prSet presAssocID="{2567E810-62DB-43DB-9C82-A260B08C5628}" presName="connTx" presStyleLbl="parChTrans1D2" presStyleIdx="0" presStyleCnt="3"/>
      <dgm:spPr/>
    </dgm:pt>
    <dgm:pt modelId="{21DB2DDE-4557-4C2C-AA70-A58983103D1A}" type="pres">
      <dgm:prSet presAssocID="{F0D85713-669A-4CF8-9785-C385D69F0535}" presName="root2" presStyleCnt="0"/>
      <dgm:spPr/>
    </dgm:pt>
    <dgm:pt modelId="{53DC694E-6C42-44AB-964F-E4E06EE3597A}" type="pres">
      <dgm:prSet presAssocID="{F0D85713-669A-4CF8-9785-C385D69F0535}" presName="LevelTwoTextNode" presStyleLbl="node2" presStyleIdx="0" presStyleCnt="3">
        <dgm:presLayoutVars>
          <dgm:chPref val="3"/>
        </dgm:presLayoutVars>
      </dgm:prSet>
      <dgm:spPr/>
    </dgm:pt>
    <dgm:pt modelId="{99CE88FE-A72C-4054-B4F1-4440AE029B8E}" type="pres">
      <dgm:prSet presAssocID="{F0D85713-669A-4CF8-9785-C385D69F0535}" presName="level3hierChild" presStyleCnt="0"/>
      <dgm:spPr/>
    </dgm:pt>
    <dgm:pt modelId="{7035032F-CC0A-4925-9B17-064280288A73}" type="pres">
      <dgm:prSet presAssocID="{FF97253C-A7B7-47C6-90F2-F839BB9B562D}" presName="conn2-1" presStyleLbl="parChTrans1D2" presStyleIdx="1" presStyleCnt="3"/>
      <dgm:spPr/>
    </dgm:pt>
    <dgm:pt modelId="{7CD06A68-9C08-4FF1-9C73-4EC83A242C36}" type="pres">
      <dgm:prSet presAssocID="{FF97253C-A7B7-47C6-90F2-F839BB9B562D}" presName="connTx" presStyleLbl="parChTrans1D2" presStyleIdx="1" presStyleCnt="3"/>
      <dgm:spPr/>
    </dgm:pt>
    <dgm:pt modelId="{46188BF0-9188-45B9-A063-511DC0471088}" type="pres">
      <dgm:prSet presAssocID="{41447E0D-4F14-4E8A-A218-76A4AA1EAE2E}" presName="root2" presStyleCnt="0"/>
      <dgm:spPr/>
    </dgm:pt>
    <dgm:pt modelId="{B0CDB351-1ABB-4A14-B3D8-20E46FBF612A}" type="pres">
      <dgm:prSet presAssocID="{41447E0D-4F14-4E8A-A218-76A4AA1EAE2E}" presName="LevelTwoTextNode" presStyleLbl="node2" presStyleIdx="1" presStyleCnt="3">
        <dgm:presLayoutVars>
          <dgm:chPref val="3"/>
        </dgm:presLayoutVars>
      </dgm:prSet>
      <dgm:spPr/>
    </dgm:pt>
    <dgm:pt modelId="{E4C2AF2C-2957-4632-AA8B-9EAA156F130B}" type="pres">
      <dgm:prSet presAssocID="{41447E0D-4F14-4E8A-A218-76A4AA1EAE2E}" presName="level3hierChild" presStyleCnt="0"/>
      <dgm:spPr/>
    </dgm:pt>
    <dgm:pt modelId="{F2E38941-0F83-4D1C-8122-46071AF7FC42}" type="pres">
      <dgm:prSet presAssocID="{76139B2F-D496-4F83-B35F-27278778926D}" presName="conn2-1" presStyleLbl="parChTrans1D2" presStyleIdx="2" presStyleCnt="3"/>
      <dgm:spPr/>
    </dgm:pt>
    <dgm:pt modelId="{D37700D3-C81F-4291-A26F-1DDB8D7264FE}" type="pres">
      <dgm:prSet presAssocID="{76139B2F-D496-4F83-B35F-27278778926D}" presName="connTx" presStyleLbl="parChTrans1D2" presStyleIdx="2" presStyleCnt="3"/>
      <dgm:spPr/>
    </dgm:pt>
    <dgm:pt modelId="{9F8064C5-CB67-40A0-92FF-A9AFF9BEB9BA}" type="pres">
      <dgm:prSet presAssocID="{0CF1AC38-3791-4CBB-A0AD-310099C02BFE}" presName="root2" presStyleCnt="0"/>
      <dgm:spPr/>
    </dgm:pt>
    <dgm:pt modelId="{BDB31E4C-82D5-47FC-AADA-92F68DEFAA81}" type="pres">
      <dgm:prSet presAssocID="{0CF1AC38-3791-4CBB-A0AD-310099C02BFE}" presName="LevelTwoTextNode" presStyleLbl="node2" presStyleIdx="2" presStyleCnt="3">
        <dgm:presLayoutVars>
          <dgm:chPref val="3"/>
        </dgm:presLayoutVars>
      </dgm:prSet>
      <dgm:spPr/>
    </dgm:pt>
    <dgm:pt modelId="{5C063D9D-9792-4B06-BD70-55B96ACF04B5}" type="pres">
      <dgm:prSet presAssocID="{0CF1AC38-3791-4CBB-A0AD-310099C02BFE}" presName="level3hierChild" presStyleCnt="0"/>
      <dgm:spPr/>
    </dgm:pt>
  </dgm:ptLst>
  <dgm:cxnLst>
    <dgm:cxn modelId="{FB2B62E9-3130-4758-B435-46B6BE75D7D7}" type="presOf" srcId="{2567E810-62DB-43DB-9C82-A260B08C5628}" destId="{C7B39811-01C1-4E3B-B37F-9A807B916BCC}" srcOrd="0" destOrd="0" presId="urn:microsoft.com/office/officeart/2005/8/layout/hierarchy2"/>
    <dgm:cxn modelId="{67EF0444-BEEA-4142-A72A-FC85820F751F}" type="presOf" srcId="{41447E0D-4F14-4E8A-A218-76A4AA1EAE2E}" destId="{B0CDB351-1ABB-4A14-B3D8-20E46FBF612A}" srcOrd="0" destOrd="0" presId="urn:microsoft.com/office/officeart/2005/8/layout/hierarchy2"/>
    <dgm:cxn modelId="{025EF23C-B60D-4E28-8F6E-9E3355725B20}" srcId="{15E5B0B7-95D7-4D53-A09C-4D12DC2389FC}" destId="{F0D85713-669A-4CF8-9785-C385D69F0535}" srcOrd="0" destOrd="0" parTransId="{2567E810-62DB-43DB-9C82-A260B08C5628}" sibTransId="{B61DE0E0-8257-4DD8-A46F-E03AFA131CE9}"/>
    <dgm:cxn modelId="{56F8DFD4-B48B-4F4C-BD82-6121E50E8AE7}" type="presOf" srcId="{76139B2F-D496-4F83-B35F-27278778926D}" destId="{F2E38941-0F83-4D1C-8122-46071AF7FC42}" srcOrd="0" destOrd="0" presId="urn:microsoft.com/office/officeart/2005/8/layout/hierarchy2"/>
    <dgm:cxn modelId="{5B715E74-184B-44E6-A038-F83D8271EE1F}" type="presOf" srcId="{0CF1AC38-3791-4CBB-A0AD-310099C02BFE}" destId="{BDB31E4C-82D5-47FC-AADA-92F68DEFAA81}" srcOrd="0" destOrd="0" presId="urn:microsoft.com/office/officeart/2005/8/layout/hierarchy2"/>
    <dgm:cxn modelId="{AB09D1A2-4885-4570-8612-86FF00C18FA5}" srcId="{15E5B0B7-95D7-4D53-A09C-4D12DC2389FC}" destId="{41447E0D-4F14-4E8A-A218-76A4AA1EAE2E}" srcOrd="1" destOrd="0" parTransId="{FF97253C-A7B7-47C6-90F2-F839BB9B562D}" sibTransId="{1CC920DA-CD78-460D-AFC2-198FF72754B1}"/>
    <dgm:cxn modelId="{B0ECFCE5-DD42-44A9-ADB5-0D5CC2BE0442}" type="presOf" srcId="{2567E810-62DB-43DB-9C82-A260B08C5628}" destId="{3E5300AB-21F8-4169-993D-8A1D8E9EC238}" srcOrd="1" destOrd="0" presId="urn:microsoft.com/office/officeart/2005/8/layout/hierarchy2"/>
    <dgm:cxn modelId="{EF321C3A-E444-425D-B1D4-FD4BC8B99FAA}" type="presOf" srcId="{76139B2F-D496-4F83-B35F-27278778926D}" destId="{D37700D3-C81F-4291-A26F-1DDB8D7264FE}" srcOrd="1" destOrd="0" presId="urn:microsoft.com/office/officeart/2005/8/layout/hierarchy2"/>
    <dgm:cxn modelId="{AB5EA709-65E5-42E5-906A-B0D2171D18CB}" type="presOf" srcId="{15E5B0B7-95D7-4D53-A09C-4D12DC2389FC}" destId="{481B7613-EA1C-49F1-BBE9-AAEE946A0F3F}" srcOrd="0" destOrd="0" presId="urn:microsoft.com/office/officeart/2005/8/layout/hierarchy2"/>
    <dgm:cxn modelId="{97219F67-9F94-4EFF-B75A-AD092690122D}" type="presOf" srcId="{FF97253C-A7B7-47C6-90F2-F839BB9B562D}" destId="{7035032F-CC0A-4925-9B17-064280288A73}" srcOrd="0" destOrd="0" presId="urn:microsoft.com/office/officeart/2005/8/layout/hierarchy2"/>
    <dgm:cxn modelId="{7277DCD5-7357-447B-A206-165272B02304}" type="presOf" srcId="{12674BBD-AA54-4EF0-A0BB-D43A6BFD9C54}" destId="{F97BD0B8-12F8-4FAD-B453-FA33B99E368E}" srcOrd="0" destOrd="0" presId="urn:microsoft.com/office/officeart/2005/8/layout/hierarchy2"/>
    <dgm:cxn modelId="{091EDC2C-B1B9-47F9-9CFB-7991D383E18B}" type="presOf" srcId="{F0D85713-669A-4CF8-9785-C385D69F0535}" destId="{53DC694E-6C42-44AB-964F-E4E06EE3597A}" srcOrd="0" destOrd="0" presId="urn:microsoft.com/office/officeart/2005/8/layout/hierarchy2"/>
    <dgm:cxn modelId="{1E2CD49F-F865-458D-9C93-27C792EED01B}" srcId="{15E5B0B7-95D7-4D53-A09C-4D12DC2389FC}" destId="{0CF1AC38-3791-4CBB-A0AD-310099C02BFE}" srcOrd="2" destOrd="0" parTransId="{76139B2F-D496-4F83-B35F-27278778926D}" sibTransId="{EED0D46C-0055-436B-971E-27AAB35F07A5}"/>
    <dgm:cxn modelId="{473075D1-F908-401D-9CE3-A369AB478749}" srcId="{12674BBD-AA54-4EF0-A0BB-D43A6BFD9C54}" destId="{15E5B0B7-95D7-4D53-A09C-4D12DC2389FC}" srcOrd="0" destOrd="0" parTransId="{247B6C9C-D389-47BE-9941-6BE74B5639D0}" sibTransId="{4E1BA409-9A5E-4559-9A37-19DE95F2ED21}"/>
    <dgm:cxn modelId="{EBB51EC4-A565-4F39-AD02-2E98DAC9A26F}" type="presOf" srcId="{FF97253C-A7B7-47C6-90F2-F839BB9B562D}" destId="{7CD06A68-9C08-4FF1-9C73-4EC83A242C36}" srcOrd="1" destOrd="0" presId="urn:microsoft.com/office/officeart/2005/8/layout/hierarchy2"/>
    <dgm:cxn modelId="{E3248837-B857-4825-A967-81847140E62A}" type="presParOf" srcId="{F97BD0B8-12F8-4FAD-B453-FA33B99E368E}" destId="{430B5A06-2BD9-4FD9-BD92-AE589C8EC64C}" srcOrd="0" destOrd="0" presId="urn:microsoft.com/office/officeart/2005/8/layout/hierarchy2"/>
    <dgm:cxn modelId="{77998900-D748-48CC-97F1-DF5DCF3124B7}" type="presParOf" srcId="{430B5A06-2BD9-4FD9-BD92-AE589C8EC64C}" destId="{481B7613-EA1C-49F1-BBE9-AAEE946A0F3F}" srcOrd="0" destOrd="0" presId="urn:microsoft.com/office/officeart/2005/8/layout/hierarchy2"/>
    <dgm:cxn modelId="{415F4FEB-2B58-46CA-AFD5-2F4285391602}" type="presParOf" srcId="{430B5A06-2BD9-4FD9-BD92-AE589C8EC64C}" destId="{40249FA0-04AF-4955-A8E8-E8651615F798}" srcOrd="1" destOrd="0" presId="urn:microsoft.com/office/officeart/2005/8/layout/hierarchy2"/>
    <dgm:cxn modelId="{9B442893-4470-49FE-B5DB-6B55755D1E5C}" type="presParOf" srcId="{40249FA0-04AF-4955-A8E8-E8651615F798}" destId="{C7B39811-01C1-4E3B-B37F-9A807B916BCC}" srcOrd="0" destOrd="0" presId="urn:microsoft.com/office/officeart/2005/8/layout/hierarchy2"/>
    <dgm:cxn modelId="{3D428825-EBC7-4AAB-87FD-64C526D23291}" type="presParOf" srcId="{C7B39811-01C1-4E3B-B37F-9A807B916BCC}" destId="{3E5300AB-21F8-4169-993D-8A1D8E9EC238}" srcOrd="0" destOrd="0" presId="urn:microsoft.com/office/officeart/2005/8/layout/hierarchy2"/>
    <dgm:cxn modelId="{E059BDD5-8514-49C8-BA53-65FCA9AFB0F5}" type="presParOf" srcId="{40249FA0-04AF-4955-A8E8-E8651615F798}" destId="{21DB2DDE-4557-4C2C-AA70-A58983103D1A}" srcOrd="1" destOrd="0" presId="urn:microsoft.com/office/officeart/2005/8/layout/hierarchy2"/>
    <dgm:cxn modelId="{BF52A6F5-D0CB-454D-ABBF-D0BC829CE537}" type="presParOf" srcId="{21DB2DDE-4557-4C2C-AA70-A58983103D1A}" destId="{53DC694E-6C42-44AB-964F-E4E06EE3597A}" srcOrd="0" destOrd="0" presId="urn:microsoft.com/office/officeart/2005/8/layout/hierarchy2"/>
    <dgm:cxn modelId="{0BA42267-9A1B-4BB2-87E0-E23E582CF7AE}" type="presParOf" srcId="{21DB2DDE-4557-4C2C-AA70-A58983103D1A}" destId="{99CE88FE-A72C-4054-B4F1-4440AE029B8E}" srcOrd="1" destOrd="0" presId="urn:microsoft.com/office/officeart/2005/8/layout/hierarchy2"/>
    <dgm:cxn modelId="{B40F12D7-3B56-4CF3-8408-C3F6556350BD}" type="presParOf" srcId="{40249FA0-04AF-4955-A8E8-E8651615F798}" destId="{7035032F-CC0A-4925-9B17-064280288A73}" srcOrd="2" destOrd="0" presId="urn:microsoft.com/office/officeart/2005/8/layout/hierarchy2"/>
    <dgm:cxn modelId="{52A912A7-E4C6-4FF3-A096-BE9C217F7B9C}" type="presParOf" srcId="{7035032F-CC0A-4925-9B17-064280288A73}" destId="{7CD06A68-9C08-4FF1-9C73-4EC83A242C36}" srcOrd="0" destOrd="0" presId="urn:microsoft.com/office/officeart/2005/8/layout/hierarchy2"/>
    <dgm:cxn modelId="{74331B5E-9531-4611-8E47-93BFAAB994F2}" type="presParOf" srcId="{40249FA0-04AF-4955-A8E8-E8651615F798}" destId="{46188BF0-9188-45B9-A063-511DC0471088}" srcOrd="3" destOrd="0" presId="urn:microsoft.com/office/officeart/2005/8/layout/hierarchy2"/>
    <dgm:cxn modelId="{E1B11F34-721D-4F52-901E-706B374F359A}" type="presParOf" srcId="{46188BF0-9188-45B9-A063-511DC0471088}" destId="{B0CDB351-1ABB-4A14-B3D8-20E46FBF612A}" srcOrd="0" destOrd="0" presId="urn:microsoft.com/office/officeart/2005/8/layout/hierarchy2"/>
    <dgm:cxn modelId="{E92F413C-7867-46A3-8B49-1A81A44F4438}" type="presParOf" srcId="{46188BF0-9188-45B9-A063-511DC0471088}" destId="{E4C2AF2C-2957-4632-AA8B-9EAA156F130B}" srcOrd="1" destOrd="0" presId="urn:microsoft.com/office/officeart/2005/8/layout/hierarchy2"/>
    <dgm:cxn modelId="{DAFB55A7-7AED-4748-8575-6640DC36FD78}" type="presParOf" srcId="{40249FA0-04AF-4955-A8E8-E8651615F798}" destId="{F2E38941-0F83-4D1C-8122-46071AF7FC42}" srcOrd="4" destOrd="0" presId="urn:microsoft.com/office/officeart/2005/8/layout/hierarchy2"/>
    <dgm:cxn modelId="{EAD0D6A3-7153-4754-ACAC-EA122232C179}" type="presParOf" srcId="{F2E38941-0F83-4D1C-8122-46071AF7FC42}" destId="{D37700D3-C81F-4291-A26F-1DDB8D7264FE}" srcOrd="0" destOrd="0" presId="urn:microsoft.com/office/officeart/2005/8/layout/hierarchy2"/>
    <dgm:cxn modelId="{FB61EDF1-3E74-4193-88D0-14D03E7A4551}" type="presParOf" srcId="{40249FA0-04AF-4955-A8E8-E8651615F798}" destId="{9F8064C5-CB67-40A0-92FF-A9AFF9BEB9BA}" srcOrd="5" destOrd="0" presId="urn:microsoft.com/office/officeart/2005/8/layout/hierarchy2"/>
    <dgm:cxn modelId="{A51C8B9A-C1AE-4A0A-89DF-42F10A16318A}" type="presParOf" srcId="{9F8064C5-CB67-40A0-92FF-A9AFF9BEB9BA}" destId="{BDB31E4C-82D5-47FC-AADA-92F68DEFAA81}" srcOrd="0" destOrd="0" presId="urn:microsoft.com/office/officeart/2005/8/layout/hierarchy2"/>
    <dgm:cxn modelId="{294CA08D-C0E2-40B3-B37E-E12B1F2C2831}" type="presParOf" srcId="{9F8064C5-CB67-40A0-92FF-A9AFF9BEB9BA}" destId="{5C063D9D-9792-4B06-BD70-55B96ACF04B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E082D0-3D33-4CB7-AC43-990909B9A6F9}">
      <dsp:nvSpPr>
        <dsp:cNvPr id="0" name=""/>
        <dsp:cNvSpPr/>
      </dsp:nvSpPr>
      <dsp:spPr>
        <a:xfrm>
          <a:off x="2329490" y="1255261"/>
          <a:ext cx="1207981" cy="574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770"/>
              </a:lnTo>
              <a:lnTo>
                <a:pt x="1207981" y="391770"/>
              </a:lnTo>
              <a:lnTo>
                <a:pt x="1207981" y="57488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A0848-1848-40D4-9DB3-2FF71F6DE5E6}">
      <dsp:nvSpPr>
        <dsp:cNvPr id="0" name=""/>
        <dsp:cNvSpPr/>
      </dsp:nvSpPr>
      <dsp:spPr>
        <a:xfrm>
          <a:off x="1121509" y="1255261"/>
          <a:ext cx="1207981" cy="574889"/>
        </a:xfrm>
        <a:custGeom>
          <a:avLst/>
          <a:gdLst/>
          <a:ahLst/>
          <a:cxnLst/>
          <a:rect l="0" t="0" r="0" b="0"/>
          <a:pathLst>
            <a:path>
              <a:moveTo>
                <a:pt x="1207981" y="0"/>
              </a:moveTo>
              <a:lnTo>
                <a:pt x="1207981" y="391770"/>
              </a:lnTo>
              <a:lnTo>
                <a:pt x="0" y="391770"/>
              </a:lnTo>
              <a:lnTo>
                <a:pt x="0" y="57488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28F7FD-39D9-4169-914C-93D07E6FCBE9}">
      <dsp:nvSpPr>
        <dsp:cNvPr id="0" name=""/>
        <dsp:cNvSpPr/>
      </dsp:nvSpPr>
      <dsp:spPr>
        <a:xfrm>
          <a:off x="966647" y="59"/>
          <a:ext cx="2725686" cy="12552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95C6A-F83E-446A-A2FC-F53D1B7FA162}">
      <dsp:nvSpPr>
        <dsp:cNvPr id="0" name=""/>
        <dsp:cNvSpPr/>
      </dsp:nvSpPr>
      <dsp:spPr>
        <a:xfrm>
          <a:off x="1186280" y="208710"/>
          <a:ext cx="2725686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характеру та інформаційної бази </a:t>
          </a:r>
          <a:endParaRPr lang="ru-RU" sz="1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23044" y="245474"/>
        <a:ext cx="2652158" cy="1181674"/>
      </dsp:txXfrm>
    </dsp:sp>
    <dsp:sp modelId="{DD1A191D-B9F1-4190-B677-4CDDA92C54E1}">
      <dsp:nvSpPr>
        <dsp:cNvPr id="0" name=""/>
        <dsp:cNvSpPr/>
      </dsp:nvSpPr>
      <dsp:spPr>
        <a:xfrm>
          <a:off x="133161" y="1830150"/>
          <a:ext cx="1976696" cy="12552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FF707-6112-41D8-B7F8-4AC28C981681}">
      <dsp:nvSpPr>
        <dsp:cNvPr id="0" name=""/>
        <dsp:cNvSpPr/>
      </dsp:nvSpPr>
      <dsp:spPr>
        <a:xfrm>
          <a:off x="352794" y="2038801"/>
          <a:ext cx="1976696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Статистична</a:t>
          </a:r>
          <a:endParaRPr lang="ru-RU" sz="1900" kern="1200" dirty="0"/>
        </a:p>
      </dsp:txBody>
      <dsp:txXfrm>
        <a:off x="389558" y="2075565"/>
        <a:ext cx="1903168" cy="1181674"/>
      </dsp:txXfrm>
    </dsp:sp>
    <dsp:sp modelId="{BD08A60B-9ECE-48E3-BF01-4B063921881E}">
      <dsp:nvSpPr>
        <dsp:cNvPr id="0" name=""/>
        <dsp:cNvSpPr/>
      </dsp:nvSpPr>
      <dsp:spPr>
        <a:xfrm>
          <a:off x="2549123" y="1830150"/>
          <a:ext cx="1976696" cy="12552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51797-4ED2-451F-8957-07E0E025FB63}">
      <dsp:nvSpPr>
        <dsp:cNvPr id="0" name=""/>
        <dsp:cNvSpPr/>
      </dsp:nvSpPr>
      <dsp:spPr>
        <a:xfrm>
          <a:off x="2768756" y="2038801"/>
          <a:ext cx="1976696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Динамічна</a:t>
          </a:r>
          <a:endParaRPr lang="ru-RU" sz="1900" kern="1200" dirty="0"/>
        </a:p>
      </dsp:txBody>
      <dsp:txXfrm>
        <a:off x="2805520" y="2075565"/>
        <a:ext cx="1903168" cy="11816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E082D0-3D33-4CB7-AC43-990909B9A6F9}">
      <dsp:nvSpPr>
        <dsp:cNvPr id="0" name=""/>
        <dsp:cNvSpPr/>
      </dsp:nvSpPr>
      <dsp:spPr>
        <a:xfrm>
          <a:off x="2329490" y="1255261"/>
          <a:ext cx="1207981" cy="574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770"/>
              </a:lnTo>
              <a:lnTo>
                <a:pt x="1207981" y="391770"/>
              </a:lnTo>
              <a:lnTo>
                <a:pt x="1207981" y="574889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EA0848-1848-40D4-9DB3-2FF71F6DE5E6}">
      <dsp:nvSpPr>
        <dsp:cNvPr id="0" name=""/>
        <dsp:cNvSpPr/>
      </dsp:nvSpPr>
      <dsp:spPr>
        <a:xfrm>
          <a:off x="1121509" y="1255261"/>
          <a:ext cx="1207981" cy="574889"/>
        </a:xfrm>
        <a:custGeom>
          <a:avLst/>
          <a:gdLst/>
          <a:ahLst/>
          <a:cxnLst/>
          <a:rect l="0" t="0" r="0" b="0"/>
          <a:pathLst>
            <a:path>
              <a:moveTo>
                <a:pt x="1207981" y="0"/>
              </a:moveTo>
              <a:lnTo>
                <a:pt x="1207981" y="391770"/>
              </a:lnTo>
              <a:lnTo>
                <a:pt x="0" y="391770"/>
              </a:lnTo>
              <a:lnTo>
                <a:pt x="0" y="574889"/>
              </a:lnTo>
            </a:path>
          </a:pathLst>
        </a:custGeom>
        <a:noFill/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28F7FD-39D9-4169-914C-93D07E6FCBE9}">
      <dsp:nvSpPr>
        <dsp:cNvPr id="0" name=""/>
        <dsp:cNvSpPr/>
      </dsp:nvSpPr>
      <dsp:spPr>
        <a:xfrm>
          <a:off x="1036316" y="59"/>
          <a:ext cx="2586348" cy="1255202"/>
        </a:xfrm>
        <a:prstGeom prst="roundRect">
          <a:avLst>
            <a:gd name="adj" fmla="val 1000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95C6A-F83E-446A-A2FC-F53D1B7FA162}">
      <dsp:nvSpPr>
        <dsp:cNvPr id="0" name=""/>
        <dsp:cNvSpPr/>
      </dsp:nvSpPr>
      <dsp:spPr>
        <a:xfrm>
          <a:off x="1255949" y="208710"/>
          <a:ext cx="2586348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періоду оцінки </a:t>
          </a:r>
          <a:endParaRPr lang="ru-RU" sz="19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92713" y="245474"/>
        <a:ext cx="2512820" cy="1181674"/>
      </dsp:txXfrm>
    </dsp:sp>
    <dsp:sp modelId="{DD1A191D-B9F1-4190-B677-4CDDA92C54E1}">
      <dsp:nvSpPr>
        <dsp:cNvPr id="0" name=""/>
        <dsp:cNvSpPr/>
      </dsp:nvSpPr>
      <dsp:spPr>
        <a:xfrm>
          <a:off x="133161" y="1830150"/>
          <a:ext cx="1976696" cy="125520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FF707-6112-41D8-B7F8-4AC28C981681}">
      <dsp:nvSpPr>
        <dsp:cNvPr id="0" name=""/>
        <dsp:cNvSpPr/>
      </dsp:nvSpPr>
      <dsp:spPr>
        <a:xfrm>
          <a:off x="352794" y="2038801"/>
          <a:ext cx="1976696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Фактична</a:t>
          </a:r>
          <a:endParaRPr lang="ru-RU" sz="1900" kern="1200" dirty="0"/>
        </a:p>
      </dsp:txBody>
      <dsp:txXfrm>
        <a:off x="389558" y="2075565"/>
        <a:ext cx="1903168" cy="1181674"/>
      </dsp:txXfrm>
    </dsp:sp>
    <dsp:sp modelId="{BD08A60B-9ECE-48E3-BF01-4B063921881E}">
      <dsp:nvSpPr>
        <dsp:cNvPr id="0" name=""/>
        <dsp:cNvSpPr/>
      </dsp:nvSpPr>
      <dsp:spPr>
        <a:xfrm>
          <a:off x="2549123" y="1830150"/>
          <a:ext cx="1976696" cy="125520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51797-4ED2-451F-8957-07E0E025FB63}">
      <dsp:nvSpPr>
        <dsp:cNvPr id="0" name=""/>
        <dsp:cNvSpPr/>
      </dsp:nvSpPr>
      <dsp:spPr>
        <a:xfrm>
          <a:off x="2768756" y="2038801"/>
          <a:ext cx="1976696" cy="12552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Перспективна</a:t>
          </a:r>
          <a:endParaRPr lang="ru-RU" sz="1900" kern="1200" dirty="0"/>
        </a:p>
      </dsp:txBody>
      <dsp:txXfrm>
        <a:off x="2805520" y="2075565"/>
        <a:ext cx="1903168" cy="11816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B7613-EA1C-49F1-BBE9-AAEE946A0F3F}">
      <dsp:nvSpPr>
        <dsp:cNvPr id="0" name=""/>
        <dsp:cNvSpPr/>
      </dsp:nvSpPr>
      <dsp:spPr>
        <a:xfrm>
          <a:off x="365923" y="594960"/>
          <a:ext cx="4896145" cy="36172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u="none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Залежно від підходу до визначення обсягу платіжних засобів підприємства можна виділити такі характеристики платоспроможності</a:t>
          </a:r>
          <a:endParaRPr lang="ru-RU" sz="28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71867" y="700904"/>
        <a:ext cx="4684257" cy="3405322"/>
      </dsp:txXfrm>
    </dsp:sp>
    <dsp:sp modelId="{C7B39811-01C1-4E3B-B37F-9A807B916BCC}">
      <dsp:nvSpPr>
        <dsp:cNvPr id="0" name=""/>
        <dsp:cNvSpPr/>
      </dsp:nvSpPr>
      <dsp:spPr>
        <a:xfrm rot="18289469">
          <a:off x="4825261" y="1540375"/>
          <a:ext cx="203670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036705" y="2721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chemeClr val="tx1"/>
            </a:solidFill>
          </a:endParaRPr>
        </a:p>
      </dsp:txBody>
      <dsp:txXfrm>
        <a:off x="5792696" y="1516677"/>
        <a:ext cx="101835" cy="101835"/>
      </dsp:txXfrm>
    </dsp:sp>
    <dsp:sp modelId="{53DC694E-6C42-44AB-964F-E4E06EE3597A}">
      <dsp:nvSpPr>
        <dsp:cNvPr id="0" name=""/>
        <dsp:cNvSpPr/>
      </dsp:nvSpPr>
      <dsp:spPr>
        <a:xfrm>
          <a:off x="6425159" y="4692"/>
          <a:ext cx="2907725" cy="145386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грошова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6467741" y="47274"/>
        <a:ext cx="2822561" cy="1368698"/>
      </dsp:txXfrm>
    </dsp:sp>
    <dsp:sp modelId="{7035032F-CC0A-4925-9B17-064280288A73}">
      <dsp:nvSpPr>
        <dsp:cNvPr id="0" name=""/>
        <dsp:cNvSpPr/>
      </dsp:nvSpPr>
      <dsp:spPr>
        <a:xfrm>
          <a:off x="5262068" y="2376346"/>
          <a:ext cx="1163090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163090" y="2721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chemeClr val="tx1"/>
            </a:solidFill>
          </a:endParaRPr>
        </a:p>
      </dsp:txBody>
      <dsp:txXfrm>
        <a:off x="5814536" y="2374488"/>
        <a:ext cx="58154" cy="58154"/>
      </dsp:txXfrm>
    </dsp:sp>
    <dsp:sp modelId="{B0CDB351-1ABB-4A14-B3D8-20E46FBF612A}">
      <dsp:nvSpPr>
        <dsp:cNvPr id="0" name=""/>
        <dsp:cNvSpPr/>
      </dsp:nvSpPr>
      <dsp:spPr>
        <a:xfrm>
          <a:off x="6425159" y="1676634"/>
          <a:ext cx="2907725" cy="145386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розрахункова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6467741" y="1719216"/>
        <a:ext cx="2822561" cy="1368698"/>
      </dsp:txXfrm>
    </dsp:sp>
    <dsp:sp modelId="{F2E38941-0F83-4D1C-8122-46071AF7FC42}">
      <dsp:nvSpPr>
        <dsp:cNvPr id="0" name=""/>
        <dsp:cNvSpPr/>
      </dsp:nvSpPr>
      <dsp:spPr>
        <a:xfrm rot="3310531">
          <a:off x="4825261" y="3212317"/>
          <a:ext cx="203670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036705" y="27219"/>
              </a:lnTo>
            </a:path>
          </a:pathLst>
        </a:cu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>
            <a:solidFill>
              <a:schemeClr val="tx1"/>
            </a:solidFill>
          </a:endParaRPr>
        </a:p>
      </dsp:txBody>
      <dsp:txXfrm>
        <a:off x="5792696" y="3188619"/>
        <a:ext cx="101835" cy="101835"/>
      </dsp:txXfrm>
    </dsp:sp>
    <dsp:sp modelId="{BDB31E4C-82D5-47FC-AADA-92F68DEFAA81}">
      <dsp:nvSpPr>
        <dsp:cNvPr id="0" name=""/>
        <dsp:cNvSpPr/>
      </dsp:nvSpPr>
      <dsp:spPr>
        <a:xfrm>
          <a:off x="6425159" y="3348576"/>
          <a:ext cx="2907725" cy="145386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майнова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6467741" y="3391158"/>
        <a:ext cx="2822561" cy="13686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2013" y="1188720"/>
            <a:ext cx="10967803" cy="3396342"/>
          </a:xfrm>
        </p:spPr>
        <p:txBody>
          <a:bodyPr>
            <a:normAutofit/>
          </a:bodyPr>
          <a:lstStyle/>
          <a:p>
            <a:pPr marL="457200" algn="ctr">
              <a:lnSpc>
                <a:spcPct val="115000"/>
              </a:lnSpc>
              <a:spcAft>
                <a:spcPts val="1000"/>
              </a:spcAft>
              <a:tabLst>
                <a:tab pos="848995" algn="l"/>
              </a:tabLst>
            </a:pPr>
            <a:r>
              <a:rPr lang="uk-UA" sz="4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3. Методичне забезпечення та практичний інструментарій діагностики кризового стану та загрози банкрутства </a:t>
            </a:r>
            <a:r>
              <a:rPr lang="uk-UA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4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550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074" y="1423851"/>
            <a:ext cx="11260183" cy="5434149"/>
          </a:xfrm>
        </p:spPr>
        <p:txBody>
          <a:bodyPr>
            <a:normAutofit/>
          </a:bodyPr>
          <a:lstStyle/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 У. </a:t>
            </a: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Бівера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Кб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розраховується, як відношення різниці між чистим прибутком і нарахованою амортизацією до суми довгострокових і поточних зобов’язань, за формулою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Кб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(Чистий прибуток - Амортизація) / (Довгострокові зобов’язання + Поточні зобов’язання)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848995" algn="l"/>
              </a:tabLst>
            </a:pP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незадовільної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 є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фінансове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становище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часу (1,5–2 роки)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Бівера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перевищує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0,2,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небажане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незадовільної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балансу, коли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борг і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меншим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0,1.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32103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809633"/>
            <a:ext cx="11286307" cy="1049235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uk-UA" sz="2400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Методичні аспекти побудови та використання статистичних моделей діагностики банкрутства підприємства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947" y="1652967"/>
            <a:ext cx="11482251" cy="69665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Послідовність дій, необхідних для розробки статистичних моделей оцінки вірогідності банкрутства</a:t>
            </a:r>
            <a:endParaRPr lang="uk-UA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502920" y="2387116"/>
            <a:ext cx="11050633" cy="4310743"/>
            <a:chOff x="0" y="0"/>
            <a:chExt cx="5829300" cy="5000625"/>
          </a:xfrm>
        </p:grpSpPr>
        <p:sp>
          <p:nvSpPr>
            <p:cNvPr id="45" name="Стрелка вправо 44"/>
            <p:cNvSpPr/>
            <p:nvPr/>
          </p:nvSpPr>
          <p:spPr>
            <a:xfrm>
              <a:off x="9525" y="44361"/>
              <a:ext cx="1123950" cy="65096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endParaRPr kumimoji="0" lang="uk-UA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Поле 4"/>
            <p:cNvSpPr txBox="1"/>
            <p:nvPr/>
          </p:nvSpPr>
          <p:spPr>
            <a:xfrm>
              <a:off x="1295400" y="0"/>
              <a:ext cx="4533900" cy="55245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Збирання відповідної інформації і формування репрезентативної вибірки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Стрелка вправо 46"/>
            <p:cNvSpPr/>
            <p:nvPr/>
          </p:nvSpPr>
          <p:spPr>
            <a:xfrm>
              <a:off x="9525" y="914400"/>
              <a:ext cx="1123950" cy="69532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2 </a:t>
              </a: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тап</a:t>
              </a:r>
              <a:endParaRPr kumimoji="0" lang="uk-UA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Стрелка вправо 47"/>
            <p:cNvSpPr/>
            <p:nvPr/>
          </p:nvSpPr>
          <p:spPr>
            <a:xfrm>
              <a:off x="0" y="1762125"/>
              <a:ext cx="1123950" cy="69532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endParaRPr kumimoji="0" lang="uk-UA" sz="1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Стрелка вправо 48"/>
            <p:cNvSpPr/>
            <p:nvPr/>
          </p:nvSpPr>
          <p:spPr>
            <a:xfrm>
              <a:off x="0" y="2609850"/>
              <a:ext cx="1123950" cy="69532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</a:t>
              </a: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ап</a:t>
              </a:r>
              <a:endParaRPr kumimoji="0" lang="uk-UA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Стрелка вправо 49"/>
            <p:cNvSpPr/>
            <p:nvPr/>
          </p:nvSpPr>
          <p:spPr>
            <a:xfrm>
              <a:off x="0" y="3457575"/>
              <a:ext cx="1123950" cy="69532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е</a:t>
              </a: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тап</a:t>
              </a:r>
              <a:endParaRPr kumimoji="0" lang="uk-UA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Стрелка вправо 50"/>
            <p:cNvSpPr/>
            <p:nvPr/>
          </p:nvSpPr>
          <p:spPr>
            <a:xfrm>
              <a:off x="0" y="4305300"/>
              <a:ext cx="1123950" cy="695325"/>
            </a:xfrm>
            <a:prstGeom prst="rightArrow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6 </a:t>
              </a:r>
              <a:r>
                <a:rPr kumimoji="0" lang="uk-U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r>
                <a: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r>
                <a:rPr kumimoji="0" lang="ru-RU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Times New Roman" panose="02020603050405020304" pitchFamily="18" charset="0"/>
                </a:rPr>
                <a:t>етап</a:t>
              </a:r>
              <a:endParaRPr kumimoji="0" lang="uk-UA" sz="14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Поле 15"/>
            <p:cNvSpPr txBox="1"/>
            <p:nvPr/>
          </p:nvSpPr>
          <p:spPr>
            <a:xfrm>
              <a:off x="1295400" y="914400"/>
              <a:ext cx="4533900" cy="55245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Визначення найсуттєвіших показників прогнозування банкрутства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Поле 16"/>
            <p:cNvSpPr txBox="1"/>
            <p:nvPr/>
          </p:nvSpPr>
          <p:spPr>
            <a:xfrm>
              <a:off x="1295400" y="1762125"/>
              <a:ext cx="4533900" cy="771525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Дослідження статистичної значущості різних альтернативних функцій, включаючи визначення відповідних розподілів кожної незалежної змінної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Поле 17"/>
            <p:cNvSpPr txBox="1"/>
            <p:nvPr/>
          </p:nvSpPr>
          <p:spPr>
            <a:xfrm>
              <a:off x="1285875" y="2752725"/>
              <a:ext cx="4533900" cy="55245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Оцінка кореляції між відповідними змінними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Поле 18"/>
            <p:cNvSpPr txBox="1"/>
            <p:nvPr/>
          </p:nvSpPr>
          <p:spPr>
            <a:xfrm>
              <a:off x="1295400" y="3457575"/>
              <a:ext cx="4533900" cy="55245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Дослідження прогнозної точності набору змінних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Поле 19"/>
            <p:cNvSpPr txBox="1"/>
            <p:nvPr/>
          </p:nvSpPr>
          <p:spPr>
            <a:xfrm>
              <a:off x="1285875" y="4305300"/>
              <a:ext cx="4533900" cy="552450"/>
            </a:xfrm>
            <a:prstGeom prst="rect">
              <a:avLst/>
            </a:prstGeom>
            <a:solidFill>
              <a:sysClr val="window" lastClr="FFFFFF"/>
            </a:solidFill>
            <a:ln w="6350">
              <a:solidFill>
                <a:prstClr val="black"/>
              </a:solidFill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Висновки аналітика щодо практичного застосування моделі</a:t>
              </a:r>
              <a:endParaRPr kumimoji="0" lang="uk-UA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7564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069" y="901337"/>
            <a:ext cx="11299371" cy="512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Результатом групування є формування </a:t>
            </a:r>
            <a:r>
              <a:rPr lang="uk-UA" dirty="0" err="1"/>
              <a:t>дикримінантної</a:t>
            </a:r>
            <a:r>
              <a:rPr lang="uk-UA" dirty="0"/>
              <a:t> функції у вигляді так званого Z-рахунку, який описується формулою:</a:t>
            </a:r>
          </a:p>
          <a:p>
            <a:pPr marL="0" indent="0" algn="ctr">
              <a:buNone/>
            </a:pPr>
            <a:r>
              <a:rPr lang="ru-RU" b="1" dirty="0"/>
              <a:t>Z </a:t>
            </a:r>
            <a:r>
              <a:rPr lang="ru-RU" b="1" dirty="0">
                <a:sym typeface="Symbol" panose="05050102010706020507" pitchFamily="18" charset="2"/>
              </a:rPr>
              <a:t></a:t>
            </a:r>
            <a:r>
              <a:rPr lang="ru-RU" b="1" dirty="0"/>
              <a:t> </a:t>
            </a:r>
            <a:r>
              <a:rPr lang="en-US" b="1" dirty="0"/>
              <a:t>V</a:t>
            </a:r>
            <a:r>
              <a:rPr lang="uk-UA" b="1" dirty="0"/>
              <a:t>1</a:t>
            </a:r>
            <a:r>
              <a:rPr lang="en-US" b="1" dirty="0"/>
              <a:t>X</a:t>
            </a:r>
            <a:r>
              <a:rPr lang="uk-UA" b="1" dirty="0"/>
              <a:t>1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 </a:t>
            </a:r>
            <a:r>
              <a:rPr lang="en-US" b="1" dirty="0"/>
              <a:t>V</a:t>
            </a:r>
            <a:r>
              <a:rPr lang="uk-UA" b="1" dirty="0"/>
              <a:t>2</a:t>
            </a:r>
            <a:r>
              <a:rPr lang="en-US" b="1" dirty="0"/>
              <a:t>X</a:t>
            </a:r>
            <a:r>
              <a:rPr lang="uk-UA" b="1" dirty="0"/>
              <a:t>2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uk-UA" b="1" dirty="0"/>
              <a:t> ...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 </a:t>
            </a:r>
            <a:r>
              <a:rPr lang="en-US" b="1" dirty="0" err="1"/>
              <a:t>VnXn</a:t>
            </a:r>
            <a:r>
              <a:rPr lang="uk-UA" b="1" dirty="0"/>
              <a:t>,</a:t>
            </a:r>
            <a:r>
              <a:rPr lang="uk-UA" dirty="0"/>
              <a:t>                           </a:t>
            </a:r>
          </a:p>
          <a:p>
            <a:pPr marL="0" indent="0" algn="ctr">
              <a:buNone/>
            </a:pPr>
            <a:r>
              <a:rPr lang="uk-UA" sz="1600" dirty="0"/>
              <a:t>де </a:t>
            </a:r>
            <a:r>
              <a:rPr lang="en-US" sz="1600" dirty="0"/>
              <a:t>V</a:t>
            </a:r>
            <a:r>
              <a:rPr lang="uk-UA" sz="1600" dirty="0"/>
              <a:t>1,  </a:t>
            </a:r>
            <a:r>
              <a:rPr lang="en-US" sz="1600" dirty="0"/>
              <a:t>V</a:t>
            </a:r>
            <a:r>
              <a:rPr lang="uk-UA" sz="1600" dirty="0"/>
              <a:t>2, ……</a:t>
            </a:r>
            <a:r>
              <a:rPr lang="en-US" sz="1600" dirty="0" err="1"/>
              <a:t>Vn</a:t>
            </a:r>
            <a:r>
              <a:rPr lang="en-US" sz="1600" dirty="0"/>
              <a:t> </a:t>
            </a:r>
            <a:r>
              <a:rPr lang="uk-UA" sz="1600" dirty="0"/>
              <a:t>– </a:t>
            </a:r>
            <a:r>
              <a:rPr lang="uk-UA" sz="1600" dirty="0" err="1"/>
              <a:t>дискримінантні</a:t>
            </a:r>
            <a:r>
              <a:rPr lang="uk-UA" sz="1600" dirty="0"/>
              <a:t> коефіцієнти; </a:t>
            </a:r>
            <a:r>
              <a:rPr lang="en-US" sz="1600" dirty="0" smtClean="0"/>
              <a:t>X</a:t>
            </a:r>
            <a:r>
              <a:rPr lang="uk-UA" sz="1600" dirty="0"/>
              <a:t>1, </a:t>
            </a:r>
            <a:r>
              <a:rPr lang="en-US" sz="1600" dirty="0"/>
              <a:t>X</a:t>
            </a:r>
            <a:r>
              <a:rPr lang="uk-UA" sz="1600" dirty="0"/>
              <a:t>2, </a:t>
            </a:r>
            <a:r>
              <a:rPr lang="en-US" sz="1600" dirty="0" err="1"/>
              <a:t>Xn</a:t>
            </a:r>
            <a:r>
              <a:rPr lang="uk-UA" sz="1600" dirty="0"/>
              <a:t> – незалежні змінні.</a:t>
            </a:r>
          </a:p>
          <a:p>
            <a:pPr marL="0" indent="0" algn="ctr">
              <a:buNone/>
            </a:pPr>
            <a:r>
              <a:rPr lang="ru-RU" b="1" i="1" u="sng" dirty="0" err="1"/>
              <a:t>Найвідомішою</a:t>
            </a:r>
            <a:r>
              <a:rPr lang="ru-RU" b="1" i="1" u="sng" dirty="0"/>
              <a:t> такою </a:t>
            </a:r>
            <a:r>
              <a:rPr lang="ru-RU" b="1" i="1" u="sng" dirty="0" err="1"/>
              <a:t>моделлю</a:t>
            </a:r>
            <a:r>
              <a:rPr lang="ru-RU" b="1" i="1" u="sng" dirty="0"/>
              <a:t> є 2-х </a:t>
            </a:r>
            <a:r>
              <a:rPr lang="ru-RU" b="1" i="1" u="sng" dirty="0" err="1"/>
              <a:t>факторна</a:t>
            </a:r>
            <a:r>
              <a:rPr lang="ru-RU" b="1" i="1" u="sng" dirty="0"/>
              <a:t> модель </a:t>
            </a:r>
            <a:r>
              <a:rPr lang="ru-RU" b="1" i="1" u="sng" dirty="0" err="1"/>
              <a:t>прогнозування</a:t>
            </a:r>
            <a:r>
              <a:rPr lang="ru-RU" b="1" i="1" u="sng" dirty="0"/>
              <a:t> </a:t>
            </a:r>
            <a:r>
              <a:rPr lang="ru-RU" b="1" i="1" u="sng" dirty="0" err="1"/>
              <a:t>банкрутства</a:t>
            </a:r>
            <a:r>
              <a:rPr lang="ru-RU" b="1" i="1" u="sng" dirty="0"/>
              <a:t> </a:t>
            </a:r>
            <a:r>
              <a:rPr lang="ru-RU" b="1" i="1" u="sng" dirty="0" err="1"/>
              <a:t>підприємства</a:t>
            </a:r>
            <a:r>
              <a:rPr lang="ru-RU" b="1" i="1" u="sng" dirty="0"/>
              <a:t> Е. Альтмана, яка представлена формулою:</a:t>
            </a:r>
            <a:endParaRPr lang="uk-UA" b="1" i="1" u="sng" dirty="0"/>
          </a:p>
          <a:p>
            <a:pPr marL="0" indent="0" algn="ctr">
              <a:buNone/>
            </a:pPr>
            <a:r>
              <a:rPr lang="en-US" dirty="0"/>
              <a:t>Z</a:t>
            </a:r>
            <a:r>
              <a:rPr lang="uk-UA" dirty="0"/>
              <a:t>= -0,3877 – 1,0736К</a:t>
            </a:r>
            <a:r>
              <a:rPr lang="en-US" dirty="0"/>
              <a:t>n</a:t>
            </a:r>
            <a:r>
              <a:rPr lang="uk-UA" dirty="0"/>
              <a:t> + </a:t>
            </a:r>
            <a:r>
              <a:rPr lang="uk-UA" dirty="0" smtClean="0"/>
              <a:t>0,0579 </a:t>
            </a:r>
            <a:r>
              <a:rPr lang="uk-UA" dirty="0" err="1" smtClean="0"/>
              <a:t>Кфн</a:t>
            </a:r>
            <a:r>
              <a:rPr lang="uk-UA" dirty="0"/>
              <a:t>, </a:t>
            </a:r>
            <a:endParaRPr lang="uk-UA" dirty="0" smtClean="0"/>
          </a:p>
          <a:p>
            <a:pPr marL="0" indent="0" algn="ctr">
              <a:buNone/>
            </a:pPr>
            <a:r>
              <a:rPr lang="uk-UA" sz="1600" dirty="0" smtClean="0"/>
              <a:t>де </a:t>
            </a:r>
            <a:r>
              <a:rPr lang="uk-UA" sz="1600" dirty="0"/>
              <a:t>К</a:t>
            </a:r>
            <a:r>
              <a:rPr lang="en-US" sz="1600" dirty="0"/>
              <a:t>n</a:t>
            </a:r>
            <a:r>
              <a:rPr lang="uk-UA" sz="1600" dirty="0"/>
              <a:t> – коефіцієнт </a:t>
            </a:r>
            <a:r>
              <a:rPr lang="uk-UA" sz="1600" dirty="0" smtClean="0"/>
              <a:t>покриття </a:t>
            </a:r>
            <a:r>
              <a:rPr lang="uk-UA" sz="1600" dirty="0" err="1" smtClean="0"/>
              <a:t>Кфн</a:t>
            </a:r>
            <a:r>
              <a:rPr lang="uk-UA" sz="1600" dirty="0" smtClean="0"/>
              <a:t> </a:t>
            </a:r>
            <a:r>
              <a:rPr lang="uk-UA" sz="1600" dirty="0"/>
              <a:t>–  коефіцієнт фінансової незалежності</a:t>
            </a:r>
            <a:r>
              <a:rPr lang="uk-UA" dirty="0"/>
              <a:t>.</a:t>
            </a:r>
          </a:p>
          <a:p>
            <a:pPr marL="0" indent="0" algn="ctr">
              <a:buNone/>
            </a:pPr>
            <a:r>
              <a:rPr lang="uk-UA" sz="1600" i="1" dirty="0"/>
              <a:t>Розроблена функція є рівнянням </a:t>
            </a:r>
            <a:r>
              <a:rPr lang="uk-UA" sz="1600" i="1" dirty="0" err="1"/>
              <a:t>дискримінантної</a:t>
            </a:r>
            <a:r>
              <a:rPr lang="uk-UA" sz="1600" i="1" dirty="0"/>
              <a:t> границі при </a:t>
            </a:r>
            <a:r>
              <a:rPr lang="ru-RU" sz="1600" i="1" dirty="0"/>
              <a:t>Z</a:t>
            </a:r>
            <a:r>
              <a:rPr lang="uk-UA" sz="1600" i="1" dirty="0"/>
              <a:t>=0. </a:t>
            </a:r>
            <a:r>
              <a:rPr lang="ru-RU" sz="1600" i="1" dirty="0"/>
              <a:t>Для </a:t>
            </a:r>
            <a:r>
              <a:rPr lang="ru-RU" sz="1600" i="1" dirty="0" err="1"/>
              <a:t>підприємств</a:t>
            </a:r>
            <a:r>
              <a:rPr lang="ru-RU" sz="1600" i="1" dirty="0"/>
              <a:t>, в </a:t>
            </a:r>
            <a:r>
              <a:rPr lang="ru-RU" sz="1600" i="1" dirty="0" err="1"/>
              <a:t>яких</a:t>
            </a:r>
            <a:r>
              <a:rPr lang="ru-RU" sz="1600" i="1" dirty="0"/>
              <a:t> Z=0, </a:t>
            </a:r>
            <a:r>
              <a:rPr lang="ru-RU" sz="1600" i="1" dirty="0" err="1"/>
              <a:t>імовірність</a:t>
            </a:r>
            <a:r>
              <a:rPr lang="ru-RU" sz="1600" i="1" dirty="0"/>
              <a:t> </a:t>
            </a:r>
            <a:r>
              <a:rPr lang="ru-RU" sz="1600" i="1" dirty="0" err="1"/>
              <a:t>збанкрутувати</a:t>
            </a:r>
            <a:r>
              <a:rPr lang="ru-RU" sz="1600" i="1" dirty="0"/>
              <a:t> </a:t>
            </a:r>
            <a:r>
              <a:rPr lang="ru-RU" sz="1600" i="1" dirty="0" err="1"/>
              <a:t>дорівнює</a:t>
            </a:r>
            <a:r>
              <a:rPr lang="ru-RU" sz="1600" i="1" dirty="0"/>
              <a:t> 50%. </a:t>
            </a:r>
            <a:r>
              <a:rPr lang="ru-RU" sz="1600" i="1" dirty="0" err="1"/>
              <a:t>Якщо</a:t>
            </a:r>
            <a:r>
              <a:rPr lang="ru-RU" sz="1600" i="1" dirty="0"/>
              <a:t> </a:t>
            </a:r>
            <a:r>
              <a:rPr lang="uk-UA" sz="1600" i="1" dirty="0"/>
              <a:t>Z&lt;0, то імовірність банкрутства менш 50% і далі знижується по мірі зменшення Z, якщо Z&gt;0, то імовірність банкрутства понад 50% і зростає зі збільшенням  Z.</a:t>
            </a:r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2504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939" y="826294"/>
            <a:ext cx="11514575" cy="3294576"/>
          </a:xfrm>
        </p:spPr>
        <p:txBody>
          <a:bodyPr/>
          <a:lstStyle/>
          <a:p>
            <a:pPr marL="0" indent="0">
              <a:buNone/>
            </a:pPr>
            <a:r>
              <a:rPr lang="uk-UA" b="1" i="1" u="sng" dirty="0"/>
              <a:t>Однак, більш вдалою спробою є </a:t>
            </a:r>
            <a:r>
              <a:rPr lang="uk-UA" b="1" i="1" u="sng" dirty="0" err="1"/>
              <a:t>п’ятифакторна</a:t>
            </a:r>
            <a:r>
              <a:rPr lang="uk-UA" b="1" i="1" u="sng" dirty="0"/>
              <a:t> модель </a:t>
            </a:r>
            <a:r>
              <a:rPr lang="uk-UA" b="1" i="1" u="sng" dirty="0" err="1"/>
              <a:t>Е.Альтмана</a:t>
            </a:r>
            <a:r>
              <a:rPr lang="uk-UA" b="1" i="1" u="sng" dirty="0"/>
              <a:t>, яка отримала світове визнання. Дана модель математично представлена формулою: </a:t>
            </a:r>
          </a:p>
          <a:p>
            <a:pPr marL="0" indent="0" algn="ctr">
              <a:buNone/>
            </a:pPr>
            <a:r>
              <a:rPr lang="ru-RU" b="1" dirty="0"/>
              <a:t>Z </a:t>
            </a:r>
            <a:r>
              <a:rPr lang="ru-RU" b="1" dirty="0">
                <a:sym typeface="Symbol" panose="05050102010706020507" pitchFamily="18" charset="2"/>
              </a:rPr>
              <a:t></a:t>
            </a:r>
            <a:r>
              <a:rPr lang="ru-RU" b="1" dirty="0"/>
              <a:t> 1,2X</a:t>
            </a:r>
            <a:r>
              <a:rPr lang="uk-UA" b="1" dirty="0"/>
              <a:t>1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1,4X</a:t>
            </a:r>
            <a:r>
              <a:rPr lang="uk-UA" b="1" dirty="0"/>
              <a:t>2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 3,3X</a:t>
            </a:r>
            <a:r>
              <a:rPr lang="uk-UA" b="1" dirty="0"/>
              <a:t>3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 0,6X</a:t>
            </a:r>
            <a:r>
              <a:rPr lang="uk-UA" b="1" dirty="0"/>
              <a:t>4 </a:t>
            </a:r>
            <a:r>
              <a:rPr lang="ru-RU" b="1" dirty="0">
                <a:sym typeface="Symbol" panose="05050102010706020507" pitchFamily="18" charset="2"/>
              </a:rPr>
              <a:t></a:t>
            </a:r>
            <a:r>
              <a:rPr lang="ru-RU" b="1" dirty="0"/>
              <a:t> 0,999</a:t>
            </a:r>
            <a:r>
              <a:rPr lang="en-US" b="1" dirty="0"/>
              <a:t>X</a:t>
            </a:r>
            <a:r>
              <a:rPr lang="ru-RU" b="1" dirty="0"/>
              <a:t>5,</a:t>
            </a:r>
            <a:r>
              <a:rPr lang="uk-UA" b="1" dirty="0"/>
              <a:t>   </a:t>
            </a:r>
          </a:p>
          <a:p>
            <a:pPr marL="0" indent="0">
              <a:buNone/>
            </a:pPr>
            <a:r>
              <a:rPr lang="uk-UA" sz="1600" dirty="0"/>
              <a:t>де незалежні змінні для оцінки вірогідності банкрутства за </a:t>
            </a:r>
            <a:r>
              <a:rPr lang="uk-UA" sz="1600" dirty="0" err="1"/>
              <a:t>п’ятифакторною</a:t>
            </a:r>
            <a:r>
              <a:rPr lang="uk-UA" sz="1600" dirty="0"/>
              <a:t> моделлю Е. Альтмана наступні:</a:t>
            </a:r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26114"/>
              </p:ext>
            </p:extLst>
          </p:nvPr>
        </p:nvGraphicFramePr>
        <p:xfrm>
          <a:off x="437939" y="2782389"/>
          <a:ext cx="11344758" cy="3335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3741">
                  <a:extLst>
                    <a:ext uri="{9D8B030D-6E8A-4147-A177-3AD203B41FA5}">
                      <a16:colId xmlns:a16="http://schemas.microsoft.com/office/drawing/2014/main" val="3358603980"/>
                    </a:ext>
                  </a:extLst>
                </a:gridCol>
                <a:gridCol w="4087783">
                  <a:extLst>
                    <a:ext uri="{9D8B030D-6E8A-4147-A177-3AD203B41FA5}">
                      <a16:colId xmlns:a16="http://schemas.microsoft.com/office/drawing/2014/main" val="3831121694"/>
                    </a:ext>
                  </a:extLst>
                </a:gridCol>
                <a:gridCol w="5143234">
                  <a:extLst>
                    <a:ext uri="{9D8B030D-6E8A-4147-A177-3AD203B41FA5}">
                      <a16:colId xmlns:a16="http://schemas.microsoft.com/office/drawing/2014/main" val="738290088"/>
                    </a:ext>
                  </a:extLst>
                </a:gridCol>
              </a:tblGrid>
              <a:tr h="57682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Умовне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позначення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Незалежна змінна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Формула розрахунку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4096587417"/>
                  </a:ext>
                </a:extLst>
              </a:tr>
              <a:tr h="32450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X1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Ліквідність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Робочий капітал</a:t>
                      </a:r>
                      <a:r>
                        <a:rPr lang="en-US" sz="1600">
                          <a:effectLst/>
                        </a:rPr>
                        <a:t>/</a:t>
                      </a:r>
                      <a:r>
                        <a:rPr lang="ru-RU" sz="1600">
                          <a:effectLst/>
                        </a:rPr>
                        <a:t> Сума активів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3138661502"/>
                  </a:ext>
                </a:extLst>
              </a:tr>
              <a:tr h="48675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X2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Сукупна прибутковість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Нерозподілений прибуток</a:t>
                      </a:r>
                      <a:r>
                        <a:rPr lang="en-US" sz="1600">
                          <a:effectLst/>
                        </a:rPr>
                        <a:t>/</a:t>
                      </a:r>
                      <a:r>
                        <a:rPr lang="ru-RU" sz="1600">
                          <a:effectLst/>
                        </a:rPr>
                        <a:t> Сума активів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2925325931"/>
                  </a:ext>
                </a:extLst>
              </a:tr>
              <a:tr h="64900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X3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Прибутковість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Прибуток до виплати процентів і податків/Сума активів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920834856"/>
                  </a:ext>
                </a:extLst>
              </a:tr>
              <a:tr h="811254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X</a:t>
                      </a:r>
                      <a:r>
                        <a:rPr lang="en-US" sz="1600" dirty="0">
                          <a:effectLst/>
                        </a:rPr>
                        <a:t>4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Фінансова структура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Ринкова вартість власного капіталу/Балансова оцінка заборгованості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2225056122"/>
                  </a:ext>
                </a:extLst>
              </a:tr>
              <a:tr h="48675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X</a:t>
                      </a:r>
                      <a:r>
                        <a:rPr lang="en-US" sz="1600" dirty="0">
                          <a:effectLst/>
                        </a:rPr>
                        <a:t>5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Рівень оборотності капіталу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Обсяг продажів/Сума активів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/>
                </a:tc>
                <a:extLst>
                  <a:ext uri="{0D108BD9-81ED-4DB2-BD59-A6C34878D82A}">
                    <a16:rowId xmlns:a16="http://schemas.microsoft.com/office/drawing/2014/main" val="4079377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13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3" y="875210"/>
            <a:ext cx="12087497" cy="563009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uk-UA" sz="1800" b="1" i="1" dirty="0"/>
              <a:t>Імовірність банкрутства в </a:t>
            </a:r>
            <a:r>
              <a:rPr lang="uk-UA" sz="1800" b="1" i="1" dirty="0" err="1"/>
              <a:t>п’ятифакторній</a:t>
            </a:r>
            <a:r>
              <a:rPr lang="uk-UA" sz="1800" b="1" i="1" dirty="0"/>
              <a:t> моделі оцінюється в залежності від значення Z-рахунку: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900" i="1" dirty="0"/>
              <a:t>– до 1,8 – </a:t>
            </a:r>
            <a:r>
              <a:rPr lang="ru-RU" sz="1900" i="1" dirty="0" err="1"/>
              <a:t>дуже</a:t>
            </a:r>
            <a:r>
              <a:rPr lang="ru-RU" sz="1900" i="1" dirty="0"/>
              <a:t> </a:t>
            </a:r>
            <a:r>
              <a:rPr lang="ru-RU" sz="1900" i="1" dirty="0" err="1"/>
              <a:t>висока</a:t>
            </a:r>
            <a:r>
              <a:rPr lang="ru-RU" sz="1900" i="1" dirty="0"/>
              <a:t>; </a:t>
            </a:r>
            <a:endParaRPr lang="uk-UA" sz="1900" i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900" i="1" dirty="0"/>
              <a:t>– </a:t>
            </a:r>
            <a:r>
              <a:rPr lang="ru-RU" sz="1900" i="1" dirty="0" err="1"/>
              <a:t>від</a:t>
            </a:r>
            <a:r>
              <a:rPr lang="ru-RU" sz="1900" i="1" dirty="0"/>
              <a:t> 1,81 до 2,7 – </a:t>
            </a:r>
            <a:r>
              <a:rPr lang="ru-RU" sz="1900" i="1" dirty="0" err="1"/>
              <a:t>висока</a:t>
            </a:r>
            <a:r>
              <a:rPr lang="ru-RU" sz="1900" i="1" dirty="0"/>
              <a:t>;</a:t>
            </a:r>
            <a:endParaRPr lang="uk-UA" sz="1900" i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900" i="1" dirty="0"/>
              <a:t>– </a:t>
            </a:r>
            <a:r>
              <a:rPr lang="ru-RU" sz="1900" i="1" dirty="0" err="1"/>
              <a:t>від</a:t>
            </a:r>
            <a:r>
              <a:rPr lang="ru-RU" sz="1900" i="1" dirty="0"/>
              <a:t> 2,8 до 2,9 – </a:t>
            </a:r>
            <a:r>
              <a:rPr lang="ru-RU" sz="1900" i="1" dirty="0" err="1"/>
              <a:t>можлива</a:t>
            </a:r>
            <a:r>
              <a:rPr lang="ru-RU" sz="1900" i="1" dirty="0"/>
              <a:t>;</a:t>
            </a:r>
            <a:endParaRPr lang="uk-UA" sz="1900" i="1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900" i="1" dirty="0"/>
              <a:t>– </a:t>
            </a:r>
            <a:r>
              <a:rPr lang="ru-RU" sz="1900" i="1" dirty="0" err="1"/>
              <a:t>понад</a:t>
            </a:r>
            <a:r>
              <a:rPr lang="ru-RU" sz="1900" i="1" dirty="0"/>
              <a:t> 3,0 – </a:t>
            </a:r>
            <a:r>
              <a:rPr lang="ru-RU" sz="1900" i="1" dirty="0" err="1"/>
              <a:t>дуже</a:t>
            </a:r>
            <a:r>
              <a:rPr lang="ru-RU" sz="1900" i="1" dirty="0"/>
              <a:t> </a:t>
            </a:r>
            <a:r>
              <a:rPr lang="ru-RU" sz="1900" i="1" dirty="0" err="1"/>
              <a:t>низька</a:t>
            </a:r>
            <a:r>
              <a:rPr lang="ru-RU" sz="1900" i="1" dirty="0"/>
              <a:t>.</a:t>
            </a:r>
            <a:endParaRPr lang="uk-UA" sz="1900" i="1" dirty="0"/>
          </a:p>
          <a:p>
            <a:pPr marL="0" indent="0">
              <a:buNone/>
            </a:pP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</a:t>
            </a:r>
            <a:r>
              <a:rPr lang="ru-RU" dirty="0" err="1"/>
              <a:t>наступну</a:t>
            </a:r>
            <a:r>
              <a:rPr lang="ru-RU" dirty="0"/>
              <a:t> </a:t>
            </a:r>
            <a:r>
              <a:rPr lang="ru-RU" dirty="0" err="1"/>
              <a:t>п’ятифакторну</a:t>
            </a:r>
            <a:r>
              <a:rPr lang="ru-RU" dirty="0"/>
              <a:t> модель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вірогідності</a:t>
            </a:r>
            <a:r>
              <a:rPr lang="ru-RU" dirty="0"/>
              <a:t> </a:t>
            </a:r>
            <a:r>
              <a:rPr lang="ru-RU" dirty="0" err="1"/>
              <a:t>банкрутства</a:t>
            </a:r>
            <a:r>
              <a:rPr lang="ru-RU" dirty="0"/>
              <a:t>:</a:t>
            </a:r>
            <a:endParaRPr lang="uk-UA" dirty="0"/>
          </a:p>
          <a:p>
            <a:pPr marL="0" indent="0" algn="ctr">
              <a:buNone/>
            </a:pPr>
            <a:r>
              <a:rPr lang="ru-RU" b="1" dirty="0"/>
              <a:t>Z </a:t>
            </a:r>
            <a:r>
              <a:rPr lang="uk-UA" b="1" dirty="0"/>
              <a:t>= 0,7 </a:t>
            </a:r>
            <a:r>
              <a:rPr lang="uk-UA" b="1" dirty="0" err="1"/>
              <a:t>Коб</a:t>
            </a:r>
            <a:r>
              <a:rPr lang="uk-UA" b="1" dirty="0"/>
              <a:t> + 0,8 </a:t>
            </a:r>
            <a:r>
              <a:rPr lang="uk-UA" b="1" dirty="0" err="1"/>
              <a:t>Кнп</a:t>
            </a:r>
            <a:r>
              <a:rPr lang="uk-UA" b="1" dirty="0"/>
              <a:t> +К 3,1 </a:t>
            </a:r>
            <a:r>
              <a:rPr lang="uk-UA" b="1" dirty="0" err="1"/>
              <a:t>Кр</a:t>
            </a:r>
            <a:r>
              <a:rPr lang="uk-UA" b="1" dirty="0"/>
              <a:t> + 0,4 </a:t>
            </a:r>
            <a:r>
              <a:rPr lang="uk-UA" b="1" dirty="0" err="1"/>
              <a:t>Кп</a:t>
            </a:r>
            <a:r>
              <a:rPr lang="uk-UA" b="1" dirty="0"/>
              <a:t> + Ком    </a:t>
            </a:r>
          </a:p>
          <a:p>
            <a:pPr marL="0" indent="0">
              <a:buNone/>
            </a:pPr>
            <a:r>
              <a:rPr lang="uk-UA" sz="1700" i="1" dirty="0"/>
              <a:t>де </a:t>
            </a:r>
            <a:r>
              <a:rPr lang="uk-UA" sz="1700" i="1" dirty="0" err="1"/>
              <a:t>Коб</a:t>
            </a:r>
            <a:r>
              <a:rPr lang="uk-UA" sz="1700" i="1" dirty="0"/>
              <a:t> – частка оборотних коштів в активах; </a:t>
            </a:r>
            <a:r>
              <a:rPr lang="uk-UA" sz="1700" i="1" dirty="0" err="1" smtClean="0"/>
              <a:t>Кнп</a:t>
            </a:r>
            <a:r>
              <a:rPr lang="uk-UA" sz="1700" i="1" dirty="0" smtClean="0"/>
              <a:t> </a:t>
            </a:r>
            <a:r>
              <a:rPr lang="uk-UA" sz="1700" i="1" dirty="0"/>
              <a:t>– рентабельність активів, що розрахована відносно нерозподіленого прибутку; </a:t>
            </a:r>
            <a:r>
              <a:rPr lang="uk-UA" sz="1700" i="1" dirty="0" smtClean="0"/>
              <a:t>К </a:t>
            </a:r>
            <a:r>
              <a:rPr lang="uk-UA" sz="1700" i="1" dirty="0"/>
              <a:t>р – рентабельність активів, що розрахована відносно балансової вартості; </a:t>
            </a:r>
            <a:r>
              <a:rPr lang="uk-UA" sz="1700" i="1" dirty="0" err="1" smtClean="0"/>
              <a:t>Кп</a:t>
            </a:r>
            <a:r>
              <a:rPr lang="uk-UA" sz="1700" i="1" dirty="0" smtClean="0"/>
              <a:t> </a:t>
            </a:r>
            <a:r>
              <a:rPr lang="uk-UA" sz="1700" i="1" dirty="0"/>
              <a:t>– коефіцієнт покриття відносно балансової вартості; </a:t>
            </a:r>
            <a:r>
              <a:rPr lang="uk-UA" sz="1700" i="1" dirty="0" smtClean="0"/>
              <a:t>Ком </a:t>
            </a:r>
            <a:r>
              <a:rPr lang="uk-UA" sz="1700" i="1" dirty="0"/>
              <a:t>– віддача активів.</a:t>
            </a:r>
          </a:p>
          <a:p>
            <a:pPr marL="0" indent="360000">
              <a:buNone/>
            </a:pPr>
            <a:r>
              <a:rPr lang="ru-RU" b="1" i="1" dirty="0" err="1"/>
              <a:t>Рівень</a:t>
            </a:r>
            <a:r>
              <a:rPr lang="ru-RU" b="1" i="1" dirty="0"/>
              <a:t> </a:t>
            </a:r>
            <a:r>
              <a:rPr lang="ru-RU" b="1" i="1" dirty="0" err="1"/>
              <a:t>банкрутств</a:t>
            </a:r>
            <a:r>
              <a:rPr lang="ru-RU" b="1" i="1" dirty="0"/>
              <a:t> </a:t>
            </a:r>
            <a:r>
              <a:rPr lang="ru-RU" b="1" i="1" dirty="0" err="1"/>
              <a:t>визначається</a:t>
            </a:r>
            <a:r>
              <a:rPr lang="ru-RU" b="1" i="1" dirty="0"/>
              <a:t> </a:t>
            </a:r>
            <a:r>
              <a:rPr lang="ru-RU" b="1" i="1" dirty="0" err="1"/>
              <a:t>відповідно</a:t>
            </a:r>
            <a:r>
              <a:rPr lang="ru-RU" b="1" i="1" dirty="0"/>
              <a:t> до </a:t>
            </a:r>
            <a:r>
              <a:rPr lang="ru-RU" b="1" i="1" dirty="0" err="1"/>
              <a:t>порівняння</a:t>
            </a:r>
            <a:r>
              <a:rPr lang="ru-RU" b="1" i="1" dirty="0"/>
              <a:t> з константою </a:t>
            </a:r>
            <a:r>
              <a:rPr lang="ru-RU" b="1" i="1" dirty="0" err="1"/>
              <a:t>порівняння</a:t>
            </a:r>
            <a:r>
              <a:rPr lang="ru-RU" b="1" i="1" dirty="0"/>
              <a:t> 1,23. </a:t>
            </a:r>
            <a:r>
              <a:rPr lang="ru-RU" b="1" i="1" dirty="0" err="1"/>
              <a:t>Якщо</a:t>
            </a:r>
            <a:r>
              <a:rPr lang="ru-RU" b="1" i="1" dirty="0"/>
              <a:t> Z&gt;1,23, то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ознака</a:t>
            </a:r>
            <a:r>
              <a:rPr lang="ru-RU" b="1" i="1" dirty="0"/>
              <a:t> </a:t>
            </a:r>
            <a:r>
              <a:rPr lang="ru-RU" b="1" i="1" dirty="0" err="1"/>
              <a:t>малої</a:t>
            </a:r>
            <a:r>
              <a:rPr lang="ru-RU" b="1" i="1" dirty="0"/>
              <a:t> </a:t>
            </a:r>
            <a:r>
              <a:rPr lang="ru-RU" b="1" i="1" dirty="0" err="1"/>
              <a:t>ймовірності</a:t>
            </a:r>
            <a:r>
              <a:rPr lang="ru-RU" b="1" i="1" dirty="0"/>
              <a:t> </a:t>
            </a:r>
            <a:r>
              <a:rPr lang="ru-RU" b="1" i="1" dirty="0" err="1"/>
              <a:t>банкрутства</a:t>
            </a:r>
            <a:r>
              <a:rPr lang="ru-RU" b="1" i="1" dirty="0"/>
              <a:t>. </a:t>
            </a:r>
            <a:r>
              <a:rPr lang="ru-RU" b="1" i="1" dirty="0" err="1"/>
              <a:t>Якщо</a:t>
            </a:r>
            <a:r>
              <a:rPr lang="ru-RU" b="1" i="1" dirty="0"/>
              <a:t> Z&lt;</a:t>
            </a:r>
            <a:r>
              <a:rPr lang="uk-UA" b="1" i="1" dirty="0"/>
              <a:t>1,23, </a:t>
            </a:r>
            <a:r>
              <a:rPr lang="ru-RU" b="1" i="1" dirty="0"/>
              <a:t>то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свідчить</a:t>
            </a:r>
            <a:r>
              <a:rPr lang="ru-RU" b="1" i="1" dirty="0"/>
              <a:t> про </a:t>
            </a:r>
            <a:r>
              <a:rPr lang="ru-RU" b="1" i="1" dirty="0" err="1"/>
              <a:t>високу</a:t>
            </a:r>
            <a:r>
              <a:rPr lang="ru-RU" b="1" i="1" dirty="0"/>
              <a:t> </a:t>
            </a:r>
            <a:r>
              <a:rPr lang="ru-RU" b="1" i="1" dirty="0" err="1"/>
              <a:t>її</a:t>
            </a:r>
            <a:r>
              <a:rPr lang="ru-RU" b="1" i="1" dirty="0"/>
              <a:t> </a:t>
            </a:r>
            <a:r>
              <a:rPr lang="ru-RU" b="1" i="1" dirty="0" err="1"/>
              <a:t>ймовірність</a:t>
            </a:r>
            <a:r>
              <a:rPr lang="ru-RU" b="1" i="1" dirty="0"/>
              <a:t>.</a:t>
            </a:r>
            <a:endParaRPr lang="uk-UA" b="1" i="1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9123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3325" y="1162593"/>
            <a:ext cx="11390811" cy="4859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До </a:t>
            </a:r>
            <a:r>
              <a:rPr lang="ru-RU" b="1" dirty="0" err="1"/>
              <a:t>дискримінантних</a:t>
            </a:r>
            <a:r>
              <a:rPr lang="ru-RU" b="1" dirty="0"/>
              <a:t> моделей </a:t>
            </a:r>
            <a:r>
              <a:rPr lang="ru-RU" b="1" dirty="0" err="1"/>
              <a:t>оцінки</a:t>
            </a:r>
            <a:r>
              <a:rPr lang="ru-RU" b="1" dirty="0"/>
              <a:t> </a:t>
            </a:r>
            <a:r>
              <a:rPr lang="ru-RU" b="1" dirty="0" err="1"/>
              <a:t>вірогідності</a:t>
            </a:r>
            <a:r>
              <a:rPr lang="ru-RU" b="1" dirty="0"/>
              <a:t> </a:t>
            </a:r>
            <a:r>
              <a:rPr lang="ru-RU" b="1" dirty="0" err="1"/>
              <a:t>банкрутства</a:t>
            </a:r>
            <a:r>
              <a:rPr lang="ru-RU" b="1" dirty="0"/>
              <a:t> </a:t>
            </a:r>
            <a:r>
              <a:rPr lang="ru-RU" b="1" dirty="0" err="1"/>
              <a:t>підприємства</a:t>
            </a:r>
            <a:r>
              <a:rPr lang="ru-RU" b="1" dirty="0"/>
              <a:t> </a:t>
            </a:r>
            <a:r>
              <a:rPr lang="ru-RU" b="1" dirty="0" err="1"/>
              <a:t>також</a:t>
            </a:r>
            <a:r>
              <a:rPr lang="ru-RU" b="1" dirty="0"/>
              <a:t> </a:t>
            </a:r>
            <a:r>
              <a:rPr lang="ru-RU" b="1" dirty="0" err="1"/>
              <a:t>відноситься</a:t>
            </a:r>
            <a:r>
              <a:rPr lang="ru-RU" b="1" dirty="0"/>
              <a:t> </a:t>
            </a:r>
            <a:r>
              <a:rPr lang="ru-RU" b="1" u="sng" dirty="0">
                <a:solidFill>
                  <a:srgbClr val="FF0000"/>
                </a:solidFill>
              </a:rPr>
              <a:t>модель </a:t>
            </a:r>
            <a:r>
              <a:rPr lang="ru-RU" b="1" u="sng" dirty="0" err="1">
                <a:solidFill>
                  <a:srgbClr val="FF0000"/>
                </a:solidFill>
              </a:rPr>
              <a:t>Спрінгейта</a:t>
            </a:r>
            <a:r>
              <a:rPr lang="ru-RU" b="1" dirty="0"/>
              <a:t>, яка представлена формулою: </a:t>
            </a:r>
            <a:endParaRPr lang="uk-UA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Z </a:t>
            </a:r>
            <a:r>
              <a:rPr lang="uk-UA" b="1" dirty="0"/>
              <a:t>= </a:t>
            </a:r>
            <a:r>
              <a:rPr lang="ru-RU" b="1" dirty="0"/>
              <a:t>1</a:t>
            </a:r>
            <a:r>
              <a:rPr lang="uk-UA" b="1" dirty="0"/>
              <a:t>,</a:t>
            </a:r>
            <a:r>
              <a:rPr lang="ru-RU" b="1" dirty="0"/>
              <a:t>03 </a:t>
            </a:r>
            <a:r>
              <a:rPr lang="en-US" b="1" dirty="0"/>
              <a:t>X</a:t>
            </a:r>
            <a:r>
              <a:rPr lang="ru-RU" b="1" dirty="0"/>
              <a:t>1</a:t>
            </a:r>
            <a:r>
              <a:rPr lang="uk-UA" b="1" dirty="0"/>
              <a:t> + </a:t>
            </a:r>
            <a:r>
              <a:rPr lang="ru-RU" b="1" dirty="0"/>
              <a:t>3</a:t>
            </a:r>
            <a:r>
              <a:rPr lang="uk-UA" b="1" dirty="0"/>
              <a:t>,</a:t>
            </a:r>
            <a:r>
              <a:rPr lang="ru-RU" b="1" dirty="0"/>
              <a:t>07 </a:t>
            </a:r>
            <a:r>
              <a:rPr lang="en-US" b="1" dirty="0"/>
              <a:t>X</a:t>
            </a:r>
            <a:r>
              <a:rPr lang="ru-RU" b="1" dirty="0"/>
              <a:t>2</a:t>
            </a:r>
            <a:r>
              <a:rPr lang="uk-UA" b="1" dirty="0"/>
              <a:t> + 0,66 </a:t>
            </a:r>
            <a:r>
              <a:rPr lang="en-US" b="1" dirty="0"/>
              <a:t>X</a:t>
            </a:r>
            <a:r>
              <a:rPr lang="ru-RU" b="1" dirty="0"/>
              <a:t>3</a:t>
            </a:r>
            <a:r>
              <a:rPr lang="uk-UA" b="1" dirty="0"/>
              <a:t> + 0,4 </a:t>
            </a:r>
            <a:r>
              <a:rPr lang="en-US" b="1" dirty="0"/>
              <a:t>X</a:t>
            </a:r>
            <a:r>
              <a:rPr lang="ru-RU" b="1" dirty="0"/>
              <a:t>4</a:t>
            </a:r>
            <a:r>
              <a:rPr lang="uk-UA" b="1" dirty="0"/>
              <a:t>   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      </a:t>
            </a:r>
            <a:endParaRPr lang="uk-UA" b="1" dirty="0"/>
          </a:p>
          <a:p>
            <a:pPr marL="0" indent="0">
              <a:buNone/>
            </a:pPr>
            <a:r>
              <a:rPr lang="ru-RU" sz="1600" dirty="0"/>
              <a:t>де X1 – </a:t>
            </a:r>
            <a:r>
              <a:rPr lang="ru-RU" sz="1600" dirty="0" err="1"/>
              <a:t>робочий</a:t>
            </a:r>
            <a:r>
              <a:rPr lang="ru-RU" sz="1600" dirty="0"/>
              <a:t> </a:t>
            </a:r>
            <a:r>
              <a:rPr lang="ru-RU" sz="1600" dirty="0" err="1"/>
              <a:t>капітал</a:t>
            </a:r>
            <a:r>
              <a:rPr lang="ru-RU" sz="1600" dirty="0"/>
              <a:t>/</a:t>
            </a:r>
            <a:r>
              <a:rPr lang="ru-RU" sz="1600" dirty="0" err="1"/>
              <a:t>загальна</a:t>
            </a:r>
            <a:r>
              <a:rPr lang="ru-RU" sz="1600" dirty="0"/>
              <a:t>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активів</a:t>
            </a:r>
            <a:r>
              <a:rPr lang="ru-RU" sz="1600" dirty="0"/>
              <a:t>; </a:t>
            </a:r>
            <a:endParaRPr lang="uk-UA" sz="1600" dirty="0"/>
          </a:p>
          <a:p>
            <a:pPr marL="0" indent="0">
              <a:buNone/>
            </a:pPr>
            <a:r>
              <a:rPr lang="ru-RU" sz="1600" dirty="0"/>
              <a:t>X2 – </a:t>
            </a:r>
            <a:r>
              <a:rPr lang="ru-RU" sz="1600" dirty="0" err="1"/>
              <a:t>прибуток</a:t>
            </a:r>
            <a:r>
              <a:rPr lang="ru-RU" sz="1600" dirty="0"/>
              <a:t> до </a:t>
            </a:r>
            <a:r>
              <a:rPr lang="ru-RU" sz="1600" dirty="0" err="1"/>
              <a:t>сплати</a:t>
            </a:r>
            <a:r>
              <a:rPr lang="ru-RU" sz="1600" dirty="0"/>
              <a:t> </a:t>
            </a:r>
            <a:r>
              <a:rPr lang="ru-RU" sz="1600" dirty="0" err="1"/>
              <a:t>податків</a:t>
            </a:r>
            <a:r>
              <a:rPr lang="ru-RU" sz="1600" dirty="0"/>
              <a:t> та </a:t>
            </a:r>
            <a:r>
              <a:rPr lang="ru-RU" sz="1600" dirty="0" err="1"/>
              <a:t>процентів</a:t>
            </a:r>
            <a:r>
              <a:rPr lang="ru-RU" sz="1600" dirty="0"/>
              <a:t>/</a:t>
            </a:r>
            <a:r>
              <a:rPr lang="ru-RU" sz="1600" dirty="0" err="1"/>
              <a:t>загальна</a:t>
            </a:r>
            <a:r>
              <a:rPr lang="ru-RU" sz="1600" dirty="0"/>
              <a:t>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активів</a:t>
            </a:r>
            <a:r>
              <a:rPr lang="ru-RU" sz="1600" dirty="0"/>
              <a:t>; </a:t>
            </a:r>
            <a:endParaRPr lang="uk-UA" sz="1600" dirty="0"/>
          </a:p>
          <a:p>
            <a:pPr marL="0" indent="0">
              <a:buNone/>
            </a:pPr>
            <a:r>
              <a:rPr lang="ru-RU" sz="1600" dirty="0"/>
              <a:t>X3 – </a:t>
            </a:r>
            <a:r>
              <a:rPr lang="ru-RU" sz="1600" dirty="0" err="1"/>
              <a:t>прибуток</a:t>
            </a:r>
            <a:r>
              <a:rPr lang="ru-RU" sz="1600" dirty="0"/>
              <a:t> до </a:t>
            </a:r>
            <a:r>
              <a:rPr lang="ru-RU" sz="1600" dirty="0" err="1"/>
              <a:t>сплати</a:t>
            </a:r>
            <a:r>
              <a:rPr lang="ru-RU" sz="1600" dirty="0"/>
              <a:t> </a:t>
            </a:r>
            <a:r>
              <a:rPr lang="ru-RU" sz="1600" dirty="0" err="1"/>
              <a:t>податків</a:t>
            </a:r>
            <a:r>
              <a:rPr lang="ru-RU" sz="1600" dirty="0"/>
              <a:t>/</a:t>
            </a:r>
            <a:r>
              <a:rPr lang="ru-RU" sz="1600" dirty="0" err="1"/>
              <a:t>короткострокова</a:t>
            </a:r>
            <a:r>
              <a:rPr lang="ru-RU" sz="1600" dirty="0"/>
              <a:t> </a:t>
            </a:r>
            <a:r>
              <a:rPr lang="ru-RU" sz="1600" dirty="0" err="1"/>
              <a:t>заборгованість</a:t>
            </a:r>
            <a:r>
              <a:rPr lang="ru-RU" sz="1600" dirty="0"/>
              <a:t>; </a:t>
            </a:r>
            <a:endParaRPr lang="uk-UA" sz="1600" dirty="0"/>
          </a:p>
          <a:p>
            <a:pPr marL="0" indent="0">
              <a:buNone/>
            </a:pPr>
            <a:r>
              <a:rPr lang="ru-RU" sz="1600" dirty="0"/>
              <a:t>X4 – </a:t>
            </a:r>
            <a:r>
              <a:rPr lang="ru-RU" sz="1600" dirty="0" err="1"/>
              <a:t>обсяг</a:t>
            </a:r>
            <a:r>
              <a:rPr lang="ru-RU" sz="1600" dirty="0"/>
              <a:t> продажу/</a:t>
            </a:r>
            <a:r>
              <a:rPr lang="ru-RU" sz="1600" dirty="0" err="1"/>
              <a:t>загальна</a:t>
            </a:r>
            <a:r>
              <a:rPr lang="ru-RU" sz="1600" dirty="0"/>
              <a:t> </a:t>
            </a:r>
            <a:r>
              <a:rPr lang="ru-RU" sz="1600" dirty="0" err="1"/>
              <a:t>вартість</a:t>
            </a:r>
            <a:r>
              <a:rPr lang="ru-RU" sz="1600" dirty="0"/>
              <a:t> </a:t>
            </a:r>
            <a:r>
              <a:rPr lang="ru-RU" sz="1600" dirty="0" err="1"/>
              <a:t>активів</a:t>
            </a:r>
            <a:r>
              <a:rPr lang="ru-RU" sz="1600" dirty="0"/>
              <a:t>.</a:t>
            </a:r>
            <a:endParaRPr lang="uk-UA" sz="1600" dirty="0"/>
          </a:p>
          <a:p>
            <a:pPr marL="0" indent="0">
              <a:buNone/>
            </a:pPr>
            <a:r>
              <a:rPr lang="ru-RU" sz="1600" dirty="0"/>
              <a:t>Дана модель </a:t>
            </a:r>
            <a:r>
              <a:rPr lang="ru-RU" sz="1600" dirty="0" err="1"/>
              <a:t>порівнює</a:t>
            </a:r>
            <a:r>
              <a:rPr lang="ru-RU" sz="1600" dirty="0"/>
              <a:t> Z </a:t>
            </a:r>
            <a:r>
              <a:rPr lang="ru-RU" sz="1600" dirty="0" err="1"/>
              <a:t>показник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значенням</a:t>
            </a:r>
            <a:r>
              <a:rPr lang="ru-RU" sz="1600" dirty="0"/>
              <a:t> 0,862. </a:t>
            </a:r>
            <a:r>
              <a:rPr lang="ru-RU" sz="1600" dirty="0" err="1"/>
              <a:t>якщо</a:t>
            </a:r>
            <a:r>
              <a:rPr lang="ru-RU" sz="1600" dirty="0"/>
              <a:t> Z.</a:t>
            </a:r>
            <a:endParaRPr lang="uk-UA" sz="1600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0070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7830" y="888274"/>
            <a:ext cx="11038114" cy="5316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err="1"/>
              <a:t>Ще</a:t>
            </a:r>
            <a:r>
              <a:rPr lang="ru-RU" b="1" i="1" dirty="0"/>
              <a:t> </a:t>
            </a:r>
            <a:r>
              <a:rPr lang="ru-RU" b="1" i="1" dirty="0" err="1"/>
              <a:t>однією</a:t>
            </a:r>
            <a:r>
              <a:rPr lang="ru-RU" b="1" i="1" dirty="0"/>
              <a:t> </a:t>
            </a:r>
            <a:r>
              <a:rPr lang="ru-RU" b="1" i="1" dirty="0" err="1"/>
              <a:t>моделлю</a:t>
            </a:r>
            <a:r>
              <a:rPr lang="ru-RU" b="1" i="1" dirty="0"/>
              <a:t> </a:t>
            </a:r>
            <a:r>
              <a:rPr lang="ru-RU" b="1" i="1" dirty="0" err="1"/>
              <a:t>оцінки</a:t>
            </a:r>
            <a:r>
              <a:rPr lang="ru-RU" b="1" i="1" dirty="0"/>
              <a:t> </a:t>
            </a:r>
            <a:r>
              <a:rPr lang="ru-RU" b="1" i="1" dirty="0" err="1"/>
              <a:t>ймовірності</a:t>
            </a:r>
            <a:r>
              <a:rPr lang="ru-RU" b="1" i="1" dirty="0"/>
              <a:t> </a:t>
            </a:r>
            <a:r>
              <a:rPr lang="ru-RU" b="1" i="1" dirty="0" err="1"/>
              <a:t>банкрутства</a:t>
            </a:r>
            <a:r>
              <a:rPr lang="ru-RU" b="1" i="1" dirty="0"/>
              <a:t> </a:t>
            </a:r>
            <a:r>
              <a:rPr lang="ru-RU" b="1" i="1" dirty="0" err="1"/>
              <a:t>підприємства</a:t>
            </a:r>
            <a:r>
              <a:rPr lang="ru-RU" b="1" i="1" dirty="0"/>
              <a:t> є </a:t>
            </a:r>
            <a:r>
              <a:rPr lang="ru-RU" b="1" i="1" dirty="0">
                <a:solidFill>
                  <a:srgbClr val="00B050"/>
                </a:solidFill>
              </a:rPr>
              <a:t>модель </a:t>
            </a:r>
            <a:r>
              <a:rPr lang="ru-RU" b="1" i="1" dirty="0" err="1">
                <a:solidFill>
                  <a:srgbClr val="00B050"/>
                </a:solidFill>
              </a:rPr>
              <a:t>Таффлера</a:t>
            </a:r>
            <a:r>
              <a:rPr lang="ru-RU" b="1" i="1" dirty="0"/>
              <a:t>. Вона </a:t>
            </a:r>
            <a:r>
              <a:rPr lang="ru-RU" b="1" i="1" dirty="0" err="1"/>
              <a:t>передбачає</a:t>
            </a:r>
            <a:r>
              <a:rPr lang="ru-RU" b="1" i="1" dirty="0"/>
              <a:t> </a:t>
            </a:r>
            <a:r>
              <a:rPr lang="ru-RU" b="1" i="1" dirty="0" err="1"/>
              <a:t>розрахунок</a:t>
            </a:r>
            <a:r>
              <a:rPr lang="ru-RU" b="1" i="1" dirty="0"/>
              <a:t> </a:t>
            </a:r>
            <a:r>
              <a:rPr lang="ru-RU" b="1" i="1" dirty="0" err="1"/>
              <a:t>коефіцієнту</a:t>
            </a:r>
            <a:r>
              <a:rPr lang="ru-RU" b="1" i="1" dirty="0"/>
              <a:t> за </a:t>
            </a:r>
            <a:r>
              <a:rPr lang="ru-RU" b="1" i="1" dirty="0" err="1"/>
              <a:t>наступною</a:t>
            </a:r>
            <a:r>
              <a:rPr lang="ru-RU" b="1" i="1" dirty="0"/>
              <a:t> формулою:</a:t>
            </a:r>
            <a:endParaRPr lang="uk-UA" b="1" i="1" dirty="0"/>
          </a:p>
          <a:p>
            <a:pPr marL="0" indent="0" algn="ctr">
              <a:buNone/>
            </a:pPr>
            <a:r>
              <a:rPr lang="ru-RU" b="1" dirty="0"/>
              <a:t>Z </a:t>
            </a:r>
            <a:r>
              <a:rPr lang="uk-UA" b="1" dirty="0"/>
              <a:t>= 0,53 </a:t>
            </a:r>
            <a:r>
              <a:rPr lang="en-US" b="1" dirty="0"/>
              <a:t>X</a:t>
            </a:r>
            <a:r>
              <a:rPr lang="ru-RU" b="1" dirty="0"/>
              <a:t>1</a:t>
            </a:r>
            <a:r>
              <a:rPr lang="uk-UA" b="1" dirty="0"/>
              <a:t> + 0,13 </a:t>
            </a:r>
            <a:r>
              <a:rPr lang="en-US" b="1" dirty="0"/>
              <a:t>X</a:t>
            </a:r>
            <a:r>
              <a:rPr lang="ru-RU" b="1" dirty="0"/>
              <a:t>2</a:t>
            </a:r>
            <a:r>
              <a:rPr lang="uk-UA" b="1" dirty="0"/>
              <a:t> + 0,18 </a:t>
            </a:r>
            <a:r>
              <a:rPr lang="en-US" b="1" dirty="0"/>
              <a:t>X</a:t>
            </a:r>
            <a:r>
              <a:rPr lang="ru-RU" b="1" dirty="0"/>
              <a:t>3</a:t>
            </a:r>
            <a:r>
              <a:rPr lang="uk-UA" b="1" dirty="0"/>
              <a:t> + 0,16 </a:t>
            </a:r>
            <a:r>
              <a:rPr lang="en-US" b="1" dirty="0"/>
              <a:t>X</a:t>
            </a:r>
            <a:r>
              <a:rPr lang="ru-RU" b="1" dirty="0"/>
              <a:t>4</a:t>
            </a:r>
            <a:r>
              <a:rPr lang="uk-UA" b="1" dirty="0"/>
              <a:t>     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 </a:t>
            </a:r>
            <a:endParaRPr lang="uk-UA" dirty="0"/>
          </a:p>
          <a:p>
            <a:pPr marL="0" indent="0">
              <a:buNone/>
            </a:pPr>
            <a:r>
              <a:rPr lang="ru-RU" sz="1600" i="1" dirty="0"/>
              <a:t>де X1 – </a:t>
            </a:r>
            <a:r>
              <a:rPr lang="ru-RU" sz="1600" i="1" dirty="0" err="1"/>
              <a:t>прибуток</a:t>
            </a:r>
            <a:r>
              <a:rPr lang="ru-RU" sz="1600" i="1" dirty="0"/>
              <a:t> </a:t>
            </a:r>
            <a:r>
              <a:rPr lang="ru-RU" sz="1600" i="1" dirty="0" err="1"/>
              <a:t>від</a:t>
            </a:r>
            <a:r>
              <a:rPr lang="ru-RU" sz="1600" i="1" dirty="0"/>
              <a:t> </a:t>
            </a:r>
            <a:r>
              <a:rPr lang="ru-RU" sz="1600" i="1" dirty="0" err="1"/>
              <a:t>реалізації</a:t>
            </a:r>
            <a:r>
              <a:rPr lang="ru-RU" sz="1600" i="1" dirty="0"/>
              <a:t> по </a:t>
            </a:r>
            <a:r>
              <a:rPr lang="ru-RU" sz="1600" i="1" dirty="0" err="1"/>
              <a:t>відношенню</a:t>
            </a:r>
            <a:r>
              <a:rPr lang="ru-RU" sz="1600" i="1" dirty="0"/>
              <a:t> до </a:t>
            </a:r>
            <a:r>
              <a:rPr lang="ru-RU" sz="1600" i="1" dirty="0" err="1"/>
              <a:t>короткострокових</a:t>
            </a:r>
            <a:r>
              <a:rPr lang="ru-RU" sz="1600" i="1" dirty="0"/>
              <a:t> </a:t>
            </a:r>
            <a:r>
              <a:rPr lang="ru-RU" sz="1600" i="1" dirty="0" err="1"/>
              <a:t>зобов’язань</a:t>
            </a:r>
            <a:r>
              <a:rPr lang="ru-RU" sz="1600" i="1" dirty="0"/>
              <a:t>; </a:t>
            </a:r>
            <a:r>
              <a:rPr lang="ru-RU" sz="1600" i="1" dirty="0" smtClean="0"/>
              <a:t>X</a:t>
            </a:r>
            <a:r>
              <a:rPr lang="uk-UA" sz="1600" i="1" dirty="0"/>
              <a:t>2</a:t>
            </a:r>
            <a:r>
              <a:rPr lang="ru-RU" sz="1600" i="1" dirty="0"/>
              <a:t> – </a:t>
            </a:r>
            <a:r>
              <a:rPr lang="ru-RU" sz="1600" i="1" dirty="0" err="1"/>
              <a:t>оборотні</a:t>
            </a:r>
            <a:r>
              <a:rPr lang="ru-RU" sz="1600" i="1" dirty="0"/>
              <a:t> </a:t>
            </a:r>
            <a:r>
              <a:rPr lang="ru-RU" sz="1600" i="1" dirty="0" err="1"/>
              <a:t>активи</a:t>
            </a:r>
            <a:r>
              <a:rPr lang="ru-RU" sz="1600" i="1" dirty="0"/>
              <a:t> по </a:t>
            </a:r>
            <a:r>
              <a:rPr lang="ru-RU" sz="1600" i="1" dirty="0" err="1"/>
              <a:t>відношенню</a:t>
            </a:r>
            <a:r>
              <a:rPr lang="ru-RU" sz="1600" i="1" dirty="0"/>
              <a:t> до </a:t>
            </a:r>
            <a:r>
              <a:rPr lang="ru-RU" sz="1600" i="1" dirty="0" err="1"/>
              <a:t>суми</a:t>
            </a:r>
            <a:r>
              <a:rPr lang="ru-RU" sz="1600" i="1" dirty="0"/>
              <a:t> </a:t>
            </a:r>
            <a:r>
              <a:rPr lang="ru-RU" sz="1600" i="1" dirty="0" err="1"/>
              <a:t>зобов’язань</a:t>
            </a:r>
            <a:r>
              <a:rPr lang="ru-RU" sz="1600" i="1" dirty="0"/>
              <a:t>; </a:t>
            </a:r>
            <a:r>
              <a:rPr lang="ru-RU" sz="1600" i="1" dirty="0" smtClean="0"/>
              <a:t>X</a:t>
            </a:r>
            <a:r>
              <a:rPr lang="uk-UA" sz="1600" i="1" dirty="0"/>
              <a:t>3</a:t>
            </a:r>
            <a:r>
              <a:rPr lang="ru-RU" sz="1600" i="1" dirty="0"/>
              <a:t> – </a:t>
            </a:r>
            <a:r>
              <a:rPr lang="ru-RU" sz="1600" i="1" dirty="0" err="1"/>
              <a:t>короткострокові</a:t>
            </a:r>
            <a:r>
              <a:rPr lang="ru-RU" sz="1600" i="1" dirty="0"/>
              <a:t> </a:t>
            </a:r>
            <a:r>
              <a:rPr lang="ru-RU" sz="1600" i="1" dirty="0" err="1"/>
              <a:t>зобов’язання</a:t>
            </a:r>
            <a:r>
              <a:rPr lang="ru-RU" sz="1600" i="1" dirty="0"/>
              <a:t> по </a:t>
            </a:r>
            <a:r>
              <a:rPr lang="ru-RU" sz="1600" i="1" dirty="0" err="1"/>
              <a:t>відношенню</a:t>
            </a:r>
            <a:r>
              <a:rPr lang="ru-RU" sz="1600" i="1" dirty="0"/>
              <a:t> до </a:t>
            </a:r>
            <a:r>
              <a:rPr lang="ru-RU" sz="1600" i="1" dirty="0" err="1"/>
              <a:t>суми</a:t>
            </a:r>
            <a:r>
              <a:rPr lang="ru-RU" sz="1600" i="1" dirty="0"/>
              <a:t> </a:t>
            </a:r>
            <a:r>
              <a:rPr lang="ru-RU" sz="1600" i="1" dirty="0" err="1"/>
              <a:t>активів</a:t>
            </a:r>
            <a:r>
              <a:rPr lang="ru-RU" sz="1600" i="1" dirty="0"/>
              <a:t>; </a:t>
            </a:r>
            <a:endParaRPr lang="uk-UA" sz="1600" i="1" dirty="0"/>
          </a:p>
          <a:p>
            <a:pPr marL="0" indent="0">
              <a:buNone/>
            </a:pPr>
            <a:r>
              <a:rPr lang="ru-RU" sz="1600" i="1" dirty="0" smtClean="0"/>
              <a:t>X</a:t>
            </a:r>
            <a:r>
              <a:rPr lang="uk-UA" sz="1600" i="1" dirty="0"/>
              <a:t>4</a:t>
            </a:r>
            <a:r>
              <a:rPr lang="ru-RU" sz="1600" i="1" dirty="0"/>
              <a:t> – </a:t>
            </a:r>
            <a:r>
              <a:rPr lang="ru-RU" sz="1600" i="1" dirty="0" err="1"/>
              <a:t>виторг</a:t>
            </a:r>
            <a:r>
              <a:rPr lang="ru-RU" sz="1600" i="1" dirty="0"/>
              <a:t> </a:t>
            </a:r>
            <a:r>
              <a:rPr lang="ru-RU" sz="1600" i="1" dirty="0" err="1"/>
              <a:t>від</a:t>
            </a:r>
            <a:r>
              <a:rPr lang="ru-RU" sz="1600" i="1" dirty="0"/>
              <a:t> </a:t>
            </a:r>
            <a:r>
              <a:rPr lang="ru-RU" sz="1600" i="1" dirty="0" err="1"/>
              <a:t>реалізації</a:t>
            </a:r>
            <a:r>
              <a:rPr lang="ru-RU" sz="1600" i="1" dirty="0"/>
              <a:t> по </a:t>
            </a:r>
            <a:r>
              <a:rPr lang="ru-RU" sz="1600" i="1" dirty="0" err="1"/>
              <a:t>відношенню</a:t>
            </a:r>
            <a:r>
              <a:rPr lang="ru-RU" sz="1600" i="1" dirty="0"/>
              <a:t> до </a:t>
            </a:r>
            <a:r>
              <a:rPr lang="ru-RU" sz="1600" i="1" dirty="0" err="1"/>
              <a:t>суми</a:t>
            </a:r>
            <a:r>
              <a:rPr lang="ru-RU" sz="1600" i="1" dirty="0"/>
              <a:t> </a:t>
            </a:r>
            <a:r>
              <a:rPr lang="ru-RU" sz="1600" i="1" dirty="0" err="1"/>
              <a:t>активів</a:t>
            </a:r>
            <a:r>
              <a:rPr lang="ru-RU" sz="1600" i="1" dirty="0" smtClean="0"/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360000">
              <a:buNone/>
            </a:pP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Якщо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величина Z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більше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ніж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0,3, то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це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говорить про те,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підприємство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має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гарні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довготривалі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перспективи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. </a:t>
            </a:r>
            <a:endParaRPr lang="uk-UA" b="1" i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360000">
              <a:buNone/>
            </a:pP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Якщо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Z&lt;0,2 то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це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свідчить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про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високу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ймовірність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4">
                    <a:lumMod val="50000"/>
                  </a:schemeClr>
                </a:solidFill>
              </a:rPr>
              <a:t>банкрутства</a:t>
            </a:r>
            <a:endParaRPr lang="uk-UA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70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487798"/>
              </p:ext>
            </p:extLst>
          </p:nvPr>
        </p:nvGraphicFramePr>
        <p:xfrm>
          <a:off x="0" y="190729"/>
          <a:ext cx="12192000" cy="6549704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6095382">
                  <a:extLst>
                    <a:ext uri="{9D8B030D-6E8A-4147-A177-3AD203B41FA5}">
                      <a16:colId xmlns:a16="http://schemas.microsoft.com/office/drawing/2014/main" val="246189740"/>
                    </a:ext>
                  </a:extLst>
                </a:gridCol>
                <a:gridCol w="6096618">
                  <a:extLst>
                    <a:ext uri="{9D8B030D-6E8A-4147-A177-3AD203B41FA5}">
                      <a16:colId xmlns:a16="http://schemas.microsoft.com/office/drawing/2014/main" val="3138271944"/>
                    </a:ext>
                  </a:extLst>
                </a:gridCol>
              </a:tblGrid>
              <a:tr h="27676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Модель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564998"/>
                  </a:ext>
                </a:extLst>
              </a:tr>
              <a:tr h="27676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Переваги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Недоліки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extLst>
                  <a:ext uri="{0D108BD9-81ED-4DB2-BD59-A6C34878D82A}">
                    <a16:rowId xmlns:a16="http://schemas.microsoft.com/office/drawing/2014/main" val="1491148061"/>
                  </a:ext>
                </a:extLst>
              </a:tr>
              <a:tr h="27676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Двохфакторна модель Альтмана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027837"/>
                  </a:ext>
                </a:extLst>
              </a:tr>
              <a:tr h="216742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Простота розрахунку, можливість застосування при проведенні зовнішнього аналізу на основі бухгалтерського балансу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 розглядається вплив показників, що харак-теризують ефективність використання ресурсів, ділову та ринкову активність тощо. Немає обліку галузевої та регіональної специфіки функціону-вання суб’єктів економіки.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extLst>
                  <a:ext uri="{0D108BD9-81ED-4DB2-BD59-A6C34878D82A}">
                    <a16:rowId xmlns:a16="http://schemas.microsoft.com/office/drawing/2014/main" val="2704498788"/>
                  </a:ext>
                </a:extLst>
              </a:tr>
              <a:tr h="27676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П’ятифакторна модель Альтмана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7290428"/>
                  </a:ext>
                </a:extLst>
              </a:tr>
              <a:tr h="1354638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Змінні моделі відображають різні аспекти діяльності підприємства, можливо динамічне прогнозування змін фінансової стабільності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Застосовують лише відносно акціонерних товариств, чиї акції обертаються на ринку цінних паперів, модель не є стійкою до варіацій вихідних даних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extLst>
                  <a:ext uri="{0D108BD9-81ED-4DB2-BD59-A6C34878D82A}">
                    <a16:rowId xmlns:a16="http://schemas.microsoft.com/office/drawing/2014/main" val="69575993"/>
                  </a:ext>
                </a:extLst>
              </a:tr>
              <a:tr h="27676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Модель Тафлера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059201"/>
                  </a:ext>
                </a:extLst>
              </a:tr>
              <a:tr h="162556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Простота розрахунку, можливість застосування при проведенні зовнішнього діагностичного аналізу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Більшість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обстежених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боржників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були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визнані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фінансово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стійкими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ru-RU" sz="1600" dirty="0" err="1">
                          <a:effectLst/>
                        </a:rPr>
                        <a:t>Отримані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прогнози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неадекватні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оскільки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досягти</a:t>
                      </a:r>
                      <a:r>
                        <a:rPr lang="ru-RU" sz="1600" dirty="0">
                          <a:effectLst/>
                        </a:rPr>
                        <a:t> критичного (негативного) </a:t>
                      </a:r>
                      <a:r>
                        <a:rPr lang="ru-RU" sz="1600" dirty="0" err="1">
                          <a:effectLst/>
                        </a:rPr>
                        <a:t>рівня</a:t>
                      </a:r>
                      <a:r>
                        <a:rPr lang="ru-RU" sz="1600" dirty="0">
                          <a:effectLst/>
                        </a:rPr>
                        <a:t> практично </a:t>
                      </a:r>
                      <a:r>
                        <a:rPr lang="ru-RU" sz="1600" dirty="0" err="1">
                          <a:effectLst/>
                        </a:rPr>
                        <a:t>неможливо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63" marR="38363" marT="0" marB="0"/>
                </a:tc>
                <a:extLst>
                  <a:ext uri="{0D108BD9-81ED-4DB2-BD59-A6C34878D82A}">
                    <a16:rowId xmlns:a16="http://schemas.microsoft.com/office/drawing/2014/main" val="4226606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97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901360"/>
              </p:ext>
            </p:extLst>
          </p:nvPr>
        </p:nvGraphicFramePr>
        <p:xfrm>
          <a:off x="182880" y="117570"/>
          <a:ext cx="12009120" cy="6426920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5617029">
                  <a:extLst>
                    <a:ext uri="{9D8B030D-6E8A-4147-A177-3AD203B41FA5}">
                      <a16:colId xmlns:a16="http://schemas.microsoft.com/office/drawing/2014/main" val="807843330"/>
                    </a:ext>
                  </a:extLst>
                </a:gridCol>
                <a:gridCol w="6392091">
                  <a:extLst>
                    <a:ext uri="{9D8B030D-6E8A-4147-A177-3AD203B41FA5}">
                      <a16:colId xmlns:a16="http://schemas.microsoft.com/office/drawing/2014/main" val="2676834993"/>
                    </a:ext>
                  </a:extLst>
                </a:gridCol>
              </a:tblGrid>
              <a:tr h="375697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Модель Ліса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167062"/>
                  </a:ext>
                </a:extLst>
              </a:tr>
              <a:tr h="112709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Змінні величини визначаються за даними балансу, що дозволяє використовувати модель для зовнішнього експрес-аналізу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Неадекватність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одержуваних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прогнозів</a:t>
                      </a:r>
                      <a:r>
                        <a:rPr lang="ru-RU" sz="1800" dirty="0">
                          <a:effectLst/>
                        </a:rPr>
                        <a:t> для </a:t>
                      </a:r>
                      <a:r>
                        <a:rPr lang="ru-RU" sz="1800" dirty="0" err="1">
                          <a:effectLst/>
                        </a:rPr>
                        <a:t>підприємств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r>
                        <a:rPr lang="ru-RU" sz="1800" dirty="0" err="1">
                          <a:effectLst/>
                        </a:rPr>
                        <a:t>Немає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галузевої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диференціації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інтегрального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показника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4013435028"/>
                  </a:ext>
                </a:extLst>
              </a:tr>
              <a:tr h="375697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Модель Іркутської державної економічної академії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197414"/>
                  </a:ext>
                </a:extLst>
              </a:tr>
              <a:tr h="214487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Механізм розробки і всі основні етапи розрахунків докладно описані, що полегшує практичне застосування методики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Значення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розрахунків</a:t>
                      </a:r>
                      <a:r>
                        <a:rPr lang="ru-RU" sz="1800" dirty="0">
                          <a:effectLst/>
                        </a:rPr>
                        <a:t> практично не </a:t>
                      </a:r>
                      <a:r>
                        <a:rPr lang="ru-RU" sz="1800" dirty="0" err="1">
                          <a:effectLst/>
                        </a:rPr>
                        <a:t>корелює</a:t>
                      </a:r>
                      <a:r>
                        <a:rPr lang="ru-RU" sz="1800" dirty="0">
                          <a:effectLst/>
                        </a:rPr>
                        <a:t> з результатами, </a:t>
                      </a:r>
                      <a:r>
                        <a:rPr lang="ru-RU" sz="1800" dirty="0" err="1">
                          <a:effectLst/>
                        </a:rPr>
                        <a:t>що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одержуються</a:t>
                      </a:r>
                      <a:r>
                        <a:rPr lang="ru-RU" sz="1800" dirty="0">
                          <a:effectLst/>
                        </a:rPr>
                        <a:t> за </a:t>
                      </a:r>
                      <a:r>
                        <a:rPr lang="ru-RU" sz="1800" dirty="0" err="1">
                          <a:effectLst/>
                        </a:rPr>
                        <a:t>допомогою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інших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методів</a:t>
                      </a:r>
                      <a:r>
                        <a:rPr lang="ru-RU" sz="1800" dirty="0">
                          <a:effectLst/>
                        </a:rPr>
                        <a:t> і моделей. </a:t>
                      </a:r>
                      <a:r>
                        <a:rPr lang="ru-RU" sz="1800" dirty="0" err="1">
                          <a:effectLst/>
                        </a:rPr>
                        <a:t>Одержувані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прогнози</a:t>
                      </a:r>
                      <a:r>
                        <a:rPr lang="ru-RU" sz="1800" dirty="0">
                          <a:effectLst/>
                        </a:rPr>
                        <a:t> не </a:t>
                      </a:r>
                      <a:r>
                        <a:rPr lang="ru-RU" sz="1800" dirty="0" err="1">
                          <a:effectLst/>
                        </a:rPr>
                        <a:t>відповідають</a:t>
                      </a:r>
                      <a:r>
                        <a:rPr lang="ru-RU" sz="1800" dirty="0">
                          <a:effectLst/>
                        </a:rPr>
                        <a:t> реальному </a:t>
                      </a:r>
                      <a:r>
                        <a:rPr lang="ru-RU" sz="1800" dirty="0" err="1">
                          <a:effectLst/>
                        </a:rPr>
                        <a:t>фінансовому</a:t>
                      </a:r>
                      <a:r>
                        <a:rPr lang="ru-RU" sz="1800" dirty="0">
                          <a:effectLst/>
                        </a:rPr>
                        <a:t> стану </a:t>
                      </a:r>
                      <a:r>
                        <a:rPr lang="ru-RU" sz="1800" dirty="0" err="1">
                          <a:effectLst/>
                        </a:rPr>
                        <a:t>підприємств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r>
                        <a:rPr lang="ru-RU" sz="1800" dirty="0" err="1">
                          <a:effectLst/>
                        </a:rPr>
                        <a:t>Немає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галузевої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диференціації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інтегрального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показника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4054927832"/>
                  </a:ext>
                </a:extLst>
              </a:tr>
              <a:tr h="496996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Модель Creditmen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859205"/>
                  </a:ext>
                </a:extLst>
              </a:tr>
              <a:tr h="190655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Можливе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використання</a:t>
                      </a:r>
                      <a:r>
                        <a:rPr lang="ru-RU" sz="1800" dirty="0">
                          <a:effectLst/>
                        </a:rPr>
                        <a:t> методик для </a:t>
                      </a:r>
                      <a:r>
                        <a:rPr lang="ru-RU" sz="1800" dirty="0" err="1">
                          <a:effectLst/>
                        </a:rPr>
                        <a:t>проведення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зовнішнього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аналізу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r>
                        <a:rPr lang="ru-RU" sz="1800" dirty="0" err="1">
                          <a:effectLst/>
                        </a:rPr>
                        <a:t>Визначено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нормативи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змінних</a:t>
                      </a:r>
                      <a:r>
                        <a:rPr lang="ru-RU" sz="1800" dirty="0">
                          <a:effectLst/>
                        </a:rPr>
                        <a:t> величин, </a:t>
                      </a:r>
                      <a:r>
                        <a:rPr lang="ru-RU" sz="1800" dirty="0" err="1">
                          <a:effectLst/>
                        </a:rPr>
                        <a:t>які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диференційовані</a:t>
                      </a:r>
                      <a:r>
                        <a:rPr lang="ru-RU" sz="1800" dirty="0">
                          <a:effectLst/>
                        </a:rPr>
                        <a:t> за </a:t>
                      </a:r>
                      <a:r>
                        <a:rPr lang="ru-RU" sz="1800" dirty="0" err="1">
                          <a:effectLst/>
                        </a:rPr>
                        <a:t>галузями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Граничні значення коефіцієнтів завищені. Недоліком є різкі «переходи» від однієї оцінки фінансової заможності до іншої, тобто навіть якщо підприємство одержить 99 балів зі ста, його фінансове становище буде визнано нестійким.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1601923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665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461"/>
              </p:ext>
            </p:extLst>
          </p:nvPr>
        </p:nvGraphicFramePr>
        <p:xfrm>
          <a:off x="0" y="225335"/>
          <a:ext cx="12009120" cy="6306093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5617029">
                  <a:extLst>
                    <a:ext uri="{9D8B030D-6E8A-4147-A177-3AD203B41FA5}">
                      <a16:colId xmlns:a16="http://schemas.microsoft.com/office/drawing/2014/main" val="1869745790"/>
                    </a:ext>
                  </a:extLst>
                </a:gridCol>
                <a:gridCol w="6392091">
                  <a:extLst>
                    <a:ext uri="{9D8B030D-6E8A-4147-A177-3AD203B41FA5}">
                      <a16:colId xmlns:a16="http://schemas.microsoft.com/office/drawing/2014/main" val="3477639821"/>
                    </a:ext>
                  </a:extLst>
                </a:gridCol>
              </a:tblGrid>
              <a:tr h="53078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Модель </a:t>
                      </a:r>
                      <a:r>
                        <a:rPr lang="ru-RU" sz="1800" dirty="0" err="1">
                          <a:effectLst/>
                        </a:rPr>
                        <a:t>Зайцевої</a:t>
                      </a:r>
                      <a:r>
                        <a:rPr lang="ru-RU" sz="1800" dirty="0">
                          <a:effectLst/>
                        </a:rPr>
                        <a:t> О.П.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220778"/>
                  </a:ext>
                </a:extLst>
              </a:tr>
              <a:tr h="2020179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Модель </a:t>
                      </a:r>
                      <a:r>
                        <a:rPr lang="ru-RU" sz="1800" dirty="0" err="1">
                          <a:effectLst/>
                        </a:rPr>
                        <a:t>використовує</a:t>
                      </a:r>
                      <a:r>
                        <a:rPr lang="ru-RU" sz="1800" dirty="0">
                          <a:effectLst/>
                        </a:rPr>
                        <a:t> в </a:t>
                      </a:r>
                      <a:r>
                        <a:rPr lang="ru-RU" sz="1800" dirty="0" err="1">
                          <a:effectLst/>
                        </a:rPr>
                        <a:t>якості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змінних</a:t>
                      </a:r>
                      <a:r>
                        <a:rPr lang="ru-RU" sz="1800" dirty="0">
                          <a:effectLst/>
                        </a:rPr>
                        <a:t> величин </a:t>
                      </a:r>
                      <a:r>
                        <a:rPr lang="ru-RU" sz="1800" dirty="0" err="1">
                          <a:effectLst/>
                        </a:rPr>
                        <a:t>шість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фінансових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показників</a:t>
                      </a:r>
                      <a:r>
                        <a:rPr lang="ru-RU" sz="1800" dirty="0">
                          <a:effectLst/>
                        </a:rPr>
                        <a:t>, для </a:t>
                      </a:r>
                      <a:r>
                        <a:rPr lang="ru-RU" sz="1800" dirty="0" err="1">
                          <a:effectLst/>
                        </a:rPr>
                        <a:t>яких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визначені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нормативні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значення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Методика </a:t>
                      </a:r>
                      <a:r>
                        <a:rPr lang="ru-RU" sz="1800" dirty="0" err="1">
                          <a:effectLst/>
                        </a:rPr>
                        <a:t>недостатньо</a:t>
                      </a:r>
                      <a:r>
                        <a:rPr lang="ru-RU" sz="1800" dirty="0">
                          <a:effectLst/>
                        </a:rPr>
                        <a:t> добре описана, не </a:t>
                      </a:r>
                      <a:r>
                        <a:rPr lang="ru-RU" sz="1800" dirty="0" err="1">
                          <a:effectLst/>
                        </a:rPr>
                        <a:t>надана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техніка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розрахунку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коефіцієнтів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r>
                        <a:rPr lang="ru-RU" sz="1800" dirty="0" err="1">
                          <a:effectLst/>
                        </a:rPr>
                        <a:t>Існує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необхідність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залучення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даних</a:t>
                      </a:r>
                      <a:r>
                        <a:rPr lang="ru-RU" sz="1800" dirty="0">
                          <a:effectLst/>
                        </a:rPr>
                        <a:t> про </a:t>
                      </a:r>
                      <a:r>
                        <a:rPr lang="ru-RU" sz="1800" dirty="0" err="1">
                          <a:effectLst/>
                        </a:rPr>
                        <a:t>коефіцієнт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завантаження</a:t>
                      </a:r>
                      <a:r>
                        <a:rPr lang="ru-RU" sz="1800" dirty="0">
                          <a:effectLst/>
                        </a:rPr>
                        <a:t> за </a:t>
                      </a:r>
                      <a:r>
                        <a:rPr lang="ru-RU" sz="1800" dirty="0" err="1">
                          <a:effectLst/>
                        </a:rPr>
                        <a:t>попередні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періоди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1762864933"/>
                  </a:ext>
                </a:extLst>
              </a:tr>
              <a:tr h="53078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Модель </a:t>
                      </a:r>
                      <a:r>
                        <a:rPr lang="ru-RU" sz="1800" dirty="0" err="1">
                          <a:effectLst/>
                        </a:rPr>
                        <a:t>Сайфуліна</a:t>
                      </a:r>
                      <a:r>
                        <a:rPr lang="ru-RU" sz="1800" dirty="0">
                          <a:effectLst/>
                        </a:rPr>
                        <a:t> Р.С. і </a:t>
                      </a:r>
                      <a:r>
                        <a:rPr lang="ru-RU" sz="1800" dirty="0" err="1">
                          <a:effectLst/>
                        </a:rPr>
                        <a:t>Кадикова</a:t>
                      </a:r>
                      <a:r>
                        <a:rPr lang="ru-RU" sz="1800" dirty="0">
                          <a:effectLst/>
                        </a:rPr>
                        <a:t> Г.Г.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617561"/>
                  </a:ext>
                </a:extLst>
              </a:tr>
              <a:tr h="134678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Модель включає 5 змінних, що характеризують різні аспекти діяльності підприємства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Значення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розрахунку</a:t>
                      </a:r>
                      <a:r>
                        <a:rPr lang="ru-RU" sz="1800" dirty="0">
                          <a:effectLst/>
                        </a:rPr>
                        <a:t> не </a:t>
                      </a:r>
                      <a:r>
                        <a:rPr lang="ru-RU" sz="1800" dirty="0" err="1">
                          <a:effectLst/>
                        </a:rPr>
                        <a:t>враховують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галузевих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особливостей</a:t>
                      </a:r>
                      <a:r>
                        <a:rPr lang="ru-RU" sz="1800" dirty="0">
                          <a:effectLst/>
                        </a:rPr>
                        <a:t> та </a:t>
                      </a:r>
                      <a:r>
                        <a:rPr lang="ru-RU" sz="1800" dirty="0" err="1">
                          <a:effectLst/>
                        </a:rPr>
                        <a:t>реалій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українських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підприємств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3708726541"/>
                  </a:ext>
                </a:extLst>
              </a:tr>
              <a:tr h="530782"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Модель </a:t>
                      </a:r>
                      <a:r>
                        <a:rPr lang="ru-RU" sz="1800" dirty="0" err="1">
                          <a:effectLst/>
                        </a:rPr>
                        <a:t>Спрінгейта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734305"/>
                  </a:ext>
                </a:extLst>
              </a:tr>
              <a:tr h="134678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Модель показує достатній рівень надійності прогнозу</a:t>
                      </a:r>
                      <a:endParaRPr lang="uk-UA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Немає галузевої та регіональної диференціації. </a:t>
                      </a:r>
                      <a:r>
                        <a:rPr lang="ru-RU" sz="1800" dirty="0" err="1">
                          <a:effectLst/>
                        </a:rPr>
                        <a:t>Між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змінними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спостерігається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досить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висока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кореляція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uk-UA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456" marR="22456" marT="0" marB="0"/>
                </a:tc>
                <a:extLst>
                  <a:ext uri="{0D108BD9-81ED-4DB2-BD59-A6C34878D82A}">
                    <a16:rowId xmlns:a16="http://schemas.microsoft.com/office/drawing/2014/main" val="2736673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76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8149" y="953324"/>
            <a:ext cx="7585396" cy="1049235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лекційного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b="1" spc="-1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 </a:t>
            </a: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методики проведення діагностики фінансового стану та загрози банкрутства підприємства. </a:t>
            </a:r>
            <a:endParaRPr lang="uk-UA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Методичні аспекти побудови та використання статистичних моделей діагностики банкрутства підприємства.</a:t>
            </a:r>
            <a:endParaRPr lang="uk-UA" sz="12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10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5584" y="848821"/>
            <a:ext cx="10691616" cy="1049235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</a:pPr>
            <a:r>
              <a:rPr lang="uk-UA" b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Державні 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методики проведення діагностики фінансового стану та загрози банкрутства підприємства</a:t>
            </a:r>
            <a: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721875"/>
              </p:ext>
            </p:extLst>
          </p:nvPr>
        </p:nvGraphicFramePr>
        <p:xfrm>
          <a:off x="242027" y="2158637"/>
          <a:ext cx="4878614" cy="329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355692"/>
              </p:ext>
            </p:extLst>
          </p:nvPr>
        </p:nvGraphicFramePr>
        <p:xfrm>
          <a:off x="7008586" y="2794362"/>
          <a:ext cx="4878614" cy="3294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7307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3377258"/>
              </p:ext>
            </p:extLst>
          </p:nvPr>
        </p:nvGraphicFramePr>
        <p:xfrm>
          <a:off x="1417681" y="809897"/>
          <a:ext cx="9698809" cy="4807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05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085" y="1397461"/>
            <a:ext cx="10933611" cy="1049235"/>
          </a:xfrm>
        </p:spPr>
        <p:txBody>
          <a:bodyPr>
            <a:normAutofit fontScale="90000"/>
          </a:bodyPr>
          <a:lstStyle/>
          <a:p>
            <a:r>
              <a:rPr lang="uk-UA" b="1" spc="-35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 від підходу до визначення необхідного обсягу витрачання грошових коштів (платоспроможних потреб) платоспроможність може використання для: </a:t>
            </a:r>
            <a:r>
              <a:rPr lang="uk-UA" sz="2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0447" y="2668158"/>
            <a:ext cx="10698479" cy="3294576"/>
          </a:xfrm>
        </p:spPr>
        <p:txBody>
          <a:bodyPr>
            <a:normAutofit/>
          </a:bodyPr>
          <a:lstStyle/>
          <a:p>
            <a:pPr marL="0" indent="180000">
              <a:buNone/>
            </a:pPr>
            <a:r>
              <a:rPr lang="uk-UA" sz="2400" i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оцінки можливості виконання зовнішніх (термінових) зобов’язань – боргова (бухгалтерська) платоспроможність</a:t>
            </a:r>
          </a:p>
          <a:p>
            <a:pPr marL="0" indent="180000">
              <a:buNone/>
            </a:pP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оцінки можливості продовження фінансування поточної діяльності – поточна платоспроможність; </a:t>
            </a:r>
          </a:p>
          <a:p>
            <a:pPr marL="0" indent="180000">
              <a:buNone/>
            </a:pP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оцінки ступеня покриття зовнішніх термінових зобов’язань та планових витрат – загальна платоспроможність</a:t>
            </a:r>
            <a:endParaRPr lang="uk-UA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86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1704" y="1711234"/>
            <a:ext cx="11168742" cy="4075611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z="2400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Ідентифікація рівня неплатоспроможності та типу ситуації банкрутства здійснюється на підставі Методичних рекомендацій щодо виявлення ознак неплатоспроможності підприємства та ознак дій з приховування банкрутства, фіктивного банкрутства чи доведення до банкрутства, які затверджені наказом </a:t>
            </a:r>
            <a:r>
              <a:rPr lang="uk-UA" sz="2400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Міністерства економіки України від 17 січні 2001 р. №10. </a:t>
            </a:r>
            <a:endParaRPr lang="uk-UA" sz="24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247845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145" y="1279896"/>
            <a:ext cx="10129913" cy="1049235"/>
          </a:xfrm>
        </p:spPr>
        <p:txBody>
          <a:bodyPr>
            <a:normAutofit/>
          </a:bodyPr>
          <a:lstStyle/>
          <a:p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 до Методичних рекомендацій діагностуються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наступні види 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неплатоспроможності.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258" y="2459759"/>
            <a:ext cx="11443062" cy="4123920"/>
          </a:xfrm>
        </p:spPr>
        <p:txBody>
          <a:bodyPr>
            <a:norm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b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Поточна неплатоспроможність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якою характеризується фінансовий стан підприємства, якщо на конкретний момент через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випадковий 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збіг обставин тимчасово суми наявних у нього коштів і високоліквідних активів недостатньо для погашення поточного боргу, що відповідає законодавчому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визначенню.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b="1" i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Економічним показником ознаки поточної платоспроможності (</a:t>
            </a:r>
            <a:r>
              <a:rPr lang="uk-UA" b="1" i="1" spc="-3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uk-UA" b="1" i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при наявності простроченої кредиторської заборгованості є </a:t>
            </a: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різниця між сумою наявних у підприємства грошових коштів, їх еквівалентів та інших високоліквідних активів і його поточних зобов’язань.</a:t>
            </a:r>
            <a:endParaRPr lang="uk-UA" sz="16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uk-UA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Від’ємний 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 даного показника свідчить про поточну неплатоспроможність суб’єкта господарювання.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06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378" y="839357"/>
            <a:ext cx="11096565" cy="4908299"/>
          </a:xfrm>
        </p:spPr>
        <p:txBody>
          <a:bodyPr>
            <a:normAutofit/>
          </a:bodyPr>
          <a:lstStyle/>
          <a:p>
            <a:pPr marL="0" indent="360000">
              <a:buNone/>
            </a:pP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b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ритична 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неплатоспроможність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відповідає фінансовому стану потенційного банкрутства, діагностується у випадку, якщо на початку і в кінці звітного кварталу мають місце ознаки поточної неплатоспроможності, а коефіцієнт покриття ( </a:t>
            </a:r>
            <a:r>
              <a:rPr lang="uk-UA" spc="-3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і коефіцієнт забезпечення власними коштами ( </a:t>
            </a:r>
            <a:r>
              <a:rPr lang="uk-UA" spc="-3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uk-UA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менше їх нормативних значень (відповідно 1,5 і 0,1).</a:t>
            </a: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uk-UA" spc="-35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uk-UA" b="1" spc="-35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uk-UA" b="1" spc="-3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uk-UA" b="1" spc="-3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1,5, </a:t>
            </a:r>
            <a:r>
              <a:rPr lang="uk-UA" b="1" spc="-3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uk-UA" b="1" spc="-3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0,1 – комплекс ознак критичної неплатоспроможності.</a:t>
            </a:r>
            <a:endParaRPr lang="uk-UA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uk-UA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Оборотні активи / Поточні зобов’язання                                  </a:t>
            </a:r>
            <a:endParaRPr lang="uk-UA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uk-UA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Кз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(Власний капітал –Необоротні активи) / Оборотні активи      </a:t>
            </a:r>
            <a:endParaRPr lang="uk-UA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endParaRPr lang="uk-UA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848995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такого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законодавчому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банкрут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uk-UA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pc="-35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833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862149"/>
            <a:ext cx="10156039" cy="46041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Надкритична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неплатоспроможність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діагностується якщо за підсумками року коефіцієнт покриття менше 1 і підприємство не отримало прибутку (ФРГД – фінансовий результат господарської діяльності).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Кп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ФРГД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 – комплекс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надкритичної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неплатоспроможності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акон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7310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50</TotalTime>
  <Words>1596</Words>
  <Application>Microsoft Office PowerPoint</Application>
  <PresentationFormat>Широкоэкранный</PresentationFormat>
  <Paragraphs>140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Symbol</vt:lpstr>
      <vt:lpstr>Times New Roman</vt:lpstr>
      <vt:lpstr>Gallery</vt:lpstr>
      <vt:lpstr>Тема 3. Методичне забезпечення та практичний інструментарій діагностики кризового стану та загрози банкрутства підприємства</vt:lpstr>
      <vt:lpstr>План лекційного заняття </vt:lpstr>
      <vt:lpstr>1. Державні методики проведення діагностики фінансового стану та загрози банкрутства підприємства </vt:lpstr>
      <vt:lpstr>Презентация PowerPoint</vt:lpstr>
      <vt:lpstr>Залежно від підходу до визначення необхідного обсягу витрачання грошових коштів (платоспроможних потреб) платоспроможність може використання для:  </vt:lpstr>
      <vt:lpstr>Презентация PowerPoint</vt:lpstr>
      <vt:lpstr>Відповідно до Методичних рекомендацій діагностуються наступні види неплатоспроможності. </vt:lpstr>
      <vt:lpstr>Презентация PowerPoint</vt:lpstr>
      <vt:lpstr>Презентация PowerPoint</vt:lpstr>
      <vt:lpstr>Презентация PowerPoint</vt:lpstr>
      <vt:lpstr>2. Методичні аспекти побудови та використання статистичних моделей діагностики банкрутства підприємства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Методичне забезпечення та практичний інструментарій діагностики кризового стану та загрози банкрутства підприємства</dc:title>
  <dc:creator>Соня</dc:creator>
  <cp:lastModifiedBy>Соня</cp:lastModifiedBy>
  <cp:revision>6</cp:revision>
  <dcterms:created xsi:type="dcterms:W3CDTF">2022-02-19T18:02:57Z</dcterms:created>
  <dcterms:modified xsi:type="dcterms:W3CDTF">2022-02-19T18:53:44Z</dcterms:modified>
</cp:coreProperties>
</file>