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364" r:id="rId2"/>
    <p:sldId id="269" r:id="rId3"/>
    <p:sldId id="322" r:id="rId4"/>
    <p:sldId id="365" r:id="rId5"/>
    <p:sldId id="329" r:id="rId6"/>
    <p:sldId id="366" r:id="rId7"/>
    <p:sldId id="367" r:id="rId8"/>
    <p:sldId id="330" r:id="rId9"/>
    <p:sldId id="368" r:id="rId10"/>
    <p:sldId id="331" r:id="rId11"/>
    <p:sldId id="369" r:id="rId12"/>
    <p:sldId id="370" r:id="rId13"/>
    <p:sldId id="371" r:id="rId14"/>
    <p:sldId id="374" r:id="rId15"/>
    <p:sldId id="373" r:id="rId16"/>
    <p:sldId id="375" r:id="rId17"/>
    <p:sldId id="376" r:id="rId18"/>
    <p:sldId id="377" r:id="rId19"/>
    <p:sldId id="372" r:id="rId20"/>
    <p:sldId id="384" r:id="rId21"/>
    <p:sldId id="304" r:id="rId22"/>
    <p:sldId id="257" r:id="rId23"/>
    <p:sldId id="258" r:id="rId24"/>
    <p:sldId id="259" r:id="rId25"/>
    <p:sldId id="386" r:id="rId26"/>
    <p:sldId id="260" r:id="rId27"/>
    <p:sldId id="261" r:id="rId28"/>
    <p:sldId id="262" r:id="rId29"/>
    <p:sldId id="385" r:id="rId30"/>
    <p:sldId id="96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tolii Dibrova" initials="AD" lastIdx="2" clrIdx="0">
    <p:extLst>
      <p:ext uri="{19B8F6BF-5375-455C-9EA6-DF929625EA0E}">
        <p15:presenceInfo xmlns:p15="http://schemas.microsoft.com/office/powerpoint/2012/main" userId="3a573ba86deaa65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096" autoAdjust="0"/>
  </p:normalViewPr>
  <p:slideViewPr>
    <p:cSldViewPr snapToGrid="0">
      <p:cViewPr varScale="1">
        <p:scale>
          <a:sx n="61" d="100"/>
          <a:sy n="61" d="100"/>
        </p:scale>
        <p:origin x="8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23F02C-D52E-4BA7-B91B-7A8389344912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3078F-C854-4BB8-B32D-C25F05906B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0766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30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081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480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483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3788144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2336423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052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8082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874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99087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8786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814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927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437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11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901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30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3230B-5F17-4513-B0E6-E1AF9905BFAC}" type="datetimeFigureOut">
              <a:rPr lang="uk-UA" smtClean="0"/>
              <a:t>13.09.2025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8681-2C1D-45FD-A87F-C0EF95A00D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749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461963" y="550863"/>
            <a:ext cx="11545887" cy="3449637"/>
          </a:xfrm>
        </p:spPr>
        <p:txBody>
          <a:bodyPr/>
          <a:lstStyle/>
          <a:p>
            <a:pPr eaLnBrk="1" hangingPunct="1"/>
            <a:br>
              <a:rPr lang="uk-UA" sz="4000" b="1" dirty="0">
                <a:solidFill>
                  <a:srgbClr val="0033CC"/>
                </a:solidFill>
                <a:latin typeface="Arial" charset="0"/>
                <a:cs typeface="Arial" charset="0"/>
              </a:rPr>
            </a:br>
            <a:r>
              <a:rPr lang="uk-UA" sz="44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Аграрна політика США</a:t>
            </a:r>
            <a:endParaRPr lang="ru-RU" sz="44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43500"/>
            <a:ext cx="9144000" cy="1239838"/>
          </a:xfrm>
        </p:spPr>
        <p:txBody>
          <a:bodyPr/>
          <a:lstStyle/>
          <a:p>
            <a:pPr eaLnBrk="1" hangingPunct="1"/>
            <a:r>
              <a:rPr lang="uk-UA" sz="3600" dirty="0">
                <a:latin typeface="Arial" charset="0"/>
                <a:cs typeface="Arial" charset="0"/>
              </a:rPr>
              <a:t>Лектор – професор Діброва А.Д.</a:t>
            </a:r>
          </a:p>
          <a:p>
            <a:pPr eaLnBrk="1" hangingPunct="1"/>
            <a:endParaRPr lang="ru-RU" dirty="0"/>
          </a:p>
        </p:txBody>
      </p:sp>
      <p:pic>
        <p:nvPicPr>
          <p:cNvPr id="1638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Подзаголовок 2"/>
          <p:cNvSpPr txBox="1">
            <a:spLocks/>
          </p:cNvSpPr>
          <p:nvPr/>
        </p:nvSpPr>
        <p:spPr bwMode="auto">
          <a:xfrm>
            <a:off x="1524000" y="152400"/>
            <a:ext cx="10353675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uk-UA" sz="3600" dirty="0"/>
              <a:t>Національний університет біоресурсів і природокористування України</a:t>
            </a:r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28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36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3600" dirty="0"/>
          </a:p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211138" y="903288"/>
            <a:ext cx="11676062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dirty="0"/>
              <a:t>	Необхідно було стримати зниження цін і скоротити пропозицію с.-г. продукцію на ринку. На фоні масового зубожіння – знищували </a:t>
            </a:r>
            <a:r>
              <a:rPr lang="uk-UA" sz="2800" dirty="0" err="1"/>
              <a:t>агропродовольство</a:t>
            </a:r>
            <a:r>
              <a:rPr lang="uk-UA" sz="2800" dirty="0"/>
              <a:t>. Було </a:t>
            </a:r>
            <a:r>
              <a:rPr lang="uk-UA" sz="2800" dirty="0" err="1"/>
              <a:t>переорано</a:t>
            </a:r>
            <a:r>
              <a:rPr lang="uk-UA" sz="2800" dirty="0"/>
              <a:t> 25% посівів під зерновими, 4,3 млн. га – бавовни, закуплено і знищено 6,5 млн свиней при цьому загальний обсяг виплат за скорочення посівних площ склав біля $ 977 млн.</a:t>
            </a:r>
          </a:p>
          <a:p>
            <a:r>
              <a:rPr lang="uk-UA" sz="2800" dirty="0"/>
              <a:t>	На початок 1936-1937 доходи фермерів значно зросли. </a:t>
            </a:r>
            <a:r>
              <a:rPr lang="uk-UA" sz="2800" dirty="0">
                <a:solidFill>
                  <a:srgbClr val="003399"/>
                </a:solidFill>
              </a:rPr>
              <a:t>На початок 1940 р. 1,6% ферм володіли 34% с.-г. земель. При цьому 38% ферм використовували тільки 5% площ, і урядові субсидії їм не надавались.</a:t>
            </a:r>
          </a:p>
          <a:p>
            <a:endParaRPr lang="uk-UA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582" y="193675"/>
            <a:ext cx="11182332" cy="6392863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uk-UA" dirty="0"/>
              <a:t>	</a:t>
            </a:r>
            <a:r>
              <a:rPr lang="uk-UA" sz="2500" dirty="0">
                <a:latin typeface="Arial" charset="0"/>
              </a:rPr>
              <a:t>До 1937 р економічні показники США досягли рівня 1929 р Проведення «Нового курсу» супроводжувалося величезними видатками державного бюджету. </a:t>
            </a:r>
            <a:r>
              <a:rPr lang="uk-UA" sz="2500" dirty="0">
                <a:solidFill>
                  <a:srgbClr val="0033CC"/>
                </a:solidFill>
                <a:latin typeface="Arial" charset="0"/>
              </a:rPr>
              <a:t>За п'ять років витрати на сільське господарство зросли майже в 5 разів, а на підтримку зайнятості - в 7 разів. Всього з 1933 р. по 1937 р. витрати федерального бюджету збільшилися в 2,2 рази.</a:t>
            </a:r>
          </a:p>
          <a:p>
            <a:pPr marL="0" indent="0">
              <a:buFont typeface="Arial" charset="0"/>
              <a:buNone/>
            </a:pPr>
            <a:r>
              <a:rPr lang="uk-UA" sz="2500" dirty="0">
                <a:latin typeface="Arial" charset="0"/>
              </a:rPr>
              <a:t>	Найважливішим результатом антикризових заходів, можна вважати набуття досвіду державного регулювання ринкових механізмів. </a:t>
            </a:r>
          </a:p>
          <a:p>
            <a:pPr marL="0" indent="0">
              <a:buFont typeface="Arial" charset="0"/>
              <a:buNone/>
            </a:pPr>
            <a:r>
              <a:rPr lang="uk-UA" dirty="0">
                <a:latin typeface="Arial" charset="0"/>
              </a:rPr>
              <a:t>Ф. Рузвельт відзначав: </a:t>
            </a:r>
            <a:r>
              <a:rPr lang="uk-UA" dirty="0">
                <a:solidFill>
                  <a:srgbClr val="FF0000"/>
                </a:solidFill>
                <a:latin typeface="Arial" charset="0"/>
              </a:rPr>
              <a:t>«Абсолютно неправильно називати прийняті нами заходи урядовим контролем над фермерським господарством, промисловістю або транспортом. Це, скоріше, - партнерство між урядом і фермерами, між урядом і промисловістю, між урядом і транспортом. Партнерство не в сенсі участі в прибутках, оскільки прибутки будуть як і раніше діставатися приватним громадянам, а в сенсі спільного планування та проведення планів у життя»</a:t>
            </a:r>
          </a:p>
        </p:txBody>
      </p:sp>
      <p:pic>
        <p:nvPicPr>
          <p:cNvPr id="2560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1"/>
          </p:nvPr>
        </p:nvSpPr>
        <p:spPr>
          <a:xfrm>
            <a:off x="1084263" y="193675"/>
            <a:ext cx="10648950" cy="6303963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Font typeface="Arial" charset="0"/>
              <a:buNone/>
            </a:pPr>
            <a:r>
              <a:rPr lang="uk-UA"/>
              <a:t>	</a:t>
            </a:r>
            <a:r>
              <a:rPr lang="uk-UA">
                <a:latin typeface="Arial" charset="0"/>
              </a:rPr>
              <a:t>Після Другої світової війни відбулися глибокі перетворення у сільському господарстві США.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Завдяки урядовій підтримці цін і урядовим кредитам зросли і стали більш стабільними доходи фермерів.</a:t>
            </a:r>
            <a:r>
              <a:rPr lang="uk-UA">
                <a:latin typeface="Arial" charset="0"/>
              </a:rPr>
              <a:t> Сільське господарство ставало дедалі більш технічно оснащеним, що дозволяло фермерам обробляти більше землі. 	Істотно скоротились витрати праці в сільському господарстві. Гібриди в рослинництві, добрива й хімікати підвищили врожайність сільськогосподарських культур.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Через збільшення обсягів виробництва сільськогосподарської продукції, відповідно знизились  ціни, що й викликало посилення урядової підтримки цін.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uk-UA">
                <a:latin typeface="Arial" charset="0"/>
              </a:rPr>
              <a:t>	У 1954 р. для зменшення пропозиції продовольства Конгрес США затвердив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програму «Продовольство для миру»,</a:t>
            </a:r>
            <a:r>
              <a:rPr lang="uk-UA">
                <a:latin typeface="Arial" charset="0"/>
              </a:rPr>
              <a:t> яка передбачала значні обсяги експорту сільськогосподарської продукції у бідні країни.</a:t>
            </a:r>
            <a:endParaRPr lang="ru-RU">
              <a:latin typeface="Arial" charset="0"/>
            </a:endParaRPr>
          </a:p>
        </p:txBody>
      </p:sp>
      <p:pic>
        <p:nvPicPr>
          <p:cNvPr id="2662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ъект 2"/>
          <p:cNvSpPr>
            <a:spLocks noGrp="1"/>
          </p:cNvSpPr>
          <p:nvPr>
            <p:ph idx="1"/>
          </p:nvPr>
        </p:nvSpPr>
        <p:spPr>
          <a:xfrm>
            <a:off x="355600" y="201613"/>
            <a:ext cx="11249025" cy="65801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uk-UA"/>
          </a:p>
          <a:p>
            <a:pPr marL="0" indent="0" eaLnBrk="1" hangingPunct="1">
              <a:buFont typeface="Arial" charset="0"/>
              <a:buNone/>
            </a:pPr>
            <a:r>
              <a:rPr lang="uk-UA"/>
              <a:t>	</a:t>
            </a:r>
            <a:r>
              <a:rPr lang="uk-UA" sz="3200">
                <a:latin typeface="Arial" charset="0"/>
              </a:rPr>
              <a:t>З метою стимулювання внутрішнього попиту у 60–тих роках XX ст. уряд США вирішив направити лишки продовольства для підтримки найбільш вразливих верст населення. Для цього була започаткована федеральна програма </a:t>
            </a:r>
            <a:r>
              <a:rPr lang="uk-UA" sz="3200">
                <a:solidFill>
                  <a:srgbClr val="A50021"/>
                </a:solidFill>
                <a:latin typeface="Arial" charset="0"/>
              </a:rPr>
              <a:t>«Продовольчі талони».</a:t>
            </a:r>
            <a:r>
              <a:rPr lang="uk-UA" sz="3200">
                <a:latin typeface="Arial" charset="0"/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sz="3200">
                <a:latin typeface="Arial" charset="0"/>
              </a:rPr>
              <a:t>	На даний час в США діє близько 15 програм продовольчої допомоги населенню, серед яких найголовніші: </a:t>
            </a:r>
            <a:r>
              <a:rPr lang="uk-UA" sz="3200">
                <a:solidFill>
                  <a:srgbClr val="0033CC"/>
                </a:solidFill>
                <a:latin typeface="Arial" charset="0"/>
              </a:rPr>
              <a:t>програма продовольчих талонів; програма шкільних обідів; програма шкільних сніданків; програма WIC (жінки, немовлята, діти); програма піклування про дітей та людей похилого віку; програма харчування влітку. </a:t>
            </a:r>
            <a:endParaRPr lang="ru-RU" sz="3200">
              <a:solidFill>
                <a:srgbClr val="0033CC"/>
              </a:solidFill>
              <a:latin typeface="Arial" charset="0"/>
            </a:endParaRPr>
          </a:p>
        </p:txBody>
      </p:sp>
      <p:pic>
        <p:nvPicPr>
          <p:cNvPr id="29698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794B70-725D-C8EF-494D-2715E630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76"/>
            <a:ext cx="10515600" cy="84698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причини зміни пріоритетів аграрної політики США з 1970-х років дотепер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350220-7550-E000-5B62-5F88355E8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935" y="1063256"/>
            <a:ext cx="11398101" cy="5674168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Зміни в структурі сільськогосподарського виробництва</a:t>
            </a:r>
          </a:p>
          <a:p>
            <a:r>
              <a:rPr lang="uk-U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Перехід від невеликих сімейних ферм до крупних фермерських господарств</a:t>
            </a:r>
            <a:r>
              <a:rPr lang="uk-UA" sz="20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які стали домінуючими в США, що потребувало внесення змін до</a:t>
            </a:r>
            <a:r>
              <a:rPr lang="uk-U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аграрної політики країни.</a:t>
            </a: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Зміни в технологіях виробництва </a:t>
            </a:r>
            <a:r>
              <a:rPr lang="uk-UA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с.г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продукції</a:t>
            </a:r>
          </a:p>
          <a:p>
            <a:r>
              <a:rPr lang="uk-U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Протягом цього періоду спостерігалася революція в сільському господарстві завдяки впровадженню нових технологій, генетично модифікованих організмів, механізації та автоматизації. Це вплинуло на виробництво, продуктивність та ефективність господарств</a:t>
            </a:r>
          </a:p>
          <a:p>
            <a:pPr marL="0" indent="0">
              <a:buNone/>
            </a:pPr>
            <a:r>
              <a:rPr lang="uk-UA" sz="2000" kern="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Глобалізація та міжнародна торгівля</a:t>
            </a:r>
            <a:endParaRPr lang="uk-UA" sz="2000" b="1" kern="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uk-U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Зростання глобалізації привело до збільшення участі США в міжнародній торгівлі с.-г. продукцією.</a:t>
            </a: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Зміни в споживацьких уподобаннях та вимогах до якості продукції</a:t>
            </a:r>
          </a:p>
          <a:p>
            <a:r>
              <a:rPr lang="uk-UA" sz="20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Зросла увага до якості, безпеки та джерел походження продуктів харчування, що призвело до введення нових стандартів та вимог до с.-г. продукції</a:t>
            </a:r>
          </a:p>
          <a:p>
            <a:pPr marL="0" indent="0">
              <a:buNone/>
            </a:pPr>
            <a:r>
              <a:rPr lang="uk-UA" sz="2000" kern="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Екологічні питання та сталий розвиток</a:t>
            </a:r>
          </a:p>
          <a:p>
            <a:pPr marL="0" indent="0">
              <a:buNone/>
            </a:pPr>
            <a:r>
              <a:rPr lang="uk-UA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6. Місце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сільського господарства в регіональному розвитку та розвитку сільських територій</a:t>
            </a:r>
          </a:p>
          <a:p>
            <a:pPr marL="0" indent="0">
              <a:buNone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358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9638" name="AutoShape 6"/>
          <p:cNvCxnSpPr>
            <a:cxnSpLocks noChangeShapeType="1"/>
          </p:cNvCxnSpPr>
          <p:nvPr/>
        </p:nvCxnSpPr>
        <p:spPr bwMode="auto">
          <a:xfrm flipV="1">
            <a:off x="3236913" y="874713"/>
            <a:ext cx="83121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7" name="AutoShape 5"/>
          <p:cNvCxnSpPr>
            <a:cxnSpLocks noChangeShapeType="1"/>
          </p:cNvCxnSpPr>
          <p:nvPr/>
        </p:nvCxnSpPr>
        <p:spPr bwMode="auto">
          <a:xfrm flipV="1">
            <a:off x="6148388" y="1098550"/>
            <a:ext cx="54006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6" name="AutoShape 4"/>
          <p:cNvCxnSpPr>
            <a:cxnSpLocks noChangeShapeType="1"/>
          </p:cNvCxnSpPr>
          <p:nvPr/>
        </p:nvCxnSpPr>
        <p:spPr bwMode="auto">
          <a:xfrm flipV="1">
            <a:off x="8202613" y="1360488"/>
            <a:ext cx="33464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27432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133475" y="603250"/>
            <a:ext cx="204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uk-UA" sz="2000" b="1">
                <a:solidFill>
                  <a:srgbClr val="A50021"/>
                </a:solidFill>
                <a:cs typeface="Times New Roman" pitchFamily="18" charset="0"/>
              </a:rPr>
              <a:t>Продуктивність</a:t>
            </a:r>
            <a:endParaRPr lang="uk-UA" sz="2000" b="1">
              <a:solidFill>
                <a:srgbClr val="A50021"/>
              </a:solidFill>
            </a:endParaRP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035300" y="882650"/>
            <a:ext cx="3252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k-UA" b="1">
                <a:solidFill>
                  <a:srgbClr val="A50021"/>
                </a:solidFill>
                <a:cs typeface="Times New Roman" pitchFamily="18" charset="0"/>
              </a:rPr>
              <a:t>Конкурентоспроможність</a:t>
            </a:r>
            <a:r>
              <a:rPr lang="uk-UA" b="1">
                <a:cs typeface="Times New Roman" pitchFamily="18" charset="0"/>
              </a:rPr>
              <a:t> </a:t>
            </a:r>
            <a:endParaRPr lang="uk-UA" b="1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6096000" y="1169986"/>
            <a:ext cx="238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uk-UA" b="1" dirty="0">
                <a:solidFill>
                  <a:srgbClr val="A50021"/>
                </a:solidFill>
                <a:cs typeface="Times New Roman" pitchFamily="18" charset="0"/>
              </a:rPr>
              <a:t>Сталий розвиток</a:t>
            </a:r>
            <a:r>
              <a:rPr lang="uk-UA" sz="1200" dirty="0">
                <a:cs typeface="Times New Roman" pitchFamily="18" charset="0"/>
              </a:rPr>
              <a:t> </a:t>
            </a:r>
            <a:endParaRPr lang="uk-UA" dirty="0"/>
          </a:p>
        </p:txBody>
      </p:sp>
      <p:graphicFrame>
        <p:nvGraphicFramePr>
          <p:cNvPr id="70010" name="Group 378"/>
          <p:cNvGraphicFramePr>
            <a:graphicFrameLocks noGrp="1"/>
          </p:cNvGraphicFramePr>
          <p:nvPr/>
        </p:nvGraphicFramePr>
        <p:xfrm>
          <a:off x="73890" y="1536699"/>
          <a:ext cx="12118110" cy="5189665"/>
        </p:xfrm>
        <a:graphic>
          <a:graphicData uri="http://schemas.openxmlformats.org/drawingml/2006/table">
            <a:tbl>
              <a:tblPr/>
              <a:tblGrid>
                <a:gridCol w="1232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4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8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3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0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25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73564">
                  <a:extLst>
                    <a:ext uri="{9D8B030D-6E8A-4147-A177-3AD203B41FA5}">
                      <a16:colId xmlns:a16="http://schemas.microsoft.com/office/drawing/2014/main" val="3350688405"/>
                    </a:ext>
                  </a:extLst>
                </a:gridCol>
                <a:gridCol w="1381155">
                  <a:extLst>
                    <a:ext uri="{9D8B030D-6E8A-4147-A177-3AD203B41FA5}">
                      <a16:colId xmlns:a16="http://schemas.microsoft.com/office/drawing/2014/main" val="1964898714"/>
                    </a:ext>
                  </a:extLst>
                </a:gridCol>
              </a:tblGrid>
              <a:tr h="8550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1973-1981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1981-1985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1985-1990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1990-1996 рр.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1996-2002рр.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2007рр.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2008-2014 рр.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2014-2018 рр. 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5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виробництва с.-г. продукції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Сприяння торгівлі та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збереження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Сільський розвиток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Зменшення виробництва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молочної промисловості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Продовольча безпека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збереження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Кредитування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Цінові гарантії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Зовнішня торгівля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Біопаливо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Боротьба з Інвазіями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платежі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Ринкова орієнтація ферм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Екологія та консервація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Енергетичні програми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Забезпечення продовольчої безпеки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сільських територій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програми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управління ризиками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Сільські території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Сталий розвиток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Дослідження, інновації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Органічне землеробство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Ліс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0011" name="Rectangle 379"/>
          <p:cNvSpPr>
            <a:spLocks noChangeArrowheads="1"/>
          </p:cNvSpPr>
          <p:nvPr/>
        </p:nvSpPr>
        <p:spPr bwMode="auto">
          <a:xfrm>
            <a:off x="1206500" y="0"/>
            <a:ext cx="1061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3200" b="1" dirty="0">
                <a:solidFill>
                  <a:srgbClr val="0000FF"/>
                </a:solidFill>
              </a:rPr>
              <a:t>Основні етапи розвитку аграрної політики</a:t>
            </a:r>
            <a:r>
              <a:rPr lang="uk-UA" sz="3200" dirty="0">
                <a:solidFill>
                  <a:srgbClr val="0000FF"/>
                </a:solidFill>
              </a:rPr>
              <a:t> </a:t>
            </a:r>
            <a:r>
              <a:rPr lang="uk-UA" sz="3200" b="1" dirty="0">
                <a:solidFill>
                  <a:srgbClr val="0000FF"/>
                </a:solidFill>
              </a:rPr>
              <a:t>США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5762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6"/>
            <a:ext cx="10910777" cy="68749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1965-1981 рр.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35AD275-AB30-6DE3-8A5F-DD89405DEA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6958" y="1307805"/>
          <a:ext cx="11632019" cy="50946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8835">
                  <a:extLst>
                    <a:ext uri="{9D8B030D-6E8A-4147-A177-3AD203B41FA5}">
                      <a16:colId xmlns:a16="http://schemas.microsoft.com/office/drawing/2014/main" val="2740788840"/>
                    </a:ext>
                  </a:extLst>
                </a:gridCol>
                <a:gridCol w="3078867">
                  <a:extLst>
                    <a:ext uri="{9D8B030D-6E8A-4147-A177-3AD203B41FA5}">
                      <a16:colId xmlns:a16="http://schemas.microsoft.com/office/drawing/2014/main" val="2004642383"/>
                    </a:ext>
                  </a:extLst>
                </a:gridCol>
                <a:gridCol w="3434317">
                  <a:extLst>
                    <a:ext uri="{9D8B030D-6E8A-4147-A177-3AD203B41FA5}">
                      <a16:colId xmlns:a16="http://schemas.microsoft.com/office/drawing/2014/main" val="3927205513"/>
                    </a:ext>
                  </a:extLst>
                </a:gridCol>
              </a:tblGrid>
              <a:tr h="340127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1965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1973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1981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572759"/>
                  </a:ext>
                </a:extLst>
              </a:tr>
              <a:tr h="64766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Програма платежів фермерам (компенсація можливих збитків внаслідок низьких ціни на продукцію, погодні умови чи економічні труднощі)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531894"/>
                  </a:ext>
                </a:extLst>
              </a:tr>
              <a:tr h="1125035">
                <a:tc>
                  <a:txBody>
                    <a:bodyPr/>
                    <a:lstStyle/>
                    <a:p>
                      <a:r>
                        <a:rPr lang="uk-UA" sz="2400" b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Заохочення досліджень та розвитку з метою поліпшення методів виробництва та продуктивності</a:t>
                      </a:r>
                      <a:endParaRPr lang="uk-UA" sz="24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Заохочення екологічного та ресурсозберігаючого виробництва</a:t>
                      </a:r>
                      <a:endParaRPr lang="uk-UA" sz="20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Субсидії на експорт</a:t>
                      </a:r>
                    </a:p>
                    <a:p>
                      <a:r>
                        <a:rPr lang="uk-UA" sz="18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Стратегії землекористування та екологічна підтримка</a:t>
                      </a:r>
                      <a:endParaRPr lang="uk-UA" sz="18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66924"/>
                  </a:ext>
                </a:extLst>
              </a:tr>
              <a:tr h="59155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  <a:endParaRPr lang="uk-UA" sz="24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27750"/>
                  </a:ext>
                </a:extLst>
              </a:tr>
              <a:tr h="59155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b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молодих фермерів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нових та молодих фермерів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для молодих фермерів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835179"/>
                  </a:ext>
                </a:extLst>
              </a:tr>
              <a:tr h="113784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Регулювання виробництва для збалансування пропозиції та попиту на ринку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Регулювання виробництва для збалансування пропозиції та попиту на ринку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uk-UA" sz="18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регулювання виробництва</a:t>
                      </a:r>
                      <a:endParaRPr lang="uk-UA" sz="18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795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495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693"/>
            <a:ext cx="10910777" cy="8612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1985-1996 рр.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37416-E891-557B-01D5-01481125C5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5693" y="956931"/>
          <a:ext cx="12096307" cy="5962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38">
                  <a:extLst>
                    <a:ext uri="{9D8B030D-6E8A-4147-A177-3AD203B41FA5}">
                      <a16:colId xmlns:a16="http://schemas.microsoft.com/office/drawing/2014/main" val="253073005"/>
                    </a:ext>
                  </a:extLst>
                </a:gridCol>
                <a:gridCol w="4113467">
                  <a:extLst>
                    <a:ext uri="{9D8B030D-6E8A-4147-A177-3AD203B41FA5}">
                      <a16:colId xmlns:a16="http://schemas.microsoft.com/office/drawing/2014/main" val="3389608070"/>
                    </a:ext>
                  </a:extLst>
                </a:gridCol>
                <a:gridCol w="4032102">
                  <a:extLst>
                    <a:ext uri="{9D8B030D-6E8A-4147-A177-3AD203B41FA5}">
                      <a16:colId xmlns:a16="http://schemas.microsoft.com/office/drawing/2014/main" val="3684711355"/>
                    </a:ext>
                  </a:extLst>
                </a:gridCol>
              </a:tblGrid>
              <a:tr h="390012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1985 р.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1996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39051"/>
                  </a:ext>
                </a:extLst>
              </a:tr>
              <a:tr h="1050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платежі фермерам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молодих фермерів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цін та платежі фермерам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молодих фермерів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Зміни в системі підтримки цін:</a:t>
                      </a:r>
                      <a:endParaRPr lang="uk-UA" sz="1600" b="0" i="0" kern="1200" noProof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відмова від цінових гарантій на користь запровадження (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direct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payments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незалежно від ринкових умов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64394"/>
                  </a:ext>
                </a:extLst>
              </a:tr>
              <a:tr h="1050032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протидії ерозії ґрунтів, забезпечення якості води та захисту середовища існування дикої природи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органічного сільського господарства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Зміни в програмах страхування врожаю: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 ефективний захист від природних катастроф та ринкових коливань.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8241"/>
                  </a:ext>
                </a:extLst>
              </a:tr>
              <a:tr h="810024">
                <a:tc>
                  <a:txBody>
                    <a:bodyPr/>
                    <a:lstStyle/>
                    <a:p>
                      <a:r>
                        <a:rPr lang="uk-UA" sz="16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забезпечення продовольчої безпеки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платежі за землекористування: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Запровадження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Freedom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b="1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Far</a:t>
                      </a: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 ринкова орієнтація і зменшення втручання уряду в регулювання цін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473765"/>
                  </a:ext>
                </a:extLst>
              </a:tr>
              <a:tr h="360011">
                <a:tc>
                  <a:txBody>
                    <a:bodyPr/>
                    <a:lstStyle/>
                    <a:p>
                      <a:r>
                        <a:rPr lang="uk-UA" sz="16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розширення експорту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зменшення виробництва: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та консерваційні заходи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53052"/>
                  </a:ext>
                </a:extLst>
              </a:tr>
              <a:tr h="900027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оплати в натуральній формі 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для молочної та м'ясної промисловості: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Спрощення програм: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більша автономія для фермерів у прийнятті рішень.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72600"/>
                  </a:ext>
                </a:extLst>
              </a:tr>
              <a:tr h="570017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сільськогосподарського кредитування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Розширення програм харчування та харчової допомоги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експорту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52519"/>
                  </a:ext>
                </a:extLst>
              </a:tr>
              <a:tr h="770914">
                <a:tc>
                  <a:txBody>
                    <a:bodyPr/>
                    <a:lstStyle/>
                    <a:p>
                      <a:r>
                        <a:rPr lang="uk-UA" sz="1600" b="0" i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Вимоги до фермерів щодо дотримання природоохоронної практики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Продовольчі програми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679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1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3AE5E0-7F25-BB02-2A85-4CDBD110D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5693"/>
            <a:ext cx="10910777" cy="861237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законів США про сільське господарство за 2002-2014 рр.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94737416-E891-557B-01D5-01481125C52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7846" y="956931"/>
          <a:ext cx="12096307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0738">
                  <a:extLst>
                    <a:ext uri="{9D8B030D-6E8A-4147-A177-3AD203B41FA5}">
                      <a16:colId xmlns:a16="http://schemas.microsoft.com/office/drawing/2014/main" val="253073005"/>
                    </a:ext>
                  </a:extLst>
                </a:gridCol>
                <a:gridCol w="4113467">
                  <a:extLst>
                    <a:ext uri="{9D8B030D-6E8A-4147-A177-3AD203B41FA5}">
                      <a16:colId xmlns:a16="http://schemas.microsoft.com/office/drawing/2014/main" val="3389608070"/>
                    </a:ext>
                  </a:extLst>
                </a:gridCol>
                <a:gridCol w="4032102">
                  <a:extLst>
                    <a:ext uri="{9D8B030D-6E8A-4147-A177-3AD203B41FA5}">
                      <a16:colId xmlns:a16="http://schemas.microsoft.com/office/drawing/2014/main" val="3684711355"/>
                    </a:ext>
                  </a:extLst>
                </a:gridCol>
              </a:tblGrid>
              <a:tr h="356809"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 р.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 р.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39051"/>
                  </a:ext>
                </a:extLst>
              </a:tr>
              <a:tr h="1180214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фермерів:</a:t>
                      </a:r>
                      <a:endParaRPr lang="uk-UA" sz="1600" b="0" i="0" kern="1200" noProof="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різноманітні програми підтримки для фермерів, включаючи цінові гарантії та прямі платежі для забезпечення стабільного доходу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фермерів: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цінові гарантії, прямі платежі та інші заходи для забезпечення стабільного доходу.</a:t>
                      </a:r>
                      <a:endParaRPr lang="uk-UA" sz="1600" b="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Підтримки Фермерів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64394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захисту виробників від ризиків, пов'язаних з погодою та ринковими умовами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страхування врожаю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Програма «Продовольча безпека </a:t>
                      </a:r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для найменш забезпечених шарів населення»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8241"/>
                  </a:ext>
                </a:extLst>
              </a:tr>
              <a:tr h="1180214"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інфраструктурного розвитку та підтримки сільських громад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Розвитку Сільських Регіонів</a:t>
                      </a:r>
                    </a:p>
                    <a:p>
                      <a:r>
                        <a:rPr lang="uk-UA" sz="16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Стимулювання використання відновлювальних джерел енергії.</a:t>
                      </a: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473765"/>
                  </a:ext>
                </a:extLst>
              </a:tr>
              <a:tr h="9606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Екологічні та консерваційні програми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Торговельні програми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 експортних стимулів для американських сільгосппродуктів</a:t>
                      </a:r>
                      <a:endParaRPr lang="uk-UA" sz="160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Енергетичні програми: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виробництва </a:t>
                      </a:r>
                      <a:r>
                        <a:rPr lang="uk-UA" sz="1600" b="0" i="0" kern="1200" noProof="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біоенергії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та альтернативних видів енергії на сільських територіях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Торговельні та Експортні Програми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Підтримка Споживання Органічних Продуктів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Лісові Програми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653052"/>
                  </a:ext>
                </a:extLst>
              </a:tr>
              <a:tr h="521490">
                <a:tc>
                  <a:txBody>
                    <a:bodyPr/>
                    <a:lstStyle/>
                    <a:p>
                      <a:r>
                        <a:rPr lang="uk-UA" sz="16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безпека: </a:t>
                      </a:r>
                      <a:r>
                        <a:rPr lang="uk-UA" sz="16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найбільш вразливих верств населення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Консерваційні заходи: </a:t>
                      </a:r>
                      <a:r>
                        <a:rPr lang="uk-UA" sz="1600" b="0" i="0" kern="1200" noProof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програми консервації ґрунтів і водних ресурсів.</a:t>
                      </a:r>
                      <a:endParaRPr lang="uk-UA" sz="1600" b="0" noProof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Положення щодо Кормів та Зоотехнії</a:t>
                      </a:r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uk-UA" sz="16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72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903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2BC142-B22B-8661-9522-F4A3E1A22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18255"/>
            <a:ext cx="10515600" cy="1325563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характеристики закону США про сільське господарство за 2018 р.</a:t>
            </a:r>
            <a:endParaRPr lang="uk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D823D6-B13E-6A11-E73F-2B96BFD74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1343818"/>
            <a:ext cx="11338560" cy="5252054"/>
          </a:xfrm>
        </p:spPr>
        <p:txBody>
          <a:bodyPr/>
          <a:lstStyle/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підтримки фермерів 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 метою стабілізації їх доходів</a:t>
            </a:r>
            <a:r>
              <a:rPr lang="uk-UA" sz="20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підтримка цін та інші інструменти управління ризиками)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страхування врожаю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консервації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харчування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Розвиток сільських територій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Програми Дослідження </a:t>
            </a:r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сприяння інноваціям, технологічному розвитку та розповсюдженню знань в галузі сільського господарства</a:t>
            </a:r>
          </a:p>
          <a:p>
            <a:r>
              <a:rPr lang="uk-UA" sz="2000" b="0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Легалізація вирощування промислових конопель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Підтримка скотарства та молочної промисловості: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Торгівельні та експортні програми</a:t>
            </a: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Органічне сільське господарство</a:t>
            </a:r>
          </a:p>
          <a:p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Генетично модифіковані організми (</a:t>
            </a:r>
            <a:r>
              <a:rPr lang="uk-UA" sz="20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ГМО</a:t>
            </a:r>
            <a:r>
              <a:rPr lang="uk-UA" sz="20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</a:t>
            </a: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uk-UA" sz="2000" b="1" i="0" kern="1200" dirty="0">
                <a:solidFill>
                  <a:schemeClr val="dk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Лісові програми</a:t>
            </a:r>
            <a:endParaRPr lang="uk-UA" sz="2000" b="0" i="0" kern="1200" dirty="0">
              <a:solidFill>
                <a:schemeClr val="dk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2800" b="0" i="0" kern="1200" dirty="0">
              <a:solidFill>
                <a:schemeClr val="dk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2400" b="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36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ЗМІСТ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704" y="1690688"/>
            <a:ext cx="11618913" cy="5075237"/>
          </a:xfrm>
        </p:spPr>
        <p:txBody>
          <a:bodyPr>
            <a:normAutofit/>
          </a:bodyPr>
          <a:lstStyle/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Основні етапи формування та розвитку аграрної політики США</a:t>
            </a: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Зміст, напрями та механізми реалізації аграрної політики США</a:t>
            </a:r>
          </a:p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Значення аграрної політики для національної та глобальної продовольчої безпеки</a:t>
            </a:r>
          </a:p>
          <a:p>
            <a:pPr marL="533400" indent="-533400">
              <a:lnSpc>
                <a:spcPct val="80000"/>
              </a:lnSpc>
              <a:buFont typeface="Calibri Light"/>
              <a:buAutoNum type="arabicPeriod"/>
            </a:pPr>
            <a:r>
              <a:rPr lang="uk-UA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Виклики та перспективи аграрної політики США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Arial" charset="0"/>
              <a:buNone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741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8913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989013"/>
            <a:ext cx="11752263" cy="572942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	</a:t>
            </a: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Кількість фермерських господарств</a:t>
            </a:r>
            <a:r>
              <a:rPr lang="uk-UA" altLang="ru-RU" sz="3200" dirty="0">
                <a:latin typeface="Arial" charset="0"/>
                <a:sym typeface="Symbol" pitchFamily="18" charset="2"/>
              </a:rPr>
              <a:t>: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1935 р. – 6,8 млн 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2021 р. – 2,01 млн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2024 р. – 1,880 млн</a:t>
            </a:r>
          </a:p>
          <a:p>
            <a:pPr eaLnBrk="1" hangingPunct="1">
              <a:buNone/>
            </a:pP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Середній розмір ферми: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1973 р. –178 га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 2021 р. – 180 га </a:t>
            </a:r>
          </a:p>
          <a:p>
            <a:pPr eaLnBrk="1" hangingPunct="1"/>
            <a:r>
              <a:rPr lang="uk-UA" altLang="ru-RU" sz="3200" dirty="0">
                <a:latin typeface="Arial" charset="0"/>
                <a:sym typeface="Symbol" pitchFamily="18" charset="2"/>
              </a:rPr>
              <a:t>2024 р. – 188,6 га</a:t>
            </a:r>
          </a:p>
          <a:p>
            <a:pPr eaLnBrk="1" hangingPunct="1">
              <a:buNone/>
            </a:pPr>
            <a:r>
              <a:rPr lang="uk-UA" altLang="ru-RU" sz="3200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Площа с.-г. угідь – 354,6 млн га (2024 р.)</a:t>
            </a:r>
          </a:p>
          <a:p>
            <a:pPr eaLnBrk="1" hangingPunct="1">
              <a:buNone/>
            </a:pPr>
            <a:r>
              <a:rPr lang="uk-UA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Валова продукція сільського господарства США - 2% </a:t>
            </a:r>
            <a:r>
              <a:rPr lang="uk-UA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ВВП</a:t>
            </a:r>
            <a:r>
              <a:rPr lang="uk-UA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1" hangingPunct="1">
              <a:buFont typeface="Wingdings" pitchFamily="2" charset="2"/>
              <a:buNone/>
            </a:pPr>
            <a:endParaRPr lang="uk-UA" altLang="ru-RU" sz="3200" dirty="0">
              <a:latin typeface="Arial" charset="0"/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endParaRPr lang="en-GB" altLang="ru-RU" dirty="0">
              <a:latin typeface="Arial" charset="0"/>
              <a:sym typeface="Symbol" pitchFamily="18" charset="2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791322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75406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868" y="800100"/>
            <a:ext cx="11752263" cy="58689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</a:t>
            </a:r>
            <a:r>
              <a:rPr lang="uk-UA" altLang="ru-RU" sz="2400" dirty="0">
                <a:latin typeface="Arial" charset="0"/>
                <a:sym typeface="Symbol" pitchFamily="18" charset="2"/>
              </a:rPr>
              <a:t>Станом на 2024 р. безпосередньо з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айнято в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с.г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1,2% населення, або 2,6 млн осіб. Один працівник у сільському господарстві, може прогодувати в середньому 166 осіб. Забезпечено роботою понад 22,1 млн американців або 10,4% загальної зайнятості</a:t>
            </a:r>
            <a:r>
              <a:rPr lang="uk-UA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	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На США припадає 25% світового експорту кукурудзи, 11% – пшениці, 26% – бавовни. </a:t>
            </a:r>
            <a:endParaRPr lang="en-US" altLang="ru-RU" sz="2400" dirty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		</a:t>
            </a:r>
            <a:r>
              <a:rPr lang="uk-UA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Експорт агропродовольства: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2008 р. – 115,5 млрд.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дол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США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2024 р. – 176,0 млрд. </a:t>
            </a:r>
            <a:r>
              <a:rPr lang="uk-UA" altLang="ru-RU" sz="2400" dirty="0" err="1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дол</a:t>
            </a:r>
            <a:r>
              <a:rPr lang="uk-UA" altLang="ru-RU" sz="2400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. США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Найбільші імпортери агропродовольства зі США (2024р.):</a:t>
            </a:r>
          </a:p>
          <a:p>
            <a:pPr eaLnBrk="1" hangingPunct="1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Мексика - 30,3 млрд дол </a:t>
            </a:r>
          </a:p>
          <a:p>
            <a:pPr eaLnBrk="1" hangingPunct="1"/>
            <a:r>
              <a:rPr lang="ru-RU" altLang="ru-RU" sz="2400" b="1" dirty="0"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Канада – 28,4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млрд дол </a:t>
            </a: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  <a:sym typeface="Symbol" pitchFamily="18" charset="2"/>
            </a:endParaRPr>
          </a:p>
          <a:p>
            <a:pPr eaLnBrk="1" hangingPunct="1"/>
            <a:r>
              <a:rPr lang="ru-RU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Китай –   24,7 млрд дол США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Імпорт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itchFamily="18" charset="2"/>
              </a:rPr>
              <a:t>агропродовольства: 263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дол (2024 р.)</a:t>
            </a:r>
            <a:endParaRPr lang="ru-RU" sz="2400" b="1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9602135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E0033-89B0-A123-9FE7-D8D6BF090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97" y="204281"/>
            <a:ext cx="11595169" cy="856035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Внесок сільського господарства США у </a:t>
            </a:r>
            <a:r>
              <a:rPr lang="uk-UA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ВВП</a:t>
            </a:r>
            <a:r>
              <a:rPr lang="uk-UA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зайнятість населення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8D1B32CF-EB75-3F34-30D7-5D373E7E4AB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 descr="What is agriculture's share of the overall U.S. economy?">
            <a:extLst>
              <a:ext uri="{FF2B5EF4-FFF2-40B4-BE49-F238E27FC236}">
                <a16:creationId xmlns:a16="http://schemas.microsoft.com/office/drawing/2014/main" id="{F890B2BC-5CBF-9163-2FD6-4CBDCB172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97" y="1381152"/>
            <a:ext cx="5898003" cy="4705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griculture and its related industries provide 10.4 percent of U.S. employment">
            <a:extLst>
              <a:ext uri="{FF2B5EF4-FFF2-40B4-BE49-F238E27FC236}">
                <a16:creationId xmlns:a16="http://schemas.microsoft.com/office/drawing/2014/main" id="{DC999567-8C76-A5AB-66C0-828400DB7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5626" y="1381153"/>
            <a:ext cx="5476672" cy="4494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0137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DB09E6-D212-014E-34AF-961EB3D18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3872" y="64877"/>
            <a:ext cx="5972782" cy="836579"/>
          </a:xfrm>
        </p:spPr>
        <p:txBody>
          <a:bodyPr>
            <a:normAutofit/>
          </a:bodyPr>
          <a:lstStyle/>
          <a:p>
            <a:pPr algn="ctr"/>
            <a:r>
              <a:rPr lang="uk-UA" sz="2000" b="1" i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Частка споживчих витрат домогосподарств США за основними категоріями, 2022 р</a:t>
            </a:r>
            <a:endParaRPr lang="uk-UA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Food rose to 12.8 percent of U.S. households’ expenditures in 2022">
            <a:extLst>
              <a:ext uri="{FF2B5EF4-FFF2-40B4-BE49-F238E27FC236}">
                <a16:creationId xmlns:a16="http://schemas.microsoft.com/office/drawing/2014/main" id="{E232AD3A-C3A3-A8BB-7859-1E61866E5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3872" y="1035997"/>
            <a:ext cx="6185153" cy="494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 descr="Meat and poultry plants employed about a third of U.S. food and beverage manufacturing employees in 2021">
            <a:extLst>
              <a:ext uri="{FF2B5EF4-FFF2-40B4-BE49-F238E27FC236}">
                <a16:creationId xmlns:a16="http://schemas.microsoft.com/office/drawing/2014/main" id="{FE084BF5-7186-0479-8597-1682CEE87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5997"/>
            <a:ext cx="5812558" cy="49481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7A181AA-64D5-FD8A-8B84-348EFB1AB5A2}"/>
              </a:ext>
            </a:extLst>
          </p:cNvPr>
          <p:cNvSpPr txBox="1">
            <a:spLocks/>
          </p:cNvSpPr>
          <p:nvPr/>
        </p:nvSpPr>
        <p:spPr>
          <a:xfrm>
            <a:off x="-80112" y="64877"/>
            <a:ext cx="5972782" cy="8365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працівників виробництва харчових продуктів і напоїв у США за галузями, 2022 р</a:t>
            </a:r>
          </a:p>
        </p:txBody>
      </p:sp>
    </p:spTree>
    <p:extLst>
      <p:ext uri="{BB962C8B-B14F-4D97-AF65-F5344CB8AC3E}">
        <p14:creationId xmlns:p14="http://schemas.microsoft.com/office/powerpoint/2010/main" val="958783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7A8F26-5FF1-5296-25EC-0C1DD470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496111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підтримка сільського господарства США, млрд. </a:t>
            </a:r>
            <a:r>
              <a:rPr lang="uk-UA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</a:t>
            </a:r>
            <a:r>
              <a:rPr lang="uk-UA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США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354FCE8-AA1C-0EFD-A5A9-C1D2B8894D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913823"/>
              </p:ext>
            </p:extLst>
          </p:nvPr>
        </p:nvGraphicFramePr>
        <p:xfrm>
          <a:off x="223736" y="408562"/>
          <a:ext cx="11559703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909">
                  <a:extLst>
                    <a:ext uri="{9D8B030D-6E8A-4147-A177-3AD203B41FA5}">
                      <a16:colId xmlns:a16="http://schemas.microsoft.com/office/drawing/2014/main" val="2082450159"/>
                    </a:ext>
                  </a:extLst>
                </a:gridCol>
                <a:gridCol w="1422240">
                  <a:extLst>
                    <a:ext uri="{9D8B030D-6E8A-4147-A177-3AD203B41FA5}">
                      <a16:colId xmlns:a16="http://schemas.microsoft.com/office/drawing/2014/main" val="3819001311"/>
                    </a:ext>
                  </a:extLst>
                </a:gridCol>
                <a:gridCol w="1999690">
                  <a:extLst>
                    <a:ext uri="{9D8B030D-6E8A-4147-A177-3AD203B41FA5}">
                      <a16:colId xmlns:a16="http://schemas.microsoft.com/office/drawing/2014/main" val="2500080501"/>
                    </a:ext>
                  </a:extLst>
                </a:gridCol>
                <a:gridCol w="1848706">
                  <a:extLst>
                    <a:ext uri="{9D8B030D-6E8A-4147-A177-3AD203B41FA5}">
                      <a16:colId xmlns:a16="http://schemas.microsoft.com/office/drawing/2014/main" val="1382901349"/>
                    </a:ext>
                  </a:extLst>
                </a:gridCol>
                <a:gridCol w="2256353">
                  <a:extLst>
                    <a:ext uri="{9D8B030D-6E8A-4147-A177-3AD203B41FA5}">
                      <a16:colId xmlns:a16="http://schemas.microsoft.com/office/drawing/2014/main" val="735380147"/>
                    </a:ext>
                  </a:extLst>
                </a:gridCol>
                <a:gridCol w="1575881">
                  <a:extLst>
                    <a:ext uri="{9D8B030D-6E8A-4147-A177-3AD203B41FA5}">
                      <a16:colId xmlns:a16="http://schemas.microsoft.com/office/drawing/2014/main" val="3126755254"/>
                    </a:ext>
                  </a:extLst>
                </a:gridCol>
                <a:gridCol w="1121924">
                  <a:extLst>
                    <a:ext uri="{9D8B030D-6E8A-4147-A177-3AD203B41FA5}">
                      <a16:colId xmlns:a16="http://schemas.microsoft.com/office/drawing/2014/main" val="1806999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виплати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Субсидії на страхування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збереження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Допомога при стихійних лихах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Інші програми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7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9940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1256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6916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2862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513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4C178A2-1390-3394-9993-05A7387611A4}"/>
              </a:ext>
            </a:extLst>
          </p:cNvPr>
          <p:cNvSpPr txBox="1">
            <a:spLocks/>
          </p:cNvSpPr>
          <p:nvPr/>
        </p:nvSpPr>
        <p:spPr>
          <a:xfrm>
            <a:off x="0" y="3178352"/>
            <a:ext cx="12191999" cy="321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 прямих виплат на підтримку сільського господарства США, млрд. </a:t>
            </a:r>
            <a:r>
              <a:rPr lang="uk-UA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</a:t>
            </a:r>
            <a:r>
              <a:rPr lang="uk-UA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США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DEC02D3-5973-9043-0130-CEE4F5BB89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52656"/>
              </p:ext>
            </p:extLst>
          </p:nvPr>
        </p:nvGraphicFramePr>
        <p:xfrm>
          <a:off x="107005" y="3586914"/>
          <a:ext cx="11676434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5489">
                  <a:extLst>
                    <a:ext uri="{9D8B030D-6E8A-4147-A177-3AD203B41FA5}">
                      <a16:colId xmlns:a16="http://schemas.microsoft.com/office/drawing/2014/main" val="1038697368"/>
                    </a:ext>
                  </a:extLst>
                </a:gridCol>
                <a:gridCol w="2577829">
                  <a:extLst>
                    <a:ext uri="{9D8B030D-6E8A-4147-A177-3AD203B41FA5}">
                      <a16:colId xmlns:a16="http://schemas.microsoft.com/office/drawing/2014/main" val="3409884267"/>
                    </a:ext>
                  </a:extLst>
                </a:gridCol>
                <a:gridCol w="3374232">
                  <a:extLst>
                    <a:ext uri="{9D8B030D-6E8A-4147-A177-3AD203B41FA5}">
                      <a16:colId xmlns:a16="http://schemas.microsoft.com/office/drawing/2014/main" val="2706907873"/>
                    </a:ext>
                  </a:extLst>
                </a:gridCol>
                <a:gridCol w="3238572">
                  <a:extLst>
                    <a:ext uri="{9D8B030D-6E8A-4147-A177-3AD203B41FA5}">
                      <a16:colId xmlns:a16="http://schemas.microsoft.com/office/drawing/2014/main" val="480896931"/>
                    </a:ext>
                  </a:extLst>
                </a:gridCol>
                <a:gridCol w="1610312">
                  <a:extLst>
                    <a:ext uri="{9D8B030D-6E8A-4147-A177-3AD203B41FA5}">
                      <a16:colId xmlns:a16="http://schemas.microsoft.com/office/drawing/2014/main" val="37225994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Рік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компенсаційні виплати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Підтримка в рамках 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Farm Bill (PLC</a:t>
                      </a:r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ARS)</a:t>
                      </a:r>
                      <a:endParaRPr lang="uk-UA" sz="2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реагування на пандемію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031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017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927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489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199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557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7460A-7F46-E9C0-E737-23940652D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607" y="154918"/>
            <a:ext cx="11049000" cy="780503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Зміст, напрями та механізми реалізації </a:t>
            </a:r>
            <a:r>
              <a:rPr lang="uk-UA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</a:t>
            </a:r>
            <a:r>
              <a:rPr lang="uk-U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США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CD8814D-3101-11D3-532B-76E82E9FFF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9605933"/>
              </p:ext>
            </p:extLst>
          </p:nvPr>
        </p:nvGraphicFramePr>
        <p:xfrm>
          <a:off x="131379" y="935421"/>
          <a:ext cx="11929241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592">
                  <a:extLst>
                    <a:ext uri="{9D8B030D-6E8A-4147-A177-3AD203B41FA5}">
                      <a16:colId xmlns:a16="http://schemas.microsoft.com/office/drawing/2014/main" val="2590448842"/>
                    </a:ext>
                  </a:extLst>
                </a:gridCol>
                <a:gridCol w="279582">
                  <a:extLst>
                    <a:ext uri="{9D8B030D-6E8A-4147-A177-3AD203B41FA5}">
                      <a16:colId xmlns:a16="http://schemas.microsoft.com/office/drawing/2014/main" val="315571873"/>
                    </a:ext>
                  </a:extLst>
                </a:gridCol>
                <a:gridCol w="3786256">
                  <a:extLst>
                    <a:ext uri="{9D8B030D-6E8A-4147-A177-3AD203B41FA5}">
                      <a16:colId xmlns:a16="http://schemas.microsoft.com/office/drawing/2014/main" val="2744113602"/>
                    </a:ext>
                  </a:extLst>
                </a:gridCol>
                <a:gridCol w="429239">
                  <a:extLst>
                    <a:ext uri="{9D8B030D-6E8A-4147-A177-3AD203B41FA5}">
                      <a16:colId xmlns:a16="http://schemas.microsoft.com/office/drawing/2014/main" val="1351555300"/>
                    </a:ext>
                  </a:extLst>
                </a:gridCol>
                <a:gridCol w="3174572">
                  <a:extLst>
                    <a:ext uri="{9D8B030D-6E8A-4147-A177-3AD203B41FA5}">
                      <a16:colId xmlns:a16="http://schemas.microsoft.com/office/drawing/2014/main" val="1038443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ЗМІСТ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НАПРЯМИ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МЕХАНІЗМИ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503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Підтримка доходів фермерів.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Страхування врожаю та управління ризиками.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Розвиток сільських територій.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Продовольчі програми для населення (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SNAP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Екологічні та природоохоронні заходи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Прямі платежі та субсидії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Кредитування та програми підтримки фермерів.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Державні закупівлі та продовольчі резерви.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Стимулювання експорту аграрної продукції.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Інновації та 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цифровізація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аграрного виробництва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Інтервенційні та стабілізаційні програми.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Системи квот і митного регулювання.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 сталого розвитку (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conservation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2400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programs</a:t>
                      </a: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uk-UA" sz="2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Фінансово-кредитні інструменти та гарантії</a:t>
                      </a:r>
                      <a:endParaRPr lang="uk-UA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085750"/>
                  </a:ext>
                </a:extLst>
              </a:tr>
            </a:tbl>
          </a:graphicData>
        </a:graphic>
      </p:graphicFrame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C46E6F7D-3AE5-7681-658B-D80ECD4782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53831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309047-DBCD-DEE7-DDCB-9971DB45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62" y="18256"/>
            <a:ext cx="11984476" cy="818324"/>
          </a:xfrm>
        </p:spPr>
        <p:txBody>
          <a:bodyPr>
            <a:noAutofit/>
          </a:bodyPr>
          <a:lstStyle/>
          <a:p>
            <a:pPr algn="ctr"/>
            <a:r>
              <a:rPr lang="uk-UA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Механізм підтримки фермерів через прямі виплати в США: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518E0-05D8-A34E-EB56-552EF230D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62" y="953312"/>
            <a:ext cx="11984476" cy="577822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sz="42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Програма "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Agriculture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" (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ARC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) – «Покриття с.-г. ризиків»</a:t>
            </a: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Платежі фермерам здійснюються на основі різниці між фактичним і гарантованим доходом від вирощуваних культур. </a:t>
            </a:r>
          </a:p>
          <a:p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Мета - захистити фермерів від значних втрат доходу через зниження цін на ринку або неврожай.</a:t>
            </a:r>
          </a:p>
          <a:p>
            <a:pPr marL="0" indent="0">
              <a:buNone/>
            </a:pPr>
            <a:r>
              <a:rPr lang="uk-UA" sz="4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Програма "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Price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" (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PLC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uk-UA" sz="4200" b="1" dirty="0">
                <a:latin typeface="Arial" panose="020B0604020202020204" pitchFamily="34" charset="0"/>
                <a:cs typeface="Arial" panose="020B0604020202020204" pitchFamily="34" charset="0"/>
              </a:rPr>
              <a:t>«Програма компенсації втрат через зниження цін"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Забезпечує компенсацію, коли ринкові ціни на певні культури падають нижче за встановлені цінові пороги.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Дозволяє фермеру отримати різницю між поточною ціною і встановленою підтримуваною ціною.</a:t>
            </a:r>
          </a:p>
          <a:p>
            <a:pPr marL="0" indent="0">
              <a:buNone/>
            </a:pPr>
            <a:r>
              <a:rPr lang="uk-UA" sz="4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Прямі виплати від Корпорації Кредитування Сільськогосподарської Продукції (CCC)</a:t>
            </a: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CCC використовує державні кошти для надання фермерам прямих субсидій та кредитів.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Фермери можуть використовувати свою продукцію як заставу для отримання кредиту і мати можливість погасити його за пільговою ціною.</a:t>
            </a:r>
          </a:p>
          <a:p>
            <a:pPr marL="0" indent="0">
              <a:buNone/>
            </a:pPr>
            <a:r>
              <a:rPr lang="ru-RU" sz="42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Додаткові програми допомоги</a:t>
            </a: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У випадках стихійних лих або неврожаю фермери отримують додаткову екстрену допомогу через спеціальні програми, такі як </a:t>
            </a:r>
            <a:r>
              <a:rPr lang="uk-UA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Emergency</a:t>
            </a:r>
            <a:r>
              <a:rPr lang="uk-UA" sz="4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Relief</a:t>
            </a:r>
            <a:r>
              <a:rPr lang="uk-UA" sz="4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i="1" dirty="0" err="1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4400" dirty="0" err="1">
                <a:latin typeface="Arial" panose="020B0604020202020204" pitchFamily="34" charset="0"/>
                <a:cs typeface="Arial" panose="020B0604020202020204" pitchFamily="34" charset="0"/>
              </a:rPr>
              <a:t>ERP</a:t>
            </a:r>
            <a:r>
              <a:rPr lang="uk-UA" sz="4400" dirty="0">
                <a:latin typeface="Arial" panose="020B0604020202020204" pitchFamily="34" charset="0"/>
                <a:cs typeface="Arial" panose="020B0604020202020204" pitchFamily="34" charset="0"/>
              </a:rPr>
              <a:t>) - </a:t>
            </a:r>
            <a:r>
              <a:rPr lang="ru-RU" sz="42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4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Програма</a:t>
            </a:r>
            <a:r>
              <a:rPr lang="ru-RU" sz="4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b="1" dirty="0" err="1">
                <a:latin typeface="Arial" panose="020B0604020202020204" pitchFamily="34" charset="0"/>
                <a:cs typeface="Arial" panose="020B0604020202020204" pitchFamily="34" charset="0"/>
              </a:rPr>
              <a:t>екстреної</a:t>
            </a:r>
            <a:r>
              <a:rPr lang="ru-RU" sz="4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b="1" dirty="0" err="1">
                <a:latin typeface="Arial" panose="020B0604020202020204" pitchFamily="34" charset="0"/>
                <a:cs typeface="Arial" panose="020B0604020202020204" pitchFamily="34" charset="0"/>
              </a:rPr>
              <a:t>допомоги</a:t>
            </a:r>
            <a:r>
              <a:rPr lang="ru-RU" sz="4200" b="1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ru-RU" sz="4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3872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81115-C1D4-0158-05FF-0B2D7A9A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01208" cy="37937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 програми підтримки сільськогосподарських виробників США: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464251-A72F-25BF-ED3A-DEA07FABB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81" y="505838"/>
            <a:ext cx="11780196" cy="6079788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k-UA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Ціноутворення та регулювання цін на сільськогосподарську продукцію в США</a:t>
            </a:r>
            <a:endParaRPr lang="uk-UA" sz="22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0000"/>
              </a:lnSpc>
              <a:buFont typeface="Symbol" panose="05050102010706020507" pitchFamily="18" charset="2"/>
              <a:buChar char=""/>
            </a:pPr>
            <a:r>
              <a:rPr lang="uk-UA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Мінімальні ціни</a:t>
            </a:r>
            <a:r>
              <a:rPr lang="uk-UA" sz="22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Для деяких видів продукції, таких як молочна продукція, встановлюються мінімальні ціни, які гарантують виробникам мінімальний дохід. Якщо ринкові ціни падають нижче цього рівня, держава виплачує різницю через відповідні програми.</a:t>
            </a:r>
            <a:endParaRPr lang="ru-UA" sz="2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uk-UA" sz="2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Цільові ціни</a:t>
            </a:r>
            <a:r>
              <a:rPr lang="uk-UA" sz="22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 рамках програми </a:t>
            </a:r>
            <a:r>
              <a:rPr lang="uk-UA" sz="2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PLC</a:t>
            </a:r>
            <a:r>
              <a:rPr lang="uk-UA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Програми компенсації втрат через зниження цін</a:t>
            </a:r>
            <a:r>
              <a:rPr lang="uk-UA" sz="2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встановлюються так звані "цільові ціни" для ключових культур. Якщо ринкова ціна падає нижче цільової, фермери отримують компенсацію через державні програми.</a:t>
            </a:r>
          </a:p>
          <a:p>
            <a:pPr marL="0" indent="0">
              <a:buNone/>
            </a:pP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2. Програми страхування цін на врожай. </a:t>
            </a:r>
          </a:p>
          <a:p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Державні програми страхування цін на врожай дозволяють фермерам захищати себе від різких падінь цін або низької врожайності. Програма 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Crop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Revenue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Coverage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CRC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Страхування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доходу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врожаю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є прикладом цього, де страхові виплати здійснюються у випадку, якщо фактичний дохід фермера нижчий за встановлений </a:t>
            </a:r>
            <a:r>
              <a:rPr 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рівень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Субсидії на страхування врожаю.</a:t>
            </a: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Через Федеральну корпорацію страхування врожаю (</a:t>
            </a:r>
            <a:r>
              <a:rPr lang="uk-UA" sz="2200" dirty="0" err="1">
                <a:latin typeface="Arial" panose="020B0604020202020204" pitchFamily="34" charset="0"/>
                <a:cs typeface="Arial" panose="020B0604020202020204" pitchFamily="34" charset="0"/>
              </a:rPr>
              <a:t>FCIC</a:t>
            </a: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) фермери отримують субсидовані страхові поліси, що дозволяють їм страхувати свою продукцію від цінових коливань або несприятливих погодних умов. Держава субсидує премії за страхування, що знижує фінансові ризики фермерів.</a:t>
            </a:r>
          </a:p>
          <a:p>
            <a:pPr marL="0" indent="0">
              <a:buNone/>
            </a:pP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Програми зберігання зернових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Через програми, як-от 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Loan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Deficiency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Payments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LDP</a:t>
            </a:r>
            <a:r>
              <a:rPr lang="uk-UA" sz="2200" b="1" dirty="0"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Компенсаційні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виплати</a:t>
            </a: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за кредитами)</a:t>
            </a: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, фермери можуть отримати позики під заставу своєї продукції та зберігати її, доки ціни не </a:t>
            </a:r>
            <a:r>
              <a:rPr lang="uk-UA" sz="2200" dirty="0" err="1">
                <a:latin typeface="Arial" panose="020B0604020202020204" pitchFamily="34" charset="0"/>
                <a:cs typeface="Arial" panose="020B0604020202020204" pitchFamily="34" charset="0"/>
              </a:rPr>
              <a:t>підвищаться</a:t>
            </a:r>
            <a:r>
              <a:rPr lang="uk-UA" sz="2200" dirty="0">
                <a:latin typeface="Arial" panose="020B0604020202020204" pitchFamily="34" charset="0"/>
                <a:cs typeface="Arial" panose="020B0604020202020204" pitchFamily="34" charset="0"/>
              </a:rPr>
              <a:t>. Якщо ціни залишаються низькими, фермери можуть не повертати позику, і держава забирає продукцію за обумовленою ціною, що допомагає стабілізувати ринок.</a:t>
            </a:r>
          </a:p>
          <a:p>
            <a:pPr marL="0" indent="0">
              <a:buNone/>
            </a:pP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8949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41364-5DA5-8831-96FF-164E8BD8C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E9CC2-A9BD-4F9C-207A-8D1C97E7A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01208" cy="37937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 програми підтримки сільськогосподарських виробників США: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AFC4A7-0A25-8294-D41D-0F32462B2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81" y="505838"/>
            <a:ext cx="11780196" cy="60797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uk-UA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Програми зниження пропозиції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У випадку надвиробництва, держава може втручатися через програми, які заохочують фермерів не висаджувати певні культури або залишати частину полів невикористаними. Наприклад, 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Conservation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Reserve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CRP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– (Програма резервування земель для збереження)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надає фінансові стимули фермерам за збереження частини своїх земель у природному стані, що зменшує надлишок продукції на ринку.</a:t>
            </a:r>
          </a:p>
          <a:p>
            <a:pPr marL="0" indent="0">
              <a:buNone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Антимонопольні закони та регулювання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Федеральна торгова комісія (</a:t>
            </a:r>
            <a:r>
              <a:rPr lang="uk-UA" sz="2000" dirty="0" err="1">
                <a:latin typeface="Arial" panose="020B0604020202020204" pitchFamily="34" charset="0"/>
                <a:cs typeface="Arial" panose="020B0604020202020204" pitchFamily="34" charset="0"/>
              </a:rPr>
              <a:t>FTC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) та Міністерство юстиції контролюють ринок для запобігання змовам, монополіям або іншим практикам, які можуть негативно вплинути на ціноутворення в аграрному секторі. Це дозволяє забезпечити конкуренцію та стабільні ціни для споживачів.</a:t>
            </a:r>
          </a:p>
          <a:p>
            <a:pPr marL="0" indent="0">
              <a:buNone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Експортні субсидії та програми стимулювання експорту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Уряд США також надає субсидії на експорт сільськогосподарської продукції, щоб забезпечити конкурентоспроможність американських фермерів на світовому ринку. Програми, такі як 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Access 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uk-UA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) ("Програма доступу до ринків")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, спрямовані на підтримку експорту, що допомагає знизити надлишок продукції на внутрішньому ринку та стабілізувати ціни.</a:t>
            </a:r>
          </a:p>
          <a:p>
            <a:pPr marL="0" indent="0">
              <a:buNone/>
            </a:pPr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8. Регулювання імпорту та тарифна політика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Щоб захистити місцевих виробників, США можуть застосовувати мита або обмеження на імпорт деяких видів сільськогосподарської продукції. Це допомагає підтримувати внутрішні ціни на більш стабільному рівні.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1050" dirty="0"/>
          </a:p>
          <a:p>
            <a:pPr marL="0" indent="0">
              <a:buNone/>
            </a:pPr>
            <a:endParaRPr lang="ru-RU" sz="1400" dirty="0"/>
          </a:p>
          <a:p>
            <a:pPr marL="0" indent="0" algn="just">
              <a:buNone/>
            </a:pPr>
            <a:endParaRPr lang="uk-U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endParaRPr lang="ru-UA" sz="20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903537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1F6E14-A4BD-B461-47DA-EB482C025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1296"/>
            <a:ext cx="11175124" cy="1054538"/>
          </a:xfrm>
        </p:spPr>
        <p:txBody>
          <a:bodyPr>
            <a:noAutofit/>
          </a:bodyPr>
          <a:lstStyle/>
          <a:p>
            <a:pPr algn="ctr"/>
            <a: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Виклики та перспективи </a:t>
            </a:r>
            <a:b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0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аграрної політики США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E0198C-EB1B-508A-EEF1-50C224A43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9318" y="1775077"/>
            <a:ext cx="1137482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Глобалізація та міжнародна конкуренція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Кліматичні зміни та екологічні ризики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Зростання ролі аграрного експорту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3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Перспективи співпраці з Україною в аграрній сфері</a:t>
            </a:r>
          </a:p>
        </p:txBody>
      </p:sp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5B2002DF-A50D-B314-0232-5AA2F3C70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4141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506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Рекомендована література: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280988" y="1346200"/>
            <a:ext cx="11657012" cy="5511800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Кваша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С.М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Діброва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А.Д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Нівєвський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О.В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Мартишев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П.А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. Аграрна політика. К.: НУБіП, 2022 р., 316 с.</a:t>
            </a: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Розвиток аграрної політики України в умовах євроінтеграції / за ред. Діброви А.Д.,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Андрієвського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В.Є.; НУБіП України; Інститут розвитку аграрних ринків. – К., 2014. – 568 с.</a:t>
            </a:r>
          </a:p>
          <a:p>
            <a:pPr marL="533400" lvl="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Діброва А.Д. Аграрна політика США: тенденції розвитку та </a:t>
            </a:r>
            <a:r>
              <a:rPr lang="uk-UA" sz="3200" dirty="0" err="1">
                <a:latin typeface="Arial" panose="020B0604020202020204" pitchFamily="34" charset="0"/>
                <a:cs typeface="Arial" panose="020B0604020202020204" pitchFamily="34" charset="0"/>
              </a:rPr>
              <a:t>уроки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 для України //Економіка АПК. – 2007. - №6. – с.127–132.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70000"/>
              </a:lnSpc>
              <a:buNone/>
            </a:pPr>
            <a:endParaRPr lang="uk-UA" sz="2600" dirty="0">
              <a:latin typeface="Arial" charset="0"/>
              <a:cs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600" dirty="0">
              <a:latin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None/>
            </a:pPr>
            <a:endParaRPr lang="uk-UA" sz="2200" dirty="0"/>
          </a:p>
          <a:p>
            <a:pPr marL="533400" indent="-533400" eaLnBrk="1" hangingPunct="1">
              <a:lnSpc>
                <a:spcPct val="70000"/>
              </a:lnSpc>
            </a:pPr>
            <a:endParaRPr lang="ru-RU" sz="2200" dirty="0"/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200" dirty="0">
              <a:latin typeface="Arial" charset="0"/>
              <a:cs typeface="Arial" charset="0"/>
            </a:endParaRPr>
          </a:p>
        </p:txBody>
      </p:sp>
      <p:pic>
        <p:nvPicPr>
          <p:cNvPr id="1843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75993" y="2887541"/>
            <a:ext cx="7834312" cy="754808"/>
          </a:xfrm>
        </p:spPr>
        <p:txBody>
          <a:bodyPr/>
          <a:lstStyle/>
          <a:p>
            <a:pPr algn="ctr" eaLnBrk="1" hangingPunct="1"/>
            <a:r>
              <a:rPr lang="uk-UA" alt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</a:p>
        </p:txBody>
      </p:sp>
      <p:sp>
        <p:nvSpPr>
          <p:cNvPr id="2" name="AutoShape 2" descr="Ð ÐµÐ·ÑÐ»ÑÑÐ°Ñ Ð¿Ð¾ÑÑÐºÑ Ð·Ð¾Ð±ÑÐ°Ð¶ÐµÐ½Ñ Ð·Ð° Ð·Ð°Ð¿Ð¸ÑÐ¾Ð¼ &quot;e-mail&quot;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600" y="5136462"/>
            <a:ext cx="1584176" cy="1577135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55840" y="5473299"/>
            <a:ext cx="5040560" cy="75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dibrova@nubip.edu.ua</a:t>
            </a:r>
            <a:endParaRPr lang="uk-UA" alt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231775" y="801688"/>
            <a:ext cx="11809413" cy="5819775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170000"/>
              </a:lnSpc>
              <a:spcBef>
                <a:spcPts val="600"/>
              </a:spcBef>
              <a:buFont typeface="Arial" charset="0"/>
              <a:buNone/>
            </a:pPr>
            <a:r>
              <a:rPr lang="uk-UA" dirty="0"/>
              <a:t>		</a:t>
            </a: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В 1862 р. Конгрес США прийняв рішення про заснування міністерства сільського господарства, а з 1889 р. – міністру сільського господарства було присвоєно статус члена кабінету міністрів. З цього часу федеральний уряд бере безпосередню участь у формуванні та реалізації аграрної політики США.</a:t>
            </a:r>
          </a:p>
          <a:p>
            <a:pPr eaLnBrk="1" hangingPunct="1">
              <a:lnSpc>
                <a:spcPct val="170000"/>
              </a:lnSpc>
              <a:spcBef>
                <a:spcPts val="600"/>
              </a:spcBef>
              <a:buFont typeface="Arial" charset="0"/>
              <a:buNone/>
            </a:pP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sz="8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1860 р. два мільйони американських фермерів повністю забезпечили внутрішній ринок продовольством</a:t>
            </a: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8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в структурі експорту США продукція сільського господарства складала 82%.</a:t>
            </a:r>
          </a:p>
          <a:p>
            <a:pPr algn="just" eaLnBrk="1" hangingPunct="1">
              <a:lnSpc>
                <a:spcPct val="170000"/>
              </a:lnSpc>
              <a:spcBef>
                <a:spcPts val="600"/>
              </a:spcBef>
              <a:buFont typeface="Arial" charset="0"/>
              <a:buNone/>
            </a:pP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sz="8000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бурхливого розвитку сільського господарства США до “Великої депресії”:</a:t>
            </a:r>
          </a:p>
          <a:p>
            <a:pPr eaLnBrk="1" hangingPunct="1">
              <a:lnSpc>
                <a:spcPct val="170000"/>
              </a:lnSpc>
              <a:spcBef>
                <a:spcPts val="600"/>
              </a:spcBef>
            </a:pP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високий попит на продовольство перш за все з Європи та, як наслідок, високі ціни на </a:t>
            </a:r>
            <a:r>
              <a:rPr lang="uk-UA" sz="8000" dirty="0" err="1">
                <a:latin typeface="Arial" panose="020B0604020202020204" pitchFamily="34" charset="0"/>
                <a:cs typeface="Arial" panose="020B0604020202020204" pitchFamily="34" charset="0"/>
              </a:rPr>
              <a:t>агропродовольство</a:t>
            </a: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170000"/>
              </a:lnSpc>
              <a:spcBef>
                <a:spcPts val="600"/>
              </a:spcBef>
            </a:pP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підвищення продуктивності праці через застосування нових технологій (плуг, трактор, комбайн) та успіхи в селекції та насінництві.</a:t>
            </a:r>
          </a:p>
          <a:p>
            <a:pPr eaLnBrk="1" hangingPunct="1">
              <a:lnSpc>
                <a:spcPct val="170000"/>
              </a:lnSpc>
              <a:spcBef>
                <a:spcPts val="600"/>
              </a:spcBef>
            </a:pPr>
            <a:r>
              <a:rPr lang="uk-UA" sz="8000" dirty="0">
                <a:latin typeface="Arial" panose="020B0604020202020204" pitchFamily="34" charset="0"/>
                <a:cs typeface="Arial" panose="020B0604020202020204" pitchFamily="34" charset="0"/>
              </a:rPr>
              <a:t>наявність значних земельних ресурсів</a:t>
            </a:r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endParaRPr lang="ru-RU" sz="3000" dirty="0">
              <a:latin typeface="Arial" charset="0"/>
              <a:cs typeface="Arial" charset="0"/>
            </a:endParaRPr>
          </a:p>
        </p:txBody>
      </p:sp>
      <p:pic>
        <p:nvPicPr>
          <p:cNvPr id="20483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idx="4294967295"/>
          </p:nvPr>
        </p:nvSpPr>
        <p:spPr>
          <a:xfrm>
            <a:off x="249238" y="981075"/>
            <a:ext cx="11809412" cy="5575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Національний доход США виріс з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32 млрд. в 1913 р. до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89,7 млрд. в 1927 р.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1932 р. середній рівень цін на сільськогосподарську продукцію знизився </a:t>
            </a:r>
            <a:r>
              <a:rPr lang="uk-UA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третини рівня 1920 р.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За цих умов розвинений аграрний ринок США на початку 30–х років XX століття був зруйнований, спростувавши непорушні тогочасні теоретичні установки.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endParaRPr lang="ru-RU" sz="3000" dirty="0">
              <a:latin typeface="Arial" charset="0"/>
              <a:cs typeface="Arial" charset="0"/>
            </a:endParaRPr>
          </a:p>
        </p:txBody>
      </p:sp>
      <p:pic>
        <p:nvPicPr>
          <p:cNvPr id="7987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 descr="Результат пошуку зображень за запитом &quot;велика депресія фот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75" y="3943900"/>
            <a:ext cx="3597282" cy="26124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4816" y="3943899"/>
            <a:ext cx="3738063" cy="26124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0038" y="3943898"/>
            <a:ext cx="3425541" cy="2612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143361"/>
            <a:ext cx="10820400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Масштаб кризи 1929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-1933 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економі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366838"/>
            <a:ext cx="11571287" cy="5230812"/>
          </a:xfrm>
        </p:spPr>
        <p:txBody>
          <a:bodyPr>
            <a:normAutofit lnSpcReduction="10000"/>
          </a:bodyPr>
          <a:lstStyle/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зниження промислового виробництва на 46%;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кількість безробітних 17 млн. людей (25% всього працездатного населення;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майже половина мешканців США залишилась без засобів на існування;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2,5 млн людей залишились без житла;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розпочались масові банкрутства компаній і приватних осіб (збанкротувало 1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000 компаній, 5770 банків, доходи корпорацій знизились на 60%);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 принципом доміно криза охопила банки;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зниження виробництва автомобілів - 74,4%, залізничного складу — локомотивів і вагонів —100% .</a:t>
            </a:r>
          </a:p>
        </p:txBody>
      </p:sp>
      <p:pic>
        <p:nvPicPr>
          <p:cNvPr id="2150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2013" y="0"/>
            <a:ext cx="11053762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Наслідки кризи 1929-1933 рр. для сільського господарства 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1138" y="1126206"/>
            <a:ext cx="11867448" cy="5592228"/>
          </a:xfrm>
        </p:spPr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Зниження цін на продукцію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Значні втрати доходів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Банкрутство та втрати власності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Соціальні проблеми: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значне погіршення умов життя для сільського населення. Збільшилися безробіття, бідність та випадки голоду.</a:t>
            </a:r>
            <a:endParaRPr lang="ru-UA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Спад інвестицій у сільське господарство: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Економічна нестабільність призвела до спаду інвестицій у сільське господарство. Фермери мали обмежені можливості отримання кредитів для покриття витрат та розвитку своїх господарств.</a:t>
            </a:r>
            <a:endParaRPr lang="ru-UA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  <a:tabLst>
                <a:tab pos="457200" algn="l"/>
              </a:tabLst>
            </a:pPr>
            <a:r>
              <a:rPr lang="uk-UA" sz="24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Ерозія ґрунтів та занепад інфраструктури:</a:t>
            </a:r>
            <a:endParaRPr lang="ru-UA" sz="24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uk-UA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багатьох регіонах спостерігався занепад інфраструктури та проблеми із збереженням ґрунтів через неефективне використання ресурсів та втрату доступу до сучасних методів обробітку</a:t>
            </a:r>
            <a:endParaRPr lang="uk-UA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0900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365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2013" y="0"/>
            <a:ext cx="11053762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Масштаб кризи 1929-1933 рр. для сільського господарства 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1138" y="1126206"/>
            <a:ext cx="11571287" cy="5592228"/>
          </a:xfrm>
        </p:spPr>
        <p:txBody>
          <a:bodyPr/>
          <a:lstStyle/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ціна нерухомості фермерів знизилась більш ніж в 10 разів (наприклад, ферма в 1929 р. яка коштувала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100 тис., в 1933 р. Була продана за борги за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5 тис.</a:t>
            </a: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в 1932 р. ціни на с.-г. продукцію складали менше 33% від рівня 1920 р. 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іни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на пшеницю і кукурудзу знизились в 2,7 рази, на бавовна - в 3 рази. </a:t>
            </a: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 5 років кризи валові збори кукурудзи знизились на 45%, пшениці – на 36%.</a:t>
            </a: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валові доходи фермерських господарств знизились більше ніж вдвічі. В кінці 1933 р. </a:t>
            </a:r>
            <a:r>
              <a:rPr lang="uk-UA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збанкрутіло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майже 15% (або 898 000) фермерських господарств). 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 роки кризи обсяг зовнішньої торгівлі скоротився втричі, майже повністю був припинений вивіз капіталу</a:t>
            </a:r>
          </a:p>
        </p:txBody>
      </p:sp>
      <p:pic>
        <p:nvPicPr>
          <p:cNvPr id="8090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7581" cy="83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26836" y="833771"/>
            <a:ext cx="11538327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uk-UA" sz="2800" dirty="0"/>
              <a:t>	</a:t>
            </a:r>
            <a:r>
              <a:rPr lang="uk-UA" sz="3200" b="1" dirty="0">
                <a:solidFill>
                  <a:srgbClr val="003399"/>
                </a:solidFill>
              </a:rPr>
              <a:t>У травні 1933 р були прийняті 2 найважливіші державних акти:</a:t>
            </a:r>
          </a:p>
          <a:p>
            <a:pPr marL="342900" indent="-342900">
              <a:buFontTx/>
              <a:buAutoNum type="arabicParenR"/>
            </a:pPr>
            <a:r>
              <a:rPr lang="uk-UA" sz="2800" dirty="0"/>
              <a:t> Закон про рефінансування фермерської заборгованості</a:t>
            </a:r>
          </a:p>
          <a:p>
            <a:pPr marL="342900" indent="-342900" algn="just">
              <a:buFontTx/>
              <a:buAutoNum type="arabicParenR"/>
            </a:pPr>
            <a:r>
              <a:rPr lang="uk-UA" sz="2800" dirty="0"/>
              <a:t> </a:t>
            </a:r>
            <a:r>
              <a:rPr lang="uk-UA" sz="2800" dirty="0">
                <a:solidFill>
                  <a:srgbClr val="FF0000"/>
                </a:solidFill>
              </a:rPr>
              <a:t>Закон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rgbClr val="FF0000"/>
                </a:solidFill>
              </a:rPr>
              <a:t>про відновлення сільського господарства</a:t>
            </a:r>
            <a:r>
              <a:rPr lang="uk-UA" sz="2800" dirty="0"/>
              <a:t>. Відповідно до нього фермерам були запропоновані урядові виплати в обмін на скорочення виробництва сільськогосподарської продукції, по якій спостерігалось перевиробництво. Така політика забезпечувала підтримку цін за допомогою </a:t>
            </a:r>
            <a:r>
              <a:rPr lang="uk-UA" sz="2800" dirty="0" err="1"/>
              <a:t>антициклічних</a:t>
            </a:r>
            <a:r>
              <a:rPr lang="uk-UA" sz="2800" dirty="0"/>
              <a:t> виплат у періоди низьких цін </a:t>
            </a:r>
          </a:p>
          <a:p>
            <a:pPr marL="342900" indent="-342900" algn="just"/>
            <a:r>
              <a:rPr lang="uk-UA" sz="2800" dirty="0"/>
              <a:t>		Фермерська іпотечна заборгованість скорочувалася - знижувалися відсотки по кредитах, подовжувалися терміни погашення боргів. Фермерам видавалися додаткові кредити на вигідних умовах.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1441</TotalTime>
  <Words>3225</Words>
  <Application>Microsoft Office PowerPoint</Application>
  <PresentationFormat>Широкоэкранный</PresentationFormat>
  <Paragraphs>404</Paragraphs>
  <Slides>30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Haettenschweiler</vt:lpstr>
      <vt:lpstr>Symbol</vt:lpstr>
      <vt:lpstr>Times New Roman</vt:lpstr>
      <vt:lpstr>Wingdings</vt:lpstr>
      <vt:lpstr>Тема Office</vt:lpstr>
      <vt:lpstr> Аграрна політика США</vt:lpstr>
      <vt:lpstr>ЗМІСТ</vt:lpstr>
      <vt:lpstr>Рекомендована література:</vt:lpstr>
      <vt:lpstr>Презентация PowerPoint</vt:lpstr>
      <vt:lpstr>Презентация PowerPoint</vt:lpstr>
      <vt:lpstr>Масштаб кризи 1929-1933 рр. для економіки США </vt:lpstr>
      <vt:lpstr>Наслідки кризи 1929-1933 рр. для сільського господарства США </vt:lpstr>
      <vt:lpstr>Масштаб кризи 1929-1933 рр. для сільського господарства США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Основні причини зміни пріоритетів аграрної політики США з 1970-х років дотепер</vt:lpstr>
      <vt:lpstr>Презентация PowerPoint</vt:lpstr>
      <vt:lpstr>Основні характеристики законів США про сільське господарство за 1965-1981 рр.</vt:lpstr>
      <vt:lpstr>Основні характеристики законів США про сільське господарство за 1985-1996 рр.</vt:lpstr>
      <vt:lpstr>Основні характеристики законів США про сільське господарство за 2002-2014 рр.</vt:lpstr>
      <vt:lpstr>Основні характеристики закону США про сільське господарство за 2018 р.</vt:lpstr>
      <vt:lpstr>Сільське господарство США</vt:lpstr>
      <vt:lpstr>Сільське господарство США</vt:lpstr>
      <vt:lpstr>Внесок сільського господарства США у ВВП та зайнятість населення</vt:lpstr>
      <vt:lpstr>Частка споживчих витрат домогосподарств США за основними категоріями, 2022 р</vt:lpstr>
      <vt:lpstr>Державна підтримка сільського господарства США, млрд. дол. США</vt:lpstr>
      <vt:lpstr>Зміст, напрями та механізми реалізації АП США</vt:lpstr>
      <vt:lpstr>Механізм підтримки фермерів через прямі виплати в США:</vt:lpstr>
      <vt:lpstr>Інші програми підтримки сільськогосподарських виробників США:</vt:lpstr>
      <vt:lpstr>Інші програми підтримки сільськогосподарських виробників США:</vt:lpstr>
      <vt:lpstr>Виклики та перспективи  аграрної політики США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Anatolii Dibrova</dc:creator>
  <cp:lastModifiedBy>Anatolii Dibrova</cp:lastModifiedBy>
  <cp:revision>59</cp:revision>
  <dcterms:created xsi:type="dcterms:W3CDTF">2024-10-12T16:06:09Z</dcterms:created>
  <dcterms:modified xsi:type="dcterms:W3CDTF">2025-09-13T10:50:03Z</dcterms:modified>
</cp:coreProperties>
</file>