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5" r:id="rId3"/>
    <p:sldId id="266" r:id="rId4"/>
    <p:sldId id="268" r:id="rId5"/>
    <p:sldId id="282" r:id="rId6"/>
    <p:sldId id="296" r:id="rId7"/>
    <p:sldId id="298" r:id="rId8"/>
    <p:sldId id="271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60"/>
  </p:normalViewPr>
  <p:slideViewPr>
    <p:cSldViewPr>
      <p:cViewPr varScale="1">
        <p:scale>
          <a:sx n="83" d="100"/>
          <a:sy n="83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3963" y="4797425"/>
            <a:ext cx="6227762" cy="1109663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3963" y="5540375"/>
            <a:ext cx="6227762" cy="696913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47947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3657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7550"/>
            <a:ext cx="1909762" cy="461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7550"/>
            <a:ext cx="5581650" cy="461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73888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76338" y="1987550"/>
            <a:ext cx="7643812" cy="461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9286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6225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766209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63842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63842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2685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09294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2593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5259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689199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415725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7550"/>
            <a:ext cx="6553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FFFFFF"/>
              </a:solidFill>
            </a:endParaRPr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63842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2573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553200" cy="6492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400" b="1" smtClean="0">
                <a:solidFill>
                  <a:srgbClr val="800000"/>
                </a:solidFill>
              </a:rPr>
              <a:t>Лекція </a:t>
            </a:r>
            <a:r>
              <a:rPr lang="uk-UA" sz="2400" b="1" smtClean="0">
                <a:solidFill>
                  <a:srgbClr val="800000"/>
                </a:solidFill>
              </a:rPr>
              <a:t>№</a:t>
            </a:r>
            <a:r>
              <a:rPr lang="uk-UA" sz="2400" b="1" dirty="0">
                <a:solidFill>
                  <a:srgbClr val="800000"/>
                </a:solidFill>
              </a:rPr>
              <a:t>9</a:t>
            </a:r>
            <a:r>
              <a:rPr lang="uk-UA" sz="2400" b="1" dirty="0" smtClean="0">
                <a:solidFill>
                  <a:srgbClr val="800000"/>
                </a:solidFill>
              </a:rPr>
              <a:t/>
            </a:r>
            <a:br>
              <a:rPr lang="uk-UA" sz="24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Е</a:t>
            </a:r>
            <a:r>
              <a:rPr lang="uk-UA" sz="3200" b="1" dirty="0" err="1" smtClean="0">
                <a:solidFill>
                  <a:srgbClr val="800000"/>
                </a:solidFill>
              </a:rPr>
              <a:t>нергія</a:t>
            </a:r>
            <a:r>
              <a:rPr lang="uk-UA" sz="3200" b="1" dirty="0" smtClean="0">
                <a:solidFill>
                  <a:srgbClr val="800000"/>
                </a:solidFill>
              </a:rPr>
              <a:t> з біомаси</a:t>
            </a:r>
            <a:endParaRPr lang="ru-RU" sz="3200" b="1" dirty="0" smtClean="0">
              <a:solidFill>
                <a:srgbClr val="8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1148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uk-UA" sz="3100" b="1" dirty="0" smtClean="0"/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800000"/>
                </a:solidFill>
                <a:latin typeface="Arial" charset="0"/>
              </a:rPr>
              <a:t>План</a:t>
            </a:r>
            <a:endParaRPr lang="en-US" sz="2800" dirty="0" smtClean="0">
              <a:solidFill>
                <a:srgbClr val="800000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uk-UA" sz="2800" b="1" dirty="0" smtClean="0">
                <a:solidFill>
                  <a:srgbClr val="800000"/>
                </a:solidFill>
                <a:latin typeface="Arial" charset="0"/>
              </a:rPr>
              <a:t>1. Загальні відомості</a:t>
            </a:r>
          </a:p>
          <a:p>
            <a:pPr marL="609600" indent="-609600" eaLnBrk="1" hangingPunct="1"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" charset="0"/>
              </a:rPr>
              <a:t>2. </a:t>
            </a:r>
            <a:r>
              <a:rPr lang="ru-RU" b="1" dirty="0" err="1" smtClean="0">
                <a:solidFill>
                  <a:srgbClr val="800000"/>
                </a:solidFill>
                <a:latin typeface="Arial" charset="0"/>
              </a:rPr>
              <a:t>Методи</a:t>
            </a:r>
            <a:r>
              <a:rPr lang="ru-RU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Arial" charset="0"/>
              </a:rPr>
              <a:t>отримання</a:t>
            </a:r>
            <a:r>
              <a:rPr lang="ru-RU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Arial" charset="0"/>
              </a:rPr>
              <a:t>енергії</a:t>
            </a:r>
            <a:r>
              <a:rPr lang="ru-RU" b="1" dirty="0" smtClean="0">
                <a:solidFill>
                  <a:srgbClr val="800000"/>
                </a:solidFill>
                <a:latin typeface="Arial" charset="0"/>
              </a:rPr>
              <a:t> з </a:t>
            </a:r>
            <a:r>
              <a:rPr lang="ru-RU" b="1" dirty="0" err="1" smtClean="0">
                <a:solidFill>
                  <a:srgbClr val="800000"/>
                </a:solidFill>
                <a:latin typeface="Arial" charset="0"/>
              </a:rPr>
              <a:t>біомаси</a:t>
            </a:r>
            <a:endParaRPr lang="ru-RU" b="1" dirty="0" smtClean="0">
              <a:solidFill>
                <a:srgbClr val="800000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uk-UA" sz="2800" b="1" dirty="0" smtClean="0">
                <a:solidFill>
                  <a:srgbClr val="800000"/>
                </a:solidFill>
                <a:latin typeface="Arial" charset="0"/>
              </a:rPr>
              <a:t>3. Приклади використання енергії біомаси у світі та в </a:t>
            </a:r>
            <a:r>
              <a:rPr lang="uk-UA" sz="2800" b="1" dirty="0">
                <a:solidFill>
                  <a:srgbClr val="800000"/>
                </a:solidFill>
                <a:latin typeface="Arial" charset="0"/>
              </a:rPr>
              <a:t>Україні.</a:t>
            </a:r>
            <a:endParaRPr lang="uk-UA" sz="2800" b="1" dirty="0" smtClean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38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03350" y="404664"/>
            <a:ext cx="6553200" cy="6492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err="1" smtClean="0"/>
              <a:t>Біогазова</a:t>
            </a:r>
            <a:r>
              <a:rPr lang="uk-UA" sz="2800" b="1" dirty="0" smtClean="0"/>
              <a:t> установка</a:t>
            </a:r>
            <a:endParaRPr lang="ru-RU" sz="2800" b="1" dirty="0" smtClean="0"/>
          </a:p>
        </p:txBody>
      </p:sp>
      <p:pic>
        <p:nvPicPr>
          <p:cNvPr id="614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860800"/>
            <a:ext cx="4105275" cy="236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3962400" cy="277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4500563" y="2678113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uk-UA" sz="2000" b="1" dirty="0">
                <a:latin typeface="Arial" charset="0"/>
              </a:rPr>
              <a:t>із</a:t>
            </a:r>
            <a:r>
              <a:rPr lang="en-US" sz="2000" b="1" dirty="0">
                <a:latin typeface="Arial" charset="0"/>
              </a:rPr>
              <a:t> в</a:t>
            </a:r>
            <a:r>
              <a:rPr lang="uk-UA" sz="2000" b="1" dirty="0" err="1">
                <a:latin typeface="Arial" charset="0"/>
              </a:rPr>
              <a:t>будовани</a:t>
            </a:r>
            <a:r>
              <a:rPr lang="en-US" sz="2000" b="1" dirty="0">
                <a:latin typeface="Arial" charset="0"/>
              </a:rPr>
              <a:t>м </a:t>
            </a:r>
            <a:r>
              <a:rPr lang="en-US" sz="2000" b="1" dirty="0" err="1">
                <a:latin typeface="Arial" charset="0"/>
              </a:rPr>
              <a:t>газгольдером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403350" y="5445125"/>
            <a:ext cx="200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uk-UA" b="1"/>
              <a:t>із</a:t>
            </a:r>
            <a:r>
              <a:rPr lang="en-US" b="1"/>
              <a:t> </a:t>
            </a:r>
            <a:r>
              <a:rPr lang="uk-UA" b="1"/>
              <a:t>зовнішні</a:t>
            </a:r>
            <a:r>
              <a:rPr lang="en-US" b="1"/>
              <a:t>м</a:t>
            </a:r>
            <a:endParaRPr lang="uk-UA" b="1"/>
          </a:p>
          <a:p>
            <a:pPr eaLnBrk="0" hangingPunct="0"/>
            <a:r>
              <a:rPr lang="en-US" b="1"/>
              <a:t>газгольдером</a:t>
            </a:r>
          </a:p>
        </p:txBody>
      </p:sp>
    </p:spTree>
    <p:extLst>
      <p:ext uri="{BB962C8B-B14F-4D97-AF65-F5344CB8AC3E}">
        <p14:creationId xmlns:p14="http://schemas.microsoft.com/office/powerpoint/2010/main" val="376293250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25" y="0"/>
            <a:ext cx="8540750" cy="1143000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Схеми </a:t>
            </a:r>
            <a:r>
              <a:rPr lang="uk-UA" sz="2800" b="1" dirty="0" err="1" smtClean="0"/>
              <a:t>біогазових</a:t>
            </a:r>
            <a:r>
              <a:rPr lang="uk-UA" sz="2800" b="1" dirty="0" smtClean="0"/>
              <a:t> установок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5" y="4968875"/>
            <a:ext cx="3024188" cy="13684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 газгольдер;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2 і 4 – метантенки; 3 – сховище.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8363" y="1125538"/>
            <a:ext cx="3057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безперервної</a:t>
            </a:r>
            <a:r>
              <a:rPr lang="uk-UA" sz="2400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дії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263" y="1125538"/>
            <a:ext cx="23764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циклічної</a:t>
            </a:r>
            <a:r>
              <a:rPr lang="uk-UA" sz="2400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дії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714500"/>
            <a:ext cx="34575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87513"/>
            <a:ext cx="38385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38115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62013" y="4035425"/>
            <a:ext cx="3236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акумулятивної</a:t>
            </a:r>
            <a:r>
              <a:rPr lang="uk-UA" sz="2400" dirty="0">
                <a:latin typeface="Arial Black" pitchFamily="34" charset="0"/>
              </a:rPr>
              <a:t> </a:t>
            </a:r>
            <a:r>
              <a:rPr lang="uk-UA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дії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0110392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937" y="404664"/>
            <a:ext cx="6553200" cy="649288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/>
              <a:t>Анаеробне зброджування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7238" y="1557338"/>
            <a:ext cx="2444750" cy="11509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2400" b="1" dirty="0" err="1" smtClean="0"/>
              <a:t>Мезофільне</a:t>
            </a:r>
            <a:endParaRPr lang="uk-UA" sz="24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 smtClean="0"/>
              <a:t>t = 32 -34  C</a:t>
            </a:r>
            <a:endParaRPr lang="ru-RU" sz="1800" b="1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852738"/>
            <a:ext cx="39862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 descr="D:\Алена\Енегоощадність та АДЕ\Биомасса\бактерії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852738"/>
            <a:ext cx="3494088" cy="235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5400675" y="1557338"/>
            <a:ext cx="24447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uk-UA" sz="2400" b="1" dirty="0" smtClean="0"/>
              <a:t>Термофільне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 smtClean="0"/>
              <a:t>t = 52 -54  C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1947863"/>
            <a:ext cx="3317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0</a:t>
            </a:r>
            <a:endParaRPr lang="ru-RU" dirty="0"/>
          </a:p>
        </p:txBody>
      </p:sp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2327275" y="1947863"/>
            <a:ext cx="34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2176768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Типова датська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біогазова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установка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32326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218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58750"/>
            <a:ext cx="8229600" cy="7254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Біогазова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установка в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Даніі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 – це вигідно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1088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6613" y="4849813"/>
            <a:ext cx="7200900" cy="1754187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Установлена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енергетичних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генераторів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здебільшого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коливається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200 до 500 кВт.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Щоб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агрегат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треба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спалити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близько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1500-2000 м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біогазу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щодня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На установках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змонтовані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великі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цистерни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обсягами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600 до 1000 м.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Нині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Данії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працюють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близько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50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біогазових</a:t>
            </a: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станц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566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700213"/>
            <a:ext cx="5399087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04813"/>
            <a:ext cx="25114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6029325" y="1714500"/>
            <a:ext cx="3114675" cy="43545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Індії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налічується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500 тис.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сімейних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біогазових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установок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9532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53200" cy="649288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/>
              <a:t>«Китайський купол»</a:t>
            </a:r>
            <a:br>
              <a:rPr lang="uk-UA" sz="2800" b="1" dirty="0" smtClean="0"/>
            </a:br>
            <a:r>
              <a:rPr lang="uk-UA" sz="2000" b="1" dirty="0" smtClean="0"/>
              <a:t>підземна </a:t>
            </a:r>
            <a:r>
              <a:rPr lang="uk-UA" sz="2000" b="1" dirty="0" err="1" smtClean="0"/>
              <a:t>біогазова</a:t>
            </a:r>
            <a:r>
              <a:rPr lang="uk-UA" sz="2000" b="1" dirty="0" smtClean="0"/>
              <a:t> установка для теплого </a:t>
            </a:r>
            <a:r>
              <a:rPr lang="uk-UA" sz="2000" b="1" dirty="0" err="1" smtClean="0"/>
              <a:t>грунту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4365625"/>
            <a:ext cx="7993062" cy="32400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C</a:t>
            </a:r>
            <a:r>
              <a:rPr lang="ru-RU" sz="2000" b="1" dirty="0" err="1" smtClean="0"/>
              <a:t>ьогодні</a:t>
            </a:r>
            <a:r>
              <a:rPr lang="ru-RU" sz="2000" b="1" dirty="0" smtClean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побутові</a:t>
            </a:r>
            <a:r>
              <a:rPr lang="ru-RU" sz="2000" b="1" dirty="0"/>
              <a:t> установки </a:t>
            </a:r>
            <a:r>
              <a:rPr lang="ru-RU" sz="2000" b="1" dirty="0" err="1"/>
              <a:t>об'ємом</a:t>
            </a:r>
            <a:r>
              <a:rPr lang="ru-RU" sz="2000" b="1" dirty="0"/>
              <a:t> 6-8 </a:t>
            </a:r>
            <a:r>
              <a:rPr lang="ru-RU" sz="2000" b="1" dirty="0" err="1"/>
              <a:t>кубометрів</a:t>
            </a:r>
            <a:r>
              <a:rPr lang="ru-RU" sz="2000" b="1" dirty="0"/>
              <a:t> </a:t>
            </a:r>
            <a:r>
              <a:rPr lang="ru-RU" sz="2000" b="1" dirty="0" err="1"/>
              <a:t>виробляють</a:t>
            </a:r>
            <a:r>
              <a:rPr lang="ru-RU" sz="2000" b="1" dirty="0"/>
              <a:t> </a:t>
            </a:r>
            <a:r>
              <a:rPr lang="ru-RU" sz="2000" b="1" dirty="0" err="1"/>
              <a:t>біогаз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забезпечує</a:t>
            </a:r>
            <a:r>
              <a:rPr lang="ru-RU" sz="2000" b="1" dirty="0"/>
              <a:t> 80% потреб </a:t>
            </a:r>
            <a:r>
              <a:rPr lang="ru-RU" sz="2000" b="1" dirty="0" err="1"/>
              <a:t>сім'ї</a:t>
            </a:r>
            <a:r>
              <a:rPr lang="ru-RU" sz="2000" b="1" dirty="0"/>
              <a:t> з </a:t>
            </a:r>
            <a:r>
              <a:rPr lang="ru-RU" sz="2000" b="1" dirty="0" err="1"/>
              <a:t>чотирьох</a:t>
            </a:r>
            <a:r>
              <a:rPr lang="ru-RU" sz="2000" b="1" dirty="0"/>
              <a:t> </a:t>
            </a:r>
            <a:r>
              <a:rPr lang="ru-RU" sz="2000" b="1" dirty="0" err="1"/>
              <a:t>осіб</a:t>
            </a:r>
            <a:r>
              <a:rPr lang="ru-RU" sz="2000" b="1" dirty="0"/>
              <a:t> (</a:t>
            </a:r>
            <a:r>
              <a:rPr lang="ru-RU" sz="2000" b="1" dirty="0" err="1"/>
              <a:t>мається</a:t>
            </a:r>
            <a:r>
              <a:rPr lang="ru-RU" sz="2000" b="1" dirty="0"/>
              <a:t> на </a:t>
            </a:r>
            <a:r>
              <a:rPr lang="ru-RU" sz="2000" b="1" dirty="0" err="1"/>
              <a:t>увазі</a:t>
            </a:r>
            <a:r>
              <a:rPr lang="ru-RU" sz="2000" b="1" dirty="0"/>
              <a:t> </a:t>
            </a:r>
            <a:r>
              <a:rPr lang="ru-RU" sz="2000" b="1" dirty="0" err="1"/>
              <a:t>приготування</a:t>
            </a:r>
            <a:r>
              <a:rPr lang="ru-RU" sz="2000" b="1" dirty="0"/>
              <a:t> </a:t>
            </a:r>
            <a:r>
              <a:rPr lang="ru-RU" sz="2000" b="1" dirty="0" err="1"/>
              <a:t>їжі</a:t>
            </a:r>
            <a:r>
              <a:rPr lang="ru-RU" sz="2000" b="1" dirty="0"/>
              <a:t>). </a:t>
            </a:r>
            <a:r>
              <a:rPr lang="ru-RU" sz="2000" b="1" dirty="0" err="1"/>
              <a:t>Більшість</a:t>
            </a:r>
            <a:r>
              <a:rPr lang="ru-RU" sz="2000" b="1" dirty="0"/>
              <a:t> установок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прості</a:t>
            </a:r>
            <a:r>
              <a:rPr lang="ru-RU" sz="2000" b="1" dirty="0"/>
              <a:t> і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певного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 </a:t>
            </a:r>
            <a:r>
              <a:rPr lang="ru-RU" sz="2000" b="1" dirty="0" err="1"/>
              <a:t>фермери</a:t>
            </a:r>
            <a:r>
              <a:rPr lang="ru-RU" sz="2000" b="1" dirty="0"/>
              <a:t> </a:t>
            </a:r>
            <a:r>
              <a:rPr lang="ru-RU" sz="2000" b="1" dirty="0" err="1"/>
              <a:t>будують</a:t>
            </a:r>
            <a:r>
              <a:rPr lang="ru-RU" sz="2000" b="1" dirty="0"/>
              <a:t> і </a:t>
            </a:r>
            <a:r>
              <a:rPr lang="ru-RU" sz="2000" b="1" dirty="0" err="1"/>
              <a:t>експлуатують</a:t>
            </a:r>
            <a:r>
              <a:rPr lang="ru-RU" sz="2000" b="1" dirty="0"/>
              <a:t> установки </a:t>
            </a:r>
            <a:r>
              <a:rPr lang="ru-RU" sz="2000" b="1" dirty="0" err="1"/>
              <a:t>самостійно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1863" y="1628775"/>
            <a:ext cx="2924175" cy="22320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/>
              <a:t>На думку </a:t>
            </a:r>
            <a:r>
              <a:rPr lang="ru-RU" sz="2000" b="1" dirty="0" err="1"/>
              <a:t>істориків</a:t>
            </a:r>
            <a:r>
              <a:rPr lang="ru-RU" sz="2000" b="1" dirty="0"/>
              <a:t>, </a:t>
            </a:r>
            <a:r>
              <a:rPr lang="ru-RU" sz="2000" b="1" dirty="0" err="1"/>
              <a:t>таку</a:t>
            </a:r>
            <a:r>
              <a:rPr lang="ru-RU" sz="2000" b="1" dirty="0"/>
              <a:t> </a:t>
            </a:r>
            <a:r>
              <a:rPr lang="ru-RU" sz="2000" b="1" dirty="0" err="1"/>
              <a:t>конструкцію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використовували</a:t>
            </a:r>
            <a:r>
              <a:rPr lang="ru-RU" sz="2000" b="1" dirty="0"/>
              <a:t> в </a:t>
            </a:r>
            <a:r>
              <a:rPr lang="ru-RU" sz="2000" b="1" dirty="0" err="1"/>
              <a:t>Китаї</a:t>
            </a:r>
            <a:r>
              <a:rPr lang="ru-RU" sz="2000" b="1" dirty="0"/>
              <a:t>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тисячу</a:t>
            </a:r>
            <a:r>
              <a:rPr lang="ru-RU" sz="2000" b="1" dirty="0"/>
              <a:t> </a:t>
            </a:r>
            <a:r>
              <a:rPr lang="ru-RU" sz="2000" b="1" dirty="0" err="1"/>
              <a:t>років</a:t>
            </a:r>
            <a:r>
              <a:rPr lang="ru-RU" sz="2000" b="1" dirty="0"/>
              <a:t> тому.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57338"/>
            <a:ext cx="5429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44011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50" y="1125538"/>
            <a:ext cx="5761038" cy="32210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/>
              <a:t>За </a:t>
            </a:r>
            <a:r>
              <a:rPr lang="ru-RU" sz="2000" b="1" dirty="0" err="1" smtClean="0"/>
              <a:t>даними</a:t>
            </a:r>
            <a:r>
              <a:rPr lang="ru-RU" sz="2000" b="1" dirty="0" smtClean="0"/>
              <a:t> Державного агентства </a:t>
            </a:r>
            <a:r>
              <a:rPr lang="ru-RU" sz="2000" b="1" dirty="0"/>
              <a:t>з </a:t>
            </a:r>
            <a:r>
              <a:rPr lang="ru-RU" sz="2000" b="1" dirty="0" err="1"/>
              <a:t>енергоефективності</a:t>
            </a:r>
            <a:r>
              <a:rPr lang="ru-RU" sz="2000" b="1" dirty="0"/>
              <a:t> та </a:t>
            </a:r>
            <a:r>
              <a:rPr lang="ru-RU" sz="2000" b="1" dirty="0" err="1"/>
              <a:t>енергозбереження</a:t>
            </a:r>
            <a:r>
              <a:rPr lang="ru-RU" sz="2000" b="1" dirty="0"/>
              <a:t>  </a:t>
            </a:r>
            <a:r>
              <a:rPr lang="ru-RU" sz="2000" b="1" dirty="0" smtClean="0"/>
              <a:t>з </a:t>
            </a:r>
            <a:r>
              <a:rPr lang="ru-RU" sz="2000" b="1" dirty="0" err="1" smtClean="0"/>
              <a:t>кінця</a:t>
            </a:r>
            <a:r>
              <a:rPr lang="ru-RU" sz="2000" b="1" dirty="0" smtClean="0"/>
              <a:t> </a:t>
            </a:r>
            <a:r>
              <a:rPr lang="ru-RU" sz="2000" b="1" dirty="0"/>
              <a:t>2014 року по </a:t>
            </a:r>
            <a:r>
              <a:rPr lang="ru-RU" sz="2000" b="1" dirty="0" err="1"/>
              <a:t>січень</a:t>
            </a:r>
            <a:r>
              <a:rPr lang="ru-RU" sz="2000" b="1" dirty="0"/>
              <a:t> 2018 року </a:t>
            </a:r>
            <a:r>
              <a:rPr lang="ru-RU" sz="2000" b="1" dirty="0" err="1"/>
              <a:t>потужності</a:t>
            </a:r>
            <a:r>
              <a:rPr lang="ru-RU" sz="2000" b="1" dirty="0"/>
              <a:t> </a:t>
            </a:r>
            <a:r>
              <a:rPr lang="ru-RU" sz="2000" b="1" dirty="0" err="1"/>
              <a:t>біогазових</a:t>
            </a:r>
            <a:r>
              <a:rPr lang="ru-RU" sz="2000" b="1" dirty="0"/>
              <a:t> установок,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генерують</a:t>
            </a:r>
            <a:r>
              <a:rPr lang="ru-RU" sz="2000" b="1" dirty="0"/>
              <a:t> </a:t>
            </a:r>
            <a:r>
              <a:rPr lang="ru-RU" sz="2000" b="1" dirty="0" err="1"/>
              <a:t>електроенергію</a:t>
            </a:r>
            <a:r>
              <a:rPr lang="ru-RU" sz="2000" b="1" dirty="0"/>
              <a:t> за "зеленим" тарифом 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виросли</a:t>
            </a:r>
            <a:r>
              <a:rPr lang="ru-RU" sz="2000" b="1" dirty="0" smtClean="0"/>
              <a:t> </a:t>
            </a:r>
            <a:r>
              <a:rPr lang="ru-RU" sz="2000" b="1" dirty="0" err="1"/>
              <a:t>майже</a:t>
            </a:r>
            <a:r>
              <a:rPr lang="ru-RU" sz="2000" b="1" dirty="0"/>
              <a:t> </a:t>
            </a:r>
            <a:r>
              <a:rPr lang="ru-RU" sz="2000" b="1" dirty="0" err="1"/>
              <a:t>втричі</a:t>
            </a:r>
            <a:r>
              <a:rPr lang="ru-RU" sz="2000" b="1" dirty="0"/>
              <a:t>: з 14 МВт дол 40 МВт.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2113" y="476250"/>
            <a:ext cx="27273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Біогаз</a:t>
            </a:r>
            <a:r>
              <a:rPr lang="ru-RU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kern="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Ук</a:t>
            </a:r>
            <a:r>
              <a:rPr lang="uk-UA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раї</a:t>
            </a:r>
            <a:r>
              <a:rPr lang="ru-RU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</a:t>
            </a:r>
            <a:endParaRPr lang="ru-RU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573463"/>
            <a:ext cx="52466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2630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660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8913"/>
            <a:ext cx="2981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97286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36571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7273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93436"/>
              </p:ext>
            </p:extLst>
          </p:nvPr>
        </p:nvGraphicFramePr>
        <p:xfrm>
          <a:off x="323528" y="260648"/>
          <a:ext cx="8569325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иаграмма" r:id="rId3" imgW="7858125" imgH="5010150" progId="Excel.Chart.8">
                  <p:embed/>
                </p:oleObj>
              </mc:Choice>
              <mc:Fallback>
                <p:oleObj name="Диаграмма" r:id="rId3" imgW="7858125" imgH="50101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8569325" cy="611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528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52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1115" y="692696"/>
            <a:ext cx="7416824" cy="93610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Використання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біомаси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як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джерела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енергії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світі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7" y="1988840"/>
            <a:ext cx="700693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8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274" y="2204864"/>
            <a:ext cx="7301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Пряме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біомаси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Термохімічне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збагаченого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endPara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піроліз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газифікація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зрідження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Біологічене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утворекння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корисного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газоподібного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рідкого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палмва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анаеробне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зброджування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та 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ферментаія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20"/>
            <a:ext cx="7992888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МЕТОДИ ОТРИМАННЯ ЕНЕРГІЇ З БІОМАСИ</a:t>
            </a:r>
            <a:endParaRPr lang="ru-RU" sz="2400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59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701800"/>
            <a:ext cx="7392987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50950" y="384175"/>
            <a:ext cx="668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ОСНОВНІ НАПРЯМИ ВИКОРИСТАННЯ ЕНЕРГЕТИЧНОГО ПОТЕНЦІАЛУ БІОМАСИ</a:t>
            </a:r>
            <a:endParaRPr lang="ru-RU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351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76672"/>
            <a:ext cx="7489143" cy="56151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5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0" name="Picture 10" descr="image0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3787" cy="618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6026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187624" y="332656"/>
            <a:ext cx="6553200" cy="649288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b="1" dirty="0" err="1" smtClean="0"/>
              <a:t>Біогазова</a:t>
            </a:r>
            <a:r>
              <a:rPr lang="uk-UA" sz="2800" b="1" dirty="0" smtClean="0"/>
              <a:t> установка</a:t>
            </a:r>
            <a:endParaRPr lang="ru-RU" sz="2800" b="1" dirty="0" smtClean="0"/>
          </a:p>
        </p:txBody>
      </p:sp>
      <p:pic>
        <p:nvPicPr>
          <p:cNvPr id="512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319588" cy="271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708275"/>
            <a:ext cx="3889375" cy="269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395288" y="4365625"/>
            <a:ext cx="250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uk-UA" b="1"/>
              <a:t>ви</a:t>
            </a:r>
            <a:r>
              <a:rPr lang="en-US" b="1"/>
              <a:t>гл</a:t>
            </a:r>
            <a:r>
              <a:rPr lang="uk-UA" b="1"/>
              <a:t>я</a:t>
            </a:r>
            <a:r>
              <a:rPr lang="en-US" b="1"/>
              <a:t>д</a:t>
            </a:r>
            <a:r>
              <a:rPr lang="uk-UA" b="1"/>
              <a:t> зовнішній</a:t>
            </a:r>
            <a:endParaRPr lang="en-US" b="1"/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787900" y="5589588"/>
            <a:ext cx="256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uk-UA" b="1"/>
              <a:t>ви</a:t>
            </a:r>
            <a:r>
              <a:rPr lang="en-US" b="1"/>
              <a:t>гл</a:t>
            </a:r>
            <a:r>
              <a:rPr lang="uk-UA" b="1"/>
              <a:t>я</a:t>
            </a:r>
            <a:r>
              <a:rPr lang="en-US" b="1"/>
              <a:t>д</a:t>
            </a:r>
            <a:r>
              <a:rPr lang="uk-UA" b="1"/>
              <a:t> зсередини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91651157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00001">
  <a:themeElements>
    <a:clrScheme name="00001 2">
      <a:dk1>
        <a:srgbClr val="666633"/>
      </a:dk1>
      <a:lt1>
        <a:srgbClr val="FFFFFF"/>
      </a:lt1>
      <a:dk2>
        <a:srgbClr val="A18D58"/>
      </a:dk2>
      <a:lt2>
        <a:srgbClr val="FFFFCC"/>
      </a:lt2>
      <a:accent1>
        <a:srgbClr val="99CC00"/>
      </a:accent1>
      <a:accent2>
        <a:srgbClr val="99FF99"/>
      </a:accent2>
      <a:accent3>
        <a:srgbClr val="CDC5B4"/>
      </a:accent3>
      <a:accent4>
        <a:srgbClr val="DADADA"/>
      </a:accent4>
      <a:accent5>
        <a:srgbClr val="CAE2AA"/>
      </a:accent5>
      <a:accent6>
        <a:srgbClr val="8AE78A"/>
      </a:accent6>
      <a:hlink>
        <a:srgbClr val="666633"/>
      </a:hlink>
      <a:folHlink>
        <a:srgbClr val="FF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0001 1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CCFF66"/>
        </a:accent1>
        <a:accent2>
          <a:srgbClr val="FFCC99"/>
        </a:accent2>
        <a:accent3>
          <a:srgbClr val="CDC5B4"/>
        </a:accent3>
        <a:accent4>
          <a:srgbClr val="DADADA"/>
        </a:accent4>
        <a:accent5>
          <a:srgbClr val="E2FFB8"/>
        </a:accent5>
        <a:accent6>
          <a:srgbClr val="E7B98A"/>
        </a:accent6>
        <a:hlink>
          <a:srgbClr val="66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99FF99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8AE78A"/>
        </a:accent6>
        <a:hlink>
          <a:srgbClr val="666633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666633"/>
        </a:dk1>
        <a:lt1>
          <a:srgbClr val="FFFFFF"/>
        </a:lt1>
        <a:dk2>
          <a:srgbClr val="A18D58"/>
        </a:dk2>
        <a:lt2>
          <a:srgbClr val="FFFFCC"/>
        </a:lt2>
        <a:accent1>
          <a:srgbClr val="99CC00"/>
        </a:accent1>
        <a:accent2>
          <a:srgbClr val="33CC33"/>
        </a:accent2>
        <a:accent3>
          <a:srgbClr val="CDC5B4"/>
        </a:accent3>
        <a:accent4>
          <a:srgbClr val="DADADA"/>
        </a:accent4>
        <a:accent5>
          <a:srgbClr val="CAE2AA"/>
        </a:accent5>
        <a:accent6>
          <a:srgbClr val="2DB92D"/>
        </a:accent6>
        <a:hlink>
          <a:srgbClr val="006600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317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00001</vt:lpstr>
      <vt:lpstr>Диаграмма</vt:lpstr>
      <vt:lpstr>Лекція №9 Енергія з біомаси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Біогазова установка</vt:lpstr>
      <vt:lpstr>Біогазова установка</vt:lpstr>
      <vt:lpstr>Схеми біогазових установок</vt:lpstr>
      <vt:lpstr>Анаеробне зброджування</vt:lpstr>
      <vt:lpstr>Типова датська біогазова установка</vt:lpstr>
      <vt:lpstr>Біогазова установка в Даніі – це вигідно</vt:lpstr>
      <vt:lpstr>Презентация PowerPoint</vt:lpstr>
      <vt:lpstr>«Китайський купол» підземна біогазова установка для теплого грунту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</dc:creator>
  <cp:lastModifiedBy>Пользователь Windows</cp:lastModifiedBy>
  <cp:revision>16</cp:revision>
  <dcterms:created xsi:type="dcterms:W3CDTF">2015-10-17T17:33:25Z</dcterms:created>
  <dcterms:modified xsi:type="dcterms:W3CDTF">2020-05-06T18:51:03Z</dcterms:modified>
</cp:coreProperties>
</file>