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2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7F7F7"/>
    <a:srgbClr val="F8F8F8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9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2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22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8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81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79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28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118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1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9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2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1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80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9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5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1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8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8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848872" cy="494116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err="1">
                <a:solidFill>
                  <a:srgbClr val="FF0000"/>
                </a:solidFill>
              </a:rPr>
              <a:t>Аналіз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надійності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технічних</a:t>
            </a:r>
            <a:r>
              <a:rPr lang="ru-RU" b="1" dirty="0">
                <a:solidFill>
                  <a:srgbClr val="FF0000"/>
                </a:solidFill>
              </a:rPr>
              <a:t> систем методом дерева </a:t>
            </a:r>
            <a:r>
              <a:rPr lang="ru-RU" b="1" dirty="0" err="1">
                <a:solidFill>
                  <a:srgbClr val="FF0000"/>
                </a:solidFill>
              </a:rPr>
              <a:t>відмов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uk-UA" sz="5300" smtClean="0"/>
              <a:t>План</a:t>
            </a:r>
            <a:r>
              <a:rPr lang="uk-UA" sz="5300" dirty="0" smtClean="0"/>
              <a:t/>
            </a:r>
            <a:br>
              <a:rPr lang="uk-UA" sz="5300" dirty="0" smtClean="0"/>
            </a:br>
            <a:r>
              <a:rPr lang="uk-UA" sz="5300" dirty="0" smtClean="0"/>
              <a:t>Стаціонарні </a:t>
            </a:r>
            <a:r>
              <a:rPr lang="uk-UA" sz="5300" dirty="0"/>
              <a:t>періоди роботи систем</a:t>
            </a:r>
            <a:r>
              <a:rPr lang="uk-UA" sz="5300" dirty="0" smtClean="0"/>
              <a:t>.</a:t>
            </a:r>
            <a:endParaRPr lang="ru-RU" sz="5300" dirty="0"/>
          </a:p>
        </p:txBody>
      </p:sp>
    </p:spTree>
    <p:extLst>
      <p:ext uri="{BB962C8B-B14F-4D97-AF65-F5344CB8AC3E}">
        <p14:creationId xmlns:p14="http://schemas.microsoft.com/office/powerpoint/2010/main" val="6747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26192"/>
            <a:ext cx="756084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sz="2400" b="1" dirty="0" smtClean="0"/>
              <a:t>Приклад </a:t>
            </a:r>
            <a:r>
              <a:rPr lang="ru-RU" sz="2400" b="1" dirty="0" err="1"/>
              <a:t>складання</a:t>
            </a:r>
            <a:r>
              <a:rPr lang="ru-RU" sz="2400" b="1" dirty="0"/>
              <a:t> </a:t>
            </a:r>
            <a:r>
              <a:rPr lang="ru-RU" sz="2400" b="1" dirty="0" err="1"/>
              <a:t>рівняння</a:t>
            </a:r>
            <a:r>
              <a:rPr lang="ru-RU" sz="2400" b="1" dirty="0"/>
              <a:t> Колмогорова</a:t>
            </a:r>
          </a:p>
          <a:p>
            <a:pPr indent="358775" algn="just"/>
            <a:r>
              <a:rPr lang="ru-RU" sz="2400" dirty="0" smtClean="0"/>
              <a:t>Дана </a:t>
            </a:r>
            <a:r>
              <a:rPr lang="ru-RU" sz="2400" dirty="0"/>
              <a:t>система </a:t>
            </a:r>
            <a:r>
              <a:rPr lang="en-US" sz="2400" dirty="0"/>
              <a:t>S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знаходитись</a:t>
            </a:r>
            <a:r>
              <a:rPr lang="ru-RU" sz="2400" dirty="0"/>
              <a:t> у </a:t>
            </a:r>
            <a:r>
              <a:rPr lang="ru-RU" sz="2400" dirty="0" err="1"/>
              <a:t>чотирьох</a:t>
            </a:r>
            <a:r>
              <a:rPr lang="ru-RU" sz="2400" dirty="0"/>
              <a:t> </a:t>
            </a:r>
            <a:r>
              <a:rPr lang="ru-RU" sz="2400" dirty="0" err="1"/>
              <a:t>можливих</a:t>
            </a:r>
            <a:r>
              <a:rPr lang="ru-RU" sz="2400" dirty="0"/>
              <a:t> станах </a:t>
            </a:r>
            <a:r>
              <a:rPr lang="en-US" sz="2400" dirty="0"/>
              <a:t>S1, S2, S3, S4. </a:t>
            </a:r>
            <a:endParaRPr lang="uk-UA" sz="2400" dirty="0" smtClean="0"/>
          </a:p>
          <a:p>
            <a:pPr indent="358775"/>
            <a:endParaRPr lang="uk-UA" sz="900" dirty="0" smtClean="0"/>
          </a:p>
          <a:p>
            <a:pPr indent="358775" algn="just"/>
            <a:r>
              <a:rPr lang="ru-RU" sz="2400" dirty="0" err="1" smtClean="0"/>
              <a:t>Ймовірність</a:t>
            </a:r>
            <a:r>
              <a:rPr lang="ru-RU" sz="2400" dirty="0" smtClean="0"/>
              <a:t> </a:t>
            </a:r>
            <a:r>
              <a:rPr lang="ru-RU" sz="2400" dirty="0" err="1"/>
              <a:t>знаходження</a:t>
            </a:r>
            <a:r>
              <a:rPr lang="ru-RU" sz="2400" dirty="0"/>
              <a:t> у кожному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станів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</a:t>
            </a:r>
            <a:r>
              <a:rPr lang="ru-RU" sz="2400" dirty="0" err="1"/>
              <a:t>складає</a:t>
            </a:r>
            <a:r>
              <a:rPr lang="ru-RU" sz="2400" dirty="0"/>
              <a:t>: Р1, Р2, Р3 і Р4. </a:t>
            </a:r>
            <a:r>
              <a:rPr lang="ru-RU" sz="2400" dirty="0" err="1"/>
              <a:t>Інтенсивності</a:t>
            </a:r>
            <a:r>
              <a:rPr lang="ru-RU" sz="2400" dirty="0"/>
              <a:t> </a:t>
            </a:r>
            <a:r>
              <a:rPr lang="ru-RU" sz="2400" dirty="0" err="1"/>
              <a:t>потоків</a:t>
            </a:r>
            <a:r>
              <a:rPr lang="ru-RU" sz="2400" dirty="0"/>
              <a:t> </a:t>
            </a:r>
            <a:r>
              <a:rPr lang="ru-RU" sz="2400" dirty="0" err="1"/>
              <a:t>переходів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стану в стан </a:t>
            </a:r>
            <a:r>
              <a:rPr lang="ru-RU" sz="2400" dirty="0" err="1"/>
              <a:t>позначені</a:t>
            </a:r>
            <a:r>
              <a:rPr lang="ru-RU" sz="2400" dirty="0"/>
              <a:t> на </a:t>
            </a:r>
            <a:r>
              <a:rPr lang="ru-RU" sz="2400" dirty="0" err="1"/>
              <a:t>графі</a:t>
            </a:r>
            <a:r>
              <a:rPr lang="ru-RU" sz="2400" dirty="0"/>
              <a:t> </a:t>
            </a:r>
            <a:r>
              <a:rPr lang="ru-RU" sz="2400" dirty="0" err="1"/>
              <a:t>станів</a:t>
            </a:r>
            <a:r>
              <a:rPr lang="ru-RU" sz="2400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69516"/>
            <a:ext cx="3852428" cy="211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16141" y="4245644"/>
            <a:ext cx="1598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Граф</a:t>
            </a:r>
          </a:p>
          <a:p>
            <a:pPr algn="ctr"/>
            <a:r>
              <a:rPr lang="ru-RU" dirty="0" err="1" smtClean="0"/>
              <a:t>станів</a:t>
            </a:r>
            <a:r>
              <a:rPr lang="ru-RU" dirty="0" smtClean="0"/>
              <a:t> </a:t>
            </a:r>
            <a:r>
              <a:rPr lang="ru-RU" dirty="0" err="1"/>
              <a:t>системи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2582" y="5726935"/>
            <a:ext cx="2710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і=1,2,3,4 – </a:t>
            </a:r>
            <a:r>
              <a:rPr lang="ru-RU" dirty="0" err="1"/>
              <a:t>стани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3502088" y="4407976"/>
            <a:ext cx="648072" cy="48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858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96752"/>
            <a:ext cx="7815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Виходячи із правила складання диференційні рівняння </a:t>
            </a:r>
            <a:r>
              <a:rPr lang="uk-UA" sz="2800" dirty="0" err="1"/>
              <a:t>Колмогорова</a:t>
            </a:r>
            <a:r>
              <a:rPr lang="uk-UA" sz="2800" dirty="0"/>
              <a:t> представляються системою:</a:t>
            </a:r>
            <a:endParaRPr lang="ru-RU" sz="28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250751"/>
              </p:ext>
            </p:extLst>
          </p:nvPr>
        </p:nvGraphicFramePr>
        <p:xfrm>
          <a:off x="1268742" y="2780928"/>
          <a:ext cx="6789161" cy="291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3" imgW="4523905" imgH="1943350" progId="Equation.DSMT4">
                  <p:embed/>
                </p:oleObj>
              </mc:Choice>
              <mc:Fallback>
                <p:oleObj name="Equation" r:id="rId3" imgW="4523905" imgH="19433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8742" y="2780928"/>
                        <a:ext cx="6789161" cy="2915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39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1598892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Р</a:t>
            </a:r>
            <a:r>
              <a:rPr lang="uk-UA" sz="3200" baseline="-25000" dirty="0"/>
              <a:t>1</a:t>
            </a:r>
            <a:r>
              <a:rPr lang="uk-UA" sz="3200" dirty="0"/>
              <a:t>+Р</a:t>
            </a:r>
            <a:r>
              <a:rPr lang="uk-UA" sz="3200" baseline="-25000" dirty="0"/>
              <a:t>2</a:t>
            </a:r>
            <a:r>
              <a:rPr lang="uk-UA" sz="3200" dirty="0"/>
              <a:t>+Р</a:t>
            </a:r>
            <a:r>
              <a:rPr lang="uk-UA" sz="3200" baseline="-25000" dirty="0"/>
              <a:t>3</a:t>
            </a:r>
            <a:r>
              <a:rPr lang="uk-UA" sz="3200" dirty="0"/>
              <a:t>+Р</a:t>
            </a:r>
            <a:r>
              <a:rPr lang="uk-UA" sz="3200" baseline="-25000" dirty="0"/>
              <a:t>4</a:t>
            </a:r>
            <a:r>
              <a:rPr lang="uk-UA" sz="3200" dirty="0"/>
              <a:t>=1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4431" y="2708920"/>
            <a:ext cx="75019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/>
              <a:t>система </a:t>
            </a:r>
            <a:r>
              <a:rPr lang="ru-RU" sz="2800" dirty="0" err="1"/>
              <a:t>знаходиться</a:t>
            </a:r>
            <a:r>
              <a:rPr lang="ru-RU" sz="2800" dirty="0"/>
              <a:t> в </a:t>
            </a:r>
            <a:r>
              <a:rPr lang="ru-RU" sz="2800" dirty="0" err="1"/>
              <a:t>стаціонарному</a:t>
            </a:r>
            <a:r>
              <a:rPr lang="ru-RU" sz="2800" dirty="0"/>
              <a:t> </a:t>
            </a:r>
            <a:r>
              <a:rPr lang="ru-RU" sz="2800" dirty="0" err="1"/>
              <a:t>режимі</a:t>
            </a:r>
            <a:r>
              <a:rPr lang="ru-RU" sz="2800" dirty="0"/>
              <a:t> </a:t>
            </a:r>
            <a:r>
              <a:rPr lang="ru-RU" sz="2800" dirty="0" err="1"/>
              <a:t>експлуатації</a:t>
            </a:r>
            <a:r>
              <a:rPr lang="ru-RU" sz="2800" dirty="0"/>
              <a:t> і </a:t>
            </a:r>
            <a:r>
              <a:rPr lang="ru-RU" sz="2800" dirty="0" err="1"/>
              <a:t>ймовірності</a:t>
            </a:r>
            <a:r>
              <a:rPr lang="ru-RU" sz="2800" dirty="0"/>
              <a:t> </a:t>
            </a:r>
            <a:r>
              <a:rPr lang="ru-RU" sz="2800" dirty="0" err="1"/>
              <a:t>станів</a:t>
            </a:r>
            <a:r>
              <a:rPr lang="ru-RU" sz="2800" dirty="0"/>
              <a:t> </a:t>
            </a:r>
            <a:r>
              <a:rPr lang="ru-RU" sz="2800" dirty="0" err="1"/>
              <a:t>досягли</a:t>
            </a:r>
            <a:r>
              <a:rPr lang="ru-RU" sz="2800" dirty="0"/>
              <a:t> </a:t>
            </a:r>
            <a:r>
              <a:rPr lang="ru-RU" sz="2800" dirty="0" err="1"/>
              <a:t>фінальних</a:t>
            </a:r>
            <a:r>
              <a:rPr lang="ru-RU" sz="2800" dirty="0"/>
              <a:t> </a:t>
            </a:r>
            <a:r>
              <a:rPr lang="ru-RU" sz="2800" dirty="0" err="1"/>
              <a:t>своїх</a:t>
            </a:r>
            <a:r>
              <a:rPr lang="ru-RU" sz="2800" dirty="0"/>
              <a:t> </a:t>
            </a:r>
            <a:r>
              <a:rPr lang="ru-RU" sz="2800" dirty="0" err="1"/>
              <a:t>значень</a:t>
            </a:r>
            <a:r>
              <a:rPr lang="ru-RU" sz="2800" dirty="0"/>
              <a:t>. </a:t>
            </a:r>
            <a:r>
              <a:rPr lang="ru-RU" sz="2800" dirty="0" err="1"/>
              <a:t>Тобто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pPr algn="ctr"/>
            <a:r>
              <a:rPr lang="ru-RU" sz="2800" dirty="0" err="1"/>
              <a:t>P</a:t>
            </a:r>
            <a:r>
              <a:rPr lang="ru-RU" sz="2800" baseline="-25000" dirty="0" err="1"/>
              <a:t>i</a:t>
            </a:r>
            <a:r>
              <a:rPr lang="ru-RU" sz="2800" dirty="0"/>
              <a:t>=</a:t>
            </a:r>
            <a:r>
              <a:rPr lang="ru-RU" sz="2800" dirty="0" err="1"/>
              <a:t>const</a:t>
            </a:r>
            <a:r>
              <a:rPr lang="ru-RU" sz="2800" dirty="0"/>
              <a:t>,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24162"/>
            <a:ext cx="3148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800" dirty="0"/>
              <a:t>Нормуюча умова: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106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9715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Для 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ймовірностей</a:t>
            </a:r>
            <a:r>
              <a:rPr lang="ru-RU" sz="2800" dirty="0"/>
              <a:t> </a:t>
            </a:r>
            <a:r>
              <a:rPr lang="ru-RU" sz="2800" dirty="0" err="1"/>
              <a:t>станів</a:t>
            </a:r>
            <a:r>
              <a:rPr lang="ru-RU" sz="2800" dirty="0"/>
              <a:t> </a:t>
            </a:r>
            <a:r>
              <a:rPr lang="ru-RU" sz="2800" dirty="0" err="1"/>
              <a:t>замінимо</a:t>
            </a:r>
            <a:r>
              <a:rPr lang="ru-RU" sz="2800" dirty="0"/>
              <a:t> </a:t>
            </a:r>
            <a:r>
              <a:rPr lang="ru-RU" sz="2800" dirty="0" err="1"/>
              <a:t>найбільше</a:t>
            </a:r>
            <a:r>
              <a:rPr lang="ru-RU" sz="2800" dirty="0"/>
              <a:t> перше </a:t>
            </a:r>
            <a:r>
              <a:rPr lang="ru-RU" sz="2800" dirty="0" err="1"/>
              <a:t>рівняння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ru-RU" sz="2800" dirty="0" err="1"/>
              <a:t>нормовочною</a:t>
            </a:r>
            <a:r>
              <a:rPr lang="ru-RU" sz="2800" dirty="0"/>
              <a:t> системою.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83360"/>
              </p:ext>
            </p:extLst>
          </p:nvPr>
        </p:nvGraphicFramePr>
        <p:xfrm>
          <a:off x="910847" y="2708920"/>
          <a:ext cx="7333561" cy="1893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4342848" imgH="1076439" progId="Equation.DSMT4">
                  <p:embed/>
                </p:oleObj>
              </mc:Choice>
              <mc:Fallback>
                <p:oleObj name="Equation" r:id="rId3" imgW="4342848" imgH="10764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0847" y="2708920"/>
                        <a:ext cx="7333561" cy="1893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415375"/>
              </p:ext>
            </p:extLst>
          </p:nvPr>
        </p:nvGraphicFramePr>
        <p:xfrm>
          <a:off x="2051720" y="836712"/>
          <a:ext cx="926243" cy="744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5" imgW="583947" imgH="469696" progId="Equation.DSMT4">
                  <p:embed/>
                </p:oleObj>
              </mc:Choice>
              <mc:Fallback>
                <p:oleObj name="Equation" r:id="rId5" imgW="583947" imgH="46969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836712"/>
                        <a:ext cx="926243" cy="744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3568" y="1052736"/>
            <a:ext cx="78766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Тоді             і </a:t>
            </a:r>
            <a:r>
              <a:rPr kumimoji="0" lang="uk-UA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диференційні рівняння переходять в алгебраїчні, які легко  вирішуються відносно невідомих величин ймовірностей станів. </a:t>
            </a:r>
            <a:endParaRPr kumimoji="0" lang="uk-UA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1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dirty="0" err="1" smtClean="0"/>
              <a:t>Далі</a:t>
            </a:r>
            <a:r>
              <a:rPr lang="ru-RU" sz="2800" dirty="0" smtClean="0"/>
              <a:t> </a:t>
            </a:r>
            <a:r>
              <a:rPr lang="ru-RU" sz="2800" dirty="0"/>
              <a:t>з </a:t>
            </a:r>
            <a:r>
              <a:rPr lang="ru-RU" sz="2800" dirty="0" err="1"/>
              <a:t>останніх</a:t>
            </a:r>
            <a:r>
              <a:rPr lang="ru-RU" sz="2800" dirty="0"/>
              <a:t> </a:t>
            </a:r>
            <a:r>
              <a:rPr lang="ru-RU" sz="2800" dirty="0" err="1"/>
              <a:t>трьох</a:t>
            </a:r>
            <a:r>
              <a:rPr lang="ru-RU" sz="2800" dirty="0"/>
              <a:t> </a:t>
            </a:r>
            <a:r>
              <a:rPr lang="ru-RU" sz="2800" dirty="0" err="1"/>
              <a:t>рівнянь</a:t>
            </a:r>
            <a:r>
              <a:rPr lang="ru-RU" sz="2800" dirty="0"/>
              <a:t> </a:t>
            </a:r>
            <a:r>
              <a:rPr lang="ru-RU" sz="2800" dirty="0" err="1"/>
              <a:t>маємо</a:t>
            </a:r>
            <a:r>
              <a:rPr lang="ru-RU" sz="2800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14096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dirty="0" err="1" smtClean="0"/>
              <a:t>Підставивши</a:t>
            </a:r>
            <a:r>
              <a:rPr lang="ru-RU" sz="2800" dirty="0" smtClean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</a:t>
            </a:r>
            <a:r>
              <a:rPr lang="ru-RU" sz="2800" dirty="0" err="1"/>
              <a:t>отриманих</a:t>
            </a:r>
            <a:r>
              <a:rPr lang="ru-RU" sz="2800" dirty="0"/>
              <a:t> </a:t>
            </a:r>
            <a:r>
              <a:rPr lang="ru-RU" sz="2800" dirty="0" err="1"/>
              <a:t>ймовірностей</a:t>
            </a:r>
            <a:r>
              <a:rPr lang="ru-RU" sz="2800" dirty="0"/>
              <a:t> в перше </a:t>
            </a:r>
            <a:r>
              <a:rPr lang="ru-RU" sz="2800" dirty="0" err="1"/>
              <a:t>рівняння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запишемо</a:t>
            </a:r>
            <a:r>
              <a:rPr lang="ru-RU" sz="2800" dirty="0"/>
              <a:t>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797152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</a:t>
            </a:r>
            <a:r>
              <a:rPr lang="ru-RU" sz="2800" dirty="0" err="1" smtClean="0"/>
              <a:t>або</a:t>
            </a:r>
            <a:endParaRPr lang="ru-RU" sz="28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599550"/>
              </p:ext>
            </p:extLst>
          </p:nvPr>
        </p:nvGraphicFramePr>
        <p:xfrm>
          <a:off x="3056432" y="5157192"/>
          <a:ext cx="2664297" cy="104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3" imgW="1866723" imgH="733346" progId="Equation.DSMT4">
                  <p:embed/>
                </p:oleObj>
              </mc:Choice>
              <mc:Fallback>
                <p:oleObj name="Equation" r:id="rId3" imgW="1866723" imgH="7333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6432" y="5157192"/>
                        <a:ext cx="2664297" cy="104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46982"/>
              </p:ext>
            </p:extLst>
          </p:nvPr>
        </p:nvGraphicFramePr>
        <p:xfrm>
          <a:off x="2526519" y="4149080"/>
          <a:ext cx="4016392" cy="80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5" imgW="2504922" imgH="504738" progId="Equation.DSMT4">
                  <p:embed/>
                </p:oleObj>
              </mc:Choice>
              <mc:Fallback>
                <p:oleObj name="Equation" r:id="rId5" imgW="2504922" imgH="5047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6519" y="4149080"/>
                        <a:ext cx="4016392" cy="80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165117"/>
              </p:ext>
            </p:extLst>
          </p:nvPr>
        </p:nvGraphicFramePr>
        <p:xfrm>
          <a:off x="3707904" y="1052736"/>
          <a:ext cx="1369908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7" imgW="990594" imgH="1562096" progId="Equation.DSMT4">
                  <p:embed/>
                </p:oleObj>
              </mc:Choice>
              <mc:Fallback>
                <p:oleObj name="Equation" r:id="rId7" imgW="990594" imgH="15620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7904" y="1052736"/>
                        <a:ext cx="1369908" cy="2160240"/>
                      </a:xfrm>
                      <a:prstGeom prst="rect">
                        <a:avLst/>
                      </a:prstGeom>
                      <a:solidFill>
                        <a:srgbClr val="F7F7F7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920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7" y="601524"/>
            <a:ext cx="1944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dirty="0" err="1" smtClean="0"/>
              <a:t>Тоді</a:t>
            </a:r>
            <a:r>
              <a:rPr lang="ru-RU" sz="2800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15719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/>
              <a:t>вважати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подія</a:t>
            </a:r>
            <a:r>
              <a:rPr lang="ru-RU" sz="2800" dirty="0"/>
              <a:t> S</a:t>
            </a:r>
            <a:r>
              <a:rPr lang="ru-RU" sz="2800" baseline="-25000" dirty="0"/>
              <a:t>1</a:t>
            </a:r>
            <a:r>
              <a:rPr lang="ru-RU" sz="2800" dirty="0"/>
              <a:t> </a:t>
            </a:r>
            <a:r>
              <a:rPr lang="ru-RU" sz="2800" dirty="0" err="1"/>
              <a:t>відображає</a:t>
            </a:r>
            <a:r>
              <a:rPr lang="ru-RU" sz="2800" dirty="0"/>
              <a:t> </a:t>
            </a:r>
            <a:r>
              <a:rPr lang="ru-RU" sz="2800" dirty="0" err="1"/>
              <a:t>справний</a:t>
            </a:r>
            <a:r>
              <a:rPr lang="ru-RU" sz="2800" dirty="0"/>
              <a:t> стан </a:t>
            </a:r>
            <a:r>
              <a:rPr lang="ru-RU" sz="2800" dirty="0" err="1"/>
              <a:t>системи</a:t>
            </a:r>
            <a:r>
              <a:rPr lang="ru-RU" sz="2800" dirty="0"/>
              <a:t>, то Р</a:t>
            </a:r>
            <a:r>
              <a:rPr lang="ru-RU" sz="2800" baseline="-25000" dirty="0"/>
              <a:t>1</a:t>
            </a:r>
            <a:r>
              <a:rPr lang="ru-RU" sz="2800" dirty="0"/>
              <a:t>=К</a:t>
            </a:r>
            <a:r>
              <a:rPr lang="ru-RU" sz="2800" baseline="-25000" dirty="0"/>
              <a:t>Г</a:t>
            </a:r>
            <a:r>
              <a:rPr lang="ru-RU" sz="2800" dirty="0"/>
              <a:t>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903543"/>
              </p:ext>
            </p:extLst>
          </p:nvPr>
        </p:nvGraphicFramePr>
        <p:xfrm>
          <a:off x="3563888" y="669339"/>
          <a:ext cx="2664296" cy="4276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3" imgW="1904878" imgH="3057590" progId="Equation.DSMT4">
                  <p:embed/>
                </p:oleObj>
              </mc:Choice>
              <mc:Fallback>
                <p:oleObj name="Equation" r:id="rId3" imgW="1904878" imgH="305759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3888" y="669339"/>
                        <a:ext cx="2664296" cy="4276195"/>
                      </a:xfrm>
                      <a:prstGeom prst="rect">
                        <a:avLst/>
                      </a:prstGeom>
                      <a:solidFill>
                        <a:srgbClr val="F5F5F5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31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515672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343605"/>
              </p:ext>
            </p:extLst>
          </p:nvPr>
        </p:nvGraphicFramePr>
        <p:xfrm>
          <a:off x="2339752" y="4149080"/>
          <a:ext cx="3901800" cy="152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4" imgW="1190369" imgH="466577" progId="Equation.DSMT4">
                  <p:embed/>
                </p:oleObj>
              </mc:Choice>
              <mc:Fallback>
                <p:oleObj name="Equation" r:id="rId4" imgW="1190369" imgH="46657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752" y="4149080"/>
                        <a:ext cx="3901800" cy="1529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12577"/>
            <a:ext cx="7920880" cy="1500776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    </a:t>
            </a:r>
            <a:r>
              <a:rPr lang="uk-UA" sz="3200" dirty="0" smtClean="0">
                <a:solidFill>
                  <a:schemeClr val="tx1"/>
                </a:solidFill>
              </a:rPr>
              <a:t>Тобто </a:t>
            </a:r>
            <a:r>
              <a:rPr lang="uk-UA" sz="3200" dirty="0">
                <a:solidFill>
                  <a:schemeClr val="tx1"/>
                </a:solidFill>
              </a:rPr>
              <a:t>для стаціонарних режимів </a:t>
            </a:r>
            <a:r>
              <a:rPr lang="uk-UA" sz="3200" dirty="0" smtClean="0">
                <a:solidFill>
                  <a:schemeClr val="tx1"/>
                </a:solidFill>
              </a:rPr>
              <a:t>функціювання </a:t>
            </a:r>
            <a:r>
              <a:rPr lang="uk-UA" sz="3200" dirty="0">
                <a:solidFill>
                  <a:schemeClr val="tx1"/>
                </a:solidFill>
              </a:rPr>
              <a:t>систем диференційні рівняння </a:t>
            </a:r>
            <a:r>
              <a:rPr lang="uk-UA" sz="3200" dirty="0" err="1">
                <a:solidFill>
                  <a:schemeClr val="tx1"/>
                </a:solidFill>
              </a:rPr>
              <a:t>Колмогорова</a:t>
            </a:r>
            <a:r>
              <a:rPr lang="uk-UA" sz="3200" dirty="0">
                <a:solidFill>
                  <a:schemeClr val="tx1"/>
                </a:solidFill>
              </a:rPr>
              <a:t> переходить в систему однорідних алгебраїчних рівнянь з </a:t>
            </a:r>
            <a:r>
              <a:rPr lang="uk-UA" sz="3200" dirty="0" smtClean="0">
                <a:solidFill>
                  <a:schemeClr val="tx1"/>
                </a:solidFill>
              </a:rPr>
              <a:t>постійними </a:t>
            </a:r>
            <a:r>
              <a:rPr lang="uk-UA" sz="3200" dirty="0">
                <a:solidFill>
                  <a:schemeClr val="tx1"/>
                </a:solidFill>
              </a:rPr>
              <a:t>коефіцієнтами</a:t>
            </a:r>
            <a:r>
              <a:rPr lang="uk-UA" sz="3200" dirty="0" smtClean="0">
                <a:solidFill>
                  <a:schemeClr val="tx1"/>
                </a:solidFill>
              </a:rPr>
              <a:t>: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635561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яку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переписати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r>
              <a:rPr lang="ru-RU" sz="2800" dirty="0"/>
              <a:t>: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879177"/>
              </p:ext>
            </p:extLst>
          </p:nvPr>
        </p:nvGraphicFramePr>
        <p:xfrm>
          <a:off x="3275856" y="4438658"/>
          <a:ext cx="3168352" cy="1142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3" imgW="1399862" imgH="504738" progId="Equation.DSMT4">
                  <p:embed/>
                </p:oleObj>
              </mc:Choice>
              <mc:Fallback>
                <p:oleObj name="Equation" r:id="rId3" imgW="1399862" imgH="5047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4438658"/>
                        <a:ext cx="3168352" cy="1142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264504"/>
              </p:ext>
            </p:extLst>
          </p:nvPr>
        </p:nvGraphicFramePr>
        <p:xfrm>
          <a:off x="2843808" y="2336765"/>
          <a:ext cx="3857071" cy="1188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5" imgW="1638152" imgH="504738" progId="Equation.DSMT4">
                  <p:embed/>
                </p:oleObj>
              </mc:Choice>
              <mc:Fallback>
                <p:oleObj name="Equation" r:id="rId5" imgW="1638152" imgH="5047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3808" y="2336765"/>
                        <a:ext cx="3857071" cy="1188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0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776864" cy="4320480"/>
          </a:xfrm>
        </p:spPr>
        <p:txBody>
          <a:bodyPr>
            <a:noAutofit/>
          </a:bodyPr>
          <a:lstStyle/>
          <a:p>
            <a:pPr indent="358775" algn="l"/>
            <a:r>
              <a:rPr lang="uk-UA" sz="3200" dirty="0" smtClean="0">
                <a:solidFill>
                  <a:schemeClr val="tx1"/>
                </a:solidFill>
              </a:rPr>
              <a:t>   </a:t>
            </a:r>
            <a:r>
              <a:rPr lang="uk-UA" sz="2800" dirty="0" smtClean="0">
                <a:solidFill>
                  <a:schemeClr val="tx1"/>
                </a:solidFill>
              </a:rPr>
              <a:t>де                          - інтенсивність </a:t>
            </a:r>
            <a:r>
              <a:rPr lang="uk-UA" sz="2800" dirty="0">
                <a:solidFill>
                  <a:schemeClr val="tx1"/>
                </a:solidFill>
              </a:rPr>
              <a:t>сумарного простішого </a:t>
            </a:r>
            <a:r>
              <a:rPr lang="uk-UA" sz="2800" dirty="0" smtClean="0">
                <a:solidFill>
                  <a:schemeClr val="tx1"/>
                </a:solidFill>
              </a:rPr>
              <a:t>потоку, що переводить </a:t>
            </a:r>
            <a:r>
              <a:rPr lang="uk-UA" sz="2800" dirty="0">
                <a:solidFill>
                  <a:schemeClr val="tx1"/>
                </a:solidFill>
              </a:rPr>
              <a:t>систему із стану </a:t>
            </a:r>
            <a:r>
              <a:rPr lang="uk-UA" sz="2800" dirty="0" err="1">
                <a:solidFill>
                  <a:schemeClr val="tx1"/>
                </a:solidFill>
              </a:rPr>
              <a:t>S</a:t>
            </a:r>
            <a:r>
              <a:rPr lang="uk-UA" sz="2800" baseline="-25000" dirty="0" err="1">
                <a:solidFill>
                  <a:schemeClr val="tx1"/>
                </a:solidFill>
              </a:rPr>
              <a:t>і</a:t>
            </a:r>
            <a:r>
              <a:rPr lang="uk-UA" sz="2800" dirty="0">
                <a:solidFill>
                  <a:schemeClr val="tx1"/>
                </a:solidFill>
              </a:rPr>
              <a:t> в </a:t>
            </a:r>
            <a:r>
              <a:rPr lang="uk-UA" sz="2800" dirty="0" smtClean="0">
                <a:solidFill>
                  <a:schemeClr val="tx1"/>
                </a:solidFill>
              </a:rPr>
              <a:t>інші.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	Таким </a:t>
            </a:r>
            <a:r>
              <a:rPr lang="uk-UA" sz="2800" dirty="0">
                <a:solidFill>
                  <a:schemeClr val="tx1"/>
                </a:solidFill>
              </a:rPr>
              <a:t>чином для </a:t>
            </a:r>
            <a:r>
              <a:rPr lang="uk-UA" sz="2800" dirty="0" smtClean="0">
                <a:solidFill>
                  <a:schemeClr val="tx1"/>
                </a:solidFill>
              </a:rPr>
              <a:t>стаціонарного </a:t>
            </a:r>
            <a:r>
              <a:rPr lang="uk-UA" sz="2800" dirty="0">
                <a:solidFill>
                  <a:schemeClr val="tx1"/>
                </a:solidFill>
              </a:rPr>
              <a:t>режиму сума всіх потоків </a:t>
            </a:r>
            <a:r>
              <a:rPr lang="uk-UA" sz="2800" dirty="0" smtClean="0">
                <a:solidFill>
                  <a:schemeClr val="tx1"/>
                </a:solidFill>
              </a:rPr>
              <a:t>ймовірностей, </a:t>
            </a:r>
            <a:r>
              <a:rPr lang="uk-UA" sz="2800" dirty="0">
                <a:solidFill>
                  <a:schemeClr val="tx1"/>
                </a:solidFill>
              </a:rPr>
              <a:t>що переводить систему S із інших станів в стан </a:t>
            </a:r>
            <a:r>
              <a:rPr lang="uk-UA" sz="2800" dirty="0" err="1">
                <a:solidFill>
                  <a:schemeClr val="tx1"/>
                </a:solidFill>
              </a:rPr>
              <a:t>S</a:t>
            </a:r>
            <a:r>
              <a:rPr lang="uk-UA" sz="2800" baseline="-25000" dirty="0" err="1">
                <a:solidFill>
                  <a:schemeClr val="tx1"/>
                </a:solidFill>
              </a:rPr>
              <a:t>і</a:t>
            </a:r>
            <a:r>
              <a:rPr lang="uk-UA" sz="2800" dirty="0">
                <a:solidFill>
                  <a:schemeClr val="tx1"/>
                </a:solidFill>
              </a:rPr>
              <a:t> рівна сумі всіх потоків ймовірностей, що </a:t>
            </a:r>
            <a:r>
              <a:rPr lang="uk-UA" sz="2800" dirty="0" smtClean="0">
                <a:solidFill>
                  <a:schemeClr val="tx1"/>
                </a:solidFill>
              </a:rPr>
              <a:t>переводить </a:t>
            </a:r>
            <a:r>
              <a:rPr lang="uk-UA" sz="2800" dirty="0">
                <a:solidFill>
                  <a:schemeClr val="tx1"/>
                </a:solidFill>
              </a:rPr>
              <a:t>систему S із стану </a:t>
            </a:r>
            <a:r>
              <a:rPr lang="uk-UA" sz="2800" dirty="0" err="1">
                <a:solidFill>
                  <a:schemeClr val="tx1"/>
                </a:solidFill>
              </a:rPr>
              <a:t>S</a:t>
            </a:r>
            <a:r>
              <a:rPr lang="uk-UA" sz="2800" baseline="-25000" dirty="0" err="1">
                <a:solidFill>
                  <a:schemeClr val="tx1"/>
                </a:solidFill>
              </a:rPr>
              <a:t>і</a:t>
            </a:r>
            <a:r>
              <a:rPr lang="uk-UA" sz="2800" dirty="0">
                <a:solidFill>
                  <a:schemeClr val="tx1"/>
                </a:solidFill>
              </a:rPr>
              <a:t> в інші.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uk-UA" sz="2800" dirty="0">
                <a:solidFill>
                  <a:schemeClr val="tx1"/>
                </a:solidFill>
              </a:rPr>
              <a:t>Або для </a:t>
            </a:r>
            <a:r>
              <a:rPr lang="uk-UA" sz="2800" dirty="0" smtClean="0">
                <a:solidFill>
                  <a:schemeClr val="tx1"/>
                </a:solidFill>
              </a:rPr>
              <a:t>будь якого </a:t>
            </a:r>
            <a:r>
              <a:rPr lang="uk-UA" sz="2800" dirty="0">
                <a:solidFill>
                  <a:schemeClr val="tx1"/>
                </a:solidFill>
              </a:rPr>
              <a:t>стану </a:t>
            </a:r>
            <a:r>
              <a:rPr lang="uk-UA" sz="2800" dirty="0" err="1">
                <a:solidFill>
                  <a:schemeClr val="tx1"/>
                </a:solidFill>
              </a:rPr>
              <a:t>S</a:t>
            </a:r>
            <a:r>
              <a:rPr lang="uk-UA" sz="2800" baseline="-25000" dirty="0" err="1">
                <a:solidFill>
                  <a:schemeClr val="tx1"/>
                </a:solidFill>
              </a:rPr>
              <a:t>і</a:t>
            </a:r>
            <a:r>
              <a:rPr lang="uk-UA" sz="2800" dirty="0">
                <a:solidFill>
                  <a:schemeClr val="tx1"/>
                </a:solidFill>
              </a:rPr>
              <a:t> сума всіх вхідних потоків ймовірностей повинна бути рівна сумі всіх вихідних </a:t>
            </a:r>
            <a:r>
              <a:rPr lang="uk-UA" sz="2800" dirty="0" smtClean="0">
                <a:solidFill>
                  <a:schemeClr val="tx1"/>
                </a:solidFill>
              </a:rPr>
              <a:t>потоків.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480431"/>
              </p:ext>
            </p:extLst>
          </p:nvPr>
        </p:nvGraphicFramePr>
        <p:xfrm>
          <a:off x="2411760" y="620688"/>
          <a:ext cx="1472158" cy="94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" imgW="790460" imgH="504738" progId="Equation.DSMT4">
                  <p:embed/>
                </p:oleObj>
              </mc:Choice>
              <mc:Fallback>
                <p:oleObj name="Equation" r:id="rId3" imgW="790460" imgH="5047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620688"/>
                        <a:ext cx="1472158" cy="940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8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6835" y="1089408"/>
            <a:ext cx="7848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  З рівняння (1) можна записати вирішуючи  його відносно </a:t>
            </a:r>
            <a:r>
              <a:rPr lang="uk-UA" sz="2800" dirty="0" err="1" smtClean="0"/>
              <a:t>Р</a:t>
            </a:r>
            <a:r>
              <a:rPr lang="uk-UA" sz="2800" baseline="-25000" dirty="0" err="1" smtClean="0"/>
              <a:t>і</a:t>
            </a:r>
            <a:endParaRPr lang="uk-UA" sz="2800" baseline="-25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247510"/>
            <a:ext cx="8801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dirty="0" err="1" smtClean="0"/>
              <a:t>Слід</a:t>
            </a:r>
            <a:r>
              <a:rPr lang="ru-RU" sz="2800" dirty="0" smtClean="0"/>
              <a:t> </a:t>
            </a:r>
            <a:r>
              <a:rPr lang="ru-RU" sz="2800" dirty="0" err="1"/>
              <a:t>зауважити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endParaRPr lang="ru-RU" sz="28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902970"/>
              </p:ext>
            </p:extLst>
          </p:nvPr>
        </p:nvGraphicFramePr>
        <p:xfrm>
          <a:off x="3706423" y="2348880"/>
          <a:ext cx="1989695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999953" imgH="905073" progId="Equation.DSMT4">
                  <p:embed/>
                </p:oleObj>
              </mc:Choice>
              <mc:Fallback>
                <p:oleObj name="Equation" r:id="rId3" imgW="999953" imgH="90507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6423" y="2348880"/>
                        <a:ext cx="1989695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489808"/>
              </p:ext>
            </p:extLst>
          </p:nvPr>
        </p:nvGraphicFramePr>
        <p:xfrm>
          <a:off x="3541859" y="4725144"/>
          <a:ext cx="2154259" cy="137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5" imgW="790460" imgH="504738" progId="Equation.DSMT4">
                  <p:embed/>
                </p:oleObj>
              </mc:Choice>
              <mc:Fallback>
                <p:oleObj name="Equation" r:id="rId5" imgW="790460" imgH="5047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1859" y="4725144"/>
                        <a:ext cx="2154259" cy="1375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514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   Інтенсивність сумарного потоку подій виводячи систему S із стану </a:t>
            </a:r>
            <a:r>
              <a:rPr lang="uk-UA" sz="2800" dirty="0" err="1" smtClean="0"/>
              <a:t>S</a:t>
            </a:r>
            <a:r>
              <a:rPr lang="uk-UA" sz="2800" baseline="-25000" dirty="0" err="1" smtClean="0"/>
              <a:t>і</a:t>
            </a:r>
            <a:r>
              <a:rPr lang="uk-UA" sz="2800" dirty="0" smtClean="0"/>
              <a:t>, як сума простіших також є простий. Тому час перебування системи в стані </a:t>
            </a:r>
            <a:r>
              <a:rPr lang="uk-UA" sz="2800" dirty="0" err="1" smtClean="0"/>
              <a:t>S</a:t>
            </a:r>
            <a:r>
              <a:rPr lang="uk-UA" sz="2800" baseline="-25000" dirty="0" err="1" smtClean="0"/>
              <a:t>і</a:t>
            </a:r>
            <a:r>
              <a:rPr lang="uk-UA" sz="2800" baseline="-25000" dirty="0" smtClean="0"/>
              <a:t> </a:t>
            </a:r>
            <a:r>
              <a:rPr lang="uk-UA" sz="2800" dirty="0" smtClean="0"/>
              <a:t>може бути визначений як:</a:t>
            </a:r>
            <a:endParaRPr lang="uk-UA" sz="28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593782"/>
              </p:ext>
            </p:extLst>
          </p:nvPr>
        </p:nvGraphicFramePr>
        <p:xfrm>
          <a:off x="2699792" y="3068960"/>
          <a:ext cx="3024336" cy="209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" imgW="1295116" imgH="895352" progId="Equation.DSMT4">
                  <p:embed/>
                </p:oleObj>
              </mc:Choice>
              <mc:Fallback>
                <p:oleObj name="Equation" r:id="rId3" imgW="1295116" imgH="89535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2" y="3068960"/>
                        <a:ext cx="3024336" cy="209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71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3" y="481677"/>
            <a:ext cx="815330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2878" y="4257630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де</a:t>
            </a:r>
            <a:r>
              <a:rPr lang="ru-RU" sz="2800" dirty="0"/>
              <a:t>	  </a:t>
            </a:r>
            <a:r>
              <a:rPr lang="ru-RU" sz="2800" dirty="0" smtClean="0"/>
              <a:t>   - </a:t>
            </a:r>
            <a:r>
              <a:rPr lang="ru-RU" sz="2800" dirty="0" err="1"/>
              <a:t>математичне</a:t>
            </a:r>
            <a:r>
              <a:rPr lang="ru-RU" sz="2800" dirty="0"/>
              <a:t> </a:t>
            </a:r>
            <a:r>
              <a:rPr lang="ru-RU" sz="2800" dirty="0" err="1"/>
              <a:t>очікування</a:t>
            </a:r>
            <a:r>
              <a:rPr lang="ru-RU" sz="2800" dirty="0"/>
              <a:t> часу однократного </a:t>
            </a:r>
            <a:r>
              <a:rPr lang="ru-RU" sz="2800" dirty="0" err="1"/>
              <a:t>перебування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S в </a:t>
            </a:r>
            <a:r>
              <a:rPr lang="ru-RU" sz="2800" dirty="0" err="1"/>
              <a:t>стані</a:t>
            </a:r>
            <a:r>
              <a:rPr lang="ru-RU" sz="2800" dirty="0"/>
              <a:t> </a:t>
            </a:r>
            <a:r>
              <a:rPr lang="ru-RU" sz="2800" dirty="0" err="1"/>
              <a:t>Sі</a:t>
            </a:r>
            <a:r>
              <a:rPr lang="ru-RU" sz="2800" dirty="0"/>
              <a:t>;</a:t>
            </a:r>
          </a:p>
          <a:p>
            <a:r>
              <a:rPr lang="ru-RU" sz="2800" dirty="0" smtClean="0"/>
              <a:t>   де         - </a:t>
            </a:r>
            <a:r>
              <a:rPr lang="ru-RU" sz="2800" dirty="0" err="1"/>
              <a:t>математичне</a:t>
            </a:r>
            <a:r>
              <a:rPr lang="ru-RU" sz="2800" dirty="0"/>
              <a:t> </a:t>
            </a:r>
            <a:r>
              <a:rPr lang="ru-RU" sz="2800" dirty="0" err="1"/>
              <a:t>очікування</a:t>
            </a:r>
            <a:r>
              <a:rPr lang="ru-RU" sz="2800" dirty="0"/>
              <a:t> циклу </a:t>
            </a:r>
            <a:r>
              <a:rPr lang="ru-RU" sz="2800" dirty="0" err="1"/>
              <a:t>блукання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S </a:t>
            </a:r>
            <a:r>
              <a:rPr lang="ru-RU" sz="2800" dirty="0" err="1"/>
              <a:t>відносно</a:t>
            </a:r>
            <a:r>
              <a:rPr lang="ru-RU" sz="2800" dirty="0"/>
              <a:t> стану </a:t>
            </a:r>
            <a:r>
              <a:rPr lang="ru-RU" sz="2800" dirty="0" err="1"/>
              <a:t>Sі</a:t>
            </a:r>
            <a:r>
              <a:rPr lang="ru-RU" sz="2800" dirty="0"/>
              <a:t>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747022"/>
              </p:ext>
            </p:extLst>
          </p:nvPr>
        </p:nvGraphicFramePr>
        <p:xfrm>
          <a:off x="3772631" y="2420888"/>
          <a:ext cx="2101778" cy="184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4" imgW="619121" imgH="542899" progId="Equation.DSMT4">
                  <p:embed/>
                </p:oleObj>
              </mc:Choice>
              <mc:Fallback>
                <p:oleObj name="Equation" r:id="rId4" imgW="619121" imgH="5428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2631" y="2420888"/>
                        <a:ext cx="2101778" cy="1843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861215"/>
              </p:ext>
            </p:extLst>
          </p:nvPr>
        </p:nvGraphicFramePr>
        <p:xfrm>
          <a:off x="1547664" y="4257630"/>
          <a:ext cx="364954" cy="62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6" imgW="161979" imgH="276130" progId="Equation.DSMT4">
                  <p:embed/>
                </p:oleObj>
              </mc:Choice>
              <mc:Fallback>
                <p:oleObj name="Equation" r:id="rId6" imgW="161979" imgH="27613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7664" y="4257630"/>
                        <a:ext cx="364954" cy="622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722706"/>
              </p:ext>
            </p:extLst>
          </p:nvPr>
        </p:nvGraphicFramePr>
        <p:xfrm>
          <a:off x="1547664" y="5196538"/>
          <a:ext cx="383282" cy="555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8" imgW="190416" imgH="276130" progId="Equation.DSMT4">
                  <p:embed/>
                </p:oleObj>
              </mc:Choice>
              <mc:Fallback>
                <p:oleObj name="Equation" r:id="rId8" imgW="190416" imgH="27613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7664" y="5196538"/>
                        <a:ext cx="383282" cy="555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53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1578" y="111606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Рівняння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переписати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r>
              <a:rPr lang="ru-RU" sz="2800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457646"/>
            <a:ext cx="8707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де   </a:t>
            </a:r>
            <a:r>
              <a:rPr lang="ru-RU" sz="2800" dirty="0" smtClean="0"/>
              <a:t>   - </a:t>
            </a:r>
            <a:r>
              <a:rPr lang="ru-RU" sz="2800" dirty="0" err="1"/>
              <a:t>математичне</a:t>
            </a:r>
            <a:r>
              <a:rPr lang="ru-RU" sz="2800" dirty="0"/>
              <a:t> </a:t>
            </a:r>
            <a:r>
              <a:rPr lang="ru-RU" sz="2800" dirty="0" err="1"/>
              <a:t>очікування</a:t>
            </a:r>
            <a:r>
              <a:rPr lang="ru-RU" sz="2800" dirty="0"/>
              <a:t> часу однократного </a:t>
            </a:r>
            <a:r>
              <a:rPr lang="ru-RU" sz="2800" dirty="0" err="1"/>
              <a:t>перебування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S поза станом </a:t>
            </a:r>
            <a:r>
              <a:rPr lang="ru-RU" sz="2800" dirty="0" err="1"/>
              <a:t>Sі</a:t>
            </a:r>
            <a:r>
              <a:rPr lang="ru-RU" sz="2800" dirty="0"/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58" y="4581128"/>
            <a:ext cx="360040" cy="45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808044"/>
              </p:ext>
            </p:extLst>
          </p:nvPr>
        </p:nvGraphicFramePr>
        <p:xfrm>
          <a:off x="2987824" y="2445444"/>
          <a:ext cx="3004010" cy="178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4" imgW="914284" imgH="542899" progId="Equation.DSMT4">
                  <p:embed/>
                </p:oleObj>
              </mc:Choice>
              <mc:Fallback>
                <p:oleObj name="Equation" r:id="rId4" imgW="914284" imgH="5428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7824" y="2445444"/>
                        <a:ext cx="3004010" cy="1783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50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667655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dirty="0" err="1" smtClean="0"/>
              <a:t>Зробивши</a:t>
            </a:r>
            <a:r>
              <a:rPr lang="ru-RU" sz="2800" dirty="0" smtClean="0"/>
              <a:t> </a:t>
            </a:r>
            <a:r>
              <a:rPr lang="ru-RU" sz="2800" dirty="0" err="1"/>
              <a:t>перетворення</a:t>
            </a:r>
            <a:r>
              <a:rPr lang="ru-RU" sz="2800" dirty="0"/>
              <a:t> </a:t>
            </a:r>
            <a:r>
              <a:rPr lang="ru-RU" sz="2800" dirty="0" err="1"/>
              <a:t>маємо</a:t>
            </a:r>
            <a:r>
              <a:rPr lang="ru-RU" sz="2800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357694"/>
            <a:ext cx="1922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dirty="0" err="1" smtClean="0"/>
              <a:t>або</a:t>
            </a:r>
            <a:endParaRPr lang="ru-RU" sz="28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75469"/>
              </p:ext>
            </p:extLst>
          </p:nvPr>
        </p:nvGraphicFramePr>
        <p:xfrm>
          <a:off x="3597209" y="1445641"/>
          <a:ext cx="2294929" cy="2912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3" imgW="1133496" imgH="1438252" progId="Equation.DSMT4">
                  <p:embed/>
                </p:oleObj>
              </mc:Choice>
              <mc:Fallback>
                <p:oleObj name="Equation" r:id="rId3" imgW="1133496" imgH="143825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7209" y="1445641"/>
                        <a:ext cx="2294929" cy="2912053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124117"/>
              </p:ext>
            </p:extLst>
          </p:nvPr>
        </p:nvGraphicFramePr>
        <p:xfrm>
          <a:off x="3427934" y="4725144"/>
          <a:ext cx="2633478" cy="137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5" imgW="1019031" imgH="533539" progId="Equation.DSMT4">
                  <p:embed/>
                </p:oleObj>
              </mc:Choice>
              <mc:Fallback>
                <p:oleObj name="Equation" r:id="rId5" imgW="1019031" imgH="5335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7934" y="4725144"/>
                        <a:ext cx="2633478" cy="1378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24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</TotalTime>
  <Words>288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Garamond</vt:lpstr>
      <vt:lpstr>Times New Roman</vt:lpstr>
      <vt:lpstr>Натуральные материалы</vt:lpstr>
      <vt:lpstr>Equation</vt:lpstr>
      <vt:lpstr> Аналіз надійності технічних систем методом дерева відмов.   План Стаціонарні періоди роботи систем.</vt:lpstr>
      <vt:lpstr>Презентация PowerPoint</vt:lpstr>
      <vt:lpstr>    Тобто для стаціонарних режимів функціювання систем диференційні рівняння Колмогорова переходить в систему однорідних алгебраїчних рівнянь з постійними коефіцієнтами:</vt:lpstr>
      <vt:lpstr>   де                          - інтенсивність сумарного простішого потоку, що переводить систему із стану Sі в інші.  Таким чином для стаціонарного режиму сума всіх потоків ймовірностей, що переводить систему S із інших станів в стан Sі рівна сумі всіх потоків ймовірностей, що переводить систему S із стану Sі в інші. Або для будь якого стану Sі сума всіх вхідних потоків ймовірностей повинна бути рівна сумі всіх вихідних потоків.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№7                             План     Стаціонарні періоди роботи систем.</dc:title>
  <dc:creator>Юрец</dc:creator>
  <cp:lastModifiedBy>Банний Олександр Олександрович</cp:lastModifiedBy>
  <cp:revision>41</cp:revision>
  <dcterms:created xsi:type="dcterms:W3CDTF">2013-08-18T08:15:03Z</dcterms:created>
  <dcterms:modified xsi:type="dcterms:W3CDTF">2020-04-08T18:59:16Z</dcterms:modified>
</cp:coreProperties>
</file>