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80" r:id="rId1"/>
  </p:sldMasterIdLst>
  <p:notesMasterIdLst>
    <p:notesMasterId r:id="rId15"/>
  </p:notesMasterIdLst>
  <p:sldIdLst>
    <p:sldId id="464" r:id="rId2"/>
    <p:sldId id="465" r:id="rId3"/>
    <p:sldId id="466" r:id="rId4"/>
    <p:sldId id="467" r:id="rId5"/>
    <p:sldId id="468" r:id="rId6"/>
    <p:sldId id="469" r:id="rId7"/>
    <p:sldId id="470" r:id="rId8"/>
    <p:sldId id="476" r:id="rId9"/>
    <p:sldId id="471" r:id="rId10"/>
    <p:sldId id="472" r:id="rId11"/>
    <p:sldId id="473" r:id="rId12"/>
    <p:sldId id="474" r:id="rId13"/>
    <p:sldId id="475" r:id="rId14"/>
  </p:sldIdLst>
  <p:sldSz cx="9144000" cy="6858000" type="screen4x3"/>
  <p:notesSz cx="6735763" cy="9866313"/>
  <p:defaultTextStyle>
    <a:defPPr>
      <a:defRPr lang="ru-RU"/>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04" autoAdjust="0"/>
  </p:normalViewPr>
  <p:slideViewPr>
    <p:cSldViewPr>
      <p:cViewPr>
        <p:scale>
          <a:sx n="122" d="100"/>
          <a:sy n="122" d="100"/>
        </p:scale>
        <p:origin x="-624"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8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3713"/>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ru-RU"/>
          </a:p>
        </p:txBody>
      </p:sp>
      <p:sp>
        <p:nvSpPr>
          <p:cNvPr id="3" name="Дата 2"/>
          <p:cNvSpPr>
            <a:spLocks noGrp="1"/>
          </p:cNvSpPr>
          <p:nvPr>
            <p:ph type="dt" idx="1"/>
          </p:nvPr>
        </p:nvSpPr>
        <p:spPr>
          <a:xfrm>
            <a:off x="3814763" y="0"/>
            <a:ext cx="2919412" cy="493713"/>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5F5D6749-9799-42D1-980E-7988A7691962}" type="datetimeFigureOut">
              <a:rPr lang="ru-RU"/>
              <a:pPr>
                <a:defRPr/>
              </a:pPr>
              <a:t>16.10.2016</a:t>
            </a:fld>
            <a:endParaRPr lang="ru-RU"/>
          </a:p>
        </p:txBody>
      </p:sp>
      <p:sp>
        <p:nvSpPr>
          <p:cNvPr id="4" name="Образ слайда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ru-RU"/>
          </a:p>
        </p:txBody>
      </p:sp>
      <p:sp>
        <p:nvSpPr>
          <p:cNvPr id="7" name="Номер слайда 6"/>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9B040CF-8E91-4AAE-8DFF-0FE23E0DF6E8}" type="slidenum">
              <a:rPr lang="ru-RU" altLang="ru-RU"/>
              <a:pPr/>
              <a:t>‹#›</a:t>
            </a:fld>
            <a:endParaRPr lang="ru-RU" altLang="ru-RU"/>
          </a:p>
        </p:txBody>
      </p:sp>
    </p:spTree>
    <p:extLst>
      <p:ext uri="{BB962C8B-B14F-4D97-AF65-F5344CB8AC3E}">
        <p14:creationId xmlns:p14="http://schemas.microsoft.com/office/powerpoint/2010/main" val="28103525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pPr>
              <a:defRPr/>
            </a:pPr>
            <a:fld id="{D9632459-9B53-4A4D-96E9-06887299A59F}" type="datetimeFigureOut">
              <a:rPr lang="ru-RU" smtClean="0"/>
              <a:pPr>
                <a:defRPr/>
              </a:pPr>
              <a:t>16.10.2016</a:t>
            </a:fld>
            <a:endParaRPr lang="ru-RU"/>
          </a:p>
        </p:txBody>
      </p:sp>
      <p:sp>
        <p:nvSpPr>
          <p:cNvPr id="16" name="Номер слайда 15"/>
          <p:cNvSpPr>
            <a:spLocks noGrp="1"/>
          </p:cNvSpPr>
          <p:nvPr>
            <p:ph type="sldNum" sz="quarter" idx="11"/>
          </p:nvPr>
        </p:nvSpPr>
        <p:spPr/>
        <p:txBody>
          <a:bodyPr/>
          <a:lstStyle/>
          <a:p>
            <a:fld id="{F83D8C0D-E731-4084-8E8C-FE605F528576}" type="slidenum">
              <a:rPr lang="ru-RU" altLang="ru-RU" smtClean="0"/>
              <a:pPr/>
              <a:t>‹#›</a:t>
            </a:fld>
            <a:endParaRPr lang="ru-RU" altLang="ru-RU"/>
          </a:p>
        </p:txBody>
      </p:sp>
      <p:sp>
        <p:nvSpPr>
          <p:cNvPr id="17" name="Нижний колонтитул 16"/>
          <p:cNvSpPr>
            <a:spLocks noGrp="1"/>
          </p:cNvSpPr>
          <p:nvPr>
            <p:ph type="ftr" sz="quarter" idx="12"/>
          </p:nvPr>
        </p:nvSpPr>
        <p:spPr/>
        <p:txBody>
          <a:bodyPr/>
          <a:lstStyle/>
          <a:p>
            <a:pPr>
              <a:defRPr/>
            </a:pPr>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5C96F240-F870-446B-974E-5B318AA24AF5}" type="datetimeFigureOut">
              <a:rPr lang="ru-RU" smtClean="0"/>
              <a:pPr>
                <a:defRPr/>
              </a:pPr>
              <a:t>16.10.2016</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fld id="{F9D3C5A2-004F-4EB7-A497-B65B4E2FBB38}" type="slidenum">
              <a:rPr lang="ru-RU" altLang="ru-RU" smtClean="0"/>
              <a:pPr/>
              <a:t>‹#›</a:t>
            </a:fld>
            <a:endParaRPr lang="ru-RU" alt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9CD25498-7129-4901-A3BE-9F3C86107677}" type="datetimeFigureOut">
              <a:rPr lang="ru-RU" smtClean="0"/>
              <a:pPr>
                <a:defRPr/>
              </a:pPr>
              <a:t>16.10.2016</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fld id="{382E4503-A062-4AA3-893D-5C0ECE986481}" type="slidenum">
              <a:rPr lang="ru-RU" altLang="ru-RU" smtClean="0"/>
              <a:pPr/>
              <a:t>‹#›</a:t>
            </a:fld>
            <a:endParaRPr lang="ru-RU" alt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pPr>
              <a:defRPr/>
            </a:pPr>
            <a:fld id="{24D51886-5CD5-4783-9CC6-B5D398BFB44D}" type="datetimeFigureOut">
              <a:rPr lang="ru-RU" smtClean="0"/>
              <a:pPr>
                <a:defRPr/>
              </a:pPr>
              <a:t>16.10.2016</a:t>
            </a:fld>
            <a:endParaRPr lang="ru-RU"/>
          </a:p>
        </p:txBody>
      </p:sp>
      <p:sp>
        <p:nvSpPr>
          <p:cNvPr id="15" name="Номер слайда 14"/>
          <p:cNvSpPr>
            <a:spLocks noGrp="1"/>
          </p:cNvSpPr>
          <p:nvPr>
            <p:ph type="sldNum" sz="quarter" idx="15"/>
          </p:nvPr>
        </p:nvSpPr>
        <p:spPr/>
        <p:txBody>
          <a:bodyPr/>
          <a:lstStyle>
            <a:lvl1pPr algn="ctr">
              <a:defRPr/>
            </a:lvl1pPr>
          </a:lstStyle>
          <a:p>
            <a:fld id="{A45EBE87-0CD7-4125-894E-B3A1EC3A855D}" type="slidenum">
              <a:rPr lang="ru-RU" altLang="ru-RU" smtClean="0"/>
              <a:pPr/>
              <a:t>‹#›</a:t>
            </a:fld>
            <a:endParaRPr lang="ru-RU" altLang="ru-RU"/>
          </a:p>
        </p:txBody>
      </p:sp>
      <p:sp>
        <p:nvSpPr>
          <p:cNvPr id="16" name="Нижний колонтитул 15"/>
          <p:cNvSpPr>
            <a:spLocks noGrp="1"/>
          </p:cNvSpPr>
          <p:nvPr>
            <p:ph type="ftr" sz="quarter" idx="16"/>
          </p:nvPr>
        </p:nvSpPr>
        <p:spPr/>
        <p:txBody>
          <a:bodyPr/>
          <a:lstStyle/>
          <a:p>
            <a:pPr>
              <a:defRPr/>
            </a:pPr>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pPr>
              <a:defRPr/>
            </a:pPr>
            <a:fld id="{5E349BF7-12D5-4D49-A4E0-38ED67C8E8B6}" type="datetimeFigureOut">
              <a:rPr lang="ru-RU" smtClean="0"/>
              <a:pPr>
                <a:defRPr/>
              </a:pPr>
              <a:t>16.10.2016</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fld id="{99F94A8B-2EF0-4D0D-BE22-3F30E961D1B1}" type="slidenum">
              <a:rPr lang="ru-RU" altLang="ru-RU" smtClean="0"/>
              <a:pPr/>
              <a:t>‹#›</a:t>
            </a:fld>
            <a:endParaRPr lang="ru-RU" alt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pPr>
              <a:defRPr/>
            </a:pPr>
            <a:fld id="{422054C4-C812-4E3C-9926-9D2719027010}" type="datetimeFigureOut">
              <a:rPr lang="ru-RU" smtClean="0"/>
              <a:pPr>
                <a:defRPr/>
              </a:pPr>
              <a:t>16.10.2016</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fld id="{01D3CA8C-3EE8-4B11-BDE6-EACBEF06FD37}" type="slidenum">
              <a:rPr lang="ru-RU" altLang="ru-RU" smtClean="0"/>
              <a:pPr/>
              <a:t>‹#›</a:t>
            </a:fld>
            <a:endParaRPr lang="ru-RU" alt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8696E3DE-3AAA-4F6A-B0CB-F101365DAAA3}" type="slidenum">
              <a:rPr lang="ru-RU" altLang="ru-RU" smtClean="0"/>
              <a:pPr/>
              <a:t>‹#›</a:t>
            </a:fld>
            <a:endParaRPr lang="ru-RU" altLang="ru-RU"/>
          </a:p>
        </p:txBody>
      </p:sp>
      <p:sp>
        <p:nvSpPr>
          <p:cNvPr id="8" name="Нижний колонтитул 7"/>
          <p:cNvSpPr>
            <a:spLocks noGrp="1"/>
          </p:cNvSpPr>
          <p:nvPr>
            <p:ph type="ftr" sz="quarter" idx="11"/>
          </p:nvPr>
        </p:nvSpPr>
        <p:spPr/>
        <p:txBody>
          <a:bodyPr/>
          <a:lstStyle/>
          <a:p>
            <a:pPr>
              <a:defRPr/>
            </a:pPr>
            <a:endParaRPr lang="ru-RU"/>
          </a:p>
        </p:txBody>
      </p:sp>
      <p:sp>
        <p:nvSpPr>
          <p:cNvPr id="7" name="Дата 6"/>
          <p:cNvSpPr>
            <a:spLocks noGrp="1"/>
          </p:cNvSpPr>
          <p:nvPr>
            <p:ph type="dt" sz="half" idx="10"/>
          </p:nvPr>
        </p:nvSpPr>
        <p:spPr/>
        <p:txBody>
          <a:bodyPr/>
          <a:lstStyle/>
          <a:p>
            <a:pPr>
              <a:defRPr/>
            </a:pPr>
            <a:fld id="{E09325C9-397B-4574-9FA2-B3F0E0944947}" type="datetimeFigureOut">
              <a:rPr lang="ru-RU" smtClean="0"/>
              <a:pPr>
                <a:defRPr/>
              </a:pPr>
              <a:t>16.10.2016</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pPr>
              <a:defRPr/>
            </a:pPr>
            <a:fld id="{B2F4F48A-72B3-4FB0-9C4B-D5AB93038249}" type="datetimeFigureOut">
              <a:rPr lang="ru-RU" smtClean="0"/>
              <a:pPr>
                <a:defRPr/>
              </a:pPr>
              <a:t>16.10.2016</a:t>
            </a:fld>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fld id="{080A6A17-4D4D-4FC5-A6FE-8356E2D00B7E}" type="slidenum">
              <a:rPr lang="ru-RU" altLang="ru-RU" smtClean="0"/>
              <a:pPr/>
              <a:t>‹#›</a:t>
            </a:fld>
            <a:endParaRPr lang="ru-RU" alt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0D4EC806-B696-42D8-B28E-B6DB23CAF9E7}" type="datetimeFigureOut">
              <a:rPr lang="ru-RU" smtClean="0"/>
              <a:pPr>
                <a:defRPr/>
              </a:pPr>
              <a:t>16.10.2016</a:t>
            </a:fld>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fld id="{EA815EF9-6780-4AFB-8608-DEFA1B7B80E6}" type="slidenum">
              <a:rPr lang="ru-RU" altLang="ru-RU" smtClean="0"/>
              <a:pPr/>
              <a:t>‹#›</a:t>
            </a:fld>
            <a:endParaRPr lang="ru-RU" alt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pPr>
              <a:defRPr/>
            </a:pPr>
            <a:fld id="{4CFFC866-8609-48F4-BC92-82CDA9D2094A}" type="datetimeFigureOut">
              <a:rPr lang="ru-RU" smtClean="0"/>
              <a:pPr>
                <a:defRPr/>
              </a:pPr>
              <a:t>16.10.2016</a:t>
            </a:fld>
            <a:endParaRPr lang="ru-RU"/>
          </a:p>
        </p:txBody>
      </p:sp>
      <p:sp>
        <p:nvSpPr>
          <p:cNvPr id="9" name="Номер слайда 8"/>
          <p:cNvSpPr>
            <a:spLocks noGrp="1"/>
          </p:cNvSpPr>
          <p:nvPr>
            <p:ph type="sldNum" sz="quarter" idx="15"/>
          </p:nvPr>
        </p:nvSpPr>
        <p:spPr/>
        <p:txBody>
          <a:bodyPr/>
          <a:lstStyle/>
          <a:p>
            <a:fld id="{FFB4CD6B-7AF9-4234-B336-3A34497840DE}" type="slidenum">
              <a:rPr lang="ru-RU" altLang="ru-RU" smtClean="0"/>
              <a:pPr/>
              <a:t>‹#›</a:t>
            </a:fld>
            <a:endParaRPr lang="ru-RU" altLang="ru-RU"/>
          </a:p>
        </p:txBody>
      </p:sp>
      <p:sp>
        <p:nvSpPr>
          <p:cNvPr id="10" name="Нижний колонтитул 9"/>
          <p:cNvSpPr>
            <a:spLocks noGrp="1"/>
          </p:cNvSpPr>
          <p:nvPr>
            <p:ph type="ftr" sz="quarter" idx="16"/>
          </p:nvPr>
        </p:nvSpPr>
        <p:spPr/>
        <p:txBody>
          <a:bodyPr/>
          <a:lstStyle/>
          <a:p>
            <a:pPr>
              <a:defRPr/>
            </a:pPr>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pPr>
              <a:defRPr/>
            </a:pPr>
            <a:fld id="{E72E994B-6D71-483C-8CCC-DBAA200589FE}" type="datetimeFigureOut">
              <a:rPr lang="ru-RU" smtClean="0"/>
              <a:pPr>
                <a:defRPr/>
              </a:pPr>
              <a:t>16.10.2016</a:t>
            </a:fld>
            <a:endParaRPr lang="ru-RU"/>
          </a:p>
        </p:txBody>
      </p:sp>
      <p:sp>
        <p:nvSpPr>
          <p:cNvPr id="9" name="Номер слайда 8"/>
          <p:cNvSpPr>
            <a:spLocks noGrp="1"/>
          </p:cNvSpPr>
          <p:nvPr>
            <p:ph type="sldNum" sz="quarter" idx="11"/>
          </p:nvPr>
        </p:nvSpPr>
        <p:spPr/>
        <p:txBody>
          <a:bodyPr/>
          <a:lstStyle/>
          <a:p>
            <a:fld id="{4401556E-A7E4-4369-A74E-2E989D8A27FF}" type="slidenum">
              <a:rPr lang="ru-RU" altLang="ru-RU" smtClean="0"/>
              <a:pPr/>
              <a:t>‹#›</a:t>
            </a:fld>
            <a:endParaRPr lang="ru-RU" altLang="ru-RU"/>
          </a:p>
        </p:txBody>
      </p:sp>
      <p:sp>
        <p:nvSpPr>
          <p:cNvPr id="10" name="Нижний колонтитул 9"/>
          <p:cNvSpPr>
            <a:spLocks noGrp="1"/>
          </p:cNvSpPr>
          <p:nvPr>
            <p:ph type="ftr" sz="quarter" idx="12"/>
          </p:nvPr>
        </p:nvSpPr>
        <p:spPr/>
        <p:txBody>
          <a:body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989AE8FF-A3B5-44AC-81BB-9FBDEDCAE404}" type="datetimeFigureOut">
              <a:rPr lang="ru-RU" smtClean="0"/>
              <a:pPr>
                <a:defRPr/>
              </a:pPr>
              <a:t>16.10.2016</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4957DEB-2C01-4F6E-A852-581FDAAC2C39}" type="slidenum">
              <a:rPr lang="ru-RU" altLang="ru-RU" smtClean="0"/>
              <a:pPr/>
              <a:t>‹#›</a:t>
            </a:fld>
            <a:endParaRPr lang="ru-RU" alt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4781" r:id="rId1"/>
    <p:sldLayoutId id="2147484782" r:id="rId2"/>
    <p:sldLayoutId id="2147484783" r:id="rId3"/>
    <p:sldLayoutId id="2147484784" r:id="rId4"/>
    <p:sldLayoutId id="2147484785" r:id="rId5"/>
    <p:sldLayoutId id="2147484786" r:id="rId6"/>
    <p:sldLayoutId id="2147484787" r:id="rId7"/>
    <p:sldLayoutId id="2147484788" r:id="rId8"/>
    <p:sldLayoutId id="2147484789" r:id="rId9"/>
    <p:sldLayoutId id="2147484790" r:id="rId10"/>
    <p:sldLayoutId id="214748479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6.xml"/><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Лекція </a:t>
            </a:r>
            <a:r>
              <a:rPr lang="uk-UA" dirty="0" smtClean="0"/>
              <a:t>4</a:t>
            </a:r>
            <a:endParaRPr lang="uk-UA" dirty="0"/>
          </a:p>
        </p:txBody>
      </p:sp>
      <p:sp>
        <p:nvSpPr>
          <p:cNvPr id="3" name="TextBox 2"/>
          <p:cNvSpPr txBox="1"/>
          <p:nvPr/>
        </p:nvSpPr>
        <p:spPr>
          <a:xfrm>
            <a:off x="1015831" y="1700808"/>
            <a:ext cx="3888432" cy="646331"/>
          </a:xfrm>
          <a:prstGeom prst="rect">
            <a:avLst/>
          </a:prstGeom>
          <a:noFill/>
        </p:spPr>
        <p:txBody>
          <a:bodyPr wrap="square" rtlCol="0">
            <a:spAutoFit/>
          </a:bodyPr>
          <a:lstStyle/>
          <a:p>
            <a:r>
              <a:rPr lang="uk-UA" sz="3600" dirty="0" smtClean="0"/>
              <a:t>Реле</a:t>
            </a:r>
            <a:endParaRPr lang="uk-UA" sz="3600" dirty="0"/>
          </a:p>
        </p:txBody>
      </p:sp>
      <p:pic>
        <p:nvPicPr>
          <p:cNvPr id="22530" name="Picture 2" descr="http://rza.org.ua/up/article/img/002_004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2913" y="2852936"/>
            <a:ext cx="6362700" cy="3228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3924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684312"/>
          </a:xfrm>
        </p:spPr>
        <p:txBody>
          <a:bodyPr>
            <a:normAutofit fontScale="90000"/>
          </a:bodyPr>
          <a:lstStyle/>
          <a:p>
            <a:r>
              <a:rPr lang="uk-UA" dirty="0" smtClean="0"/>
              <a:t>Реле змінного струму</a:t>
            </a:r>
            <a:endParaRPr lang="uk-UA" dirty="0"/>
          </a:p>
        </p:txBody>
      </p:sp>
      <p:sp>
        <p:nvSpPr>
          <p:cNvPr id="3" name="Прямоугольник 2"/>
          <p:cNvSpPr/>
          <p:nvPr/>
        </p:nvSpPr>
        <p:spPr>
          <a:xfrm>
            <a:off x="325270" y="836712"/>
            <a:ext cx="8567210" cy="4524315"/>
          </a:xfrm>
          <a:prstGeom prst="rect">
            <a:avLst/>
          </a:prstGeom>
        </p:spPr>
        <p:txBody>
          <a:bodyPr wrap="square">
            <a:spAutoFit/>
          </a:bodyPr>
          <a:lstStyle/>
          <a:p>
            <a:r>
              <a:rPr lang="uk-UA" dirty="0"/>
              <a:t>У реле змінного струму застосовують спеціальні заходи для усунення вібрації контактів, а сердечник електромагніту набирають з листової сталі з метою зменшення витрат на вихрові струми. Для усунення вібрації на частину полюса насаджують мідний </a:t>
            </a:r>
            <a:r>
              <a:rPr lang="uk-UA" dirty="0" err="1"/>
              <a:t>котроткозамкнутий</a:t>
            </a:r>
            <a:r>
              <a:rPr lang="uk-UA" dirty="0"/>
              <a:t> віток, який називають екраном. Екран викликає розщеплення загального магнітного потоку, створеного котушкою, на два потоки зсунуті між собою на деякий кут. Тому в реле, що спрацювало, постійно діє електромагнітна сила, яка міцно утримує якір біля сердечника. </a:t>
            </a:r>
            <a:endParaRPr lang="uk-UA" dirty="0" smtClean="0"/>
          </a:p>
          <a:p>
            <a:endParaRPr lang="uk-UA" dirty="0"/>
          </a:p>
          <a:p>
            <a:r>
              <a:rPr lang="uk-UA" dirty="0" smtClean="0"/>
              <a:t>Герметизація </a:t>
            </a:r>
            <a:r>
              <a:rPr lang="uk-UA" dirty="0"/>
              <a:t>контактів реле дозволяє істотно підвищити надійність і довговічність роботи контактів. Реле з </a:t>
            </a:r>
            <a:r>
              <a:rPr lang="uk-UA" dirty="0" err="1"/>
              <a:t>герметізованими</a:t>
            </a:r>
            <a:r>
              <a:rPr lang="uk-UA" dirty="0"/>
              <a:t> контактами називаються геконами. Гекон являє собою скляну колбу до якої запаяні контактні пружини з пермалою. Прості колби заповнюється інертним газом чи </a:t>
            </a:r>
            <a:r>
              <a:rPr lang="uk-UA" dirty="0" smtClean="0"/>
              <a:t>створюється вакуум. </a:t>
            </a:r>
            <a:r>
              <a:rPr lang="uk-UA" dirty="0"/>
              <a:t>Якщо гекон помістити в магнітне поле , то між феромагнітними пружинами виникають сили взаємодії, в результаті чого вони притягуються або відштовхуються</a:t>
            </a:r>
            <a:endParaRPr lang="uk-UA" dirty="0"/>
          </a:p>
        </p:txBody>
      </p:sp>
      <p:pic>
        <p:nvPicPr>
          <p:cNvPr id="28674" name="Picture 2" descr="Картинки по запросу геркон"/>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5684" b="-25684"/>
          <a:stretch/>
        </p:blipFill>
        <p:spPr bwMode="auto">
          <a:xfrm>
            <a:off x="4139952" y="4871471"/>
            <a:ext cx="2706341" cy="2016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2353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684312"/>
          </a:xfrm>
        </p:spPr>
        <p:txBody>
          <a:bodyPr>
            <a:normAutofit fontScale="90000"/>
          </a:bodyPr>
          <a:lstStyle/>
          <a:p>
            <a:r>
              <a:rPr lang="uk-UA" b="1" i="1" dirty="0">
                <a:effectLst/>
              </a:rPr>
              <a:t>Поляризовані реле</a:t>
            </a:r>
            <a:r>
              <a:rPr lang="uk-UA" b="1" dirty="0">
                <a:effectLst/>
              </a:rPr>
              <a:t>.</a:t>
            </a:r>
            <a:endParaRPr lang="uk-UA" dirty="0"/>
          </a:p>
        </p:txBody>
      </p:sp>
      <p:sp>
        <p:nvSpPr>
          <p:cNvPr id="3" name="Прямоугольник 2"/>
          <p:cNvSpPr/>
          <p:nvPr/>
        </p:nvSpPr>
        <p:spPr>
          <a:xfrm>
            <a:off x="427402" y="980728"/>
            <a:ext cx="8424936" cy="2585323"/>
          </a:xfrm>
          <a:prstGeom prst="rect">
            <a:avLst/>
          </a:prstGeom>
        </p:spPr>
        <p:txBody>
          <a:bodyPr wrap="square">
            <a:spAutoFit/>
          </a:bodyPr>
          <a:lstStyle/>
          <a:p>
            <a:r>
              <a:rPr lang="uk-UA" dirty="0" smtClean="0"/>
              <a:t>Комутаційний </a:t>
            </a:r>
            <a:r>
              <a:rPr lang="uk-UA" dirty="0"/>
              <a:t>пристрій з трьома положеннями, відрізняється від нейтрального реле наявністю постійного </a:t>
            </a:r>
            <a:r>
              <a:rPr lang="uk-UA" dirty="0" smtClean="0"/>
              <a:t>магніту. </a:t>
            </a:r>
            <a:r>
              <a:rPr lang="uk-UA" dirty="0"/>
              <a:t>У реле два магнітних потоки: робочий, створюваний обмотками, по яких протікає струм, і </a:t>
            </a:r>
            <a:r>
              <a:rPr lang="uk-UA" dirty="0" err="1"/>
              <a:t>поляризуючий</a:t>
            </a:r>
            <a:r>
              <a:rPr lang="uk-UA" dirty="0"/>
              <a:t>, створюваний постійним </a:t>
            </a:r>
            <a:r>
              <a:rPr lang="uk-UA" dirty="0" smtClean="0"/>
              <a:t>магнітом.</a:t>
            </a:r>
            <a:endParaRPr lang="uk-UA" dirty="0"/>
          </a:p>
          <a:p>
            <a:r>
              <a:rPr lang="uk-UA" dirty="0"/>
              <a:t>Характеристики</a:t>
            </a:r>
          </a:p>
          <a:p>
            <a:r>
              <a:rPr lang="uk-UA" dirty="0"/>
              <a:t>Поляризоване реле має три стійких стани і називається три позиційним. Якщо в такого реле відсутні пружини, воно буде двопозиційним, тому що нейтральне положення в нього буде нестійким. Після вимикання напруги якір такого реле залишається в положенні, у якому він був після спрацювання.</a:t>
            </a:r>
          </a:p>
        </p:txBody>
      </p:sp>
      <p:pic>
        <p:nvPicPr>
          <p:cNvPr id="29698" name="Picture 2" descr="http://rza.org.ua/up/rza/3/3_clip_image002_014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971" y="3566052"/>
            <a:ext cx="4872966" cy="2210664"/>
          </a:xfrm>
          <a:prstGeom prst="rect">
            <a:avLst/>
          </a:prstGeom>
          <a:noFill/>
          <a:extLst>
            <a:ext uri="{909E8E84-426E-40DD-AFC4-6F175D3DCCD1}">
              <a14:hiddenFill xmlns:a14="http://schemas.microsoft.com/office/drawing/2010/main">
                <a:solidFill>
                  <a:srgbClr val="FFFFFF"/>
                </a:solidFill>
              </a14:hiddenFill>
            </a:ext>
          </a:extLst>
        </p:spPr>
      </p:pic>
      <p:pic>
        <p:nvPicPr>
          <p:cNvPr id="29700" name="Picture 4" descr="Картинки по запросу поляризованное реле обозначение"/>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rot="5400000">
            <a:off x="6444208" y="3357428"/>
            <a:ext cx="1300125" cy="2627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94215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756320"/>
          </a:xfrm>
        </p:spPr>
        <p:txBody>
          <a:bodyPr>
            <a:normAutofit/>
          </a:bodyPr>
          <a:lstStyle/>
          <a:p>
            <a:r>
              <a:rPr lang="uk-UA" b="1" i="1" dirty="0">
                <a:effectLst/>
              </a:rPr>
              <a:t>Реле </a:t>
            </a:r>
            <a:r>
              <a:rPr lang="uk-UA" b="1" i="1" dirty="0" smtClean="0">
                <a:effectLst/>
              </a:rPr>
              <a:t>часу</a:t>
            </a:r>
            <a:endParaRPr lang="uk-UA" dirty="0"/>
          </a:p>
        </p:txBody>
      </p:sp>
      <p:pic>
        <p:nvPicPr>
          <p:cNvPr id="30722" name="Picture 2" descr="Картинки по запросу реле времен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893912"/>
            <a:ext cx="2094491" cy="2805122"/>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843808" y="836712"/>
            <a:ext cx="6246440" cy="2862322"/>
          </a:xfrm>
          <a:prstGeom prst="rect">
            <a:avLst/>
          </a:prstGeom>
        </p:spPr>
        <p:txBody>
          <a:bodyPr wrap="square">
            <a:spAutoFit/>
          </a:bodyPr>
          <a:lstStyle/>
          <a:p>
            <a:r>
              <a:rPr lang="uk-UA" dirty="0"/>
              <a:t>Реле часу призначені для створення певної часової затримки при передачі сигналу від одного елементу автоматичної системи до іншого. Реле часу виконують з електричними, механічними, пневматичними , гідравлічними й іншими вузлами затримки часу спрацювання.</a:t>
            </a:r>
          </a:p>
          <a:p>
            <a:r>
              <a:rPr lang="uk-UA" dirty="0"/>
              <a:t>Для створення порівняно невеликої затримки в часі (до 5 с) часто застосовують найпростіші схемні рішення, які сповільнюють наростання чи спадання струмів в обмотці електромагнітного реле постійного струму. </a:t>
            </a:r>
          </a:p>
        </p:txBody>
      </p:sp>
      <p:sp>
        <p:nvSpPr>
          <p:cNvPr id="4" name="Прямоугольник 3"/>
          <p:cNvSpPr/>
          <p:nvPr/>
        </p:nvSpPr>
        <p:spPr>
          <a:xfrm>
            <a:off x="179512" y="3789040"/>
            <a:ext cx="8712968" cy="2585323"/>
          </a:xfrm>
          <a:prstGeom prst="rect">
            <a:avLst/>
          </a:prstGeom>
        </p:spPr>
        <p:txBody>
          <a:bodyPr wrap="square">
            <a:spAutoFit/>
          </a:bodyPr>
          <a:lstStyle/>
          <a:p>
            <a:r>
              <a:rPr lang="uk-UA" dirty="0"/>
              <a:t>Серед таких схемних рішень слід відмітити резистори, конденсатори, які включають паралельно до котушки реле. При великій кількості витків обмотки реле дуже ефективним способом затримки є шунтування обмотки реле активним опором чи діодом. Суть першого способу полягає в тому, що ЕРС самоіндукції яка виникає в обмотці реле після його вимикання , підтримує протікання струму в тому ж напрямку. Цей струм протікаючи через </a:t>
            </a:r>
            <a:r>
              <a:rPr lang="uk-UA" dirty="0" err="1"/>
              <a:t>шунтуючий</a:t>
            </a:r>
            <a:r>
              <a:rPr lang="uk-UA" dirty="0"/>
              <a:t> резистор повільно спадає і якір деякий час залишається в замкнутому стані. Затримка складає 0.5 ... 5 секунд. Слід відзначити, що </a:t>
            </a:r>
            <a:r>
              <a:rPr lang="uk-UA" dirty="0" err="1"/>
              <a:t>шунтуючий</a:t>
            </a:r>
            <a:r>
              <a:rPr lang="uk-UA" dirty="0"/>
              <a:t> резистор викликає втрату потужності.</a:t>
            </a:r>
            <a:endParaRPr lang="uk-UA" dirty="0"/>
          </a:p>
        </p:txBody>
      </p:sp>
    </p:spTree>
    <p:extLst>
      <p:ext uri="{BB962C8B-B14F-4D97-AF65-F5344CB8AC3E}">
        <p14:creationId xmlns:p14="http://schemas.microsoft.com/office/powerpoint/2010/main" val="7540709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Фотореле</a:t>
            </a:r>
            <a:endParaRPr lang="uk-UA" dirty="0"/>
          </a:p>
        </p:txBody>
      </p:sp>
      <p:pic>
        <p:nvPicPr>
          <p:cNvPr id="31746" name="Picture 2" descr="Картинки по запросу фотореле для уличного освещени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412776"/>
            <a:ext cx="3456384" cy="2880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43268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Визначення</a:t>
            </a:r>
            <a:endParaRPr lang="uk-UA" dirty="0"/>
          </a:p>
        </p:txBody>
      </p:sp>
      <p:sp>
        <p:nvSpPr>
          <p:cNvPr id="3" name="Прямоугольник 2"/>
          <p:cNvSpPr/>
          <p:nvPr/>
        </p:nvSpPr>
        <p:spPr>
          <a:xfrm>
            <a:off x="827584" y="1484784"/>
            <a:ext cx="7848872" cy="1754326"/>
          </a:xfrm>
          <a:prstGeom prst="rect">
            <a:avLst/>
          </a:prstGeom>
        </p:spPr>
        <p:txBody>
          <a:bodyPr wrap="square">
            <a:spAutoFit/>
          </a:bodyPr>
          <a:lstStyle/>
          <a:p>
            <a:r>
              <a:rPr lang="uk-UA" dirty="0" smtClean="0"/>
              <a:t>Реле — це пристрій, у якому за досягнення певного значення вхідної величини X, вихідна величина Y змінюється стрибкоподібно та приймає скінченне число значень. Найчастіше, це автоматичний пристрій, який реагує на зміни параметру (температури, тиску, освітленості тощо) і який, у разі досягнення параметром заданої величини, замикає або розмикає електричне коло.</a:t>
            </a:r>
            <a:endParaRPr lang="uk-UA" dirty="0"/>
          </a:p>
        </p:txBody>
      </p:sp>
      <p:pic>
        <p:nvPicPr>
          <p:cNvPr id="23554" name="Picture 2" descr="http://radiobezdna.ru/wp-content/uploads/2016/02/princip_dejstvija_rele.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3068960"/>
            <a:ext cx="3810000" cy="3409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4634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756320"/>
          </a:xfrm>
        </p:spPr>
        <p:txBody>
          <a:bodyPr>
            <a:normAutofit/>
          </a:bodyPr>
          <a:lstStyle/>
          <a:p>
            <a:r>
              <a:rPr lang="uk-UA" dirty="0" smtClean="0">
                <a:effectLst/>
              </a:rPr>
              <a:t>ІСТОРІЯ виникнення</a:t>
            </a:r>
            <a:endParaRPr lang="uk-UA" dirty="0"/>
          </a:p>
        </p:txBody>
      </p:sp>
      <p:sp>
        <p:nvSpPr>
          <p:cNvPr id="3" name="Прямоугольник 2"/>
          <p:cNvSpPr/>
          <p:nvPr/>
        </p:nvSpPr>
        <p:spPr>
          <a:xfrm>
            <a:off x="467544" y="908720"/>
            <a:ext cx="8280920" cy="2031325"/>
          </a:xfrm>
          <a:prstGeom prst="rect">
            <a:avLst/>
          </a:prstGeom>
        </p:spPr>
        <p:txBody>
          <a:bodyPr wrap="square">
            <a:spAutoFit/>
          </a:bodyPr>
          <a:lstStyle/>
          <a:p>
            <a:r>
              <a:rPr lang="uk-UA" dirty="0"/>
              <a:t>Простий пристрій, який ми тепер називаємо реле, було включено у початковий 1841 року телеграфний патент </a:t>
            </a:r>
            <a:r>
              <a:rPr lang="uk-UA" dirty="0" err="1"/>
              <a:t>Семюеля</a:t>
            </a:r>
            <a:r>
              <a:rPr lang="uk-UA" dirty="0"/>
              <a:t> </a:t>
            </a:r>
            <a:r>
              <a:rPr lang="uk-UA" dirty="0" smtClean="0"/>
              <a:t>Морзе. </a:t>
            </a:r>
            <a:r>
              <a:rPr lang="uk-UA" dirty="0"/>
              <a:t>Зазначений механізм, діяв як цифровий підсилювач, який повторював телеграфний сигнал і, таким чином, давав можливість розмножувати його, наскільки то було потрібно. Це вирішило проблему обмеженого діапазону попередніх схем телеграфії. Слово реле з'являється у контексті електромагнітних операцій з 1860 року</a:t>
            </a:r>
            <a:endParaRPr lang="uk-UA" dirty="0"/>
          </a:p>
        </p:txBody>
      </p:sp>
      <p:pic>
        <p:nvPicPr>
          <p:cNvPr id="24578" name="Picture 2" descr="https://upload.wikimedia.org/wikipedia/commons/thumb/e/e7/Chappe_semaphore.jpg/240px-Chappe_semapho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940045"/>
            <a:ext cx="2286000" cy="3105150"/>
          </a:xfrm>
          <a:prstGeom prst="rect">
            <a:avLst/>
          </a:prstGeom>
          <a:noFill/>
          <a:extLst>
            <a:ext uri="{909E8E84-426E-40DD-AFC4-6F175D3DCCD1}">
              <a14:hiddenFill xmlns:a14="http://schemas.microsoft.com/office/drawing/2010/main">
                <a:solidFill>
                  <a:srgbClr val="FFFFFF"/>
                </a:solidFill>
              </a14:hiddenFill>
            </a:ext>
          </a:extLst>
        </p:spPr>
      </p:pic>
      <p:pic>
        <p:nvPicPr>
          <p:cNvPr id="24580" name="Picture 4" descr="http://go-radio.ru/images/rabota-rel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976" y="3068960"/>
            <a:ext cx="3683484" cy="2520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46736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Класифікація</a:t>
            </a:r>
            <a:endParaRPr lang="uk-UA" dirty="0"/>
          </a:p>
        </p:txBody>
      </p:sp>
      <p:sp>
        <p:nvSpPr>
          <p:cNvPr id="3" name="Прямоугольник 2"/>
          <p:cNvSpPr/>
          <p:nvPr/>
        </p:nvSpPr>
        <p:spPr>
          <a:xfrm>
            <a:off x="539552" y="1582341"/>
            <a:ext cx="7992888" cy="1200329"/>
          </a:xfrm>
          <a:prstGeom prst="rect">
            <a:avLst/>
          </a:prstGeom>
        </p:spPr>
        <p:txBody>
          <a:bodyPr wrap="square">
            <a:spAutoFit/>
          </a:bodyPr>
          <a:lstStyle/>
          <a:p>
            <a:r>
              <a:rPr lang="uk-UA" dirty="0"/>
              <a:t>Реле класифікують за такими ознаками: роду вхідних фізичних величин, на які вони реагують; функцій, які вони виконують у системах керування; конструкції тощо</a:t>
            </a:r>
            <a:r>
              <a:rPr lang="uk-UA" dirty="0" smtClean="0"/>
              <a:t>.</a:t>
            </a:r>
          </a:p>
          <a:p>
            <a:r>
              <a:rPr lang="uk-UA" dirty="0"/>
              <a:t>За </a:t>
            </a:r>
            <a:r>
              <a:rPr lang="uk-UA" dirty="0" smtClean="0"/>
              <a:t>видом </a:t>
            </a:r>
            <a:r>
              <a:rPr lang="uk-UA" dirty="0"/>
              <a:t>фізичних величин розрізняють на</a:t>
            </a:r>
            <a:r>
              <a:rPr lang="uk-UA" dirty="0" smtClean="0"/>
              <a:t>:</a:t>
            </a:r>
            <a:endParaRPr lang="uk-UA" dirty="0"/>
          </a:p>
        </p:txBody>
      </p:sp>
      <p:sp>
        <p:nvSpPr>
          <p:cNvPr id="5" name="TextBox 4"/>
          <p:cNvSpPr txBox="1"/>
          <p:nvPr/>
        </p:nvSpPr>
        <p:spPr>
          <a:xfrm>
            <a:off x="373179" y="2848477"/>
            <a:ext cx="2160240" cy="369332"/>
          </a:xfrm>
          <a:prstGeom prst="rect">
            <a:avLst/>
          </a:prstGeom>
          <a:noFill/>
        </p:spPr>
        <p:txBody>
          <a:bodyPr wrap="square" rtlCol="0">
            <a:spAutoFit/>
          </a:bodyPr>
          <a:lstStyle/>
          <a:p>
            <a:r>
              <a:rPr lang="uk-UA" dirty="0" smtClean="0"/>
              <a:t>Електричні</a:t>
            </a:r>
            <a:endParaRPr lang="uk-UA" dirty="0"/>
          </a:p>
        </p:txBody>
      </p:sp>
      <p:pic>
        <p:nvPicPr>
          <p:cNvPr id="25602" name="Picture 2" descr="Картинки по запросу рел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2850546"/>
            <a:ext cx="3205386" cy="161910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64492" y="4653136"/>
            <a:ext cx="1656184" cy="369332"/>
          </a:xfrm>
          <a:prstGeom prst="rect">
            <a:avLst/>
          </a:prstGeom>
          <a:noFill/>
        </p:spPr>
        <p:txBody>
          <a:bodyPr wrap="square" rtlCol="0">
            <a:spAutoFit/>
          </a:bodyPr>
          <a:lstStyle/>
          <a:p>
            <a:r>
              <a:rPr lang="uk-UA" dirty="0" smtClean="0"/>
              <a:t>Механічні</a:t>
            </a:r>
            <a:endParaRPr lang="uk-UA" dirty="0"/>
          </a:p>
        </p:txBody>
      </p:sp>
      <p:pic>
        <p:nvPicPr>
          <p:cNvPr id="25604" name="Picture 4" descr="Картинки по запросу механическое реле"/>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6657" y="4581128"/>
            <a:ext cx="3049726" cy="122211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5220072" y="2859135"/>
            <a:ext cx="2088232" cy="369332"/>
          </a:xfrm>
          <a:prstGeom prst="rect">
            <a:avLst/>
          </a:prstGeom>
          <a:noFill/>
        </p:spPr>
        <p:txBody>
          <a:bodyPr wrap="square" rtlCol="0">
            <a:spAutoFit/>
          </a:bodyPr>
          <a:lstStyle/>
          <a:p>
            <a:r>
              <a:rPr lang="uk-UA" dirty="0" smtClean="0"/>
              <a:t>Теплові</a:t>
            </a:r>
            <a:endParaRPr lang="uk-UA" dirty="0"/>
          </a:p>
        </p:txBody>
      </p:sp>
      <p:pic>
        <p:nvPicPr>
          <p:cNvPr id="25606" name="Picture 6" descr="http://www.nov-electro.narod.ru/articles/load_trn_trp.files/image00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2746090"/>
            <a:ext cx="1149441" cy="151242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5196553" y="4581128"/>
            <a:ext cx="1368152" cy="369332"/>
          </a:xfrm>
          <a:prstGeom prst="rect">
            <a:avLst/>
          </a:prstGeom>
          <a:noFill/>
        </p:spPr>
        <p:txBody>
          <a:bodyPr wrap="square" rtlCol="0">
            <a:spAutoFit/>
          </a:bodyPr>
          <a:lstStyle/>
          <a:p>
            <a:r>
              <a:rPr lang="uk-UA" dirty="0" smtClean="0"/>
              <a:t>Тиску</a:t>
            </a:r>
            <a:endParaRPr lang="uk-UA" dirty="0"/>
          </a:p>
        </p:txBody>
      </p:sp>
      <p:pic>
        <p:nvPicPr>
          <p:cNvPr id="25608" name="Picture 8" descr="Механическое реле давления Italtecnic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12160" y="4469648"/>
            <a:ext cx="2881386" cy="147963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776657" y="6165304"/>
            <a:ext cx="4103972" cy="369332"/>
          </a:xfrm>
          <a:prstGeom prst="rect">
            <a:avLst/>
          </a:prstGeom>
          <a:noFill/>
        </p:spPr>
        <p:txBody>
          <a:bodyPr wrap="square" rtlCol="0">
            <a:spAutoFit/>
          </a:bodyPr>
          <a:lstStyle/>
          <a:p>
            <a:r>
              <a:rPr lang="uk-UA" dirty="0" smtClean="0"/>
              <a:t>А також оптичні, акустичні тощо …</a:t>
            </a:r>
            <a:endParaRPr lang="uk-UA" dirty="0"/>
          </a:p>
        </p:txBody>
      </p:sp>
    </p:spTree>
    <p:extLst>
      <p:ext uri="{BB962C8B-B14F-4D97-AF65-F5344CB8AC3E}">
        <p14:creationId xmlns:p14="http://schemas.microsoft.com/office/powerpoint/2010/main" val="2579736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5602"/>
                                        </p:tgtEl>
                                        <p:attrNameLst>
                                          <p:attrName>style.visibility</p:attrName>
                                        </p:attrNameLst>
                                      </p:cBhvr>
                                      <p:to>
                                        <p:strVal val="visible"/>
                                      </p:to>
                                    </p:set>
                                    <p:anim calcmode="lin" valueType="num">
                                      <p:cBhvr additive="base">
                                        <p:cTn id="13" dur="500" fill="hold"/>
                                        <p:tgtEl>
                                          <p:spTgt spid="25602"/>
                                        </p:tgtEl>
                                        <p:attrNameLst>
                                          <p:attrName>ppt_x</p:attrName>
                                        </p:attrNameLst>
                                      </p:cBhvr>
                                      <p:tavLst>
                                        <p:tav tm="0">
                                          <p:val>
                                            <p:strVal val="#ppt_x"/>
                                          </p:val>
                                        </p:tav>
                                        <p:tav tm="100000">
                                          <p:val>
                                            <p:strVal val="#ppt_x"/>
                                          </p:val>
                                        </p:tav>
                                      </p:tavLst>
                                    </p:anim>
                                    <p:anim calcmode="lin" valueType="num">
                                      <p:cBhvr additive="base">
                                        <p:cTn id="14" dur="500" fill="hold"/>
                                        <p:tgtEl>
                                          <p:spTgt spid="2560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5604"/>
                                        </p:tgtEl>
                                        <p:attrNameLst>
                                          <p:attrName>style.visibility</p:attrName>
                                        </p:attrNameLst>
                                      </p:cBhvr>
                                      <p:to>
                                        <p:strVal val="visible"/>
                                      </p:to>
                                    </p:set>
                                    <p:anim calcmode="lin" valueType="num">
                                      <p:cBhvr additive="base">
                                        <p:cTn id="25" dur="500" fill="hold"/>
                                        <p:tgtEl>
                                          <p:spTgt spid="25604"/>
                                        </p:tgtEl>
                                        <p:attrNameLst>
                                          <p:attrName>ppt_x</p:attrName>
                                        </p:attrNameLst>
                                      </p:cBhvr>
                                      <p:tavLst>
                                        <p:tav tm="0">
                                          <p:val>
                                            <p:strVal val="#ppt_x"/>
                                          </p:val>
                                        </p:tav>
                                        <p:tav tm="100000">
                                          <p:val>
                                            <p:strVal val="#ppt_x"/>
                                          </p:val>
                                        </p:tav>
                                      </p:tavLst>
                                    </p:anim>
                                    <p:anim calcmode="lin" valueType="num">
                                      <p:cBhvr additive="base">
                                        <p:cTn id="26" dur="500" fill="hold"/>
                                        <p:tgtEl>
                                          <p:spTgt spid="2560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5606"/>
                                        </p:tgtEl>
                                        <p:attrNameLst>
                                          <p:attrName>style.visibility</p:attrName>
                                        </p:attrNameLst>
                                      </p:cBhvr>
                                      <p:to>
                                        <p:strVal val="visible"/>
                                      </p:to>
                                    </p:set>
                                    <p:anim calcmode="lin" valueType="num">
                                      <p:cBhvr additive="base">
                                        <p:cTn id="37" dur="500" fill="hold"/>
                                        <p:tgtEl>
                                          <p:spTgt spid="25606"/>
                                        </p:tgtEl>
                                        <p:attrNameLst>
                                          <p:attrName>ppt_x</p:attrName>
                                        </p:attrNameLst>
                                      </p:cBhvr>
                                      <p:tavLst>
                                        <p:tav tm="0">
                                          <p:val>
                                            <p:strVal val="#ppt_x"/>
                                          </p:val>
                                        </p:tav>
                                        <p:tav tm="100000">
                                          <p:val>
                                            <p:strVal val="#ppt_x"/>
                                          </p:val>
                                        </p:tav>
                                      </p:tavLst>
                                    </p:anim>
                                    <p:anim calcmode="lin" valueType="num">
                                      <p:cBhvr additive="base">
                                        <p:cTn id="38" dur="500" fill="hold"/>
                                        <p:tgtEl>
                                          <p:spTgt spid="2560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5608"/>
                                        </p:tgtEl>
                                        <p:attrNameLst>
                                          <p:attrName>style.visibility</p:attrName>
                                        </p:attrNameLst>
                                      </p:cBhvr>
                                      <p:to>
                                        <p:strVal val="visible"/>
                                      </p:to>
                                    </p:set>
                                    <p:anim calcmode="lin" valueType="num">
                                      <p:cBhvr additive="base">
                                        <p:cTn id="49" dur="500" fill="hold"/>
                                        <p:tgtEl>
                                          <p:spTgt spid="25608"/>
                                        </p:tgtEl>
                                        <p:attrNameLst>
                                          <p:attrName>ppt_x</p:attrName>
                                        </p:attrNameLst>
                                      </p:cBhvr>
                                      <p:tavLst>
                                        <p:tav tm="0">
                                          <p:val>
                                            <p:strVal val="#ppt_x"/>
                                          </p:val>
                                        </p:tav>
                                        <p:tav tm="100000">
                                          <p:val>
                                            <p:strVal val="#ppt_x"/>
                                          </p:val>
                                        </p:tav>
                                      </p:tavLst>
                                    </p:anim>
                                    <p:anim calcmode="lin" valueType="num">
                                      <p:cBhvr additive="base">
                                        <p:cTn id="50" dur="500" fill="hold"/>
                                        <p:tgtEl>
                                          <p:spTgt spid="2560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 calcmode="lin" valueType="num">
                                      <p:cBhvr additive="base">
                                        <p:cTn id="55" dur="500" fill="hold"/>
                                        <p:tgtEl>
                                          <p:spTgt spid="9"/>
                                        </p:tgtEl>
                                        <p:attrNameLst>
                                          <p:attrName>ppt_x</p:attrName>
                                        </p:attrNameLst>
                                      </p:cBhvr>
                                      <p:tavLst>
                                        <p:tav tm="0">
                                          <p:val>
                                            <p:strVal val="#ppt_x"/>
                                          </p:val>
                                        </p:tav>
                                        <p:tav tm="100000">
                                          <p:val>
                                            <p:strVal val="#ppt_x"/>
                                          </p:val>
                                        </p:tav>
                                      </p:tavLst>
                                    </p:anim>
                                    <p:anim calcmode="lin" valueType="num">
                                      <p:cBhvr additive="base">
                                        <p:cTn id="5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04664"/>
            <a:ext cx="8229600" cy="648072"/>
          </a:xfrm>
        </p:spPr>
        <p:txBody>
          <a:bodyPr>
            <a:normAutofit fontScale="90000"/>
          </a:bodyPr>
          <a:lstStyle/>
          <a:p>
            <a:r>
              <a:rPr lang="uk-UA" dirty="0" smtClean="0"/>
              <a:t>Склад реле</a:t>
            </a:r>
            <a:endParaRPr lang="uk-UA" dirty="0"/>
          </a:p>
        </p:txBody>
      </p:sp>
      <p:sp>
        <p:nvSpPr>
          <p:cNvPr id="4" name="TextBox 3"/>
          <p:cNvSpPr txBox="1"/>
          <p:nvPr/>
        </p:nvSpPr>
        <p:spPr>
          <a:xfrm>
            <a:off x="323528" y="1124744"/>
            <a:ext cx="8496944" cy="5078313"/>
          </a:xfrm>
          <a:prstGeom prst="rect">
            <a:avLst/>
          </a:prstGeom>
          <a:noFill/>
        </p:spPr>
        <p:txBody>
          <a:bodyPr wrap="square" rtlCol="0">
            <a:spAutoFit/>
          </a:bodyPr>
          <a:lstStyle/>
          <a:p>
            <a:r>
              <a:rPr lang="uk-UA" dirty="0"/>
              <a:t>Реле зазвичай складається з трьох основних функціональних елементів: </a:t>
            </a:r>
            <a:r>
              <a:rPr lang="uk-UA" b="1" dirty="0"/>
              <a:t>сприймального, проміжного </a:t>
            </a:r>
            <a:r>
              <a:rPr lang="uk-UA" dirty="0"/>
              <a:t>та</a:t>
            </a:r>
            <a:r>
              <a:rPr lang="uk-UA" b="1" dirty="0"/>
              <a:t> виконавчого</a:t>
            </a:r>
            <a:r>
              <a:rPr lang="uk-UA" dirty="0"/>
              <a:t>.</a:t>
            </a:r>
          </a:p>
          <a:p>
            <a:endParaRPr lang="uk-UA" dirty="0" smtClean="0"/>
          </a:p>
          <a:p>
            <a:r>
              <a:rPr lang="uk-UA" b="1" u="sng" dirty="0" smtClean="0"/>
              <a:t>Сприймальний</a:t>
            </a:r>
            <a:r>
              <a:rPr lang="uk-UA" dirty="0" smtClean="0"/>
              <a:t> </a:t>
            </a:r>
            <a:r>
              <a:rPr lang="uk-UA" dirty="0"/>
              <a:t>(первинний) елемент визначає контрольовану величину та перетворює її в іншу фізичну величину. </a:t>
            </a:r>
            <a:endParaRPr lang="uk-UA" dirty="0" smtClean="0"/>
          </a:p>
          <a:p>
            <a:r>
              <a:rPr lang="uk-UA" b="1" u="sng" dirty="0" smtClean="0"/>
              <a:t>Проміжний </a:t>
            </a:r>
            <a:r>
              <a:rPr lang="uk-UA" dirty="0"/>
              <a:t>елемент, порівнює значення цієї величини із заданим значенням і, у разі його перевищення, передає первинний вплив, на виконавчий елемент. </a:t>
            </a:r>
            <a:endParaRPr lang="uk-UA" dirty="0" smtClean="0"/>
          </a:p>
          <a:p>
            <a:r>
              <a:rPr lang="uk-UA" b="1" u="sng" dirty="0" smtClean="0"/>
              <a:t>Виконавчий</a:t>
            </a:r>
            <a:r>
              <a:rPr lang="uk-UA" dirty="0" smtClean="0"/>
              <a:t> </a:t>
            </a:r>
            <a:r>
              <a:rPr lang="uk-UA" dirty="0"/>
              <a:t>елемент передає вплив від реле у керовані електричні кола. Ці елементи може бути виконано самостійно, або об'єднано між собою.</a:t>
            </a:r>
          </a:p>
          <a:p>
            <a:r>
              <a:rPr lang="uk-UA" dirty="0"/>
              <a:t>За улаштуванням виконавчого елементу, розрізняють контактні та безконтактні реле. Контактні реле впливають на кероване коло, за допомогою електричних контактів, замкнений або розімкнений стан яких, дозволяє забезпечити або повне замикання, або повний механічний розрив вихідного кола. Безконтактні реле впливають на кероване коло, шляхом різкої (стрибкоподібної) зміни параметрів вихідних електричних кіл (опору, індуктивності, ємності) або зміни рівня напруги (струму).</a:t>
            </a:r>
          </a:p>
          <a:p>
            <a:endParaRPr lang="uk-UA" dirty="0"/>
          </a:p>
        </p:txBody>
      </p:sp>
    </p:spTree>
    <p:extLst>
      <p:ext uri="{BB962C8B-B14F-4D97-AF65-F5344CB8AC3E}">
        <p14:creationId xmlns:p14="http://schemas.microsoft.com/office/powerpoint/2010/main" val="564542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Сприймаючий елемент</a:t>
            </a:r>
            <a:endParaRPr lang="uk-UA" dirty="0"/>
          </a:p>
        </p:txBody>
      </p:sp>
      <p:sp>
        <p:nvSpPr>
          <p:cNvPr id="3" name="TextBox 2"/>
          <p:cNvSpPr txBox="1"/>
          <p:nvPr/>
        </p:nvSpPr>
        <p:spPr>
          <a:xfrm>
            <a:off x="611560" y="1700808"/>
            <a:ext cx="7920880" cy="1754326"/>
          </a:xfrm>
          <a:prstGeom prst="rect">
            <a:avLst/>
          </a:prstGeom>
          <a:noFill/>
        </p:spPr>
        <p:txBody>
          <a:bodyPr wrap="square" rtlCol="0">
            <a:spAutoFit/>
          </a:bodyPr>
          <a:lstStyle/>
          <a:p>
            <a:r>
              <a:rPr lang="uk-UA" dirty="0"/>
              <a:t>Сприймальний елемент у залежності від призначення реле та роду фізичної величини, на яку він реагує, може мати різні виконання як за принципом дії, так і за улаштуванням. Наприклад, у реле максимального струму або реле напруги, сприймальний елемент виконано у вигляді електромагніту, а у реле тиску - у вигляді мембрани або сильфона, у реле рівня - у вигляді поплавця тощо</a:t>
            </a:r>
            <a:endParaRPr lang="uk-UA" dirty="0"/>
          </a:p>
        </p:txBody>
      </p:sp>
      <p:pic>
        <p:nvPicPr>
          <p:cNvPr id="26626" name="Picture 2" descr="http://img-fotki.yandex.ru/get/6305/72621007.20/0_6d41b_9fb89798_ori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86483" y="3463948"/>
            <a:ext cx="3409786" cy="2557340"/>
          </a:xfrm>
          <a:prstGeom prst="rect">
            <a:avLst/>
          </a:prstGeom>
          <a:noFill/>
          <a:extLst>
            <a:ext uri="{909E8E84-426E-40DD-AFC4-6F175D3DCCD1}">
              <a14:hiddenFill xmlns:a14="http://schemas.microsoft.com/office/drawing/2010/main">
                <a:solidFill>
                  <a:srgbClr val="FFFFFF"/>
                </a:solidFill>
              </a14:hiddenFill>
            </a:ext>
          </a:extLst>
        </p:spPr>
      </p:pic>
      <p:pic>
        <p:nvPicPr>
          <p:cNvPr id="26628" name="Picture 4" descr="http://dic.academic.ru/pictures/enc_tech/i_52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3573016"/>
            <a:ext cx="2924175" cy="1857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2238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8"/>
                                        </p:tgtEl>
                                        <p:attrNameLst>
                                          <p:attrName>style.visibility</p:attrName>
                                        </p:attrNameLst>
                                      </p:cBhvr>
                                      <p:to>
                                        <p:strVal val="visible"/>
                                      </p:to>
                                    </p:set>
                                    <p:anim calcmode="lin" valueType="num">
                                      <p:cBhvr additive="base">
                                        <p:cTn id="7" dur="500" fill="hold"/>
                                        <p:tgtEl>
                                          <p:spTgt spid="26628"/>
                                        </p:tgtEl>
                                        <p:attrNameLst>
                                          <p:attrName>ppt_x</p:attrName>
                                        </p:attrNameLst>
                                      </p:cBhvr>
                                      <p:tavLst>
                                        <p:tav tm="0">
                                          <p:val>
                                            <p:strVal val="#ppt_x"/>
                                          </p:val>
                                        </p:tav>
                                        <p:tav tm="100000">
                                          <p:val>
                                            <p:strVal val="#ppt_x"/>
                                          </p:val>
                                        </p:tav>
                                      </p:tavLst>
                                    </p:anim>
                                    <p:anim calcmode="lin" valueType="num">
                                      <p:cBhvr additive="base">
                                        <p:cTn id="8" dur="500" fill="hold"/>
                                        <p:tgtEl>
                                          <p:spTgt spid="2662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6"/>
                                        </p:tgtEl>
                                        <p:attrNameLst>
                                          <p:attrName>style.visibility</p:attrName>
                                        </p:attrNameLst>
                                      </p:cBhvr>
                                      <p:to>
                                        <p:strVal val="visible"/>
                                      </p:to>
                                    </p:set>
                                    <p:anim calcmode="lin" valueType="num">
                                      <p:cBhvr additive="base">
                                        <p:cTn id="13" dur="500" fill="hold"/>
                                        <p:tgtEl>
                                          <p:spTgt spid="26626"/>
                                        </p:tgtEl>
                                        <p:attrNameLst>
                                          <p:attrName>ppt_x</p:attrName>
                                        </p:attrNameLst>
                                      </p:cBhvr>
                                      <p:tavLst>
                                        <p:tav tm="0">
                                          <p:val>
                                            <p:strVal val="#ppt_x"/>
                                          </p:val>
                                        </p:tav>
                                        <p:tav tm="100000">
                                          <p:val>
                                            <p:strVal val="#ppt_x"/>
                                          </p:val>
                                        </p:tav>
                                      </p:tavLst>
                                    </p:anim>
                                    <p:anim calcmode="lin" valueType="num">
                                      <p:cBhvr additive="base">
                                        <p:cTn id="14" dur="500" fill="hold"/>
                                        <p:tgtEl>
                                          <p:spTgt spid="266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684312"/>
          </a:xfrm>
        </p:spPr>
        <p:txBody>
          <a:bodyPr>
            <a:normAutofit fontScale="90000"/>
          </a:bodyPr>
          <a:lstStyle/>
          <a:p>
            <a:r>
              <a:rPr lang="uk-UA" b="1" dirty="0">
                <a:effectLst/>
              </a:rPr>
              <a:t>Основні параметри </a:t>
            </a:r>
            <a:r>
              <a:rPr lang="uk-UA" b="1" dirty="0" smtClean="0">
                <a:effectLst/>
              </a:rPr>
              <a:t>реле</a:t>
            </a:r>
            <a:endParaRPr lang="uk-UA" dirty="0"/>
          </a:p>
        </p:txBody>
      </p:sp>
      <p:sp>
        <p:nvSpPr>
          <p:cNvPr id="3" name="TextBox 2"/>
          <p:cNvSpPr txBox="1"/>
          <p:nvPr/>
        </p:nvSpPr>
        <p:spPr>
          <a:xfrm>
            <a:off x="251520" y="980728"/>
            <a:ext cx="8496944" cy="4247317"/>
          </a:xfrm>
          <a:prstGeom prst="rect">
            <a:avLst/>
          </a:prstGeom>
          <a:noFill/>
        </p:spPr>
        <p:txBody>
          <a:bodyPr wrap="square" rtlCol="0">
            <a:spAutoFit/>
          </a:bodyPr>
          <a:lstStyle/>
          <a:p>
            <a:pPr marL="285750" lvl="0" indent="-285750">
              <a:buFont typeface="Arial" pitchFamily="34" charset="0"/>
              <a:buChar char="•"/>
            </a:pPr>
            <a:r>
              <a:rPr lang="uk-UA" dirty="0"/>
              <a:t>струм спрацювання;</a:t>
            </a:r>
          </a:p>
          <a:p>
            <a:pPr marL="285750" lvl="0" indent="-285750">
              <a:buFont typeface="Arial" pitchFamily="34" charset="0"/>
              <a:buChar char="•"/>
            </a:pPr>
            <a:r>
              <a:rPr lang="uk-UA" dirty="0"/>
              <a:t>робочий струм (</a:t>
            </a:r>
            <a:r>
              <a:rPr lang="uk-UA" dirty="0" err="1"/>
              <a:t>струм</a:t>
            </a:r>
            <a:r>
              <a:rPr lang="uk-UA" dirty="0"/>
              <a:t> в обмотці реле, при якому забезпечується надійне замикання контактів реле);</a:t>
            </a:r>
          </a:p>
          <a:p>
            <a:pPr marL="285750" lvl="0" indent="-285750">
              <a:buFont typeface="Arial" pitchFamily="34" charset="0"/>
              <a:buChar char="•"/>
            </a:pPr>
            <a:r>
              <a:rPr lang="uk-UA" dirty="0"/>
              <a:t>струм відпускання;</a:t>
            </a:r>
          </a:p>
          <a:p>
            <a:pPr marL="285750" lvl="0" indent="-285750">
              <a:buFont typeface="Arial" pitchFamily="34" charset="0"/>
              <a:buChar char="•"/>
            </a:pPr>
            <a:r>
              <a:rPr lang="uk-UA" dirty="0"/>
              <a:t>допустимий струм крізь контакти;</a:t>
            </a:r>
          </a:p>
          <a:p>
            <a:pPr marL="285750" lvl="0" indent="-285750">
              <a:buFont typeface="Arial" pitchFamily="34" charset="0"/>
              <a:buChar char="•"/>
            </a:pPr>
            <a:r>
              <a:rPr lang="uk-UA" dirty="0"/>
              <a:t>допустима напруга між контактами;</a:t>
            </a:r>
          </a:p>
          <a:p>
            <a:pPr marL="285750" lvl="0" indent="-285750">
              <a:buFont typeface="Arial" pitchFamily="34" charset="0"/>
              <a:buChar char="•"/>
            </a:pPr>
            <a:r>
              <a:rPr lang="uk-UA" dirty="0"/>
              <a:t>час спрацювання (проміжок часу з моменту підведення напруги до обмотки до моменту замикання-розмикання його контактів);</a:t>
            </a:r>
          </a:p>
          <a:p>
            <a:pPr marL="625475" lvl="0"/>
            <a:r>
              <a:rPr lang="uk-UA" dirty="0"/>
              <a:t>швидкодіючі (1… 50 </a:t>
            </a:r>
            <a:r>
              <a:rPr lang="uk-UA" dirty="0" err="1"/>
              <a:t>мс</a:t>
            </a:r>
            <a:r>
              <a:rPr lang="uk-UA" dirty="0"/>
              <a:t>);</a:t>
            </a:r>
          </a:p>
          <a:p>
            <a:pPr marL="625475" lvl="0"/>
            <a:r>
              <a:rPr lang="uk-UA" dirty="0"/>
              <a:t>нормально діючі (50 … 150 </a:t>
            </a:r>
            <a:r>
              <a:rPr lang="uk-UA" dirty="0" err="1"/>
              <a:t>мс</a:t>
            </a:r>
            <a:r>
              <a:rPr lang="uk-UA" dirty="0"/>
              <a:t>);</a:t>
            </a:r>
          </a:p>
          <a:p>
            <a:pPr marL="625475" lvl="0"/>
            <a:r>
              <a:rPr lang="uk-UA" dirty="0"/>
              <a:t>повільно діючі (0,15 … 1 с).</a:t>
            </a:r>
          </a:p>
          <a:p>
            <a:pPr marL="285750" lvl="0" indent="-285750">
              <a:buFont typeface="Arial" pitchFamily="34" charset="0"/>
              <a:buChar char="•"/>
            </a:pPr>
            <a:r>
              <a:rPr lang="uk-UA" dirty="0"/>
              <a:t>час відпускання;</a:t>
            </a:r>
          </a:p>
          <a:p>
            <a:pPr marL="285750" lvl="0" indent="-285750">
              <a:buFont typeface="Arial" pitchFamily="34" charset="0"/>
              <a:buChar char="•"/>
            </a:pPr>
            <a:r>
              <a:rPr lang="uk-UA" dirty="0"/>
              <a:t>опір обмотки реле постійного струму;</a:t>
            </a:r>
          </a:p>
          <a:p>
            <a:pPr marL="285750" lvl="0" indent="-285750">
              <a:buFont typeface="Arial" pitchFamily="34" charset="0"/>
              <a:buChar char="•"/>
            </a:pPr>
            <a:r>
              <a:rPr lang="uk-UA" dirty="0"/>
              <a:t>число контактних груп.</a:t>
            </a:r>
          </a:p>
          <a:p>
            <a:endParaRPr lang="uk-UA" dirty="0"/>
          </a:p>
        </p:txBody>
      </p:sp>
    </p:spTree>
    <p:extLst>
      <p:ext uri="{BB962C8B-B14F-4D97-AF65-F5344CB8AC3E}">
        <p14:creationId xmlns:p14="http://schemas.microsoft.com/office/powerpoint/2010/main" val="31961378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684312"/>
          </a:xfrm>
        </p:spPr>
        <p:txBody>
          <a:bodyPr>
            <a:normAutofit fontScale="90000"/>
          </a:bodyPr>
          <a:lstStyle/>
          <a:p>
            <a:r>
              <a:rPr lang="uk-UA" dirty="0" smtClean="0"/>
              <a:t>Умовні позначення</a:t>
            </a:r>
            <a:endParaRPr lang="uk-UA" dirty="0"/>
          </a:p>
        </p:txBody>
      </p:sp>
      <p:pic>
        <p:nvPicPr>
          <p:cNvPr id="32770" name="Picture 2" descr="Графічні позначення в електричних схемах"/>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975494"/>
            <a:ext cx="2964308" cy="54006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275856" y="975494"/>
            <a:ext cx="6750496" cy="4401205"/>
          </a:xfrm>
          <a:prstGeom prst="rect">
            <a:avLst/>
          </a:prstGeom>
        </p:spPr>
        <p:txBody>
          <a:bodyPr wrap="square">
            <a:spAutoFit/>
          </a:bodyPr>
          <a:lstStyle/>
          <a:p>
            <a:r>
              <a:rPr lang="uk-UA" sz="1400" dirty="0" smtClean="0">
                <a:latin typeface="Times New Roman" pitchFamily="18" charset="0"/>
                <a:cs typeface="Times New Roman" pitchFamily="18" charset="0"/>
              </a:rPr>
              <a:t>68 - вимикач кнопковий однополюсний натискний з </a:t>
            </a:r>
          </a:p>
          <a:p>
            <a:r>
              <a:rPr lang="uk-UA" sz="1400" dirty="0" smtClean="0">
                <a:latin typeface="Times New Roman" pitchFamily="18" charset="0"/>
                <a:cs typeface="Times New Roman" pitchFamily="18" charset="0"/>
              </a:rPr>
              <a:t>Замикаючим контактом з </a:t>
            </a:r>
            <a:r>
              <a:rPr lang="uk-UA" sz="1400" dirty="0" err="1" smtClean="0">
                <a:latin typeface="Times New Roman" pitchFamily="18" charset="0"/>
                <a:cs typeface="Times New Roman" pitchFamily="18" charset="0"/>
              </a:rPr>
              <a:t>самоповерненням</a:t>
            </a:r>
            <a:endParaRPr lang="uk-UA" sz="1400" dirty="0" smtClean="0">
              <a:latin typeface="Times New Roman" pitchFamily="18" charset="0"/>
              <a:cs typeface="Times New Roman" pitchFamily="18" charset="0"/>
            </a:endParaRPr>
          </a:p>
          <a:p>
            <a:r>
              <a:rPr lang="uk-UA" sz="1400" dirty="0" smtClean="0">
                <a:latin typeface="Times New Roman" pitchFamily="18" charset="0"/>
                <a:cs typeface="Times New Roman" pitchFamily="18" charset="0"/>
              </a:rPr>
              <a:t>69 - контакт комутаційного пристрою </a:t>
            </a:r>
            <a:r>
              <a:rPr lang="uk-UA" sz="1400" dirty="0" err="1" smtClean="0">
                <a:latin typeface="Times New Roman" pitchFamily="18" charset="0"/>
                <a:cs typeface="Times New Roman" pitchFamily="18" charset="0"/>
              </a:rPr>
              <a:t>розмикаючий</a:t>
            </a:r>
            <a:endParaRPr lang="uk-UA" sz="1400" dirty="0" smtClean="0">
              <a:latin typeface="Times New Roman" pitchFamily="18" charset="0"/>
              <a:cs typeface="Times New Roman" pitchFamily="18" charset="0"/>
            </a:endParaRPr>
          </a:p>
          <a:p>
            <a:r>
              <a:rPr lang="uk-UA" sz="1400" dirty="0" smtClean="0">
                <a:latin typeface="Times New Roman" pitchFamily="18" charset="0"/>
                <a:cs typeface="Times New Roman" pitchFamily="18" charset="0"/>
              </a:rPr>
              <a:t>70 - контакт комутаційного пристрою замикаючий</a:t>
            </a:r>
          </a:p>
          <a:p>
            <a:r>
              <a:rPr lang="uk-UA" sz="1400" dirty="0" smtClean="0">
                <a:latin typeface="Times New Roman" pitchFamily="18" charset="0"/>
                <a:cs typeface="Times New Roman" pitchFamily="18" charset="0"/>
              </a:rPr>
              <a:t>71 - контакт комутаційного пристрою перемикаючий, </a:t>
            </a:r>
          </a:p>
          <a:p>
            <a:r>
              <a:rPr lang="uk-UA" sz="1400" dirty="0" smtClean="0">
                <a:latin typeface="Times New Roman" pitchFamily="18" charset="0"/>
                <a:cs typeface="Times New Roman" pitchFamily="18" charset="0"/>
              </a:rPr>
              <a:t>72 - контакт перемикаючий трипозиційний з нейтральним положенням</a:t>
            </a:r>
          </a:p>
          <a:p>
            <a:r>
              <a:rPr lang="uk-UA" sz="1400" dirty="0" smtClean="0">
                <a:latin typeface="Times New Roman" pitchFamily="18" charset="0"/>
                <a:cs typeface="Times New Roman" pitchFamily="18" charset="0"/>
              </a:rPr>
              <a:t>73 - контакт що замикає без </a:t>
            </a:r>
            <a:r>
              <a:rPr lang="uk-UA" sz="1400" dirty="0" err="1" smtClean="0">
                <a:latin typeface="Times New Roman" pitchFamily="18" charset="0"/>
                <a:cs typeface="Times New Roman" pitchFamily="18" charset="0"/>
              </a:rPr>
              <a:t>самоповороту</a:t>
            </a:r>
            <a:endParaRPr lang="uk-UA" sz="1400" dirty="0" smtClean="0">
              <a:latin typeface="Times New Roman" pitchFamily="18" charset="0"/>
              <a:cs typeface="Times New Roman" pitchFamily="18" charset="0"/>
            </a:endParaRPr>
          </a:p>
          <a:p>
            <a:r>
              <a:rPr lang="uk-UA" sz="1400" dirty="0" smtClean="0">
                <a:latin typeface="Times New Roman" pitchFamily="18" charset="0"/>
                <a:cs typeface="Times New Roman" pitchFamily="18" charset="0"/>
              </a:rPr>
              <a:t>74 - вимикач кнопковий натискний з </a:t>
            </a:r>
            <a:r>
              <a:rPr lang="uk-UA" sz="1400" dirty="0" err="1" smtClean="0">
                <a:latin typeface="Times New Roman" pitchFamily="18" charset="0"/>
                <a:cs typeface="Times New Roman" pitchFamily="18" charset="0"/>
              </a:rPr>
              <a:t>розмикаючим</a:t>
            </a:r>
            <a:r>
              <a:rPr lang="uk-UA" sz="1400" dirty="0" smtClean="0">
                <a:latin typeface="Times New Roman" pitchFamily="18" charset="0"/>
                <a:cs typeface="Times New Roman" pitchFamily="18" charset="0"/>
              </a:rPr>
              <a:t> контактом</a:t>
            </a:r>
          </a:p>
          <a:p>
            <a:r>
              <a:rPr lang="uk-UA" sz="1400" dirty="0" smtClean="0">
                <a:latin typeface="Times New Roman" pitchFamily="18" charset="0"/>
                <a:cs typeface="Times New Roman" pitchFamily="18" charset="0"/>
              </a:rPr>
              <a:t>75 - вимикач кнопковий витяжний із замикаючим контактом</a:t>
            </a:r>
          </a:p>
          <a:p>
            <a:r>
              <a:rPr lang="uk-UA" sz="1400" dirty="0" smtClean="0">
                <a:latin typeface="Times New Roman" pitchFamily="18" charset="0"/>
                <a:cs typeface="Times New Roman" pitchFamily="18" charset="0"/>
              </a:rPr>
              <a:t>76 - вимикач кнопковий натискний з поверненням кнопки,</a:t>
            </a:r>
          </a:p>
          <a:p>
            <a:r>
              <a:rPr lang="uk-UA" sz="1400" dirty="0" smtClean="0">
                <a:latin typeface="Times New Roman" pitchFamily="18" charset="0"/>
                <a:cs typeface="Times New Roman" pitchFamily="18" charset="0"/>
              </a:rPr>
              <a:t>78 - вимикач кнопковий натискний з поверненням за допомогою </a:t>
            </a:r>
          </a:p>
          <a:p>
            <a:r>
              <a:rPr lang="uk-UA" sz="1400" dirty="0" smtClean="0">
                <a:latin typeface="Times New Roman" pitchFamily="18" charset="0"/>
                <a:cs typeface="Times New Roman" pitchFamily="18" charset="0"/>
              </a:rPr>
              <a:t>вторинного натискання кнопки,</a:t>
            </a:r>
          </a:p>
          <a:p>
            <a:r>
              <a:rPr lang="uk-UA" sz="1400" dirty="0" smtClean="0">
                <a:latin typeface="Times New Roman" pitchFamily="18" charset="0"/>
                <a:cs typeface="Times New Roman" pitchFamily="18" charset="0"/>
              </a:rPr>
              <a:t>79 - реле електричне із замикаючим </a:t>
            </a:r>
            <a:r>
              <a:rPr lang="uk-UA" sz="1400" dirty="0" err="1" smtClean="0">
                <a:latin typeface="Times New Roman" pitchFamily="18" charset="0"/>
                <a:cs typeface="Times New Roman" pitchFamily="18" charset="0"/>
              </a:rPr>
              <a:t>розмикаючим</a:t>
            </a:r>
            <a:r>
              <a:rPr lang="uk-UA" sz="1400" dirty="0" smtClean="0">
                <a:latin typeface="Times New Roman" pitchFamily="18" charset="0"/>
                <a:cs typeface="Times New Roman" pitchFamily="18" charset="0"/>
              </a:rPr>
              <a:t> </a:t>
            </a:r>
          </a:p>
          <a:p>
            <a:r>
              <a:rPr lang="uk-UA" sz="1400" dirty="0" smtClean="0">
                <a:latin typeface="Times New Roman" pitchFamily="18" charset="0"/>
                <a:cs typeface="Times New Roman" pitchFamily="18" charset="0"/>
              </a:rPr>
              <a:t>і перемикаючим контактами,</a:t>
            </a:r>
          </a:p>
          <a:p>
            <a:r>
              <a:rPr lang="uk-UA" sz="1400" dirty="0" smtClean="0">
                <a:latin typeface="Times New Roman" pitchFamily="18" charset="0"/>
                <a:cs typeface="Times New Roman" pitchFamily="18" charset="0"/>
              </a:rPr>
              <a:t>80 - реле поляризоване на один напрямок струму в обмотці з нейтральним положенням</a:t>
            </a:r>
          </a:p>
          <a:p>
            <a:r>
              <a:rPr lang="uk-UA" sz="1400" dirty="0" smtClean="0">
                <a:latin typeface="Times New Roman" pitchFamily="18" charset="0"/>
                <a:cs typeface="Times New Roman" pitchFamily="18" charset="0"/>
              </a:rPr>
              <a:t>81 - реле поляризоване на обидва напрями струму в обмотці з нейтральним положенням</a:t>
            </a:r>
          </a:p>
          <a:p>
            <a:r>
              <a:rPr lang="uk-UA" sz="1400" dirty="0" smtClean="0">
                <a:latin typeface="Times New Roman" pitchFamily="18" charset="0"/>
                <a:cs typeface="Times New Roman" pitchFamily="18" charset="0"/>
              </a:rPr>
              <a:t>82 - реле </a:t>
            </a:r>
            <a:r>
              <a:rPr lang="uk-UA" sz="1400" dirty="0" err="1" smtClean="0">
                <a:latin typeface="Times New Roman" pitchFamily="18" charset="0"/>
                <a:cs typeface="Times New Roman" pitchFamily="18" charset="0"/>
              </a:rPr>
              <a:t>електротеплове</a:t>
            </a:r>
            <a:r>
              <a:rPr lang="uk-UA" sz="1400" dirty="0" smtClean="0">
                <a:latin typeface="Times New Roman" pitchFamily="18" charset="0"/>
                <a:cs typeface="Times New Roman" pitchFamily="18" charset="0"/>
              </a:rPr>
              <a:t> без </a:t>
            </a:r>
            <a:r>
              <a:rPr lang="uk-UA" sz="1400" dirty="0" err="1" smtClean="0">
                <a:latin typeface="Times New Roman" pitchFamily="18" charset="0"/>
                <a:cs typeface="Times New Roman" pitchFamily="18" charset="0"/>
              </a:rPr>
              <a:t>самоповороту</a:t>
            </a:r>
            <a:r>
              <a:rPr lang="uk-UA" sz="1400" dirty="0" smtClean="0">
                <a:latin typeface="Times New Roman" pitchFamily="18" charset="0"/>
                <a:cs typeface="Times New Roman" pitchFamily="18" charset="0"/>
              </a:rPr>
              <a:t>, з поверненням допомогою </a:t>
            </a:r>
          </a:p>
          <a:p>
            <a:r>
              <a:rPr lang="uk-UA" sz="1400" dirty="0" smtClean="0">
                <a:latin typeface="Times New Roman" pitchFamily="18" charset="0"/>
                <a:cs typeface="Times New Roman" pitchFamily="18" charset="0"/>
              </a:rPr>
              <a:t>вторинного натискання кнопки.</a:t>
            </a:r>
            <a:endParaRPr lang="uk-UA" sz="1400" dirty="0">
              <a:latin typeface="Times New Roman" pitchFamily="18" charset="0"/>
              <a:cs typeface="Times New Roman" pitchFamily="18" charset="0"/>
            </a:endParaRPr>
          </a:p>
        </p:txBody>
      </p:sp>
    </p:spTree>
    <p:extLst>
      <p:ext uri="{BB962C8B-B14F-4D97-AF65-F5344CB8AC3E}">
        <p14:creationId xmlns:p14="http://schemas.microsoft.com/office/powerpoint/2010/main" val="24705274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684312"/>
          </a:xfrm>
        </p:spPr>
        <p:txBody>
          <a:bodyPr>
            <a:normAutofit fontScale="90000"/>
          </a:bodyPr>
          <a:lstStyle/>
          <a:p>
            <a:r>
              <a:rPr lang="uk-UA" b="1" i="1" dirty="0">
                <a:effectLst/>
              </a:rPr>
              <a:t>Електромагнітні реле</a:t>
            </a:r>
            <a:r>
              <a:rPr lang="uk-UA" b="1" i="1" dirty="0" smtClean="0">
                <a:effectLst/>
              </a:rPr>
              <a:t>.</a:t>
            </a:r>
            <a:endParaRPr lang="uk-UA" dirty="0"/>
          </a:p>
        </p:txBody>
      </p:sp>
      <p:sp>
        <p:nvSpPr>
          <p:cNvPr id="3" name="TextBox 2"/>
          <p:cNvSpPr txBox="1"/>
          <p:nvPr/>
        </p:nvSpPr>
        <p:spPr>
          <a:xfrm>
            <a:off x="539552" y="1052736"/>
            <a:ext cx="7848872" cy="3416320"/>
          </a:xfrm>
          <a:prstGeom prst="rect">
            <a:avLst/>
          </a:prstGeom>
          <a:noFill/>
        </p:spPr>
        <p:txBody>
          <a:bodyPr wrap="square" rtlCol="0">
            <a:spAutoFit/>
          </a:bodyPr>
          <a:lstStyle/>
          <a:p>
            <a:r>
              <a:rPr lang="uk-UA" dirty="0"/>
              <a:t>Принцип дії: рухомий якір притягується до нерухомого сердечника електромагніту, коли крізь його обмотку пропускається струм. Переміщення якорю викликає замикання (розмикання) контактів реле. При відсутності струму якір і відповідно пов’язані з ним контакти повертаються у вихідний стан зусиллям пружини.</a:t>
            </a:r>
          </a:p>
          <a:p>
            <a:r>
              <a:rPr lang="uk-UA" dirty="0"/>
              <a:t>Розглядаючи статичну характеристику реле слід мати на увазі, що напруга (струм) спрацювання реле завжди більша ніж напруга (струм) відпускання. Це пояснюється тим, що після притягання якоря зазор стає мінімальним, і магнітний потік розсіювання зменшується. При цьому для утримання якоря в притягнутому стані потрібна менша напруга.</a:t>
            </a:r>
          </a:p>
          <a:p>
            <a:endParaRPr lang="uk-UA" dirty="0"/>
          </a:p>
        </p:txBody>
      </p:sp>
      <p:pic>
        <p:nvPicPr>
          <p:cNvPr id="27650" name="Picture 2" descr="Картинки по запросу  реле гистерезис"/>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4301"/>
          <a:stretch/>
        </p:blipFill>
        <p:spPr bwMode="auto">
          <a:xfrm>
            <a:off x="3707904" y="3933056"/>
            <a:ext cx="2304000" cy="2085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44138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1110</TotalTime>
  <Words>1134</Words>
  <Application>Microsoft Office PowerPoint</Application>
  <PresentationFormat>Экран (4:3)</PresentationFormat>
  <Paragraphs>71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Бумажная</vt:lpstr>
      <vt:lpstr>Лекція 4</vt:lpstr>
      <vt:lpstr>Визначення</vt:lpstr>
      <vt:lpstr>ІСТОРІЯ виникнення</vt:lpstr>
      <vt:lpstr>Класифікація</vt:lpstr>
      <vt:lpstr>Склад реле</vt:lpstr>
      <vt:lpstr>Сприймаючий елемент</vt:lpstr>
      <vt:lpstr>Основні параметри реле</vt:lpstr>
      <vt:lpstr>Умовні позначення</vt:lpstr>
      <vt:lpstr>Електромагнітні реле.</vt:lpstr>
      <vt:lpstr>Реле змінного струму</vt:lpstr>
      <vt:lpstr>Поляризовані реле.</vt:lpstr>
      <vt:lpstr>Реле часу</vt:lpstr>
      <vt:lpstr>Фотореле</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igor</dc:creator>
  <cp:lastModifiedBy>ozon</cp:lastModifiedBy>
  <cp:revision>128</cp:revision>
  <dcterms:created xsi:type="dcterms:W3CDTF">2014-04-22T14:18:55Z</dcterms:created>
  <dcterms:modified xsi:type="dcterms:W3CDTF">2016-10-16T06:01:52Z</dcterms:modified>
</cp:coreProperties>
</file>