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862f264b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862f264b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862f264b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862f264b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862f264b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862f264b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862f264b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862f264b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862f264b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862f264b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62f264b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862f264b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862f264b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862f264b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862f264b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862f264b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862f264b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862f264b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862f264b6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862f264b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862f264b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862f264b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862f264b6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862f264b6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862f264b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862f264b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862f264b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862f264b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862f264b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862f264b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862f264b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862f264b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862f264b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862f264b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862f264b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862f264b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862f264b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862f264b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862f264b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862f264b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74975" y="140650"/>
            <a:ext cx="8008200" cy="12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latin typeface="Times New Roman"/>
                <a:ea typeface="Times New Roman"/>
                <a:cs typeface="Times New Roman"/>
                <a:sym typeface="Times New Roman"/>
              </a:rPr>
              <a:t>Національний університет біоресурсів та природокористування України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latin typeface="Times New Roman"/>
                <a:ea typeface="Times New Roman"/>
                <a:cs typeface="Times New Roman"/>
                <a:sym typeface="Times New Roman"/>
              </a:rPr>
              <a:t>Кафедра будівництва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97450" y="2855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захисних покриттів</a:t>
            </a:r>
            <a:endParaRPr b="1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13650" y="1536750"/>
            <a:ext cx="60882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Презентація теми №13</a:t>
            </a:r>
            <a:endParaRPr b="1" sz="24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07525" y="3825075"/>
            <a:ext cx="50595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Лектор: Валентина Михайлівна Бакуліна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початку влаштування покрівлі готують основу – зрізають монтажні петлі, обклеюють водозбірні лійки, роблять підкладний шар з рулонного матеріалу (пергаміну) або піску фракції 10–15 мм. Гідроізоляційний килим розкручують за допомогою крана. Після цього влаштовують роздільний шар з полотнищ рулонного покрівельного матеріалу – руберойду РПП-300А, пергаміну. Полотнища кладуть “насухо” з напуском 10 см. Після цього баштовим краном подають на покрівлю привантажувальний гравій – розміри зерен 5–20 мм, який розрівнюють шаром 40 мм товщиною. Закінчується процес монтажем притискувальних елементів із залізобетону по периметру покрівлі.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Мастикові покрівлі.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Мастикові покрівлі влаштовують з бітумних емульсійних паст і мастик, полімерних мастик, гарячих бітумних і бітумногумових мастик. Бітумні емульсійні матеріали – це дисперсні системи з бітуму, емульгаторів, наповнювачів та води. Якість бітумних емульсійних матеріалів може бути підвищена за рахунок полімерів у вигляді водних емульсій каучуку.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450" y="1476825"/>
            <a:ext cx="6512551" cy="3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52225"/>
            <a:ext cx="2631450" cy="34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0" y="0"/>
            <a:ext cx="9144000" cy="5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Times New Roman"/>
                <a:ea typeface="Times New Roman"/>
                <a:cs typeface="Times New Roman"/>
                <a:sym typeface="Times New Roman"/>
              </a:rPr>
              <a:t>3. УЛАШТУВАННЯ ГІДРОІЗОЛЯЦІЙНИХ ПОКРИТТІВ</a:t>
            </a:r>
            <a:r>
              <a:rPr lang="uk"/>
              <a:t> 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-25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Технологія влаштування гідроізоляції залежить насамперед від виду поверхні, яку захищають від води, а також від виду використовуваних гідроізоляційних матеріалів. Усі операції з улаштування гідроізоляції поділяють на три основні групи: підготовку поверхні, яку ізолюють, приготування ізоляційних матеріалів і влаштування гідроізоляції. До нанесення гідроізоляційних покриттів треба поставити анкери, витяжки, труби, ліквідувати нерівності, гострі кути на поверхні, надавши їм овальної форми. Іноді поверхні з цегли та каменю вирівнюють штукатуркою, яку потрібно теж зробити елементом гідрозахисту (з гідрофобними добавками). Після вирівнювання поверхонь їх очищають від пилу та сміття.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Обклеювальна гідроізоляція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суцільний водонепроникний килим, створений наклеюванням на поверхню кількох шарів рулонних гідроізоляційних матеріалів – гідроізолу, ізолу, бризолу, склоруберойду, ольгоізолу. Накладають ці матеріали на гарячих бітумних та бітумно-гумових мастиках, бітумно-полімерних сплавах. Для обклеювальної гідроізоляції використовують також листові матеріали з полівініхлориду, вініпласту, поліізобутилену, плівки з поліетилену, поліаміду і фторопласту. Вертикальні поверхні обклеюють ярусами 1,5 м висотою.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Монтажна гідроізоляція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суцільне водонепроникне покриття із сталевих, пластмасових і склопластикових листів, із полімербетонних плит і блоків. Цей вид гідрозахисту дорогий, його використання потребує відповідного техніко-економічного обґрунтування.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00" y="1058163"/>
            <a:ext cx="5514975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Засипну гідроізоляцію влаштовують з використанням глин, гідрофобних порошків та пісків. Для того, щоб зробити гідроізоляцію фундаментів у вигляді глиняного замка, суху глину укладають шарами 10 см товщиною і утрамбовують. Засипання з гідрофобних порошків та пісків використовують як протикапілярну гідроізоляцію підземних частин будинків та споруд і підвалів, теплогідроізоляцію трубопроводів. Просочувальну гідроізоляцію влаштовують насиченням виробів з бетону (труб, паль, колон), кераміки (цегли, труб, блоків), азбестоцементу (листів і труб), із природного пористого каменю (вапняку, черепашнику, туфу) просочувальними матеріалами (бітумом, петролатумом, пеком, рідким склом, полімерними смолами). Максимальне насичення матеріалів відбувається в автоклавах та спеціальних ваннах.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влаштування гідроізоляції у зимових умовах. Якщо температура зовнішнього середовища нижче ніж +5°С, забороняється влаштовувати штукатурну, фарбувальну, обклеювальну гідроізоляції. За потреби роботи виконують у тепляках. Монтажну гідроізоляцію монтують, якщо температура не нижче ніж –20 °С. Температура гарячих асфальтових мастик та розчинів при нанесенні на поверхню, що ізолюється, має бути не нижче ніж +180 °С, температура глини – не нижче ніж +15 °С.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Times New Roman"/>
                <a:ea typeface="Times New Roman"/>
                <a:cs typeface="Times New Roman"/>
                <a:sym typeface="Times New Roman"/>
              </a:rPr>
              <a:t>4. Улаштування теплоізоляції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Збірно-блокову теплоізоляцію виконують з виробів заводського виготовлення – блоки, шкаралупи, плити, цегла. Кладуть ці вироби на холодні або гарячі поверхні насухо або по мастичних підмазках з азбестозуриту, мастик розчинів, коефіцієнт теплопровідності яких близький до коефіцієнта самої ізоляції. Плити (блоки) укладають знизу вгору горизонтальними смугами, першу смугу кладуть на спеціальну опорну поличку.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пропускання кріпильних штирів у плитах роблять отвори – кріпильні штирі з’єднують з дротяними струнами і стяжками. Після встановлення всіх плит і оформлення швів поверхню теплоізоляції штукатурять по металевій сітці.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887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00" y="0"/>
            <a:ext cx="4355301" cy="27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700" y="2701900"/>
            <a:ext cx="4355300" cy="24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886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00" y="0"/>
            <a:ext cx="4355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Times New Roman"/>
                <a:ea typeface="Times New Roman"/>
                <a:cs typeface="Times New Roman"/>
                <a:sym typeface="Times New Roman"/>
              </a:rPr>
              <a:t>5. УЛАШТУВАННЯ ПРОТИКОРОЗІЙНИХ ПОКРИТТІВ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25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захисту металевих та залізобетонних конструкцій від корозії використовують: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покриття поверхонь хімічно стійкими фарбами та лаками, тумінозними матеріалами, флюатами;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гумування поверхні листами сирої гуми;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нанесення на поверхню порошкоподібних термопластичних атеріалів;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гідрофобізацію поверхні силіційорганічними рідинами;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металізацію поверхні.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Нанесення хімічно стійких фарб, лаків, бітумінозних матеріалів і флюатів виконують такими самими методами, як і у малярних роботах, застосовуючи ті самі механізми та інструменти. У заводських умовах краще всього використовувати метод електростатики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endParaRPr b="1" sz="30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417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1" lang="uk" sz="349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Загальні відомості;</a:t>
            </a:r>
            <a:endParaRPr b="1" sz="349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7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1" lang="uk" sz="349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покрівель;</a:t>
            </a:r>
            <a:endParaRPr b="1" sz="349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7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1" lang="uk" sz="349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гідроізоляційних покриттів; </a:t>
            </a:r>
            <a:endParaRPr b="1" sz="349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7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1" lang="uk" sz="349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теплоізоляції;</a:t>
            </a:r>
            <a:endParaRPr b="1" sz="349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7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1" lang="uk" sz="349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протикорозійних покриттів; </a:t>
            </a:r>
            <a:endParaRPr b="1" sz="349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Гідрофобізацію використовують для захисту бетонних, залізобетонних і оштукатурених поверхонь. Для цього силіційорганічні рідини ГКР-10, ГКР-11, ГКР-94 наносять на поверхні малярними способами. Металізація полягає у нанесенні на попередньо очищені піскоструминним апаратом поверхні металевих виробів розплавленого цинку за допомогою стисненого повітря. Цинковий дріт плавлять в електричних апаратах-металізаторах під дією електричної дуги. При виконанні протикорозійних робіт контролюють товщину покриттів, їх непроникність, щільність.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325" y="2267150"/>
            <a:ext cx="6854500" cy="28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Презентацію виконав: Аліксандров Назар Сергійович № курс 1 семестр укр група БЦІ 2104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7500"/>
            <a:ext cx="9144000" cy="44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ctr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AutoNum type="arabicPeriod"/>
            </a:pPr>
            <a:r>
              <a:rPr b="1" lang="uk">
                <a:latin typeface="Times New Roman"/>
                <a:ea typeface="Times New Roman"/>
                <a:cs typeface="Times New Roman"/>
                <a:sym typeface="Times New Roman"/>
              </a:rPr>
              <a:t>Загальні відомості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Конструктивно-технологічні рішення покрівель залежать від типу та класу споруд; типу та конструкції даху; </a:t>
            </a: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місця влаштування покрівлі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завод, будівельний майданчик. Вид покрівельних матеріалів залежить передусім від похилу даху.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Загороджувальні та несівні конструкції будинків і споруд, які працюють у вологих умовах або постійно контактують з водою, поступово втрачають свої теплофізичні якості та міцність і починають руйнуватися. Для запобігання руйнівному впливу ґрунтових вод та атмосферних чинників конструкції покривають водонепроникними захисними покриттями – </a:t>
            </a: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гідроізоляцією.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746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470" lvl="0" marL="457200" rtl="0" algn="ctr">
              <a:spcBef>
                <a:spcPts val="0"/>
              </a:spcBef>
              <a:spcAft>
                <a:spcPts val="0"/>
              </a:spcAft>
              <a:buSzPts val="1620"/>
              <a:buFont typeface="Times New Roman"/>
              <a:buAutoNum type="arabicPeriod"/>
            </a:pPr>
            <a:r>
              <a:rPr b="1" lang="uk" sz="1620">
                <a:latin typeface="Times New Roman"/>
                <a:ea typeface="Times New Roman"/>
                <a:cs typeface="Times New Roman"/>
                <a:sym typeface="Times New Roman"/>
              </a:rPr>
              <a:t>Графік для вибору типу покрівлі залежно від її похилу: В – висота гребеня даху; п/2 – половина ширини покрівлі</a:t>
            </a:r>
            <a:endParaRPr b="1" sz="16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9144001" cy="4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203650"/>
            <a:ext cx="8520600" cy="47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видом основного матеріалу гідроізоляція буває мінеральна, металева, асфальтова та пластмасова. </a:t>
            </a: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способом улаштування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фарбувальна, тукатурна, обклеювальна, лита, засипна, просочувальна, монтажна. Для того, щоб підтримувати заданий температурний режим внутрішніх об’ємів будівель та споруд, загороджувальні конструкції покривають теплоізоляційним шаром.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97298"/>
            <a:ext cx="4172500" cy="30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200" y="1897300"/>
            <a:ext cx="4348100" cy="306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2720">
                <a:latin typeface="Times New Roman"/>
                <a:ea typeface="Times New Roman"/>
                <a:cs typeface="Times New Roman"/>
                <a:sym typeface="Times New Roman"/>
              </a:rPr>
              <a:t>2. Улаштування покрівель</a:t>
            </a:r>
            <a:endParaRPr b="1" sz="27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28050" y="572700"/>
            <a:ext cx="8869800" cy="4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Покрівлі з рулонних матеріалів. 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Традиційна рулонна покрівля конструктивно є гнучким водоізоляційним килимом з кількох шарів рулонних покрівельних матеріалів, з’єднаних між собою та основою клеїльними мастиками. </a:t>
            </a: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рулонні покрівельні матеріали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руберойд, клоруберойд, наплавлений руберойд, толь, пергамін. Кількість шарів у рулонних покрівлях залежить від типу будівлі або споруди, виду гідроізоляційного матеріалу, похилу даху. Основою під рулонні покрівлі можуть бути бетон, цементнопіщана стяжка, азбестоцементні листи, суцільний настил з дощок. Перші три перераховані основи перед наклеюванням килима слід ґрунтувати. Технологічні операції з улаштування рулонних покрівель виконують у такій послідовності: • наклеюють додаткові шари рулонного килима у розжолобках, на карнизах, у місцях прилягання до стін, розміщення водозбірних лійок; • улаштовують карнизні звіси, оформляють виходи на дах, надбудови; • ґрунтують основу під покрівлю; • наклеюють полотнища рулонного килима; • улаштовують захисний шар.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00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625" y="0"/>
            <a:ext cx="4143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30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4830700" y="24150"/>
            <a:ext cx="4313400" cy="5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Інструменти та пристрої для влаштування рулонних покрівель: а – металевий шпатель; б – шило; в – щітка для нанесення мастики; г – гребок з гумовою вставкою для розрівнювання мастики; д – штукатурний молоток; е – відро; є – бачок; ж – термос; з – ківш; и – гребінка для розрівнювання мастики; і – покрівельний ніж; ї – роликові ножиці для поперечного розрізування рулонних матеріалів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Улаштування покрівель з полімерних матеріалів – це один із напрямів індустріалізації покрівельних робіт. Таку покрівлю влаштовують із заготовлених у заводських умовах килимів площею 100–500 м2.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63" y="1295488"/>
            <a:ext cx="75342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