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3A1BCFB-08E2-4924-B014-385C2C171376}" type="datetimeFigureOut">
              <a:rPr lang="uk-UA" smtClean="0"/>
              <a:t>09.01.2025</a:t>
            </a:fld>
            <a:endParaRPr lang="uk-UA"/>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uk-UA"/>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E11D37E-7AAF-40F2-8C0F-3D36E76C1577}"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A1BCFB-08E2-4924-B014-385C2C171376}" type="datetimeFigureOut">
              <a:rPr lang="uk-UA" smtClean="0"/>
              <a:t>09.01.2025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E11D37E-7AAF-40F2-8C0F-3D36E76C1577}"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A1BCFB-08E2-4924-B014-385C2C171376}" type="datetimeFigureOut">
              <a:rPr lang="uk-UA" smtClean="0"/>
              <a:t>09.01.2025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E11D37E-7AAF-40F2-8C0F-3D36E76C1577}"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3A1BCFB-08E2-4924-B014-385C2C171376}" type="datetimeFigureOut">
              <a:rPr lang="uk-UA" smtClean="0"/>
              <a:t>09.01.2025</a:t>
            </a:fld>
            <a:endParaRPr lang="uk-UA"/>
          </a:p>
        </p:txBody>
      </p:sp>
      <p:sp>
        <p:nvSpPr>
          <p:cNvPr id="9" name="Номер слайда 8"/>
          <p:cNvSpPr>
            <a:spLocks noGrp="1"/>
          </p:cNvSpPr>
          <p:nvPr>
            <p:ph type="sldNum" sz="quarter" idx="15"/>
          </p:nvPr>
        </p:nvSpPr>
        <p:spPr/>
        <p:txBody>
          <a:bodyPr rtlCol="0"/>
          <a:lstStyle/>
          <a:p>
            <a:fld id="{AE11D37E-7AAF-40F2-8C0F-3D36E76C1577}" type="slidenum">
              <a:rPr lang="uk-UA" smtClean="0"/>
              <a:t>‹#›</a:t>
            </a:fld>
            <a:endParaRPr lang="uk-UA"/>
          </a:p>
        </p:txBody>
      </p:sp>
      <p:sp>
        <p:nvSpPr>
          <p:cNvPr id="10" name="Нижний колонтитул 9"/>
          <p:cNvSpPr>
            <a:spLocks noGrp="1"/>
          </p:cNvSpPr>
          <p:nvPr>
            <p:ph type="ftr" sz="quarter" idx="16"/>
          </p:nvPr>
        </p:nvSpPr>
        <p:spPr/>
        <p:txBody>
          <a:bodyPr rtlCol="0"/>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3A1BCFB-08E2-4924-B014-385C2C171376}" type="datetimeFigureOut">
              <a:rPr lang="uk-UA" smtClean="0"/>
              <a:t>09.01.2025</a:t>
            </a:fld>
            <a:endParaRPr lang="uk-UA"/>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uk-UA"/>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E11D37E-7AAF-40F2-8C0F-3D36E76C1577}"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3A1BCFB-08E2-4924-B014-385C2C171376}" type="datetimeFigureOut">
              <a:rPr lang="uk-UA" smtClean="0"/>
              <a:t>09.01.2025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E11D37E-7AAF-40F2-8C0F-3D36E76C1577}" type="slidenum">
              <a:rPr lang="uk-UA" smtClean="0"/>
              <a:t>‹#›</a:t>
            </a:fld>
            <a:endParaRPr lang="uk-UA"/>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3A1BCFB-08E2-4924-B014-385C2C171376}" type="datetimeFigureOut">
              <a:rPr lang="uk-UA" smtClean="0"/>
              <a:t>09.01.2025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E11D37E-7AAF-40F2-8C0F-3D36E76C1577}" type="slidenum">
              <a:rPr lang="uk-UA" smtClean="0"/>
              <a:t>‹#›</a:t>
            </a:fld>
            <a:endParaRPr lang="uk-UA"/>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3A1BCFB-08E2-4924-B014-385C2C171376}" type="datetimeFigureOut">
              <a:rPr lang="uk-UA" smtClean="0"/>
              <a:t>09.01.2025</a:t>
            </a:fld>
            <a:endParaRPr lang="uk-UA"/>
          </a:p>
        </p:txBody>
      </p:sp>
      <p:sp>
        <p:nvSpPr>
          <p:cNvPr id="7" name="Номер слайда 6"/>
          <p:cNvSpPr>
            <a:spLocks noGrp="1"/>
          </p:cNvSpPr>
          <p:nvPr>
            <p:ph type="sldNum" sz="quarter" idx="11"/>
          </p:nvPr>
        </p:nvSpPr>
        <p:spPr/>
        <p:txBody>
          <a:bodyPr rtlCol="0"/>
          <a:lstStyle/>
          <a:p>
            <a:fld id="{AE11D37E-7AAF-40F2-8C0F-3D36E76C1577}" type="slidenum">
              <a:rPr lang="uk-UA" smtClean="0"/>
              <a:t>‹#›</a:t>
            </a:fld>
            <a:endParaRPr lang="uk-UA"/>
          </a:p>
        </p:txBody>
      </p:sp>
      <p:sp>
        <p:nvSpPr>
          <p:cNvPr id="8" name="Нижний колонтитул 7"/>
          <p:cNvSpPr>
            <a:spLocks noGrp="1"/>
          </p:cNvSpPr>
          <p:nvPr>
            <p:ph type="ftr" sz="quarter" idx="12"/>
          </p:nvPr>
        </p:nvSpPr>
        <p:spPr/>
        <p:txBody>
          <a:bodyPr rtlCol="0"/>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A1BCFB-08E2-4924-B014-385C2C171376}" type="datetimeFigureOut">
              <a:rPr lang="uk-UA" smtClean="0"/>
              <a:t>09.01.2025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E11D37E-7AAF-40F2-8C0F-3D36E76C1577}"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3A1BCFB-08E2-4924-B014-385C2C171376}" type="datetimeFigureOut">
              <a:rPr lang="uk-UA" smtClean="0"/>
              <a:t>09.01.2025</a:t>
            </a:fld>
            <a:endParaRPr lang="uk-UA"/>
          </a:p>
        </p:txBody>
      </p:sp>
      <p:sp>
        <p:nvSpPr>
          <p:cNvPr id="22" name="Номер слайда 21"/>
          <p:cNvSpPr>
            <a:spLocks noGrp="1"/>
          </p:cNvSpPr>
          <p:nvPr>
            <p:ph type="sldNum" sz="quarter" idx="15"/>
          </p:nvPr>
        </p:nvSpPr>
        <p:spPr/>
        <p:txBody>
          <a:bodyPr rtlCol="0"/>
          <a:lstStyle/>
          <a:p>
            <a:fld id="{AE11D37E-7AAF-40F2-8C0F-3D36E76C1577}" type="slidenum">
              <a:rPr lang="uk-UA" smtClean="0"/>
              <a:t>‹#›</a:t>
            </a:fld>
            <a:endParaRPr lang="uk-UA"/>
          </a:p>
        </p:txBody>
      </p:sp>
      <p:sp>
        <p:nvSpPr>
          <p:cNvPr id="23" name="Нижний колонтитул 22"/>
          <p:cNvSpPr>
            <a:spLocks noGrp="1"/>
          </p:cNvSpPr>
          <p:nvPr>
            <p:ph type="ftr" sz="quarter" idx="16"/>
          </p:nvPr>
        </p:nvSpPr>
        <p:spPr/>
        <p:txBody>
          <a:bodyPr rtlCol="0"/>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3A1BCFB-08E2-4924-B014-385C2C171376}" type="datetimeFigureOut">
              <a:rPr lang="uk-UA" smtClean="0"/>
              <a:t>09.01.2025</a:t>
            </a:fld>
            <a:endParaRPr lang="uk-UA"/>
          </a:p>
        </p:txBody>
      </p:sp>
      <p:sp>
        <p:nvSpPr>
          <p:cNvPr id="18" name="Номер слайда 17"/>
          <p:cNvSpPr>
            <a:spLocks noGrp="1"/>
          </p:cNvSpPr>
          <p:nvPr>
            <p:ph type="sldNum" sz="quarter" idx="11"/>
          </p:nvPr>
        </p:nvSpPr>
        <p:spPr/>
        <p:txBody>
          <a:bodyPr rtlCol="0"/>
          <a:lstStyle/>
          <a:p>
            <a:fld id="{AE11D37E-7AAF-40F2-8C0F-3D36E76C1577}" type="slidenum">
              <a:rPr lang="uk-UA" smtClean="0"/>
              <a:t>‹#›</a:t>
            </a:fld>
            <a:endParaRPr lang="uk-UA"/>
          </a:p>
        </p:txBody>
      </p:sp>
      <p:sp>
        <p:nvSpPr>
          <p:cNvPr id="21" name="Нижний колонтитул 20"/>
          <p:cNvSpPr>
            <a:spLocks noGrp="1"/>
          </p:cNvSpPr>
          <p:nvPr>
            <p:ph type="ftr" sz="quarter" idx="12"/>
          </p:nvPr>
        </p:nvSpPr>
        <p:spPr/>
        <p:txBody>
          <a:bodyPr rtlCol="0"/>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3A1BCFB-08E2-4924-B014-385C2C171376}" type="datetimeFigureOut">
              <a:rPr lang="uk-UA" smtClean="0"/>
              <a:t>09.01.2025</a:t>
            </a:fld>
            <a:endParaRPr lang="uk-UA"/>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uk-UA"/>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11D37E-7AAF-40F2-8C0F-3D36E76C1577}"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ru.wikipedia.org/wiki/%D0%94%D0%BE%D1%83%2C_%D0%A7%D0%B0%D1%80%D0%BB%D1%8C%D0%B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1196752"/>
            <a:ext cx="6406480" cy="2880320"/>
          </a:xfrm>
        </p:spPr>
        <p:txBody>
          <a:bodyPr>
            <a:normAutofit/>
          </a:bodyPr>
          <a:lstStyle/>
          <a:p>
            <a:pPr algn="ctr"/>
            <a:r>
              <a:rPr lang="ru-RU" dirty="0">
                <a:solidFill>
                  <a:schemeClr val="accent1">
                    <a:lumMod val="75000"/>
                  </a:schemeClr>
                </a:solidFill>
              </a:rPr>
              <a:t>ТЕМА </a:t>
            </a:r>
            <a:r>
              <a:rPr lang="en-US" dirty="0">
                <a:solidFill>
                  <a:schemeClr val="accent1">
                    <a:lumMod val="75000"/>
                  </a:schemeClr>
                </a:solidFill>
              </a:rPr>
              <a:t>6</a:t>
            </a:r>
            <a:r>
              <a:rPr lang="ru-RU" dirty="0">
                <a:solidFill>
                  <a:schemeClr val="accent1">
                    <a:lumMod val="75000"/>
                  </a:schemeClr>
                </a:solidFill>
              </a:rPr>
              <a:t/>
            </a:r>
            <a:br>
              <a:rPr lang="ru-RU" dirty="0">
                <a:solidFill>
                  <a:schemeClr val="accent1">
                    <a:lumMod val="75000"/>
                  </a:schemeClr>
                </a:solidFill>
              </a:rPr>
            </a:br>
            <a:r>
              <a:rPr lang="ru-RU" i="1" dirty="0">
                <a:solidFill>
                  <a:schemeClr val="accent1">
                    <a:lumMod val="75000"/>
                  </a:schemeClr>
                </a:solidFill>
              </a:rPr>
              <a:t> </a:t>
            </a:r>
            <a:r>
              <a:rPr lang="ru-RU" i="1" dirty="0" smtClean="0">
                <a:solidFill>
                  <a:schemeClr val="accent1">
                    <a:lumMod val="75000"/>
                  </a:schemeClr>
                </a:solidFill>
              </a:rPr>
              <a:t>«</a:t>
            </a:r>
            <a:r>
              <a:rPr lang="uk-UA" i="1" dirty="0" smtClean="0">
                <a:solidFill>
                  <a:schemeClr val="accent1">
                    <a:lumMod val="75000"/>
                  </a:schemeClr>
                </a:solidFill>
              </a:rPr>
              <a:t>РИНКОВИЙ</a:t>
            </a:r>
            <a:r>
              <a:rPr lang="ru-RU" i="1" smtClean="0">
                <a:solidFill>
                  <a:schemeClr val="accent1">
                    <a:lumMod val="75000"/>
                  </a:schemeClr>
                </a:solidFill>
              </a:rPr>
              <a:t> РИЗИК»</a:t>
            </a:r>
            <a:r>
              <a:rPr lang="ru-RU" i="1" dirty="0">
                <a:solidFill>
                  <a:schemeClr val="accent1">
                    <a:lumMod val="75000"/>
                  </a:schemeClr>
                </a:solidFill>
              </a:rPr>
              <a:t/>
            </a:r>
            <a:br>
              <a:rPr lang="ru-RU" i="1" dirty="0">
                <a:solidFill>
                  <a:schemeClr val="accent1">
                    <a:lumMod val="75000"/>
                  </a:schemeClr>
                </a:solidFill>
              </a:rPr>
            </a:br>
            <a:endParaRPr lang="uk-UA" i="1" dirty="0">
              <a:solidFill>
                <a:schemeClr val="accent1">
                  <a:lumMod val="75000"/>
                </a:schemeClr>
              </a:solidFill>
            </a:endParaRPr>
          </a:p>
        </p:txBody>
      </p:sp>
      <p:sp>
        <p:nvSpPr>
          <p:cNvPr id="3" name="Подзаголовок 2"/>
          <p:cNvSpPr>
            <a:spLocks noGrp="1"/>
          </p:cNvSpPr>
          <p:nvPr>
            <p:ph type="subTitle" idx="1"/>
          </p:nvPr>
        </p:nvSpPr>
        <p:spPr>
          <a:xfrm>
            <a:off x="2555776" y="4509120"/>
            <a:ext cx="6048672" cy="1865802"/>
          </a:xfrm>
        </p:spPr>
        <p:txBody>
          <a:bodyPr/>
          <a:lstStyle/>
          <a:p>
            <a:r>
              <a:rPr lang="uk-UA" dirty="0" smtClean="0">
                <a:solidFill>
                  <a:schemeClr val="accent1">
                    <a:lumMod val="75000"/>
                  </a:schemeClr>
                </a:solidFill>
              </a:rPr>
              <a:t>Автор: </a:t>
            </a:r>
            <a:r>
              <a:rPr lang="uk-UA" dirty="0" err="1" smtClean="0">
                <a:solidFill>
                  <a:schemeClr val="accent1">
                    <a:lumMod val="75000"/>
                  </a:schemeClr>
                </a:solidFill>
              </a:rPr>
              <a:t>к.е.н</a:t>
            </a:r>
            <a:r>
              <a:rPr lang="uk-UA" dirty="0" smtClean="0">
                <a:solidFill>
                  <a:schemeClr val="accent1">
                    <a:lumMod val="75000"/>
                  </a:schemeClr>
                </a:solidFill>
              </a:rPr>
              <a:t>., доцент кафедри фінансів </a:t>
            </a:r>
            <a:r>
              <a:rPr lang="uk-UA" i="1" dirty="0" err="1" smtClean="0">
                <a:solidFill>
                  <a:schemeClr val="accent1">
                    <a:lumMod val="75000"/>
                  </a:schemeClr>
                </a:solidFill>
              </a:rPr>
              <a:t>Стороженко</a:t>
            </a:r>
            <a:r>
              <a:rPr lang="uk-UA" i="1" dirty="0" smtClean="0">
                <a:solidFill>
                  <a:schemeClr val="accent1">
                    <a:lumMod val="75000"/>
                  </a:schemeClr>
                </a:solidFill>
              </a:rPr>
              <a:t> Оксана Олександрівна</a:t>
            </a:r>
            <a:endParaRPr lang="uk-UA" i="1" dirty="0">
              <a:solidFill>
                <a:schemeClr val="accent1">
                  <a:lumMod val="75000"/>
                </a:schemeClr>
              </a:solidFill>
            </a:endParaRPr>
          </a:p>
        </p:txBody>
      </p:sp>
    </p:spTree>
    <p:extLst>
      <p:ext uri="{BB962C8B-B14F-4D97-AF65-F5344CB8AC3E}">
        <p14:creationId xmlns:p14="http://schemas.microsoft.com/office/powerpoint/2010/main" val="345234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787208" cy="923702"/>
          </a:xfrm>
        </p:spPr>
        <p:txBody>
          <a:bodyPr/>
          <a:lstStyle/>
          <a:p>
            <a:pPr algn="ctr"/>
            <a:r>
              <a:rPr lang="uk-UA" dirty="0" smtClean="0"/>
              <a:t>Показники </a:t>
            </a:r>
            <a:r>
              <a:rPr lang="uk-UA" dirty="0"/>
              <a:t>оцінки ринкового </a:t>
            </a:r>
            <a:r>
              <a:rPr lang="uk-UA" dirty="0" smtClean="0"/>
              <a:t>ризику: </a:t>
            </a:r>
            <a:endParaRPr lang="uk-UA" dirty="0"/>
          </a:p>
        </p:txBody>
      </p:sp>
      <p:sp>
        <p:nvSpPr>
          <p:cNvPr id="3" name="Объект 2"/>
          <p:cNvSpPr>
            <a:spLocks noGrp="1"/>
          </p:cNvSpPr>
          <p:nvPr>
            <p:ph sz="quarter" idx="2"/>
          </p:nvPr>
        </p:nvSpPr>
        <p:spPr/>
        <p:txBody>
          <a:bodyPr>
            <a:normAutofit fontScale="85000" lnSpcReduction="20000"/>
          </a:bodyPr>
          <a:lstStyle/>
          <a:p>
            <a:pPr marL="0" indent="0">
              <a:buNone/>
            </a:pPr>
            <a:r>
              <a:rPr lang="uk-UA" dirty="0"/>
              <a:t>відбиває ступінь мінливості цін фінансових інструментів. Найбільш часто асоціюється з показником стандартного </a:t>
            </a:r>
            <a:r>
              <a:rPr lang="uk-UA" dirty="0" smtClean="0"/>
              <a:t>відхилення</a:t>
            </a:r>
            <a:r>
              <a:rPr lang="uk-UA" dirty="0"/>
              <a:t>. Зазвичай відбиває річну </a:t>
            </a:r>
            <a:r>
              <a:rPr lang="uk-UA" dirty="0" err="1"/>
              <a:t>волатильність</a:t>
            </a:r>
            <a:r>
              <a:rPr lang="uk-UA" dirty="0"/>
              <a:t> і може мати абсолютне значення (</a:t>
            </a:r>
            <a:r>
              <a:rPr lang="uk-UA" dirty="0" smtClean="0"/>
              <a:t>наприклад</a:t>
            </a:r>
            <a:r>
              <a:rPr lang="uk-UA" dirty="0"/>
              <a:t>, $5) або обчислюватися у відсотках (відсоток відхилення від середньої).</a:t>
            </a:r>
          </a:p>
          <a:p>
            <a:pPr marL="0" indent="0">
              <a:buNone/>
            </a:pPr>
            <a:r>
              <a:rPr lang="uk-UA" dirty="0"/>
              <a:t> </a:t>
            </a:r>
          </a:p>
          <a:p>
            <a:pPr marL="0" indent="0">
              <a:buNone/>
            </a:pPr>
            <a:endParaRPr lang="uk-UA" dirty="0"/>
          </a:p>
        </p:txBody>
      </p:sp>
      <p:sp>
        <p:nvSpPr>
          <p:cNvPr id="4" name="Объект 3"/>
          <p:cNvSpPr>
            <a:spLocks noGrp="1"/>
          </p:cNvSpPr>
          <p:nvPr>
            <p:ph sz="quarter" idx="4"/>
          </p:nvPr>
        </p:nvSpPr>
        <p:spPr/>
        <p:txBody>
          <a:bodyPr>
            <a:normAutofit/>
          </a:bodyPr>
          <a:lstStyle/>
          <a:p>
            <a:pPr marL="0" indent="0">
              <a:buNone/>
            </a:pPr>
            <a:r>
              <a:rPr lang="ru-RU" sz="2000" dirty="0" err="1"/>
              <a:t>має</a:t>
            </a:r>
            <a:r>
              <a:rPr lang="ru-RU" sz="2000" dirty="0"/>
              <a:t> </a:t>
            </a:r>
            <a:r>
              <a:rPr lang="ru-RU" sz="2000" dirty="0" err="1"/>
              <a:t>дати</a:t>
            </a:r>
            <a:r>
              <a:rPr lang="ru-RU" sz="2000" dirty="0"/>
              <a:t> </a:t>
            </a:r>
            <a:r>
              <a:rPr lang="ru-RU" sz="2000" dirty="0" err="1"/>
              <a:t>чітку</a:t>
            </a:r>
            <a:r>
              <a:rPr lang="ru-RU" sz="2000" dirty="0"/>
              <a:t> </a:t>
            </a:r>
            <a:r>
              <a:rPr lang="ru-RU" sz="2000" dirty="0" err="1"/>
              <a:t>відповідь</a:t>
            </a:r>
            <a:r>
              <a:rPr lang="ru-RU" sz="2000" dirty="0"/>
              <a:t> на </a:t>
            </a:r>
            <a:r>
              <a:rPr lang="ru-RU" sz="2000" dirty="0" err="1"/>
              <a:t>запитання</a:t>
            </a:r>
            <a:r>
              <a:rPr lang="ru-RU" sz="2000" dirty="0"/>
              <a:t>, </a:t>
            </a:r>
            <a:r>
              <a:rPr lang="ru-RU" sz="2000" dirty="0" err="1"/>
              <a:t>що</a:t>
            </a:r>
            <a:r>
              <a:rPr lang="ru-RU" sz="2000" dirty="0"/>
              <a:t> </a:t>
            </a:r>
            <a:r>
              <a:rPr lang="ru-RU" sz="2000" dirty="0" err="1"/>
              <a:t>виникає</a:t>
            </a:r>
            <a:r>
              <a:rPr lang="ru-RU" sz="2000" dirty="0"/>
              <a:t> </a:t>
            </a:r>
            <a:r>
              <a:rPr lang="ru-RU" sz="2000" dirty="0" err="1"/>
              <a:t>під</a:t>
            </a:r>
            <a:r>
              <a:rPr lang="ru-RU" sz="2000" dirty="0"/>
              <a:t> час </a:t>
            </a:r>
            <a:r>
              <a:rPr lang="ru-RU" sz="2000" dirty="0" err="1"/>
              <a:t>проведення</a:t>
            </a:r>
            <a:r>
              <a:rPr lang="ru-RU" sz="2000" dirty="0"/>
              <a:t> </a:t>
            </a:r>
            <a:r>
              <a:rPr lang="ru-RU" sz="2000" dirty="0" err="1"/>
              <a:t>операцій</a:t>
            </a:r>
            <a:r>
              <a:rPr lang="ru-RU" sz="2000" dirty="0"/>
              <a:t> на </a:t>
            </a:r>
            <a:r>
              <a:rPr lang="ru-RU" sz="2000" dirty="0" err="1"/>
              <a:t>фінансових</a:t>
            </a:r>
            <a:r>
              <a:rPr lang="ru-RU" sz="2000" dirty="0"/>
              <a:t> ринках: </a:t>
            </a:r>
            <a:r>
              <a:rPr lang="ru-RU" sz="2000" dirty="0" err="1"/>
              <a:t>якого</a:t>
            </a:r>
            <a:r>
              <a:rPr lang="ru-RU" sz="2000" dirty="0"/>
              <a:t> максимального </a:t>
            </a:r>
            <a:r>
              <a:rPr lang="ru-RU" sz="2000" dirty="0" err="1"/>
              <a:t>збитку</a:t>
            </a:r>
            <a:r>
              <a:rPr lang="ru-RU" sz="2000" dirty="0"/>
              <a:t> ми </a:t>
            </a:r>
            <a:r>
              <a:rPr lang="ru-RU" sz="2000" dirty="0" err="1"/>
              <a:t>ризикуємо</a:t>
            </a:r>
            <a:r>
              <a:rPr lang="ru-RU" sz="2000" dirty="0"/>
              <a:t> </a:t>
            </a:r>
            <a:r>
              <a:rPr lang="ru-RU" sz="2000" dirty="0" err="1"/>
              <a:t>зазнати</a:t>
            </a:r>
            <a:r>
              <a:rPr lang="ru-RU" sz="2000" dirty="0"/>
              <a:t> за </a:t>
            </a:r>
            <a:r>
              <a:rPr lang="ru-RU" sz="2000" dirty="0" err="1"/>
              <a:t>певний</a:t>
            </a:r>
            <a:r>
              <a:rPr lang="ru-RU" sz="2000" dirty="0"/>
              <a:t> </a:t>
            </a:r>
            <a:r>
              <a:rPr lang="ru-RU" sz="2000" dirty="0" err="1"/>
              <a:t>період</a:t>
            </a:r>
            <a:r>
              <a:rPr lang="ru-RU" sz="2000" dirty="0"/>
              <a:t> </a:t>
            </a:r>
            <a:r>
              <a:rPr lang="ru-RU" sz="2000" dirty="0" err="1"/>
              <a:t>із</a:t>
            </a:r>
            <a:r>
              <a:rPr lang="ru-RU" sz="2000" dirty="0"/>
              <a:t> </a:t>
            </a:r>
            <a:r>
              <a:rPr lang="ru-RU" sz="2000" dirty="0" err="1"/>
              <a:t>заданою</a:t>
            </a:r>
            <a:r>
              <a:rPr lang="ru-RU" sz="2000" dirty="0"/>
              <a:t> </a:t>
            </a:r>
            <a:r>
              <a:rPr lang="ru-RU" sz="2000" dirty="0" err="1"/>
              <a:t>ймовірністю</a:t>
            </a:r>
            <a:r>
              <a:rPr lang="ru-RU" sz="2000" dirty="0"/>
              <a:t> для </a:t>
            </a:r>
            <a:r>
              <a:rPr lang="ru-RU" sz="2000" dirty="0" err="1"/>
              <a:t>певного</a:t>
            </a:r>
            <a:r>
              <a:rPr lang="ru-RU" sz="2000" dirty="0"/>
              <a:t> активу </a:t>
            </a:r>
            <a:r>
              <a:rPr lang="ru-RU" sz="2000" dirty="0" err="1"/>
              <a:t>або</a:t>
            </a:r>
            <a:r>
              <a:rPr lang="ru-RU" sz="2000" dirty="0"/>
              <a:t> портфеля </a:t>
            </a:r>
            <a:r>
              <a:rPr lang="ru-RU" sz="2000" dirty="0" err="1"/>
              <a:t>активів</a:t>
            </a:r>
            <a:r>
              <a:rPr lang="ru-RU" sz="2000" dirty="0"/>
              <a:t>?</a:t>
            </a:r>
            <a:endParaRPr lang="uk-UA" sz="2000" dirty="0"/>
          </a:p>
        </p:txBody>
      </p:sp>
      <p:sp>
        <p:nvSpPr>
          <p:cNvPr id="5" name="Текст 4"/>
          <p:cNvSpPr>
            <a:spLocks noGrp="1"/>
          </p:cNvSpPr>
          <p:nvPr>
            <p:ph type="body" sz="quarter" idx="1"/>
          </p:nvPr>
        </p:nvSpPr>
        <p:spPr/>
        <p:txBody>
          <a:bodyPr/>
          <a:lstStyle/>
          <a:p>
            <a:pPr algn="ctr"/>
            <a:r>
              <a:rPr lang="uk-UA" dirty="0" err="1"/>
              <a:t>Волатильність</a:t>
            </a:r>
            <a:r>
              <a:rPr lang="uk-UA" dirty="0"/>
              <a:t> (</a:t>
            </a:r>
            <a:r>
              <a:rPr lang="en-US" dirty="0"/>
              <a:t>volatility) </a:t>
            </a:r>
            <a:endParaRPr lang="uk-UA" dirty="0"/>
          </a:p>
        </p:txBody>
      </p:sp>
      <p:sp>
        <p:nvSpPr>
          <p:cNvPr id="6" name="Текст 5"/>
          <p:cNvSpPr>
            <a:spLocks noGrp="1"/>
          </p:cNvSpPr>
          <p:nvPr>
            <p:ph type="body" sz="quarter" idx="3"/>
          </p:nvPr>
        </p:nvSpPr>
        <p:spPr/>
        <p:txBody>
          <a:bodyPr/>
          <a:lstStyle/>
          <a:p>
            <a:pPr algn="ctr"/>
            <a:r>
              <a:rPr lang="uk-UA" dirty="0"/>
              <a:t>Концепція </a:t>
            </a:r>
            <a:r>
              <a:rPr lang="en-US" dirty="0"/>
              <a:t>Value at Risk (</a:t>
            </a:r>
            <a:r>
              <a:rPr lang="uk-UA" dirty="0"/>
              <a:t>ризикова вартість, </a:t>
            </a:r>
            <a:r>
              <a:rPr lang="en-US" dirty="0" err="1"/>
              <a:t>VaR</a:t>
            </a:r>
            <a:r>
              <a:rPr lang="en-US" dirty="0"/>
              <a:t>) </a:t>
            </a:r>
            <a:endParaRPr lang="uk-UA" dirty="0"/>
          </a:p>
        </p:txBody>
      </p:sp>
    </p:spTree>
    <p:extLst>
      <p:ext uri="{BB962C8B-B14F-4D97-AF65-F5344CB8AC3E}">
        <p14:creationId xmlns:p14="http://schemas.microsoft.com/office/powerpoint/2010/main" val="386125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Види </a:t>
            </a:r>
            <a:r>
              <a:rPr lang="uk-UA" dirty="0" err="1" smtClean="0"/>
              <a:t>волатильності</a:t>
            </a:r>
            <a:endParaRPr lang="uk-UA" dirty="0"/>
          </a:p>
        </p:txBody>
      </p:sp>
      <p:sp>
        <p:nvSpPr>
          <p:cNvPr id="3" name="Объект 2"/>
          <p:cNvSpPr>
            <a:spLocks noGrp="1"/>
          </p:cNvSpPr>
          <p:nvPr>
            <p:ph sz="quarter" idx="1"/>
          </p:nvPr>
        </p:nvSpPr>
        <p:spPr/>
        <p:txBody>
          <a:bodyPr/>
          <a:lstStyle/>
          <a:p>
            <a:pPr marL="0" indent="0">
              <a:buNone/>
            </a:pPr>
            <a:r>
              <a:rPr lang="ru-RU" dirty="0" smtClean="0"/>
              <a:t>- </a:t>
            </a:r>
            <a:r>
              <a:rPr lang="ru-RU" b="1" i="1" u="sng" dirty="0" err="1" smtClean="0"/>
              <a:t>історична</a:t>
            </a:r>
            <a:r>
              <a:rPr lang="ru-RU" b="1" i="1" u="sng" dirty="0" smtClean="0"/>
              <a:t> </a:t>
            </a:r>
            <a:r>
              <a:rPr lang="ru-RU" b="1" i="1" u="sng" dirty="0" err="1"/>
              <a:t>волатильність</a:t>
            </a:r>
            <a:r>
              <a:rPr lang="ru-RU" b="1" i="1" u="sng" dirty="0"/>
              <a:t> </a:t>
            </a:r>
            <a:r>
              <a:rPr lang="ru-RU" dirty="0"/>
              <a:t>(</a:t>
            </a:r>
            <a:r>
              <a:rPr lang="ru-RU" dirty="0" err="1"/>
              <a:t>волатильність</a:t>
            </a:r>
            <a:r>
              <a:rPr lang="ru-RU" dirty="0"/>
              <a:t> </a:t>
            </a:r>
            <a:r>
              <a:rPr lang="ru-RU" dirty="0" err="1"/>
              <a:t>екс</a:t>
            </a:r>
            <a:r>
              <a:rPr lang="ru-RU" dirty="0"/>
              <a:t>-пост) – заснована на </a:t>
            </a:r>
            <a:r>
              <a:rPr lang="ru-RU" dirty="0" err="1" smtClean="0"/>
              <a:t>історичних</a:t>
            </a:r>
            <a:r>
              <a:rPr lang="ru-RU" dirty="0" smtClean="0"/>
              <a:t> </a:t>
            </a:r>
            <a:r>
              <a:rPr lang="ru-RU" dirty="0" err="1"/>
              <a:t>даних</a:t>
            </a:r>
            <a:r>
              <a:rPr lang="ru-RU" dirty="0"/>
              <a:t> про </a:t>
            </a:r>
            <a:r>
              <a:rPr lang="ru-RU" dirty="0" err="1"/>
              <a:t>зміни</a:t>
            </a:r>
            <a:r>
              <a:rPr lang="ru-RU" dirty="0"/>
              <a:t> </a:t>
            </a:r>
            <a:r>
              <a:rPr lang="ru-RU" dirty="0" err="1"/>
              <a:t>ціни</a:t>
            </a:r>
            <a:r>
              <a:rPr lang="ru-RU" dirty="0"/>
              <a:t> </a:t>
            </a:r>
            <a:r>
              <a:rPr lang="ru-RU" dirty="0" err="1"/>
              <a:t>фінансового</a:t>
            </a:r>
            <a:r>
              <a:rPr lang="ru-RU" dirty="0"/>
              <a:t> </a:t>
            </a:r>
            <a:r>
              <a:rPr lang="ru-RU" dirty="0" err="1"/>
              <a:t>інструмента</a:t>
            </a:r>
            <a:endParaRPr lang="uk-UA" dirty="0"/>
          </a:p>
        </p:txBody>
      </p:sp>
      <p:sp>
        <p:nvSpPr>
          <p:cNvPr id="4" name="Объект 3"/>
          <p:cNvSpPr>
            <a:spLocks noGrp="1"/>
          </p:cNvSpPr>
          <p:nvPr>
            <p:ph sz="quarter" idx="2"/>
          </p:nvPr>
        </p:nvSpPr>
        <p:spPr/>
        <p:txBody>
          <a:bodyPr/>
          <a:lstStyle/>
          <a:p>
            <a:pPr marL="0" indent="0">
              <a:buNone/>
            </a:pPr>
            <a:r>
              <a:rPr lang="uk-UA" dirty="0" smtClean="0"/>
              <a:t>– </a:t>
            </a:r>
            <a:r>
              <a:rPr lang="uk-UA" b="1" i="1" u="sng" dirty="0" err="1" smtClean="0"/>
              <a:t>волатильність</a:t>
            </a:r>
            <a:r>
              <a:rPr lang="uk-UA" b="1" i="1" u="sng" dirty="0"/>
              <a:t>, яку мають на увазі на ринку </a:t>
            </a:r>
            <a:r>
              <a:rPr lang="uk-UA" dirty="0"/>
              <a:t>(</a:t>
            </a:r>
            <a:r>
              <a:rPr lang="en-US" dirty="0"/>
              <a:t>volatility implied by the </a:t>
            </a:r>
            <a:r>
              <a:rPr lang="en-US" dirty="0" smtClean="0"/>
              <a:t>market</a:t>
            </a:r>
            <a:r>
              <a:rPr lang="en-US" dirty="0"/>
              <a:t>) – </a:t>
            </a:r>
            <a:r>
              <a:rPr lang="uk-UA" dirty="0"/>
              <a:t>це </a:t>
            </a:r>
            <a:r>
              <a:rPr lang="uk-UA" dirty="0" err="1"/>
              <a:t>волатильність</a:t>
            </a:r>
            <a:r>
              <a:rPr lang="uk-UA" dirty="0"/>
              <a:t>, реалізована в цінах опціонів (використовується в моделі ціноутворення опціонів).</a:t>
            </a:r>
          </a:p>
        </p:txBody>
      </p:sp>
    </p:spTree>
    <p:extLst>
      <p:ext uri="{BB962C8B-B14F-4D97-AF65-F5344CB8AC3E}">
        <p14:creationId xmlns:p14="http://schemas.microsoft.com/office/powerpoint/2010/main" val="19304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Залежність</a:t>
            </a:r>
            <a:r>
              <a:rPr lang="ru-RU" dirty="0"/>
              <a:t> </a:t>
            </a:r>
            <a:r>
              <a:rPr lang="ru-RU" dirty="0" err="1"/>
              <a:t>розміру</a:t>
            </a:r>
            <a:r>
              <a:rPr lang="ru-RU" dirty="0"/>
              <a:t> </a:t>
            </a:r>
            <a:r>
              <a:rPr lang="ru-RU" dirty="0" err="1"/>
              <a:t>ризику</a:t>
            </a:r>
            <a:r>
              <a:rPr lang="ru-RU" dirty="0"/>
              <a:t> </a:t>
            </a:r>
            <a:r>
              <a:rPr lang="ru-RU" dirty="0" err="1"/>
              <a:t>від</a:t>
            </a:r>
            <a:r>
              <a:rPr lang="ru-RU" dirty="0"/>
              <a:t> </a:t>
            </a:r>
            <a:r>
              <a:rPr lang="ru-RU" dirty="0" err="1"/>
              <a:t>кількості</a:t>
            </a:r>
            <a:r>
              <a:rPr lang="ru-RU" dirty="0"/>
              <a:t> </a:t>
            </a:r>
            <a:r>
              <a:rPr lang="ru-RU" dirty="0" err="1"/>
              <a:t>активів</a:t>
            </a:r>
            <a:r>
              <a:rPr lang="ru-RU" dirty="0"/>
              <a:t> у </a:t>
            </a:r>
            <a:r>
              <a:rPr lang="ru-RU" dirty="0" err="1"/>
              <a:t>портфелі</a:t>
            </a:r>
            <a:r>
              <a:rPr lang="ru-RU" dirty="0"/>
              <a:t> </a:t>
            </a:r>
            <a:endParaRPr lang="uk-UA" dirty="0"/>
          </a:p>
        </p:txBody>
      </p:sp>
      <p:sp>
        <p:nvSpPr>
          <p:cNvPr id="3" name="Объект 2"/>
          <p:cNvSpPr>
            <a:spLocks noGrp="1"/>
          </p:cNvSpPr>
          <p:nvPr>
            <p:ph sz="quarter" idx="1"/>
          </p:nvPr>
        </p:nvSpPr>
        <p:spPr/>
        <p:txBody>
          <a:bodyPr/>
          <a:lstStyle/>
          <a:p>
            <a:pPr marL="0" indent="0">
              <a:buNone/>
            </a:pPr>
            <a:r>
              <a:rPr lang="uk-UA" dirty="0" smtClean="0"/>
              <a:t> </a:t>
            </a:r>
            <a:r>
              <a:rPr lang="uk-UA" sz="1400" dirty="0" smtClean="0"/>
              <a:t>ризик                   систематичний ризик                  </a:t>
            </a:r>
          </a:p>
          <a:p>
            <a:pPr marL="0" indent="0">
              <a:buNone/>
            </a:pPr>
            <a:endParaRPr lang="uk-UA" sz="1400" dirty="0"/>
          </a:p>
          <a:p>
            <a:pPr marL="0" indent="0">
              <a:buNone/>
            </a:pPr>
            <a:endParaRPr lang="uk-UA" sz="1400" dirty="0" smtClean="0"/>
          </a:p>
          <a:p>
            <a:pPr marL="0" indent="0">
              <a:buNone/>
            </a:pPr>
            <a:endParaRPr lang="uk-UA" sz="1400" dirty="0"/>
          </a:p>
          <a:p>
            <a:pPr marL="0" indent="0">
              <a:buNone/>
            </a:pPr>
            <a:endParaRPr lang="uk-UA" sz="1400" dirty="0" smtClean="0"/>
          </a:p>
          <a:p>
            <a:pPr marL="0" indent="0">
              <a:buNone/>
            </a:pPr>
            <a:r>
              <a:rPr lang="uk-UA" sz="1400" dirty="0"/>
              <a:t> </a:t>
            </a:r>
            <a:r>
              <a:rPr lang="uk-UA" sz="1400" dirty="0" smtClean="0"/>
              <a:t>                                                                                                   сукупний ризик                         </a:t>
            </a:r>
          </a:p>
          <a:p>
            <a:pPr marL="0" indent="0">
              <a:buNone/>
            </a:pPr>
            <a:endParaRPr lang="uk-UA" sz="1400" dirty="0"/>
          </a:p>
          <a:p>
            <a:pPr marL="0" indent="0">
              <a:buNone/>
            </a:pPr>
            <a:endParaRPr lang="uk-UA" sz="1400" dirty="0" smtClean="0"/>
          </a:p>
          <a:p>
            <a:pPr marL="0" indent="0">
              <a:buNone/>
            </a:pPr>
            <a:endParaRPr lang="uk-UA" sz="1400" dirty="0"/>
          </a:p>
          <a:p>
            <a:pPr marL="0" indent="0">
              <a:buNone/>
            </a:pPr>
            <a:r>
              <a:rPr lang="uk-UA" sz="1400" dirty="0" smtClean="0"/>
              <a:t>                                                                                                  несистематичний ризик</a:t>
            </a:r>
          </a:p>
          <a:p>
            <a:pPr marL="0" indent="0">
              <a:buNone/>
            </a:pPr>
            <a:endParaRPr lang="uk-UA" sz="1400" dirty="0"/>
          </a:p>
          <a:p>
            <a:pPr marL="0" indent="0">
              <a:buNone/>
            </a:pPr>
            <a:endParaRPr lang="uk-UA" sz="1400" dirty="0" smtClean="0"/>
          </a:p>
          <a:p>
            <a:pPr marL="0" indent="0">
              <a:buNone/>
            </a:pPr>
            <a:r>
              <a:rPr lang="uk-UA" sz="1400" dirty="0"/>
              <a:t> </a:t>
            </a:r>
            <a:r>
              <a:rPr lang="uk-UA" sz="1400" dirty="0" smtClean="0"/>
              <a:t>                                                                           кількість активів (</a:t>
            </a:r>
            <a:r>
              <a:rPr lang="uk-UA" sz="1400" dirty="0" err="1" smtClean="0"/>
              <a:t>цб</a:t>
            </a:r>
            <a:r>
              <a:rPr lang="uk-UA" sz="1400" dirty="0" smtClean="0"/>
              <a:t>) у портфелі (</a:t>
            </a:r>
            <a:r>
              <a:rPr lang="en-US" sz="1400" dirty="0" smtClean="0"/>
              <a:t>N</a:t>
            </a:r>
            <a:r>
              <a:rPr lang="uk-UA" sz="1400" dirty="0" smtClean="0"/>
              <a:t>)</a:t>
            </a:r>
            <a:endParaRPr lang="uk-UA" sz="1400" dirty="0"/>
          </a:p>
        </p:txBody>
      </p:sp>
      <p:grpSp>
        <p:nvGrpSpPr>
          <p:cNvPr id="9" name="Group 858"/>
          <p:cNvGrpSpPr>
            <a:grpSpLocks/>
          </p:cNvGrpSpPr>
          <p:nvPr/>
        </p:nvGrpSpPr>
        <p:grpSpPr>
          <a:xfrm>
            <a:off x="1331640" y="1844825"/>
            <a:ext cx="6048672" cy="3816424"/>
            <a:chOff x="0" y="7830"/>
            <a:chExt cx="3566795" cy="1968940"/>
          </a:xfrm>
        </p:grpSpPr>
        <p:sp>
          <p:nvSpPr>
            <p:cNvPr id="10" name="Graphic 859"/>
            <p:cNvSpPr/>
            <p:nvPr/>
          </p:nvSpPr>
          <p:spPr>
            <a:xfrm>
              <a:off x="0" y="15890"/>
              <a:ext cx="3566795" cy="1960880"/>
            </a:xfrm>
            <a:custGeom>
              <a:avLst/>
              <a:gdLst/>
              <a:ahLst/>
              <a:cxnLst/>
              <a:rect l="l" t="t" r="r" b="b"/>
              <a:pathLst>
                <a:path w="3566795" h="1960880">
                  <a:moveTo>
                    <a:pt x="3566439" y="1933587"/>
                  </a:moveTo>
                  <a:lnTo>
                    <a:pt x="3559645" y="1930184"/>
                  </a:lnTo>
                  <a:lnTo>
                    <a:pt x="3512743" y="1906727"/>
                  </a:lnTo>
                  <a:lnTo>
                    <a:pt x="3512743" y="1930184"/>
                  </a:lnTo>
                  <a:lnTo>
                    <a:pt x="30238" y="1930184"/>
                  </a:lnTo>
                  <a:lnTo>
                    <a:pt x="30238" y="53695"/>
                  </a:lnTo>
                  <a:lnTo>
                    <a:pt x="53695" y="53695"/>
                  </a:lnTo>
                  <a:lnTo>
                    <a:pt x="49212" y="44754"/>
                  </a:lnTo>
                  <a:lnTo>
                    <a:pt x="26847" y="0"/>
                  </a:lnTo>
                  <a:lnTo>
                    <a:pt x="0" y="53695"/>
                  </a:lnTo>
                  <a:lnTo>
                    <a:pt x="23533" y="53695"/>
                  </a:lnTo>
                  <a:lnTo>
                    <a:pt x="23533" y="1930184"/>
                  </a:lnTo>
                  <a:lnTo>
                    <a:pt x="22364" y="1930184"/>
                  </a:lnTo>
                  <a:lnTo>
                    <a:pt x="22364" y="1936889"/>
                  </a:lnTo>
                  <a:lnTo>
                    <a:pt x="3512743" y="1936889"/>
                  </a:lnTo>
                  <a:lnTo>
                    <a:pt x="3512743" y="1960435"/>
                  </a:lnTo>
                  <a:lnTo>
                    <a:pt x="3559822" y="1936889"/>
                  </a:lnTo>
                  <a:lnTo>
                    <a:pt x="3566439" y="1933587"/>
                  </a:lnTo>
                  <a:close/>
                </a:path>
              </a:pathLst>
            </a:custGeom>
            <a:solidFill>
              <a:srgbClr val="000000"/>
            </a:solidFill>
          </p:spPr>
          <p:txBody>
            <a:bodyPr wrap="square" lIns="0" tIns="0" rIns="0" bIns="0" rtlCol="0">
              <a:prstTxWarp prst="textNoShape">
                <a:avLst/>
              </a:prstTxWarp>
              <a:noAutofit/>
            </a:bodyPr>
            <a:lstStyle/>
            <a:p>
              <a:endParaRPr lang="uk-UA"/>
            </a:p>
          </p:txBody>
        </p:sp>
        <p:sp>
          <p:nvSpPr>
            <p:cNvPr id="11" name="Graphic 860"/>
            <p:cNvSpPr/>
            <p:nvPr/>
          </p:nvSpPr>
          <p:spPr>
            <a:xfrm>
              <a:off x="48328" y="7830"/>
              <a:ext cx="3362960" cy="1901825"/>
            </a:xfrm>
            <a:custGeom>
              <a:avLst/>
              <a:gdLst/>
              <a:ahLst/>
              <a:cxnLst/>
              <a:rect l="l" t="t" r="r" b="b"/>
              <a:pathLst>
                <a:path w="3362960" h="1901825">
                  <a:moveTo>
                    <a:pt x="140957" y="0"/>
                  </a:moveTo>
                  <a:lnTo>
                    <a:pt x="139502" y="57100"/>
                  </a:lnTo>
                  <a:lnTo>
                    <a:pt x="138101" y="114109"/>
                  </a:lnTo>
                  <a:lnTo>
                    <a:pt x="136809" y="170937"/>
                  </a:lnTo>
                  <a:lnTo>
                    <a:pt x="135680" y="227492"/>
                  </a:lnTo>
                  <a:lnTo>
                    <a:pt x="134769" y="283685"/>
                  </a:lnTo>
                  <a:lnTo>
                    <a:pt x="134131" y="339423"/>
                  </a:lnTo>
                  <a:lnTo>
                    <a:pt x="133819" y="394617"/>
                  </a:lnTo>
                  <a:lnTo>
                    <a:pt x="133889" y="449176"/>
                  </a:lnTo>
                  <a:lnTo>
                    <a:pt x="134394" y="503008"/>
                  </a:lnTo>
                  <a:lnTo>
                    <a:pt x="135390" y="556023"/>
                  </a:lnTo>
                  <a:lnTo>
                    <a:pt x="136930" y="608131"/>
                  </a:lnTo>
                  <a:lnTo>
                    <a:pt x="139069" y="659240"/>
                  </a:lnTo>
                  <a:lnTo>
                    <a:pt x="141862" y="709260"/>
                  </a:lnTo>
                  <a:lnTo>
                    <a:pt x="145363" y="758099"/>
                  </a:lnTo>
                  <a:lnTo>
                    <a:pt x="149626" y="805668"/>
                  </a:lnTo>
                  <a:lnTo>
                    <a:pt x="154706" y="851875"/>
                  </a:lnTo>
                  <a:lnTo>
                    <a:pt x="160658" y="896630"/>
                  </a:lnTo>
                  <a:lnTo>
                    <a:pt x="167536" y="939842"/>
                  </a:lnTo>
                  <a:lnTo>
                    <a:pt x="175394" y="981420"/>
                  </a:lnTo>
                  <a:lnTo>
                    <a:pt x="184287" y="1021273"/>
                  </a:lnTo>
                  <a:lnTo>
                    <a:pt x="194269" y="1059310"/>
                  </a:lnTo>
                  <a:lnTo>
                    <a:pt x="220018" y="1141685"/>
                  </a:lnTo>
                  <a:lnTo>
                    <a:pt x="232265" y="1183981"/>
                  </a:lnTo>
                  <a:lnTo>
                    <a:pt x="243033" y="1222657"/>
                  </a:lnTo>
                  <a:lnTo>
                    <a:pt x="263721" y="1290477"/>
                  </a:lnTo>
                  <a:lnTo>
                    <a:pt x="289254" y="1347789"/>
                  </a:lnTo>
                  <a:lnTo>
                    <a:pt x="326806" y="1397234"/>
                  </a:lnTo>
                  <a:lnTo>
                    <a:pt x="383551" y="1441456"/>
                  </a:lnTo>
                  <a:lnTo>
                    <a:pt x="421362" y="1462435"/>
                  </a:lnTo>
                  <a:lnTo>
                    <a:pt x="466662" y="1483099"/>
                  </a:lnTo>
                  <a:lnTo>
                    <a:pt x="520347" y="1503778"/>
                  </a:lnTo>
                  <a:lnTo>
                    <a:pt x="583314" y="1524804"/>
                  </a:lnTo>
                  <a:lnTo>
                    <a:pt x="656459" y="1546506"/>
                  </a:lnTo>
                  <a:lnTo>
                    <a:pt x="723244" y="1563637"/>
                  </a:lnTo>
                  <a:lnTo>
                    <a:pt x="760547" y="1572081"/>
                  </a:lnTo>
                  <a:lnTo>
                    <a:pt x="800275" y="1580439"/>
                  </a:lnTo>
                  <a:lnTo>
                    <a:pt x="842290" y="1588710"/>
                  </a:lnTo>
                  <a:lnTo>
                    <a:pt x="886454" y="1596889"/>
                  </a:lnTo>
                  <a:lnTo>
                    <a:pt x="932631" y="1604976"/>
                  </a:lnTo>
                  <a:lnTo>
                    <a:pt x="980682" y="1612966"/>
                  </a:lnTo>
                  <a:lnTo>
                    <a:pt x="1030470" y="1620857"/>
                  </a:lnTo>
                  <a:lnTo>
                    <a:pt x="1081857" y="1628646"/>
                  </a:lnTo>
                  <a:lnTo>
                    <a:pt x="1134707" y="1636330"/>
                  </a:lnTo>
                  <a:lnTo>
                    <a:pt x="1188882" y="1643907"/>
                  </a:lnTo>
                  <a:lnTo>
                    <a:pt x="1244244" y="1651374"/>
                  </a:lnTo>
                  <a:lnTo>
                    <a:pt x="1300656" y="1658727"/>
                  </a:lnTo>
                  <a:lnTo>
                    <a:pt x="1357981" y="1665965"/>
                  </a:lnTo>
                  <a:lnTo>
                    <a:pt x="1416081" y="1673083"/>
                  </a:lnTo>
                  <a:lnTo>
                    <a:pt x="1474818" y="1680081"/>
                  </a:lnTo>
                  <a:lnTo>
                    <a:pt x="1534056" y="1686953"/>
                  </a:lnTo>
                  <a:lnTo>
                    <a:pt x="1593656" y="1693699"/>
                  </a:lnTo>
                  <a:lnTo>
                    <a:pt x="1653482" y="1700315"/>
                  </a:lnTo>
                  <a:lnTo>
                    <a:pt x="1713395" y="1706798"/>
                  </a:lnTo>
                  <a:lnTo>
                    <a:pt x="1773259" y="1713145"/>
                  </a:lnTo>
                  <a:lnTo>
                    <a:pt x="1832936" y="1719354"/>
                  </a:lnTo>
                  <a:lnTo>
                    <a:pt x="1892289" y="1725422"/>
                  </a:lnTo>
                  <a:lnTo>
                    <a:pt x="1951180" y="1731346"/>
                  </a:lnTo>
                  <a:lnTo>
                    <a:pt x="2009471" y="1737123"/>
                  </a:lnTo>
                  <a:lnTo>
                    <a:pt x="2067026" y="1742750"/>
                  </a:lnTo>
                  <a:lnTo>
                    <a:pt x="2123706" y="1748225"/>
                  </a:lnTo>
                  <a:lnTo>
                    <a:pt x="2179375" y="1753545"/>
                  </a:lnTo>
                  <a:lnTo>
                    <a:pt x="2233895" y="1758707"/>
                  </a:lnTo>
                  <a:lnTo>
                    <a:pt x="2287128" y="1763708"/>
                  </a:lnTo>
                  <a:lnTo>
                    <a:pt x="2338937" y="1768546"/>
                  </a:lnTo>
                  <a:lnTo>
                    <a:pt x="2389185" y="1773217"/>
                  </a:lnTo>
                  <a:lnTo>
                    <a:pt x="2437735" y="1777718"/>
                  </a:lnTo>
                  <a:lnTo>
                    <a:pt x="2484448" y="1782048"/>
                  </a:lnTo>
                  <a:lnTo>
                    <a:pt x="2529187" y="1786203"/>
                  </a:lnTo>
                  <a:lnTo>
                    <a:pt x="2571815" y="1790180"/>
                  </a:lnTo>
                  <a:lnTo>
                    <a:pt x="2612195" y="1793977"/>
                  </a:lnTo>
                  <a:lnTo>
                    <a:pt x="2650188" y="1797591"/>
                  </a:lnTo>
                  <a:lnTo>
                    <a:pt x="2718468" y="1804257"/>
                  </a:lnTo>
                  <a:lnTo>
                    <a:pt x="2836131" y="1815276"/>
                  </a:lnTo>
                  <a:lnTo>
                    <a:pt x="2932917" y="1822815"/>
                  </a:lnTo>
                  <a:lnTo>
                    <a:pt x="3011144" y="1827261"/>
                  </a:lnTo>
                  <a:lnTo>
                    <a:pt x="3073133" y="1829001"/>
                  </a:lnTo>
                  <a:lnTo>
                    <a:pt x="3121204" y="1828421"/>
                  </a:lnTo>
                  <a:lnTo>
                    <a:pt x="3157676" y="1825908"/>
                  </a:lnTo>
                  <a:lnTo>
                    <a:pt x="3184868" y="1821848"/>
                  </a:lnTo>
                  <a:lnTo>
                    <a:pt x="3205102" y="1816629"/>
                  </a:lnTo>
                  <a:lnTo>
                    <a:pt x="3220696" y="1810636"/>
                  </a:lnTo>
                  <a:lnTo>
                    <a:pt x="3233970" y="1804257"/>
                  </a:lnTo>
                </a:path>
                <a:path w="3362960" h="1901825">
                  <a:moveTo>
                    <a:pt x="12082" y="1891069"/>
                  </a:moveTo>
                  <a:lnTo>
                    <a:pt x="4530" y="1901389"/>
                  </a:lnTo>
                  <a:lnTo>
                    <a:pt x="0" y="1901137"/>
                  </a:lnTo>
                  <a:lnTo>
                    <a:pt x="1510" y="1879742"/>
                  </a:lnTo>
                  <a:lnTo>
                    <a:pt x="12082" y="1826631"/>
                  </a:lnTo>
                  <a:lnTo>
                    <a:pt x="17020" y="1795502"/>
                  </a:lnTo>
                  <a:lnTo>
                    <a:pt x="20699" y="1755997"/>
                  </a:lnTo>
                  <a:lnTo>
                    <a:pt x="23991" y="1709859"/>
                  </a:lnTo>
                  <a:lnTo>
                    <a:pt x="27767" y="1658832"/>
                  </a:lnTo>
                  <a:lnTo>
                    <a:pt x="32899" y="1604657"/>
                  </a:lnTo>
                  <a:lnTo>
                    <a:pt x="40258" y="1549079"/>
                  </a:lnTo>
                  <a:lnTo>
                    <a:pt x="50715" y="1493840"/>
                  </a:lnTo>
                  <a:lnTo>
                    <a:pt x="65142" y="1440682"/>
                  </a:lnTo>
                  <a:lnTo>
                    <a:pt x="84411" y="1391349"/>
                  </a:lnTo>
                  <a:lnTo>
                    <a:pt x="109392" y="1347584"/>
                  </a:lnTo>
                  <a:lnTo>
                    <a:pt x="140957" y="1311129"/>
                  </a:lnTo>
                  <a:lnTo>
                    <a:pt x="164938" y="1288619"/>
                  </a:lnTo>
                  <a:lnTo>
                    <a:pt x="186169" y="1268228"/>
                  </a:lnTo>
                  <a:lnTo>
                    <a:pt x="225423" y="1233116"/>
                  </a:lnTo>
                  <a:lnTo>
                    <a:pt x="268802" y="1204420"/>
                  </a:lnTo>
                  <a:lnTo>
                    <a:pt x="326385" y="1180764"/>
                  </a:lnTo>
                  <a:lnTo>
                    <a:pt x="363654" y="1170397"/>
                  </a:lnTo>
                  <a:lnTo>
                    <a:pt x="408255" y="1160774"/>
                  </a:lnTo>
                  <a:lnTo>
                    <a:pt x="461447" y="1151724"/>
                  </a:lnTo>
                  <a:lnTo>
                    <a:pt x="524491" y="1143075"/>
                  </a:lnTo>
                  <a:lnTo>
                    <a:pt x="598647" y="1134656"/>
                  </a:lnTo>
                  <a:lnTo>
                    <a:pt x="685175" y="1126293"/>
                  </a:lnTo>
                  <a:lnTo>
                    <a:pt x="785335" y="1117816"/>
                  </a:lnTo>
                  <a:lnTo>
                    <a:pt x="850710" y="1112909"/>
                  </a:lnTo>
                  <a:lnTo>
                    <a:pt x="920369" y="1108287"/>
                  </a:lnTo>
                  <a:lnTo>
                    <a:pt x="994138" y="1103939"/>
                  </a:lnTo>
                  <a:lnTo>
                    <a:pt x="1032509" y="1101865"/>
                  </a:lnTo>
                  <a:lnTo>
                    <a:pt x="1071841" y="1099854"/>
                  </a:lnTo>
                  <a:lnTo>
                    <a:pt x="1112114" y="1097906"/>
                  </a:lnTo>
                  <a:lnTo>
                    <a:pt x="1153305" y="1096019"/>
                  </a:lnTo>
                  <a:lnTo>
                    <a:pt x="1195392" y="1094192"/>
                  </a:lnTo>
                  <a:lnTo>
                    <a:pt x="1238353" y="1092424"/>
                  </a:lnTo>
                  <a:lnTo>
                    <a:pt x="1282167" y="1090712"/>
                  </a:lnTo>
                  <a:lnTo>
                    <a:pt x="1326812" y="1089055"/>
                  </a:lnTo>
                  <a:lnTo>
                    <a:pt x="1372265" y="1087453"/>
                  </a:lnTo>
                  <a:lnTo>
                    <a:pt x="1418506" y="1085903"/>
                  </a:lnTo>
                  <a:lnTo>
                    <a:pt x="1465511" y="1084404"/>
                  </a:lnTo>
                  <a:lnTo>
                    <a:pt x="1513260" y="1082954"/>
                  </a:lnTo>
                  <a:lnTo>
                    <a:pt x="1561730" y="1081553"/>
                  </a:lnTo>
                  <a:lnTo>
                    <a:pt x="1610900" y="1080198"/>
                  </a:lnTo>
                  <a:lnTo>
                    <a:pt x="1660747" y="1078888"/>
                  </a:lnTo>
                  <a:lnTo>
                    <a:pt x="1711250" y="1077622"/>
                  </a:lnTo>
                  <a:lnTo>
                    <a:pt x="1762387" y="1076399"/>
                  </a:lnTo>
                  <a:lnTo>
                    <a:pt x="1814136" y="1075216"/>
                  </a:lnTo>
                  <a:lnTo>
                    <a:pt x="1866475" y="1074072"/>
                  </a:lnTo>
                  <a:lnTo>
                    <a:pt x="1919382" y="1072967"/>
                  </a:lnTo>
                  <a:lnTo>
                    <a:pt x="1972836" y="1071897"/>
                  </a:lnTo>
                  <a:lnTo>
                    <a:pt x="2026815" y="1070863"/>
                  </a:lnTo>
                  <a:lnTo>
                    <a:pt x="2081297" y="1069863"/>
                  </a:lnTo>
                  <a:lnTo>
                    <a:pt x="2136259" y="1068894"/>
                  </a:lnTo>
                  <a:lnTo>
                    <a:pt x="2191680" y="1067956"/>
                  </a:lnTo>
                  <a:lnTo>
                    <a:pt x="2247539" y="1067047"/>
                  </a:lnTo>
                  <a:lnTo>
                    <a:pt x="2303813" y="1066166"/>
                  </a:lnTo>
                  <a:lnTo>
                    <a:pt x="2360480" y="1065311"/>
                  </a:lnTo>
                  <a:lnTo>
                    <a:pt x="2417519" y="1064481"/>
                  </a:lnTo>
                  <a:lnTo>
                    <a:pt x="2474908" y="1063674"/>
                  </a:lnTo>
                  <a:lnTo>
                    <a:pt x="2532625" y="1062889"/>
                  </a:lnTo>
                  <a:lnTo>
                    <a:pt x="2590647" y="1062124"/>
                  </a:lnTo>
                  <a:lnTo>
                    <a:pt x="2648954" y="1061379"/>
                  </a:lnTo>
                  <a:lnTo>
                    <a:pt x="2707523" y="1060650"/>
                  </a:lnTo>
                  <a:lnTo>
                    <a:pt x="2766333" y="1059938"/>
                  </a:lnTo>
                  <a:lnTo>
                    <a:pt x="2825361" y="1059241"/>
                  </a:lnTo>
                  <a:lnTo>
                    <a:pt x="2884586" y="1058556"/>
                  </a:lnTo>
                  <a:lnTo>
                    <a:pt x="2943986" y="1057884"/>
                  </a:lnTo>
                  <a:lnTo>
                    <a:pt x="3003539" y="1057221"/>
                  </a:lnTo>
                  <a:lnTo>
                    <a:pt x="3063223" y="1056567"/>
                  </a:lnTo>
                  <a:lnTo>
                    <a:pt x="3123016" y="1055921"/>
                  </a:lnTo>
                  <a:lnTo>
                    <a:pt x="3182897" y="1055280"/>
                  </a:lnTo>
                  <a:lnTo>
                    <a:pt x="3242843" y="1054643"/>
                  </a:lnTo>
                  <a:lnTo>
                    <a:pt x="3302834" y="1054010"/>
                  </a:lnTo>
                  <a:lnTo>
                    <a:pt x="3362845" y="1053378"/>
                  </a:lnTo>
                </a:path>
              </a:pathLst>
            </a:custGeom>
            <a:ln w="6712">
              <a:solidFill>
                <a:srgbClr val="000000"/>
              </a:solidFill>
              <a:prstDash val="solid"/>
            </a:ln>
          </p:spPr>
          <p:txBody>
            <a:bodyPr wrap="square" lIns="0" tIns="0" rIns="0" bIns="0" rtlCol="0">
              <a:prstTxWarp prst="textNoShape">
                <a:avLst/>
              </a:prstTxWarp>
              <a:noAutofit/>
            </a:bodyPr>
            <a:lstStyle/>
            <a:p>
              <a:endParaRPr lang="uk-UA"/>
            </a:p>
          </p:txBody>
        </p:sp>
        <p:sp>
          <p:nvSpPr>
            <p:cNvPr id="12" name="Graphic 861"/>
            <p:cNvSpPr/>
            <p:nvPr/>
          </p:nvSpPr>
          <p:spPr>
            <a:xfrm>
              <a:off x="253723" y="7830"/>
              <a:ext cx="3028950" cy="857250"/>
            </a:xfrm>
            <a:custGeom>
              <a:avLst/>
              <a:gdLst/>
              <a:ahLst/>
              <a:cxnLst/>
              <a:rect l="l" t="t" r="r" b="b"/>
              <a:pathLst>
                <a:path w="3028950" h="857250">
                  <a:moveTo>
                    <a:pt x="0" y="0"/>
                  </a:moveTo>
                  <a:lnTo>
                    <a:pt x="1370" y="54993"/>
                  </a:lnTo>
                  <a:lnTo>
                    <a:pt x="2908" y="109708"/>
                  </a:lnTo>
                  <a:lnTo>
                    <a:pt x="4782" y="163863"/>
                  </a:lnTo>
                  <a:lnTo>
                    <a:pt x="7159" y="217179"/>
                  </a:lnTo>
                  <a:lnTo>
                    <a:pt x="10208" y="269376"/>
                  </a:lnTo>
                  <a:lnTo>
                    <a:pt x="14095" y="320175"/>
                  </a:lnTo>
                  <a:lnTo>
                    <a:pt x="18990" y="369295"/>
                  </a:lnTo>
                  <a:lnTo>
                    <a:pt x="25059" y="416458"/>
                  </a:lnTo>
                  <a:lnTo>
                    <a:pt x="32470" y="461384"/>
                  </a:lnTo>
                  <a:lnTo>
                    <a:pt x="41392" y="503792"/>
                  </a:lnTo>
                  <a:lnTo>
                    <a:pt x="51992" y="543404"/>
                  </a:lnTo>
                  <a:lnTo>
                    <a:pt x="64437" y="579939"/>
                  </a:lnTo>
                  <a:lnTo>
                    <a:pt x="78034" y="619923"/>
                  </a:lnTo>
                  <a:lnTo>
                    <a:pt x="88150" y="656234"/>
                  </a:lnTo>
                  <a:lnTo>
                    <a:pt x="97107" y="689065"/>
                  </a:lnTo>
                  <a:lnTo>
                    <a:pt x="107224" y="718609"/>
                  </a:lnTo>
                  <a:lnTo>
                    <a:pt x="140216" y="768613"/>
                  </a:lnTo>
                  <a:lnTo>
                    <a:pt x="205685" y="807791"/>
                  </a:lnTo>
                  <a:lnTo>
                    <a:pt x="256397" y="823804"/>
                  </a:lnTo>
                  <a:lnTo>
                    <a:pt x="322188" y="837690"/>
                  </a:lnTo>
                  <a:lnTo>
                    <a:pt x="389553" y="846715"/>
                  </a:lnTo>
                  <a:lnTo>
                    <a:pt x="467322" y="852607"/>
                  </a:lnTo>
                  <a:lnTo>
                    <a:pt x="509724" y="854518"/>
                  </a:lnTo>
                  <a:lnTo>
                    <a:pt x="554265" y="855814"/>
                  </a:lnTo>
                  <a:lnTo>
                    <a:pt x="600792" y="856550"/>
                  </a:lnTo>
                  <a:lnTo>
                    <a:pt x="649150" y="856783"/>
                  </a:lnTo>
                  <a:lnTo>
                    <a:pt x="699187" y="856569"/>
                  </a:lnTo>
                  <a:lnTo>
                    <a:pt x="750748" y="855963"/>
                  </a:lnTo>
                  <a:lnTo>
                    <a:pt x="803679" y="855021"/>
                  </a:lnTo>
                  <a:lnTo>
                    <a:pt x="857827" y="853800"/>
                  </a:lnTo>
                  <a:lnTo>
                    <a:pt x="913038" y="852355"/>
                  </a:lnTo>
                  <a:lnTo>
                    <a:pt x="969158" y="850742"/>
                  </a:lnTo>
                  <a:lnTo>
                    <a:pt x="1026033" y="849017"/>
                  </a:lnTo>
                  <a:lnTo>
                    <a:pt x="1083509" y="847237"/>
                  </a:lnTo>
                  <a:lnTo>
                    <a:pt x="1141432" y="845456"/>
                  </a:lnTo>
                  <a:lnTo>
                    <a:pt x="1199649" y="843732"/>
                  </a:lnTo>
                  <a:lnTo>
                    <a:pt x="1258007" y="842119"/>
                  </a:lnTo>
                  <a:lnTo>
                    <a:pt x="1316350" y="840674"/>
                  </a:lnTo>
                  <a:lnTo>
                    <a:pt x="1374525" y="839452"/>
                  </a:lnTo>
                  <a:lnTo>
                    <a:pt x="1432379" y="838511"/>
                  </a:lnTo>
                  <a:lnTo>
                    <a:pt x="1489757" y="837905"/>
                  </a:lnTo>
                  <a:lnTo>
                    <a:pt x="1546506" y="837690"/>
                  </a:lnTo>
                  <a:lnTo>
                    <a:pt x="1593395" y="837690"/>
                  </a:lnTo>
                  <a:lnTo>
                    <a:pt x="1640728" y="837690"/>
                  </a:lnTo>
                  <a:lnTo>
                    <a:pt x="2975249" y="837690"/>
                  </a:lnTo>
                  <a:lnTo>
                    <a:pt x="3028575" y="837690"/>
                  </a:lnTo>
                </a:path>
              </a:pathLst>
            </a:custGeom>
            <a:ln w="15661">
              <a:solidFill>
                <a:srgbClr val="000000"/>
              </a:solidFill>
              <a:prstDash val="solid"/>
            </a:ln>
          </p:spPr>
          <p:txBody>
            <a:bodyPr wrap="square" lIns="0" tIns="0" rIns="0" bIns="0" rtlCol="0">
              <a:prstTxWarp prst="textNoShape">
                <a:avLst/>
              </a:prstTxWarp>
              <a:noAutofit/>
            </a:bodyPr>
            <a:lstStyle/>
            <a:p>
              <a:endParaRPr lang="uk-UA"/>
            </a:p>
          </p:txBody>
        </p:sp>
      </p:grpSp>
    </p:spTree>
    <p:extLst>
      <p:ext uri="{BB962C8B-B14F-4D97-AF65-F5344CB8AC3E}">
        <p14:creationId xmlns:p14="http://schemas.microsoft.com/office/powerpoint/2010/main" val="162220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Складові загального ризику портфеля</a:t>
            </a:r>
            <a:endParaRPr lang="uk-UA" dirty="0"/>
          </a:p>
        </p:txBody>
      </p:sp>
      <p:sp>
        <p:nvSpPr>
          <p:cNvPr id="3" name="Объект 2"/>
          <p:cNvSpPr>
            <a:spLocks noGrp="1"/>
          </p:cNvSpPr>
          <p:nvPr>
            <p:ph sz="quarter" idx="1"/>
          </p:nvPr>
        </p:nvSpPr>
        <p:spPr/>
        <p:txBody>
          <a:bodyPr/>
          <a:lstStyle/>
          <a:p>
            <a:pPr marL="0" indent="0">
              <a:buNone/>
            </a:pPr>
            <a:r>
              <a:rPr lang="ru-RU" dirty="0" smtClean="0"/>
              <a:t>1) той </a:t>
            </a:r>
            <a:r>
              <a:rPr lang="ru-RU" dirty="0" err="1"/>
              <a:t>ризик</a:t>
            </a:r>
            <a:r>
              <a:rPr lang="ru-RU" dirty="0"/>
              <a:t>, </a:t>
            </a:r>
            <a:r>
              <a:rPr lang="ru-RU" dirty="0" err="1"/>
              <a:t>який</a:t>
            </a:r>
            <a:r>
              <a:rPr lang="ru-RU" dirty="0"/>
              <a:t> </a:t>
            </a:r>
            <a:r>
              <a:rPr lang="ru-RU" dirty="0" err="1"/>
              <a:t>може</a:t>
            </a:r>
            <a:r>
              <a:rPr lang="ru-RU" dirty="0"/>
              <a:t> бути </a:t>
            </a:r>
            <a:r>
              <a:rPr lang="ru-RU" dirty="0" err="1"/>
              <a:t>виключений</a:t>
            </a:r>
            <a:r>
              <a:rPr lang="ru-RU" dirty="0"/>
              <a:t> </a:t>
            </a:r>
            <a:r>
              <a:rPr lang="ru-RU" dirty="0" err="1"/>
              <a:t>диверсифікацією</a:t>
            </a:r>
            <a:r>
              <a:rPr lang="ru-RU" dirty="0"/>
              <a:t> (</a:t>
            </a:r>
            <a:r>
              <a:rPr lang="ru-RU" dirty="0" err="1" smtClean="0"/>
              <a:t>несистематичний</a:t>
            </a:r>
            <a:r>
              <a:rPr lang="ru-RU" dirty="0" smtClean="0"/>
              <a:t> </a:t>
            </a:r>
            <a:r>
              <a:rPr lang="ru-RU" dirty="0" err="1"/>
              <a:t>ризик</a:t>
            </a:r>
            <a:r>
              <a:rPr lang="ru-RU" dirty="0"/>
              <a:t>. </a:t>
            </a:r>
            <a:r>
              <a:rPr lang="ru-RU" dirty="0" err="1"/>
              <a:t>Випадковий</a:t>
            </a:r>
            <a:r>
              <a:rPr lang="ru-RU" dirty="0"/>
              <a:t> </a:t>
            </a:r>
            <a:r>
              <a:rPr lang="ru-RU" dirty="0" err="1"/>
              <a:t>або</a:t>
            </a:r>
            <a:r>
              <a:rPr lang="ru-RU" dirty="0"/>
              <a:t> </a:t>
            </a:r>
            <a:r>
              <a:rPr lang="ru-RU" dirty="0" err="1" smtClean="0"/>
              <a:t>залишковий</a:t>
            </a:r>
            <a:r>
              <a:rPr lang="ru-RU" dirty="0" smtClean="0"/>
              <a:t>)</a:t>
            </a:r>
            <a:endParaRPr lang="ru-RU" dirty="0"/>
          </a:p>
          <a:p>
            <a:pPr marL="0" indent="0">
              <a:buNone/>
            </a:pPr>
            <a:endParaRPr lang="uk-UA" dirty="0"/>
          </a:p>
        </p:txBody>
      </p:sp>
      <p:sp>
        <p:nvSpPr>
          <p:cNvPr id="4" name="Объект 3"/>
          <p:cNvSpPr>
            <a:spLocks noGrp="1"/>
          </p:cNvSpPr>
          <p:nvPr>
            <p:ph sz="quarter" idx="2"/>
          </p:nvPr>
        </p:nvSpPr>
        <p:spPr/>
        <p:txBody>
          <a:bodyPr/>
          <a:lstStyle/>
          <a:p>
            <a:pPr marL="0" indent="0">
              <a:buNone/>
            </a:pPr>
            <a:r>
              <a:rPr lang="ru-RU" dirty="0" smtClean="0"/>
              <a:t>2) той </a:t>
            </a:r>
            <a:r>
              <a:rPr lang="ru-RU" dirty="0" err="1"/>
              <a:t>ризик</a:t>
            </a:r>
            <a:r>
              <a:rPr lang="ru-RU" dirty="0"/>
              <a:t>, </a:t>
            </a:r>
            <a:r>
              <a:rPr lang="ru-RU" dirty="0" err="1"/>
              <a:t>який</a:t>
            </a:r>
            <a:r>
              <a:rPr lang="ru-RU" dirty="0"/>
              <a:t> не </a:t>
            </a:r>
            <a:r>
              <a:rPr lang="ru-RU" dirty="0" err="1"/>
              <a:t>може</a:t>
            </a:r>
            <a:r>
              <a:rPr lang="ru-RU" dirty="0"/>
              <a:t> бути </a:t>
            </a:r>
            <a:r>
              <a:rPr lang="ru-RU" dirty="0" err="1"/>
              <a:t>виключений</a:t>
            </a:r>
            <a:r>
              <a:rPr lang="ru-RU" dirty="0"/>
              <a:t> </a:t>
            </a:r>
            <a:r>
              <a:rPr lang="ru-RU" dirty="0" err="1"/>
              <a:t>диверсифікацією</a:t>
            </a:r>
            <a:r>
              <a:rPr lang="ru-RU" dirty="0"/>
              <a:t> (</a:t>
            </a:r>
            <a:r>
              <a:rPr lang="ru-RU" dirty="0" err="1" smtClean="0"/>
              <a:t>систематичний</a:t>
            </a:r>
            <a:r>
              <a:rPr lang="ru-RU" dirty="0" smtClean="0"/>
              <a:t> </a:t>
            </a:r>
            <a:r>
              <a:rPr lang="ru-RU" dirty="0" err="1"/>
              <a:t>або</a:t>
            </a:r>
            <a:r>
              <a:rPr lang="ru-RU" dirty="0"/>
              <a:t> </a:t>
            </a:r>
            <a:r>
              <a:rPr lang="ru-RU" dirty="0" err="1" smtClean="0"/>
              <a:t>ринковий</a:t>
            </a:r>
            <a:r>
              <a:rPr lang="ru-RU" dirty="0" smtClean="0"/>
              <a:t>)</a:t>
            </a:r>
          </a:p>
          <a:p>
            <a:pPr marL="0" indent="0">
              <a:buNone/>
            </a:pPr>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861048"/>
            <a:ext cx="57150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24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smtClean="0"/>
              <a:t>Закономірності</a:t>
            </a:r>
            <a:r>
              <a:rPr lang="ru-RU" dirty="0" smtClean="0"/>
              <a:t> </a:t>
            </a:r>
            <a:r>
              <a:rPr lang="ru-RU" dirty="0" err="1" smtClean="0"/>
              <a:t>поведінки</a:t>
            </a:r>
            <a:r>
              <a:rPr lang="ru-RU" dirty="0" smtClean="0"/>
              <a:t> систематичного й </a:t>
            </a:r>
            <a:r>
              <a:rPr lang="ru-RU" dirty="0"/>
              <a:t>несистематичного </a:t>
            </a:r>
            <a:r>
              <a:rPr lang="ru-RU" dirty="0" err="1" smtClean="0"/>
              <a:t>ризику</a:t>
            </a:r>
            <a:r>
              <a:rPr lang="ru-RU" dirty="0" smtClean="0"/>
              <a:t>:</a:t>
            </a:r>
            <a:endParaRPr lang="uk-UA" dirty="0"/>
          </a:p>
        </p:txBody>
      </p:sp>
      <p:sp>
        <p:nvSpPr>
          <p:cNvPr id="3" name="Объект 2"/>
          <p:cNvSpPr>
            <a:spLocks noGrp="1"/>
          </p:cNvSpPr>
          <p:nvPr>
            <p:ph sz="quarter" idx="1"/>
          </p:nvPr>
        </p:nvSpPr>
        <p:spPr/>
        <p:txBody>
          <a:bodyPr>
            <a:normAutofit fontScale="92500" lnSpcReduction="20000"/>
          </a:bodyPr>
          <a:lstStyle/>
          <a:p>
            <a:pPr marL="0" indent="0">
              <a:buNone/>
            </a:pPr>
            <a:r>
              <a:rPr lang="uk-UA" dirty="0" smtClean="0"/>
              <a:t>1) якщо </a:t>
            </a:r>
            <a:r>
              <a:rPr lang="uk-UA" dirty="0"/>
              <a:t>дохідності активів не є повністю позитивно </a:t>
            </a:r>
            <a:r>
              <a:rPr lang="uk-UA" dirty="0" err="1"/>
              <a:t>корельованими</a:t>
            </a:r>
            <a:r>
              <a:rPr lang="uk-UA" dirty="0"/>
              <a:t>, то </a:t>
            </a:r>
            <a:r>
              <a:rPr lang="uk-UA" dirty="0" smtClean="0"/>
              <a:t>диверсифікація </a:t>
            </a:r>
            <a:r>
              <a:rPr lang="uk-UA" dirty="0"/>
              <a:t>портфеля зменшує дисперсію (ризик) портфеля без адекватного </a:t>
            </a:r>
            <a:r>
              <a:rPr lang="uk-UA" dirty="0" smtClean="0"/>
              <a:t>зменшення </a:t>
            </a:r>
            <a:r>
              <a:rPr lang="uk-UA" dirty="0"/>
              <a:t>середньої прибутковості (ця обставина дала підстави називати </a:t>
            </a:r>
            <a:r>
              <a:rPr lang="uk-UA" dirty="0" smtClean="0"/>
              <a:t>диверсифікацію </a:t>
            </a:r>
            <a:r>
              <a:rPr lang="uk-UA" dirty="0"/>
              <a:t>«єдиним безкоштовним сніданком в економіці»);</a:t>
            </a:r>
          </a:p>
        </p:txBody>
      </p:sp>
      <p:sp>
        <p:nvSpPr>
          <p:cNvPr id="4" name="Объект 3"/>
          <p:cNvSpPr>
            <a:spLocks noGrp="1"/>
          </p:cNvSpPr>
          <p:nvPr>
            <p:ph sz="quarter" idx="2"/>
          </p:nvPr>
        </p:nvSpPr>
        <p:spPr/>
        <p:txBody>
          <a:bodyPr>
            <a:normAutofit fontScale="92500" lnSpcReduction="20000"/>
          </a:bodyPr>
          <a:lstStyle/>
          <a:p>
            <a:pPr marL="0" indent="0">
              <a:buNone/>
            </a:pPr>
            <a:r>
              <a:rPr lang="ru-RU" dirty="0" smtClean="0"/>
              <a:t>2) за </a:t>
            </a:r>
            <a:r>
              <a:rPr lang="ru-RU" dirty="0" err="1"/>
              <a:t>умови</a:t>
            </a:r>
            <a:r>
              <a:rPr lang="ru-RU" dirty="0"/>
              <a:t> добре </a:t>
            </a:r>
            <a:r>
              <a:rPr lang="ru-RU" dirty="0" err="1"/>
              <a:t>диверсифікованого</a:t>
            </a:r>
            <a:r>
              <a:rPr lang="ru-RU" dirty="0"/>
              <a:t> портфеля (</a:t>
            </a:r>
            <a:r>
              <a:rPr lang="ru-RU" dirty="0" err="1"/>
              <a:t>близько</a:t>
            </a:r>
            <a:r>
              <a:rPr lang="ru-RU" dirty="0"/>
              <a:t> 30 </a:t>
            </a:r>
            <a:r>
              <a:rPr lang="ru-RU" dirty="0" err="1"/>
              <a:t>активів</a:t>
            </a:r>
            <a:r>
              <a:rPr lang="ru-RU" dirty="0"/>
              <a:t> у </a:t>
            </a:r>
            <a:r>
              <a:rPr lang="ru-RU" dirty="0" err="1" smtClean="0"/>
              <a:t>портфелі</a:t>
            </a:r>
            <a:r>
              <a:rPr lang="ru-RU" dirty="0"/>
              <a:t>) </a:t>
            </a:r>
            <a:r>
              <a:rPr lang="ru-RU" dirty="0" err="1"/>
              <a:t>несистематичним</a:t>
            </a:r>
            <a:r>
              <a:rPr lang="ru-RU" dirty="0"/>
              <a:t> </a:t>
            </a:r>
            <a:r>
              <a:rPr lang="ru-RU" dirty="0" err="1"/>
              <a:t>ризиком</a:t>
            </a:r>
            <a:r>
              <a:rPr lang="ru-RU" dirty="0"/>
              <a:t> </a:t>
            </a:r>
            <a:r>
              <a:rPr lang="ru-RU" dirty="0" err="1"/>
              <a:t>можна</a:t>
            </a:r>
            <a:r>
              <a:rPr lang="ru-RU" dirty="0"/>
              <a:t> </a:t>
            </a:r>
            <a:r>
              <a:rPr lang="ru-RU" dirty="0" err="1"/>
              <a:t>зневажати</a:t>
            </a:r>
            <a:r>
              <a:rPr lang="ru-RU" dirty="0"/>
              <a:t>, </a:t>
            </a:r>
            <a:r>
              <a:rPr lang="ru-RU" dirty="0" err="1"/>
              <a:t>оскільки</a:t>
            </a:r>
            <a:r>
              <a:rPr lang="ru-RU" dirty="0"/>
              <a:t> </a:t>
            </a:r>
            <a:r>
              <a:rPr lang="ru-RU" dirty="0" err="1"/>
              <a:t>він</a:t>
            </a:r>
            <a:r>
              <a:rPr lang="ru-RU" dirty="0"/>
              <a:t> у будь-</a:t>
            </a:r>
            <a:r>
              <a:rPr lang="ru-RU" dirty="0" err="1"/>
              <a:t>якому</a:t>
            </a:r>
            <a:r>
              <a:rPr lang="ru-RU" dirty="0"/>
              <a:t> </a:t>
            </a:r>
            <a:r>
              <a:rPr lang="ru-RU" dirty="0" err="1" smtClean="0"/>
              <a:t>разі</a:t>
            </a:r>
            <a:r>
              <a:rPr lang="ru-RU" dirty="0" smtClean="0"/>
              <a:t> </a:t>
            </a:r>
            <a:r>
              <a:rPr lang="ru-RU" dirty="0" err="1"/>
              <a:t>прагне</a:t>
            </a:r>
            <a:r>
              <a:rPr lang="ru-RU" dirty="0"/>
              <a:t> до нуля</a:t>
            </a:r>
            <a:endParaRPr lang="uk-UA" dirty="0"/>
          </a:p>
        </p:txBody>
      </p:sp>
    </p:spTree>
    <p:extLst>
      <p:ext uri="{BB962C8B-B14F-4D97-AF65-F5344CB8AC3E}">
        <p14:creationId xmlns:p14="http://schemas.microsoft.com/office/powerpoint/2010/main" val="320106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Методи формування </a:t>
            </a:r>
            <a:r>
              <a:rPr lang="uk-UA" dirty="0" err="1" smtClean="0"/>
              <a:t>портфелей</a:t>
            </a:r>
            <a:r>
              <a:rPr lang="uk-UA" dirty="0" smtClean="0"/>
              <a:t>:</a:t>
            </a:r>
            <a:endParaRPr lang="uk-UA" dirty="0"/>
          </a:p>
        </p:txBody>
      </p:sp>
      <p:sp>
        <p:nvSpPr>
          <p:cNvPr id="3" name="Объект 2"/>
          <p:cNvSpPr>
            <a:spLocks noGrp="1"/>
          </p:cNvSpPr>
          <p:nvPr>
            <p:ph sz="quarter" idx="1"/>
          </p:nvPr>
        </p:nvSpPr>
        <p:spPr/>
        <p:txBody>
          <a:bodyPr>
            <a:normAutofit fontScale="92500"/>
          </a:bodyPr>
          <a:lstStyle/>
          <a:p>
            <a:r>
              <a:rPr lang="uk-UA" b="1" i="1" u="sng" dirty="0" smtClean="0"/>
              <a:t>метод </a:t>
            </a:r>
            <a:r>
              <a:rPr lang="uk-UA" b="1" i="1" u="sng" dirty="0"/>
              <a:t>стратифікаційної вибірки </a:t>
            </a:r>
            <a:r>
              <a:rPr lang="uk-UA" dirty="0"/>
              <a:t>– індекс (портфель) ділиться на частини, </a:t>
            </a:r>
            <a:r>
              <a:rPr lang="uk-UA" dirty="0" smtClean="0"/>
              <a:t>кожна </a:t>
            </a:r>
            <a:r>
              <a:rPr lang="uk-UA" dirty="0"/>
              <a:t>з яких має різні характеристики індексу (</a:t>
            </a:r>
            <a:r>
              <a:rPr lang="uk-UA" dirty="0" err="1"/>
              <a:t>дюрація</a:t>
            </a:r>
            <a:r>
              <a:rPr lang="uk-UA" dirty="0"/>
              <a:t>, купон, строк погашення, </a:t>
            </a:r>
            <a:r>
              <a:rPr lang="uk-UA" dirty="0" smtClean="0"/>
              <a:t>сектор </a:t>
            </a:r>
            <a:r>
              <a:rPr lang="uk-UA" dirty="0"/>
              <a:t>ринку, кредитний рейтинг, умови відкликання, параметри фонду погашення;</a:t>
            </a:r>
          </a:p>
          <a:p>
            <a:r>
              <a:rPr lang="uk-UA" b="1" i="1" u="sng" dirty="0" smtClean="0"/>
              <a:t>оптимізаційний </a:t>
            </a:r>
            <a:r>
              <a:rPr lang="uk-UA" dirty="0"/>
              <a:t>– аналогічний попередньому, але вибір здійснюється за певним критерієм оптимізації із заданими обмеженнями. Метою оптимізації при цьому може бути максимізація прибутковості портфеля або мінімізація варіації прибутковості. Обмеження можуть стосуватися частки облігацій певного </a:t>
            </a:r>
            <a:r>
              <a:rPr lang="uk-UA" dirty="0" smtClean="0"/>
              <a:t>емітента</a:t>
            </a:r>
            <a:r>
              <a:rPr lang="uk-UA" dirty="0"/>
              <a:t>, строку тощо.</a:t>
            </a:r>
          </a:p>
          <a:p>
            <a:endParaRPr lang="uk-UA" dirty="0"/>
          </a:p>
        </p:txBody>
      </p:sp>
    </p:spTree>
    <p:extLst>
      <p:ext uri="{BB962C8B-B14F-4D97-AF65-F5344CB8AC3E}">
        <p14:creationId xmlns:p14="http://schemas.microsoft.com/office/powerpoint/2010/main" val="181582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До </a:t>
            </a:r>
            <a:r>
              <a:rPr lang="ru-RU" dirty="0" err="1"/>
              <a:t>основних</a:t>
            </a:r>
            <a:r>
              <a:rPr lang="ru-RU" dirty="0"/>
              <a:t> </a:t>
            </a:r>
            <a:r>
              <a:rPr lang="ru-RU" dirty="0" err="1"/>
              <a:t>типів</a:t>
            </a:r>
            <a:r>
              <a:rPr lang="ru-RU" dirty="0"/>
              <a:t> стоп-</a:t>
            </a:r>
            <a:r>
              <a:rPr lang="ru-RU" dirty="0" err="1"/>
              <a:t>наказів</a:t>
            </a:r>
            <a:r>
              <a:rPr lang="ru-RU" dirty="0"/>
              <a:t> належать:</a:t>
            </a:r>
            <a:endParaRPr lang="uk-UA" dirty="0"/>
          </a:p>
        </p:txBody>
      </p:sp>
      <p:sp>
        <p:nvSpPr>
          <p:cNvPr id="3" name="Объект 2"/>
          <p:cNvSpPr>
            <a:spLocks noGrp="1"/>
          </p:cNvSpPr>
          <p:nvPr>
            <p:ph sz="quarter" idx="1"/>
          </p:nvPr>
        </p:nvSpPr>
        <p:spPr/>
        <p:txBody>
          <a:bodyPr/>
          <a:lstStyle/>
          <a:p>
            <a:pPr marL="0" indent="0">
              <a:buNone/>
            </a:pPr>
            <a:r>
              <a:rPr lang="ru-RU" dirty="0" smtClean="0"/>
              <a:t>1) </a:t>
            </a:r>
            <a:r>
              <a:rPr lang="ru-RU" dirty="0" err="1" smtClean="0"/>
              <a:t>ринковий</a:t>
            </a:r>
            <a:r>
              <a:rPr lang="ru-RU" dirty="0" smtClean="0"/>
              <a:t> </a:t>
            </a:r>
            <a:r>
              <a:rPr lang="ru-RU" dirty="0"/>
              <a:t>стоп-наказ – </a:t>
            </a:r>
            <a:r>
              <a:rPr lang="ru-RU" dirty="0" err="1"/>
              <a:t>активізує</a:t>
            </a:r>
            <a:r>
              <a:rPr lang="ru-RU" dirty="0"/>
              <a:t> наказ на </a:t>
            </a:r>
            <a:r>
              <a:rPr lang="ru-RU" dirty="0" err="1"/>
              <a:t>купівлю</a:t>
            </a:r>
            <a:r>
              <a:rPr lang="ru-RU" dirty="0"/>
              <a:t>-продаж </a:t>
            </a:r>
            <a:r>
              <a:rPr lang="ru-RU" dirty="0" err="1"/>
              <a:t>цінних</a:t>
            </a:r>
            <a:r>
              <a:rPr lang="ru-RU" dirty="0"/>
              <a:t> </a:t>
            </a:r>
            <a:r>
              <a:rPr lang="ru-RU" dirty="0" err="1"/>
              <a:t>паперів</a:t>
            </a:r>
            <a:r>
              <a:rPr lang="ru-RU" dirty="0"/>
              <a:t> за </a:t>
            </a:r>
            <a:r>
              <a:rPr lang="ru-RU" dirty="0" err="1"/>
              <a:t>ринковою</a:t>
            </a:r>
            <a:r>
              <a:rPr lang="ru-RU" dirty="0"/>
              <a:t> </a:t>
            </a:r>
            <a:r>
              <a:rPr lang="ru-RU" dirty="0" err="1"/>
              <a:t>ціною</a:t>
            </a:r>
            <a:r>
              <a:rPr lang="ru-RU" dirty="0"/>
              <a:t>. </a:t>
            </a:r>
            <a:r>
              <a:rPr lang="ru-RU" dirty="0" err="1"/>
              <a:t>Ринковий</a:t>
            </a:r>
            <a:r>
              <a:rPr lang="ru-RU" dirty="0"/>
              <a:t> стоп-наказ </a:t>
            </a:r>
            <a:r>
              <a:rPr lang="ru-RU" dirty="0" err="1"/>
              <a:t>завжди</a:t>
            </a:r>
            <a:r>
              <a:rPr lang="ru-RU" dirty="0"/>
              <a:t> </a:t>
            </a:r>
            <a:r>
              <a:rPr lang="ru-RU" dirty="0" err="1"/>
              <a:t>виконується</a:t>
            </a:r>
            <a:r>
              <a:rPr lang="ru-RU" dirty="0"/>
              <a:t> </a:t>
            </a:r>
            <a:r>
              <a:rPr lang="ru-RU" dirty="0" err="1"/>
              <a:t>незалежно</a:t>
            </a:r>
            <a:r>
              <a:rPr lang="ru-RU" dirty="0"/>
              <a:t> </a:t>
            </a:r>
            <a:r>
              <a:rPr lang="ru-RU" dirty="0" err="1"/>
              <a:t>від</a:t>
            </a:r>
            <a:r>
              <a:rPr lang="ru-RU" dirty="0"/>
              <a:t> </a:t>
            </a:r>
            <a:r>
              <a:rPr lang="ru-RU" dirty="0" err="1" smtClean="0"/>
              <a:t>ринкової</a:t>
            </a:r>
            <a:r>
              <a:rPr lang="ru-RU" dirty="0" smtClean="0"/>
              <a:t> </a:t>
            </a:r>
            <a:r>
              <a:rPr lang="ru-RU" dirty="0" err="1"/>
              <a:t>ціни</a:t>
            </a:r>
            <a:r>
              <a:rPr lang="ru-RU" dirty="0"/>
              <a:t>.</a:t>
            </a:r>
          </a:p>
          <a:p>
            <a:pPr marL="0" indent="0">
              <a:buNone/>
            </a:pPr>
            <a:r>
              <a:rPr lang="ru-RU" dirty="0" smtClean="0"/>
              <a:t>2) </a:t>
            </a:r>
            <a:r>
              <a:rPr lang="ru-RU" dirty="0" err="1" smtClean="0"/>
              <a:t>Лімітний</a:t>
            </a:r>
            <a:r>
              <a:rPr lang="ru-RU" dirty="0" smtClean="0"/>
              <a:t> </a:t>
            </a:r>
            <a:r>
              <a:rPr lang="ru-RU" dirty="0"/>
              <a:t>стоп-наказ – приводить у </a:t>
            </a:r>
            <a:r>
              <a:rPr lang="ru-RU" dirty="0" err="1"/>
              <a:t>відповідність</a:t>
            </a:r>
            <a:r>
              <a:rPr lang="ru-RU" dirty="0"/>
              <a:t> стоп-наказ </a:t>
            </a:r>
            <a:r>
              <a:rPr lang="ru-RU" dirty="0" err="1"/>
              <a:t>із</a:t>
            </a:r>
            <a:r>
              <a:rPr lang="ru-RU" dirty="0"/>
              <a:t> </a:t>
            </a:r>
            <a:r>
              <a:rPr lang="ru-RU" dirty="0" err="1" smtClean="0"/>
              <a:t>обмежувальними</a:t>
            </a:r>
            <a:r>
              <a:rPr lang="ru-RU" dirty="0" smtClean="0"/>
              <a:t> </a:t>
            </a:r>
            <a:r>
              <a:rPr lang="ru-RU" dirty="0" err="1"/>
              <a:t>умовами</a:t>
            </a:r>
            <a:r>
              <a:rPr lang="ru-RU" dirty="0"/>
              <a:t>: </a:t>
            </a:r>
            <a:r>
              <a:rPr lang="ru-RU" dirty="0" err="1"/>
              <a:t>продати</a:t>
            </a:r>
            <a:r>
              <a:rPr lang="ru-RU" dirty="0"/>
              <a:t> </a:t>
            </a:r>
            <a:r>
              <a:rPr lang="ru-RU" dirty="0" err="1"/>
              <a:t>цінні</a:t>
            </a:r>
            <a:r>
              <a:rPr lang="ru-RU" dirty="0"/>
              <a:t> </a:t>
            </a:r>
            <a:r>
              <a:rPr lang="ru-RU" dirty="0" err="1"/>
              <a:t>папери</a:t>
            </a:r>
            <a:r>
              <a:rPr lang="ru-RU" dirty="0"/>
              <a:t> за </a:t>
            </a:r>
            <a:r>
              <a:rPr lang="ru-RU" dirty="0" err="1"/>
              <a:t>ціною</a:t>
            </a:r>
            <a:r>
              <a:rPr lang="ru-RU" dirty="0"/>
              <a:t>, не </a:t>
            </a:r>
            <a:r>
              <a:rPr lang="ru-RU" dirty="0" err="1"/>
              <a:t>нижчою</a:t>
            </a:r>
            <a:r>
              <a:rPr lang="ru-RU" dirty="0"/>
              <a:t> за </a:t>
            </a:r>
            <a:r>
              <a:rPr lang="ru-RU" dirty="0" err="1"/>
              <a:t>чітко</a:t>
            </a:r>
            <a:r>
              <a:rPr lang="ru-RU" dirty="0"/>
              <a:t> </a:t>
            </a:r>
            <a:r>
              <a:rPr lang="ru-RU" dirty="0" err="1"/>
              <a:t>визначену</a:t>
            </a:r>
            <a:r>
              <a:rPr lang="ru-RU" dirty="0"/>
              <a:t> межу, </a:t>
            </a:r>
            <a:r>
              <a:rPr lang="ru-RU" dirty="0" err="1"/>
              <a:t>або</a:t>
            </a:r>
            <a:r>
              <a:rPr lang="ru-RU" dirty="0"/>
              <a:t> </a:t>
            </a:r>
            <a:r>
              <a:rPr lang="ru-RU" dirty="0" err="1"/>
              <a:t>купити</a:t>
            </a:r>
            <a:r>
              <a:rPr lang="ru-RU" dirty="0"/>
              <a:t> </a:t>
            </a:r>
            <a:r>
              <a:rPr lang="ru-RU" dirty="0" err="1"/>
              <a:t>акції</a:t>
            </a:r>
            <a:r>
              <a:rPr lang="ru-RU" dirty="0"/>
              <a:t> не </a:t>
            </a:r>
            <a:r>
              <a:rPr lang="ru-RU" dirty="0" err="1"/>
              <a:t>вищі</a:t>
            </a:r>
            <a:r>
              <a:rPr lang="ru-RU" dirty="0"/>
              <a:t> за </a:t>
            </a:r>
            <a:r>
              <a:rPr lang="ru-RU" dirty="0" err="1"/>
              <a:t>встановлену</a:t>
            </a:r>
            <a:r>
              <a:rPr lang="ru-RU" dirty="0"/>
              <a:t> межу.</a:t>
            </a:r>
          </a:p>
          <a:p>
            <a:pPr marL="0" indent="0">
              <a:buNone/>
            </a:pPr>
            <a:r>
              <a:rPr lang="ru-RU" dirty="0" smtClean="0"/>
              <a:t>3) Стоп-наказ </a:t>
            </a:r>
            <a:r>
              <a:rPr lang="ru-RU" dirty="0"/>
              <a:t>за </a:t>
            </a:r>
            <a:r>
              <a:rPr lang="ru-RU" dirty="0" err="1"/>
              <a:t>чітко</a:t>
            </a:r>
            <a:r>
              <a:rPr lang="ru-RU" dirty="0"/>
              <a:t> </a:t>
            </a:r>
            <a:r>
              <a:rPr lang="ru-RU" dirty="0" err="1"/>
              <a:t>вказаною</a:t>
            </a:r>
            <a:r>
              <a:rPr lang="ru-RU" dirty="0"/>
              <a:t> трейдером </a:t>
            </a:r>
            <a:r>
              <a:rPr lang="ru-RU" dirty="0" err="1"/>
              <a:t>ціною</a:t>
            </a:r>
            <a:r>
              <a:rPr lang="ru-RU" dirty="0"/>
              <a:t> (</a:t>
            </a:r>
            <a:r>
              <a:rPr lang="ru-RU" dirty="0" err="1"/>
              <a:t>ліміт</a:t>
            </a:r>
            <a:r>
              <a:rPr lang="ru-RU" dirty="0"/>
              <a:t>-наказ).</a:t>
            </a:r>
          </a:p>
          <a:p>
            <a:endParaRPr lang="uk-UA" dirty="0"/>
          </a:p>
        </p:txBody>
      </p:sp>
    </p:spTree>
    <p:extLst>
      <p:ext uri="{BB962C8B-B14F-4D97-AF65-F5344CB8AC3E}">
        <p14:creationId xmlns:p14="http://schemas.microsoft.com/office/powerpoint/2010/main" val="118594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i="1" u="sng" dirty="0"/>
              <a:t>Технічний аналіз </a:t>
            </a:r>
            <a:r>
              <a:rPr lang="uk-UA" dirty="0"/>
              <a:t>– розділ дослідження цінних паперів, що розглядає </a:t>
            </a:r>
            <a:r>
              <a:rPr lang="uk-UA" dirty="0" smtClean="0"/>
              <a:t>прогнозування </a:t>
            </a:r>
            <a:r>
              <a:rPr lang="uk-UA" dirty="0"/>
              <a:t>цін на цінні папери</a:t>
            </a:r>
          </a:p>
        </p:txBody>
      </p:sp>
      <p:sp>
        <p:nvSpPr>
          <p:cNvPr id="3" name="Объект 2"/>
          <p:cNvSpPr>
            <a:spLocks noGrp="1"/>
          </p:cNvSpPr>
          <p:nvPr>
            <p:ph sz="quarter" idx="2"/>
          </p:nvPr>
        </p:nvSpPr>
        <p:spPr/>
        <p:txBody>
          <a:bodyPr/>
          <a:lstStyle/>
          <a:p>
            <a:r>
              <a:rPr lang="uk-UA" sz="1900" dirty="0" smtClean="0"/>
              <a:t>ціна</a:t>
            </a:r>
            <a:r>
              <a:rPr lang="uk-UA" sz="1900" dirty="0"/>
              <a:t>;</a:t>
            </a:r>
          </a:p>
          <a:p>
            <a:r>
              <a:rPr lang="uk-UA" sz="1900" dirty="0" smtClean="0"/>
              <a:t>обсяг</a:t>
            </a:r>
            <a:r>
              <a:rPr lang="uk-UA" sz="1900" dirty="0"/>
              <a:t>;</a:t>
            </a:r>
          </a:p>
          <a:p>
            <a:r>
              <a:rPr lang="uk-UA" sz="1900" dirty="0" smtClean="0"/>
              <a:t>відкритий </a:t>
            </a:r>
            <a:r>
              <a:rPr lang="uk-UA" sz="1900" dirty="0"/>
              <a:t>інтерес</a:t>
            </a:r>
            <a:r>
              <a:rPr lang="uk-UA" dirty="0" smtClean="0"/>
              <a:t>.</a:t>
            </a:r>
          </a:p>
          <a:p>
            <a:pPr marL="0" indent="0">
              <a:buNone/>
            </a:pPr>
            <a:endParaRPr lang="uk-UA" dirty="0"/>
          </a:p>
          <a:p>
            <a:endParaRPr lang="uk-UA" dirty="0"/>
          </a:p>
        </p:txBody>
      </p:sp>
      <p:sp>
        <p:nvSpPr>
          <p:cNvPr id="4" name="Объект 3"/>
          <p:cNvSpPr>
            <a:spLocks noGrp="1"/>
          </p:cNvSpPr>
          <p:nvPr>
            <p:ph sz="quarter" idx="4"/>
          </p:nvPr>
        </p:nvSpPr>
        <p:spPr/>
        <p:txBody>
          <a:bodyPr>
            <a:normAutofit fontScale="77500" lnSpcReduction="20000"/>
          </a:bodyPr>
          <a:lstStyle/>
          <a:p>
            <a:r>
              <a:rPr lang="uk-UA" dirty="0" smtClean="0"/>
              <a:t>будь-які </a:t>
            </a:r>
            <a:r>
              <a:rPr lang="uk-UA" dirty="0"/>
              <a:t>зміни факторів зовнішнього середовища впливають на динаміку цін;</a:t>
            </a:r>
          </a:p>
          <a:p>
            <a:r>
              <a:rPr lang="uk-UA" dirty="0" smtClean="0"/>
              <a:t>динаміка </a:t>
            </a:r>
            <a:r>
              <a:rPr lang="uk-UA" dirty="0"/>
              <a:t>цін підпорядковується певним закономірностям;</a:t>
            </a:r>
          </a:p>
          <a:p>
            <a:r>
              <a:rPr lang="uk-UA" dirty="0" smtClean="0"/>
              <a:t>ці </a:t>
            </a:r>
            <a:r>
              <a:rPr lang="uk-UA" dirty="0"/>
              <a:t>закономірності можуть мати стабільний характер;</a:t>
            </a:r>
          </a:p>
          <a:p>
            <a:r>
              <a:rPr lang="uk-UA" dirty="0" smtClean="0"/>
              <a:t>на </a:t>
            </a:r>
            <a:r>
              <a:rPr lang="uk-UA" dirty="0"/>
              <a:t>базі вивчення фактичних даних про ціни, що реально склалися, на </a:t>
            </a:r>
            <a:r>
              <a:rPr lang="uk-UA" dirty="0" smtClean="0"/>
              <a:t>фінансові </a:t>
            </a:r>
            <a:r>
              <a:rPr lang="uk-UA" dirty="0"/>
              <a:t>інструменти можна зробити прогноз на майбутнє.</a:t>
            </a:r>
          </a:p>
          <a:p>
            <a:endParaRPr lang="uk-UA" dirty="0"/>
          </a:p>
        </p:txBody>
      </p:sp>
      <p:sp>
        <p:nvSpPr>
          <p:cNvPr id="5" name="Текст 4"/>
          <p:cNvSpPr>
            <a:spLocks noGrp="1"/>
          </p:cNvSpPr>
          <p:nvPr>
            <p:ph type="body" sz="quarter" idx="1"/>
          </p:nvPr>
        </p:nvSpPr>
        <p:spPr>
          <a:xfrm>
            <a:off x="457200" y="1412776"/>
            <a:ext cx="3657600" cy="936104"/>
          </a:xfrm>
        </p:spPr>
        <p:txBody>
          <a:bodyPr/>
          <a:lstStyle/>
          <a:p>
            <a:pPr algn="ctr"/>
            <a:r>
              <a:rPr lang="ru-RU" dirty="0" err="1"/>
              <a:t>Основними</a:t>
            </a:r>
            <a:r>
              <a:rPr lang="ru-RU" dirty="0"/>
              <a:t> </a:t>
            </a:r>
            <a:r>
              <a:rPr lang="ru-RU" dirty="0" err="1"/>
              <a:t>джерелами</a:t>
            </a:r>
            <a:r>
              <a:rPr lang="ru-RU" dirty="0"/>
              <a:t> </a:t>
            </a:r>
            <a:r>
              <a:rPr lang="ru-RU" dirty="0" err="1"/>
              <a:t>інформації</a:t>
            </a:r>
            <a:r>
              <a:rPr lang="ru-RU" dirty="0"/>
              <a:t> </a:t>
            </a:r>
            <a:r>
              <a:rPr lang="ru-RU" dirty="0" err="1"/>
              <a:t>технічного</a:t>
            </a:r>
            <a:r>
              <a:rPr lang="ru-RU" dirty="0"/>
              <a:t> </a:t>
            </a:r>
            <a:r>
              <a:rPr lang="ru-RU" dirty="0" err="1"/>
              <a:t>аналізу</a:t>
            </a:r>
            <a:r>
              <a:rPr lang="ru-RU" dirty="0"/>
              <a:t> є:</a:t>
            </a:r>
            <a:endParaRPr lang="uk-UA" dirty="0"/>
          </a:p>
        </p:txBody>
      </p:sp>
      <p:sp>
        <p:nvSpPr>
          <p:cNvPr id="6" name="Текст 5"/>
          <p:cNvSpPr>
            <a:spLocks noGrp="1"/>
          </p:cNvSpPr>
          <p:nvPr>
            <p:ph type="body" sz="quarter" idx="3"/>
          </p:nvPr>
        </p:nvSpPr>
        <p:spPr>
          <a:xfrm>
            <a:off x="4343400" y="1412776"/>
            <a:ext cx="3657600" cy="936104"/>
          </a:xfrm>
        </p:spPr>
        <p:txBody>
          <a:bodyPr/>
          <a:lstStyle/>
          <a:p>
            <a:pPr algn="ctr"/>
            <a:r>
              <a:rPr lang="ru-RU" dirty="0" err="1" smtClean="0"/>
              <a:t>Передумовами</a:t>
            </a:r>
            <a:r>
              <a:rPr lang="ru-RU" dirty="0" smtClean="0"/>
              <a:t> </a:t>
            </a:r>
            <a:r>
              <a:rPr lang="ru-RU" dirty="0"/>
              <a:t>для </a:t>
            </a:r>
            <a:r>
              <a:rPr lang="ru-RU" dirty="0" err="1"/>
              <a:t>проведення</a:t>
            </a:r>
            <a:r>
              <a:rPr lang="ru-RU" dirty="0"/>
              <a:t> </a:t>
            </a:r>
            <a:r>
              <a:rPr lang="ru-RU" dirty="0" err="1"/>
              <a:t>технічного</a:t>
            </a:r>
            <a:r>
              <a:rPr lang="ru-RU" dirty="0"/>
              <a:t> </a:t>
            </a:r>
            <a:r>
              <a:rPr lang="ru-RU" dirty="0" err="1"/>
              <a:t>аналізу</a:t>
            </a:r>
            <a:r>
              <a:rPr lang="ru-RU" dirty="0"/>
              <a:t> </a:t>
            </a:r>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39604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78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Основними</a:t>
            </a:r>
            <a:r>
              <a:rPr lang="ru-RU" dirty="0"/>
              <a:t> постулатами </a:t>
            </a:r>
            <a:r>
              <a:rPr lang="ru-RU" dirty="0" err="1"/>
              <a:t>технічного</a:t>
            </a:r>
            <a:r>
              <a:rPr lang="ru-RU" dirty="0"/>
              <a:t> </a:t>
            </a:r>
            <a:r>
              <a:rPr lang="ru-RU" dirty="0" err="1"/>
              <a:t>аналізу</a:t>
            </a:r>
            <a:r>
              <a:rPr lang="ru-RU" dirty="0"/>
              <a:t> є:</a:t>
            </a:r>
            <a:endParaRPr lang="uk-UA" dirty="0"/>
          </a:p>
        </p:txBody>
      </p:sp>
      <p:sp>
        <p:nvSpPr>
          <p:cNvPr id="3" name="Объект 2"/>
          <p:cNvSpPr>
            <a:spLocks noGrp="1"/>
          </p:cNvSpPr>
          <p:nvPr>
            <p:ph sz="quarter" idx="1"/>
          </p:nvPr>
        </p:nvSpPr>
        <p:spPr/>
        <p:txBody>
          <a:bodyPr>
            <a:normAutofit lnSpcReduction="10000"/>
          </a:bodyPr>
          <a:lstStyle/>
          <a:p>
            <a:r>
              <a:rPr lang="uk-UA" b="1" i="1" u="sng" dirty="0" smtClean="0"/>
              <a:t>курс </a:t>
            </a:r>
            <a:r>
              <a:rPr lang="uk-UA" b="1" i="1" u="sng" dirty="0"/>
              <a:t>(ціна) </a:t>
            </a:r>
            <a:r>
              <a:rPr lang="uk-UA" dirty="0"/>
              <a:t>враховує все. Будь-який фактор, що впливає на ціну (</a:t>
            </a:r>
            <a:r>
              <a:rPr lang="uk-UA" dirty="0" smtClean="0"/>
              <a:t>економічний</a:t>
            </a:r>
            <a:r>
              <a:rPr lang="uk-UA" dirty="0"/>
              <a:t>, політичний, психологічний) уже врахований ринком і впливає на ціну. </a:t>
            </a:r>
            <a:r>
              <a:rPr lang="uk-UA" dirty="0" smtClean="0"/>
              <a:t>Тому </a:t>
            </a:r>
            <a:r>
              <a:rPr lang="uk-UA" dirty="0"/>
              <a:t>основне, що потрібно для прогнозування при </a:t>
            </a:r>
            <a:r>
              <a:rPr lang="uk-UA" dirty="0" err="1"/>
              <a:t>поведенні</a:t>
            </a:r>
            <a:r>
              <a:rPr lang="uk-UA" dirty="0"/>
              <a:t> технічного аналізу, – це вивчати графіки цін;</a:t>
            </a:r>
          </a:p>
          <a:p>
            <a:r>
              <a:rPr lang="uk-UA" b="1" i="1" u="sng" dirty="0" smtClean="0"/>
              <a:t>рух </a:t>
            </a:r>
            <a:r>
              <a:rPr lang="uk-UA" b="1" i="1" u="sng" dirty="0"/>
              <a:t>цін </a:t>
            </a:r>
            <a:r>
              <a:rPr lang="uk-UA" dirty="0"/>
              <a:t>залежить від тенденцій (напряму руху ціни). Основна мета </a:t>
            </a:r>
            <a:r>
              <a:rPr lang="uk-UA" dirty="0" smtClean="0"/>
              <a:t>складання </a:t>
            </a:r>
            <a:r>
              <a:rPr lang="uk-UA" dirty="0"/>
              <a:t>графіків динаміки цін у технічному аналізі полягає в тому, щоб виявити </a:t>
            </a:r>
            <a:r>
              <a:rPr lang="uk-UA" dirty="0" smtClean="0"/>
              <a:t>тенденції </a:t>
            </a:r>
            <a:r>
              <a:rPr lang="uk-UA" dirty="0"/>
              <a:t>на ранніх стадіях їх розвитку і торгувати відповідно до їхнього напряму;</a:t>
            </a:r>
          </a:p>
          <a:p>
            <a:r>
              <a:rPr lang="uk-UA" b="1" i="1" u="sng" dirty="0" smtClean="0"/>
              <a:t>історія</a:t>
            </a:r>
            <a:r>
              <a:rPr lang="uk-UA" dirty="0" smtClean="0"/>
              <a:t> </a:t>
            </a:r>
            <a:r>
              <a:rPr lang="uk-UA" dirty="0"/>
              <a:t>повторюється. Ті правила, які діяли в минулому, діятимуть і в </a:t>
            </a:r>
            <a:r>
              <a:rPr lang="uk-UA" dirty="0" smtClean="0"/>
              <a:t>майбутньому</a:t>
            </a:r>
            <a:r>
              <a:rPr lang="uk-UA" dirty="0"/>
              <a:t>.</a:t>
            </a:r>
          </a:p>
          <a:p>
            <a:endParaRPr lang="uk-UA" dirty="0"/>
          </a:p>
        </p:txBody>
      </p:sp>
    </p:spTree>
    <p:extLst>
      <p:ext uri="{BB962C8B-B14F-4D97-AF65-F5344CB8AC3E}">
        <p14:creationId xmlns:p14="http://schemas.microsoft.com/office/powerpoint/2010/main" val="267883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smtClean="0"/>
              <a:t>Хеджування</a:t>
            </a:r>
            <a:r>
              <a:rPr lang="uk-UA" dirty="0" smtClean="0"/>
              <a:t> </a:t>
            </a:r>
            <a:r>
              <a:rPr lang="uk-UA" dirty="0"/>
              <a:t>ринкового ризику</a:t>
            </a:r>
          </a:p>
        </p:txBody>
      </p:sp>
      <p:sp>
        <p:nvSpPr>
          <p:cNvPr id="3" name="Объект 2"/>
          <p:cNvSpPr>
            <a:spLocks noGrp="1"/>
          </p:cNvSpPr>
          <p:nvPr>
            <p:ph sz="quarter" idx="1"/>
          </p:nvPr>
        </p:nvSpPr>
        <p:spPr/>
        <p:txBody>
          <a:bodyPr/>
          <a:lstStyle/>
          <a:p>
            <a:r>
              <a:rPr lang="uk-UA" b="1" i="1" u="sng" dirty="0" err="1"/>
              <a:t>Хеджування</a:t>
            </a:r>
            <a:r>
              <a:rPr lang="uk-UA" b="1" i="1" u="sng" dirty="0"/>
              <a:t> ф’ючерсним контрактом </a:t>
            </a:r>
            <a:r>
              <a:rPr lang="uk-UA" dirty="0"/>
              <a:t>полягає у відкритті тимчасової позиції на ф’ючерсному ринку, наближеної за параметрами і протилежної за суттю </a:t>
            </a:r>
            <a:r>
              <a:rPr lang="uk-UA" dirty="0" smtClean="0"/>
              <a:t>позиції </a:t>
            </a:r>
            <a:r>
              <a:rPr lang="uk-UA" dirty="0"/>
              <a:t>інвестора на готівковому ринку і такої, що захищає його від ринкового </a:t>
            </a:r>
            <a:r>
              <a:rPr lang="uk-UA" dirty="0" smtClean="0"/>
              <a:t>ризику</a:t>
            </a:r>
            <a:r>
              <a:rPr lang="uk-UA" dirty="0"/>
              <a:t>. </a:t>
            </a:r>
            <a:endParaRPr lang="uk-UA" dirty="0" smtClean="0"/>
          </a:p>
          <a:p>
            <a:r>
              <a:rPr lang="uk-UA" b="1" i="1" u="sng" dirty="0" err="1" smtClean="0"/>
              <a:t>Хеджування</a:t>
            </a:r>
            <a:r>
              <a:rPr lang="uk-UA" b="1" i="1" u="sng" dirty="0" smtClean="0"/>
              <a:t> за </a:t>
            </a:r>
            <a:r>
              <a:rPr lang="uk-UA" b="1" i="1" u="sng" dirty="0"/>
              <a:t>допомогою </a:t>
            </a:r>
            <a:r>
              <a:rPr lang="uk-UA" b="1" i="1" u="sng" dirty="0" err="1"/>
              <a:t>опційних</a:t>
            </a:r>
            <a:r>
              <a:rPr lang="uk-UA" b="1" i="1" u="sng" dirty="0"/>
              <a:t> контрактів </a:t>
            </a:r>
            <a:r>
              <a:rPr lang="uk-UA" dirty="0"/>
              <a:t>інвестор повинен дотримуватися такого правила: якщо він бажає </a:t>
            </a:r>
            <a:r>
              <a:rPr lang="uk-UA" dirty="0" err="1"/>
              <a:t>хеджувати</a:t>
            </a:r>
            <a:r>
              <a:rPr lang="uk-UA" dirty="0"/>
              <a:t> актив від </a:t>
            </a:r>
            <a:r>
              <a:rPr lang="uk-UA" dirty="0" smtClean="0"/>
              <a:t>падіння </a:t>
            </a:r>
            <a:r>
              <a:rPr lang="uk-UA" dirty="0"/>
              <a:t>ціни, йому необхідно купити опціон пута або продати опціон </a:t>
            </a:r>
            <a:r>
              <a:rPr lang="uk-UA" dirty="0" err="1" smtClean="0"/>
              <a:t>кол</a:t>
            </a:r>
            <a:r>
              <a:rPr lang="uk-UA" dirty="0" smtClean="0"/>
              <a:t> (</a:t>
            </a:r>
            <a:r>
              <a:rPr lang="en-US" dirty="0" smtClean="0"/>
              <a:t>CALL</a:t>
            </a:r>
            <a:r>
              <a:rPr lang="uk-UA" dirty="0" smtClean="0"/>
              <a:t> – право купити). </a:t>
            </a:r>
            <a:endParaRPr lang="uk-UA" dirty="0"/>
          </a:p>
        </p:txBody>
      </p:sp>
    </p:spTree>
    <p:extLst>
      <p:ext uri="{BB962C8B-B14F-4D97-AF65-F5344CB8AC3E}">
        <p14:creationId xmlns:p14="http://schemas.microsoft.com/office/powerpoint/2010/main" val="393794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04665"/>
            <a:ext cx="7488832" cy="3416320"/>
          </a:xfrm>
          <a:prstGeom prst="rect">
            <a:avLst/>
          </a:prstGeom>
        </p:spPr>
        <p:txBody>
          <a:bodyPr wrap="square">
            <a:spAutoFit/>
          </a:bodyPr>
          <a:lstStyle/>
          <a:p>
            <a:pPr marL="2476500" algn="r">
              <a:spcAft>
                <a:spcPts val="0"/>
              </a:spcAft>
            </a:pPr>
            <a:r>
              <a:rPr lang="ru-RU" b="1" i="1" dirty="0">
                <a:latin typeface="Times New Roman"/>
                <a:ea typeface="Times New Roman"/>
              </a:rPr>
              <a:t>Джордж </a:t>
            </a:r>
            <a:r>
              <a:rPr lang="ru-RU" b="1" i="1" dirty="0" err="1">
                <a:latin typeface="Times New Roman"/>
                <a:ea typeface="Times New Roman"/>
              </a:rPr>
              <a:t>Савіль</a:t>
            </a:r>
            <a:r>
              <a:rPr lang="ru-RU" b="1" i="1" dirty="0">
                <a:latin typeface="Times New Roman"/>
                <a:ea typeface="Times New Roman"/>
              </a:rPr>
              <a:t> (</a:t>
            </a:r>
            <a:r>
              <a:rPr lang="ru-RU" b="1" i="1" dirty="0" err="1">
                <a:latin typeface="Times New Roman"/>
                <a:ea typeface="Times New Roman"/>
              </a:rPr>
              <a:t>Севіл</a:t>
            </a:r>
            <a:r>
              <a:rPr lang="ru-RU" b="1" i="1" dirty="0">
                <a:latin typeface="Times New Roman"/>
                <a:ea typeface="Times New Roman"/>
              </a:rPr>
              <a:t>), перший </a:t>
            </a:r>
            <a:r>
              <a:rPr lang="ru-RU" b="1" i="1" dirty="0" err="1">
                <a:latin typeface="Times New Roman"/>
                <a:ea typeface="Times New Roman"/>
              </a:rPr>
              <a:t>маркіз</a:t>
            </a:r>
            <a:r>
              <a:rPr lang="ru-RU" b="1" i="1" dirty="0">
                <a:latin typeface="Times New Roman"/>
                <a:ea typeface="Times New Roman"/>
              </a:rPr>
              <a:t> </a:t>
            </a:r>
            <a:r>
              <a:rPr lang="ru-RU" b="1" i="1" dirty="0" err="1">
                <a:latin typeface="Times New Roman"/>
                <a:ea typeface="Times New Roman"/>
              </a:rPr>
              <a:t>Галіфакс</a:t>
            </a:r>
            <a:r>
              <a:rPr lang="ru-RU" b="1" i="1" dirty="0">
                <a:latin typeface="Times New Roman"/>
                <a:ea typeface="Times New Roman"/>
              </a:rPr>
              <a:t> (англ. </a:t>
            </a:r>
            <a:r>
              <a:rPr lang="en-US" b="1" i="1" dirty="0">
                <a:latin typeface="Times New Roman"/>
                <a:ea typeface="Times New Roman"/>
              </a:rPr>
              <a:t>George </a:t>
            </a:r>
            <a:r>
              <a:rPr lang="en-US" b="1" i="1" dirty="0" err="1">
                <a:latin typeface="Times New Roman"/>
                <a:ea typeface="Times New Roman"/>
              </a:rPr>
              <a:t>Savile</a:t>
            </a:r>
            <a:r>
              <a:rPr lang="en-US" b="1" i="1" dirty="0">
                <a:latin typeface="Times New Roman"/>
                <a:ea typeface="Times New Roman"/>
              </a:rPr>
              <a:t>, 1st </a:t>
            </a:r>
            <a:r>
              <a:rPr lang="en-US" b="1" i="1" dirty="0" err="1">
                <a:latin typeface="Times New Roman"/>
                <a:ea typeface="Times New Roman"/>
              </a:rPr>
              <a:t>Marquess</a:t>
            </a:r>
            <a:r>
              <a:rPr lang="en-US" b="1" i="1" dirty="0">
                <a:latin typeface="Times New Roman"/>
                <a:ea typeface="Times New Roman"/>
              </a:rPr>
              <a:t> of Halifax, 1630 — 1695) — </a:t>
            </a:r>
            <a:r>
              <a:rPr lang="ru-RU" b="1" i="1" dirty="0" err="1">
                <a:latin typeface="Times New Roman"/>
                <a:ea typeface="Times New Roman"/>
              </a:rPr>
              <a:t>англійський</a:t>
            </a:r>
            <a:r>
              <a:rPr lang="ru-RU" b="1" i="1" dirty="0">
                <a:latin typeface="Times New Roman"/>
                <a:ea typeface="Times New Roman"/>
              </a:rPr>
              <a:t> </a:t>
            </a:r>
            <a:r>
              <a:rPr lang="ru-RU" b="1" i="1" dirty="0" err="1">
                <a:latin typeface="Times New Roman"/>
                <a:ea typeface="Times New Roman"/>
              </a:rPr>
              <a:t>державний</a:t>
            </a:r>
            <a:r>
              <a:rPr lang="ru-RU" b="1" i="1" dirty="0">
                <a:latin typeface="Times New Roman"/>
                <a:ea typeface="Times New Roman"/>
              </a:rPr>
              <a:t> </a:t>
            </a:r>
            <a:r>
              <a:rPr lang="ru-RU" b="1" i="1" dirty="0" err="1">
                <a:latin typeface="Times New Roman"/>
                <a:ea typeface="Times New Roman"/>
              </a:rPr>
              <a:t>діяч</a:t>
            </a:r>
            <a:endParaRPr lang="ru-RU" b="1" i="1" dirty="0" smtClean="0">
              <a:latin typeface="Times New Roman"/>
              <a:ea typeface="Times New Roman"/>
            </a:endParaRPr>
          </a:p>
          <a:p>
            <a:pPr marL="2476500" algn="r">
              <a:spcAft>
                <a:spcPts val="0"/>
              </a:spcAft>
            </a:pPr>
            <a:r>
              <a:rPr lang="ru-RU" i="1" dirty="0" smtClean="0">
                <a:latin typeface="Times New Roman"/>
                <a:ea typeface="Times New Roman"/>
              </a:rPr>
              <a:t>«</a:t>
            </a:r>
            <a:r>
              <a:rPr lang="ru-RU" i="1" dirty="0" err="1" smtClean="0">
                <a:latin typeface="Times New Roman"/>
                <a:ea typeface="Times New Roman"/>
              </a:rPr>
              <a:t>Розумний</a:t>
            </a:r>
            <a:r>
              <a:rPr lang="ru-RU" i="1" dirty="0" smtClean="0">
                <a:latin typeface="Times New Roman"/>
                <a:ea typeface="Times New Roman"/>
              </a:rPr>
              <a:t> </a:t>
            </a:r>
            <a:r>
              <a:rPr lang="ru-RU" i="1" dirty="0" err="1">
                <a:latin typeface="Times New Roman"/>
                <a:ea typeface="Times New Roman"/>
              </a:rPr>
              <a:t>ризик</a:t>
            </a:r>
            <a:r>
              <a:rPr lang="ru-RU" i="1" dirty="0">
                <a:latin typeface="Times New Roman"/>
                <a:ea typeface="Times New Roman"/>
              </a:rPr>
              <a:t> – </a:t>
            </a:r>
            <a:r>
              <a:rPr lang="ru-RU" i="1" dirty="0" err="1">
                <a:latin typeface="Times New Roman"/>
                <a:ea typeface="Times New Roman"/>
              </a:rPr>
              <a:t>найбільш</a:t>
            </a:r>
            <a:r>
              <a:rPr lang="ru-RU" i="1" dirty="0">
                <a:latin typeface="Times New Roman"/>
                <a:ea typeface="Times New Roman"/>
              </a:rPr>
              <a:t> </a:t>
            </a:r>
            <a:r>
              <a:rPr lang="ru-RU" i="1" dirty="0" err="1">
                <a:latin typeface="Times New Roman"/>
                <a:ea typeface="Times New Roman"/>
              </a:rPr>
              <a:t>схвальна</a:t>
            </a:r>
            <a:r>
              <a:rPr lang="ru-RU" i="1" dirty="0">
                <a:latin typeface="Times New Roman"/>
                <a:ea typeface="Times New Roman"/>
              </a:rPr>
              <a:t> </a:t>
            </a:r>
            <a:r>
              <a:rPr lang="ru-RU" i="1" dirty="0" err="1">
                <a:latin typeface="Times New Roman"/>
                <a:ea typeface="Times New Roman"/>
              </a:rPr>
              <a:t>країна</a:t>
            </a:r>
            <a:r>
              <a:rPr lang="ru-RU" i="1" dirty="0">
                <a:latin typeface="Times New Roman"/>
                <a:ea typeface="Times New Roman"/>
              </a:rPr>
              <a:t> </a:t>
            </a:r>
            <a:r>
              <a:rPr lang="ru-RU" i="1" dirty="0" err="1">
                <a:latin typeface="Times New Roman"/>
                <a:ea typeface="Times New Roman"/>
              </a:rPr>
              <a:t>людської</a:t>
            </a:r>
            <a:r>
              <a:rPr lang="ru-RU" i="1" dirty="0">
                <a:latin typeface="Times New Roman"/>
                <a:ea typeface="Times New Roman"/>
              </a:rPr>
              <a:t> </a:t>
            </a:r>
            <a:r>
              <a:rPr lang="ru-RU" i="1" dirty="0" err="1" smtClean="0">
                <a:latin typeface="Times New Roman"/>
                <a:ea typeface="Times New Roman"/>
              </a:rPr>
              <a:t>розсудливості</a:t>
            </a:r>
            <a:r>
              <a:rPr lang="ru-RU" i="1" dirty="0" smtClean="0">
                <a:latin typeface="Times New Roman"/>
                <a:ea typeface="Times New Roman"/>
              </a:rPr>
              <a:t>»</a:t>
            </a:r>
            <a:endParaRPr lang="ru-RU" i="1" dirty="0">
              <a:latin typeface="Times New Roman"/>
              <a:ea typeface="Times New Roman"/>
            </a:endParaRPr>
          </a:p>
          <a:p>
            <a:pPr marL="2476500" algn="r">
              <a:spcAft>
                <a:spcPts val="0"/>
              </a:spcAft>
            </a:pPr>
            <a:endParaRPr lang="ru-RU" i="1" dirty="0" smtClean="0">
              <a:solidFill>
                <a:schemeClr val="accent1">
                  <a:lumMod val="75000"/>
                </a:schemeClr>
              </a:solidFill>
              <a:latin typeface="Times New Roman"/>
              <a:ea typeface="Times New Roman"/>
            </a:endParaRPr>
          </a:p>
          <a:p>
            <a:pPr marL="2476500" algn="r">
              <a:spcAft>
                <a:spcPts val="0"/>
              </a:spcAft>
            </a:pPr>
            <a:endParaRPr lang="ru-RU" i="1" dirty="0">
              <a:solidFill>
                <a:schemeClr val="accent1">
                  <a:lumMod val="75000"/>
                </a:schemeClr>
              </a:solidFill>
              <a:latin typeface="Times New Roman"/>
              <a:ea typeface="Times New Roman"/>
            </a:endParaRPr>
          </a:p>
          <a:p>
            <a:pPr marL="2476500" algn="r">
              <a:spcAft>
                <a:spcPts val="0"/>
              </a:spcAft>
            </a:pPr>
            <a:endParaRPr lang="ru-RU" i="1" dirty="0" smtClean="0">
              <a:solidFill>
                <a:schemeClr val="accent1">
                  <a:lumMod val="75000"/>
                </a:schemeClr>
              </a:solidFill>
              <a:latin typeface="Times New Roman"/>
              <a:ea typeface="Times New Roman"/>
            </a:endParaRPr>
          </a:p>
          <a:p>
            <a:pPr marL="2476500" algn="r">
              <a:spcAft>
                <a:spcPts val="0"/>
              </a:spcAft>
            </a:pPr>
            <a:endParaRPr lang="ru-RU" i="1" dirty="0">
              <a:solidFill>
                <a:schemeClr val="accent1">
                  <a:lumMod val="75000"/>
                </a:schemeClr>
              </a:solidFill>
              <a:latin typeface="Times New Roman"/>
              <a:ea typeface="Times New Roman"/>
            </a:endParaRPr>
          </a:p>
          <a:p>
            <a:pPr marL="2476500" algn="r">
              <a:spcAft>
                <a:spcPts val="0"/>
              </a:spcAft>
            </a:pPr>
            <a:endParaRPr lang="ru-RU" i="1" dirty="0" smtClean="0">
              <a:solidFill>
                <a:schemeClr val="accent1">
                  <a:lumMod val="75000"/>
                </a:schemeClr>
              </a:solidFill>
              <a:latin typeface="Times New Roman"/>
              <a:ea typeface="Times New Roman"/>
            </a:endParaRPr>
          </a:p>
          <a:p>
            <a:pPr marL="2476500" algn="r">
              <a:spcAft>
                <a:spcPts val="0"/>
              </a:spcAft>
            </a:pPr>
            <a:r>
              <a:rPr lang="ru-RU" i="1" dirty="0" smtClean="0">
                <a:solidFill>
                  <a:schemeClr val="accent1">
                    <a:lumMod val="75000"/>
                  </a:schemeClr>
                </a:solidFill>
                <a:latin typeface="Times New Roman"/>
                <a:ea typeface="Times New Roman"/>
              </a:rPr>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76872"/>
            <a:ext cx="568863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35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23528" y="332656"/>
            <a:ext cx="7920880" cy="4524315"/>
          </a:xfrm>
          <a:prstGeom prst="rect">
            <a:avLst/>
          </a:prstGeom>
        </p:spPr>
        <p:txBody>
          <a:bodyPr wrap="square">
            <a:spAutoFit/>
          </a:bodyPr>
          <a:lstStyle/>
          <a:p>
            <a:r>
              <a:rPr lang="en-US" b="1" dirty="0"/>
              <a:t>1. Goldman Sachs</a:t>
            </a:r>
          </a:p>
          <a:p>
            <a:r>
              <a:rPr lang="en-US" dirty="0" smtClean="0"/>
              <a:t>Goldman </a:t>
            </a:r>
            <a:r>
              <a:rPr lang="en-US" dirty="0"/>
              <a:t>Sachs </a:t>
            </a:r>
            <a:r>
              <a:rPr lang="uk-UA" dirty="0"/>
              <a:t>є прикладом компанії, яка ефективно управляє ринковими ризиками за допомогою складних математичних моделей та інструментів. У період фінансової кризи 2008 року </a:t>
            </a:r>
            <a:r>
              <a:rPr lang="en-US" dirty="0"/>
              <a:t>Goldman Sachs </a:t>
            </a:r>
            <a:r>
              <a:rPr lang="uk-UA" dirty="0"/>
              <a:t>вдалося обмежити втрати завдяки активному використанню </a:t>
            </a:r>
            <a:r>
              <a:rPr lang="uk-UA" dirty="0" err="1"/>
              <a:t>хеджування</a:t>
            </a:r>
            <a:r>
              <a:rPr lang="uk-UA" dirty="0"/>
              <a:t> через деривативи. Компанія використовує </a:t>
            </a:r>
            <a:r>
              <a:rPr lang="en-US" dirty="0"/>
              <a:t>Value at Risk (</a:t>
            </a:r>
            <a:r>
              <a:rPr lang="en-US" dirty="0" err="1"/>
              <a:t>VaR</a:t>
            </a:r>
            <a:r>
              <a:rPr lang="en-US" dirty="0"/>
              <a:t>) </a:t>
            </a:r>
            <a:r>
              <a:rPr lang="uk-UA" dirty="0"/>
              <a:t>для оцінки потенційних втрат і активно здійснює стрес-тестування своїх позицій</a:t>
            </a:r>
            <a:r>
              <a:rPr lang="uk-UA" dirty="0" smtClean="0"/>
              <a:t>.</a:t>
            </a:r>
          </a:p>
          <a:p>
            <a:endParaRPr lang="uk-UA" dirty="0"/>
          </a:p>
          <a:p>
            <a:r>
              <a:rPr lang="uk-UA" b="1" dirty="0"/>
              <a:t>2. </a:t>
            </a:r>
            <a:r>
              <a:rPr lang="en-US" b="1" dirty="0"/>
              <a:t>Apple</a:t>
            </a:r>
          </a:p>
          <a:p>
            <a:r>
              <a:rPr lang="en-US" dirty="0" smtClean="0"/>
              <a:t>Apple </a:t>
            </a:r>
            <a:r>
              <a:rPr lang="uk-UA" dirty="0"/>
              <a:t>активно управляє валютними ризиками, які є частиною ринкових ризиків, через значну глобальну присутність компанії. Для зменшення впливу коливань валютних курсів </a:t>
            </a:r>
            <a:r>
              <a:rPr lang="en-US" dirty="0"/>
              <a:t>Apple </a:t>
            </a:r>
            <a:r>
              <a:rPr lang="uk-UA" dirty="0"/>
              <a:t>використовує </a:t>
            </a:r>
            <a:r>
              <a:rPr lang="uk-UA" dirty="0" err="1"/>
              <a:t>хеджування</a:t>
            </a:r>
            <a:r>
              <a:rPr lang="uk-UA" dirty="0"/>
              <a:t> за допомогою валютних форвардів і опціонів. Наприклад, у фінансових звітах </a:t>
            </a:r>
            <a:r>
              <a:rPr lang="en-US" dirty="0"/>
              <a:t>Apple </a:t>
            </a:r>
            <a:r>
              <a:rPr lang="uk-UA" dirty="0"/>
              <a:t>часто вказує про використання деривативів для зниження впливу валютних коливань на виручку.</a:t>
            </a:r>
          </a:p>
        </p:txBody>
      </p:sp>
    </p:spTree>
    <p:extLst>
      <p:ext uri="{BB962C8B-B14F-4D97-AF65-F5344CB8AC3E}">
        <p14:creationId xmlns:p14="http://schemas.microsoft.com/office/powerpoint/2010/main" val="364068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836712"/>
            <a:ext cx="7272808" cy="3970318"/>
          </a:xfrm>
          <a:prstGeom prst="rect">
            <a:avLst/>
          </a:prstGeom>
        </p:spPr>
        <p:txBody>
          <a:bodyPr wrap="square">
            <a:spAutoFit/>
          </a:bodyPr>
          <a:lstStyle/>
          <a:p>
            <a:r>
              <a:rPr lang="ru-RU" sz="2800" dirty="0" smtClean="0"/>
              <a:t>6</a:t>
            </a:r>
            <a:r>
              <a:rPr lang="ru-RU" sz="2800" dirty="0" smtClean="0"/>
              <a:t>.1.</a:t>
            </a:r>
            <a:r>
              <a:rPr lang="ru-RU" sz="2800" dirty="0" smtClean="0"/>
              <a:t>Ціни </a:t>
            </a:r>
            <a:r>
              <a:rPr lang="ru-RU" sz="2800" dirty="0"/>
              <a:t>та </a:t>
            </a:r>
            <a:r>
              <a:rPr lang="ru-RU" sz="2800" dirty="0" err="1"/>
              <a:t>індекси</a:t>
            </a:r>
            <a:r>
              <a:rPr lang="ru-RU" sz="2800" dirty="0"/>
              <a:t> </a:t>
            </a:r>
            <a:r>
              <a:rPr lang="ru-RU" sz="2800" dirty="0" err="1"/>
              <a:t>цін</a:t>
            </a:r>
            <a:r>
              <a:rPr lang="ru-RU" sz="2800" dirty="0"/>
              <a:t> </a:t>
            </a:r>
            <a:r>
              <a:rPr lang="ru-RU" sz="2800" dirty="0" err="1"/>
              <a:t>фінансових</a:t>
            </a:r>
            <a:r>
              <a:rPr lang="ru-RU" sz="2800" dirty="0"/>
              <a:t> </a:t>
            </a:r>
            <a:r>
              <a:rPr lang="ru-RU" sz="2800" dirty="0" err="1"/>
              <a:t>інструментів</a:t>
            </a:r>
            <a:r>
              <a:rPr lang="ru-RU" sz="2800" dirty="0"/>
              <a:t> як </a:t>
            </a:r>
            <a:r>
              <a:rPr lang="ru-RU" sz="2800" dirty="0" err="1"/>
              <a:t>об’єкти</a:t>
            </a:r>
            <a:r>
              <a:rPr lang="ru-RU" sz="2800" dirty="0"/>
              <a:t> </a:t>
            </a:r>
            <a:r>
              <a:rPr lang="ru-RU" sz="2800" dirty="0" err="1"/>
              <a:t>впливу</a:t>
            </a:r>
            <a:r>
              <a:rPr lang="ru-RU" sz="2800" dirty="0"/>
              <a:t> </a:t>
            </a:r>
            <a:r>
              <a:rPr lang="ru-RU" sz="2800" dirty="0" err="1" smtClean="0"/>
              <a:t>ринкового</a:t>
            </a:r>
            <a:r>
              <a:rPr lang="ru-RU" sz="2800" dirty="0" smtClean="0"/>
              <a:t> </a:t>
            </a:r>
            <a:r>
              <a:rPr lang="ru-RU" sz="2800" dirty="0" err="1"/>
              <a:t>ризику</a:t>
            </a:r>
            <a:r>
              <a:rPr lang="ru-RU" sz="2800" dirty="0"/>
              <a:t>.</a:t>
            </a:r>
          </a:p>
          <a:p>
            <a:r>
              <a:rPr lang="ru-RU" sz="2800" dirty="0" smtClean="0"/>
              <a:t>6</a:t>
            </a:r>
            <a:r>
              <a:rPr lang="ru-RU" sz="2800" dirty="0" smtClean="0"/>
              <a:t>.2</a:t>
            </a:r>
            <a:r>
              <a:rPr lang="ru-RU" sz="2800" dirty="0" smtClean="0"/>
              <a:t>. </a:t>
            </a:r>
            <a:r>
              <a:rPr lang="ru-RU" sz="2800" dirty="0" err="1" smtClean="0"/>
              <a:t>Показники</a:t>
            </a:r>
            <a:r>
              <a:rPr lang="ru-RU" sz="2800" dirty="0" smtClean="0"/>
              <a:t> </a:t>
            </a:r>
            <a:r>
              <a:rPr lang="ru-RU" sz="2800" dirty="0" err="1"/>
              <a:t>оцінки</a:t>
            </a:r>
            <a:r>
              <a:rPr lang="ru-RU" sz="2800" dirty="0"/>
              <a:t> </a:t>
            </a:r>
            <a:r>
              <a:rPr lang="ru-RU" sz="2800" dirty="0" err="1"/>
              <a:t>ринкового</a:t>
            </a:r>
            <a:r>
              <a:rPr lang="ru-RU" sz="2800" dirty="0"/>
              <a:t> </a:t>
            </a:r>
            <a:r>
              <a:rPr lang="ru-RU" sz="2800" dirty="0" err="1"/>
              <a:t>ризику</a:t>
            </a:r>
            <a:r>
              <a:rPr lang="ru-RU" sz="2800" dirty="0"/>
              <a:t> для </a:t>
            </a:r>
            <a:r>
              <a:rPr lang="ru-RU" sz="2800" dirty="0" err="1"/>
              <a:t>пайових</a:t>
            </a:r>
            <a:r>
              <a:rPr lang="ru-RU" sz="2800" dirty="0"/>
              <a:t> і </a:t>
            </a:r>
            <a:r>
              <a:rPr lang="ru-RU" sz="2800" dirty="0" err="1"/>
              <a:t>боргових</a:t>
            </a:r>
            <a:r>
              <a:rPr lang="ru-RU" sz="2800" dirty="0"/>
              <a:t> </a:t>
            </a:r>
            <a:r>
              <a:rPr lang="ru-RU" sz="2800" dirty="0" err="1"/>
              <a:t>фінансових</a:t>
            </a:r>
            <a:r>
              <a:rPr lang="ru-RU" sz="2800" dirty="0"/>
              <a:t> </a:t>
            </a:r>
            <a:r>
              <a:rPr lang="ru-RU" sz="2800" dirty="0" err="1"/>
              <a:t>інструментів</a:t>
            </a:r>
            <a:r>
              <a:rPr lang="ru-RU" sz="2800" dirty="0"/>
              <a:t>.</a:t>
            </a:r>
          </a:p>
          <a:p>
            <a:r>
              <a:rPr lang="ru-RU" sz="2800" dirty="0" smtClean="0"/>
              <a:t>6</a:t>
            </a:r>
            <a:r>
              <a:rPr lang="ru-RU" sz="2800" dirty="0" smtClean="0"/>
              <a:t>.3</a:t>
            </a:r>
            <a:r>
              <a:rPr lang="ru-RU" sz="2800" dirty="0"/>
              <a:t>. </a:t>
            </a:r>
            <a:r>
              <a:rPr lang="ru-RU" sz="2800" dirty="0" err="1" smtClean="0"/>
              <a:t>Портфельний</a:t>
            </a:r>
            <a:r>
              <a:rPr lang="ru-RU" sz="2800" dirty="0" smtClean="0"/>
              <a:t> </a:t>
            </a:r>
            <a:r>
              <a:rPr lang="ru-RU" sz="2800" dirty="0" err="1"/>
              <a:t>підхід</a:t>
            </a:r>
            <a:r>
              <a:rPr lang="ru-RU" sz="2800" dirty="0"/>
              <a:t> до </a:t>
            </a:r>
            <a:r>
              <a:rPr lang="ru-RU" sz="2800" dirty="0" err="1"/>
              <a:t>управління</a:t>
            </a:r>
            <a:r>
              <a:rPr lang="ru-RU" sz="2800" dirty="0"/>
              <a:t> </a:t>
            </a:r>
            <a:r>
              <a:rPr lang="ru-RU" sz="2800" dirty="0" err="1"/>
              <a:t>ринковим</a:t>
            </a:r>
            <a:r>
              <a:rPr lang="ru-RU" sz="2800" dirty="0"/>
              <a:t> </a:t>
            </a:r>
            <a:r>
              <a:rPr lang="ru-RU" sz="2800" dirty="0" err="1" smtClean="0"/>
              <a:t>ризиком</a:t>
            </a:r>
            <a:r>
              <a:rPr lang="ru-RU" sz="2800" dirty="0" smtClean="0"/>
              <a:t>.</a:t>
            </a:r>
          </a:p>
          <a:p>
            <a:r>
              <a:rPr lang="ru-RU" sz="2800" dirty="0"/>
              <a:t>6.4. </a:t>
            </a:r>
            <a:r>
              <a:rPr lang="ru-RU" sz="2800" dirty="0" err="1" smtClean="0"/>
              <a:t>Хеджування</a:t>
            </a:r>
            <a:r>
              <a:rPr lang="ru-RU" sz="2800" dirty="0" smtClean="0"/>
              <a:t> </a:t>
            </a:r>
            <a:r>
              <a:rPr lang="ru-RU" sz="2800" dirty="0" err="1"/>
              <a:t>ринкового</a:t>
            </a:r>
            <a:r>
              <a:rPr lang="ru-RU" sz="2800" dirty="0"/>
              <a:t> </a:t>
            </a:r>
            <a:r>
              <a:rPr lang="ru-RU" sz="2800" dirty="0" err="1"/>
              <a:t>ризику</a:t>
            </a:r>
            <a:r>
              <a:rPr lang="ru-RU" sz="2800" dirty="0"/>
              <a:t>.</a:t>
            </a:r>
            <a:endParaRPr lang="ru-RU" dirty="0"/>
          </a:p>
        </p:txBody>
      </p:sp>
    </p:spTree>
    <p:extLst>
      <p:ext uri="{BB962C8B-B14F-4D97-AF65-F5344CB8AC3E}">
        <p14:creationId xmlns:p14="http://schemas.microsoft.com/office/powerpoint/2010/main" val="353527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1786210"/>
          </a:xfrm>
        </p:spPr>
        <p:txBody>
          <a:bodyPr>
            <a:normAutofit fontScale="90000"/>
          </a:bodyPr>
          <a:lstStyle/>
          <a:p>
            <a:r>
              <a:rPr lang="ru-RU" b="1" i="1" u="sng" dirty="0" err="1" smtClean="0"/>
              <a:t>Ринковий</a:t>
            </a:r>
            <a:r>
              <a:rPr lang="ru-RU" b="1" i="1" u="sng" dirty="0" smtClean="0"/>
              <a:t> </a:t>
            </a:r>
            <a:r>
              <a:rPr lang="ru-RU" b="1" i="1" u="sng" dirty="0" err="1"/>
              <a:t>ризик</a:t>
            </a:r>
            <a:r>
              <a:rPr lang="ru-RU" b="1" i="1" u="sng" dirty="0"/>
              <a:t> </a:t>
            </a:r>
            <a:r>
              <a:rPr lang="ru-RU" dirty="0"/>
              <a:t>– </a:t>
            </a:r>
            <a:r>
              <a:rPr lang="ru-RU" dirty="0" err="1"/>
              <a:t>це</a:t>
            </a:r>
            <a:r>
              <a:rPr lang="ru-RU" dirty="0"/>
              <a:t> </a:t>
            </a:r>
            <a:r>
              <a:rPr lang="ru-RU" dirty="0" err="1"/>
              <a:t>ризик</a:t>
            </a:r>
            <a:r>
              <a:rPr lang="ru-RU" dirty="0"/>
              <a:t> </a:t>
            </a:r>
            <a:r>
              <a:rPr lang="ru-RU" dirty="0" err="1" smtClean="0"/>
              <a:t>збитків</a:t>
            </a:r>
            <a:r>
              <a:rPr lang="ru-RU" dirty="0" smtClean="0"/>
              <a:t> </a:t>
            </a:r>
            <a:r>
              <a:rPr lang="ru-RU" dirty="0"/>
              <a:t>за </a:t>
            </a:r>
            <a:r>
              <a:rPr lang="ru-RU" dirty="0" err="1"/>
              <a:t>балансовими</a:t>
            </a:r>
            <a:r>
              <a:rPr lang="ru-RU" dirty="0"/>
              <a:t> і </a:t>
            </a:r>
            <a:r>
              <a:rPr lang="ru-RU" dirty="0" err="1"/>
              <a:t>позабалансовими</a:t>
            </a:r>
            <a:r>
              <a:rPr lang="ru-RU" dirty="0"/>
              <a:t> </a:t>
            </a:r>
            <a:r>
              <a:rPr lang="ru-RU" dirty="0" err="1"/>
              <a:t>позиціями</a:t>
            </a:r>
            <a:r>
              <a:rPr lang="ru-RU" dirty="0"/>
              <a:t>, </a:t>
            </a:r>
            <a:r>
              <a:rPr lang="ru-RU" dirty="0" err="1"/>
              <a:t>що</a:t>
            </a:r>
            <a:r>
              <a:rPr lang="ru-RU" dirty="0"/>
              <a:t> </a:t>
            </a:r>
            <a:r>
              <a:rPr lang="ru-RU" dirty="0" err="1"/>
              <a:t>виникають</a:t>
            </a:r>
            <a:r>
              <a:rPr lang="ru-RU" dirty="0"/>
              <a:t> через </a:t>
            </a:r>
            <a:r>
              <a:rPr lang="ru-RU" dirty="0" err="1" smtClean="0"/>
              <a:t>коливання</a:t>
            </a:r>
            <a:r>
              <a:rPr lang="ru-RU" dirty="0" smtClean="0"/>
              <a:t> </a:t>
            </a:r>
            <a:r>
              <a:rPr lang="ru-RU" dirty="0" err="1"/>
              <a:t>ринкових</a:t>
            </a:r>
            <a:r>
              <a:rPr lang="ru-RU" dirty="0"/>
              <a:t> </a:t>
            </a:r>
            <a:r>
              <a:rPr lang="ru-RU" dirty="0" err="1"/>
              <a:t>цін</a:t>
            </a:r>
            <a:r>
              <a:rPr lang="ru-RU" dirty="0"/>
              <a:t> на </a:t>
            </a:r>
            <a:r>
              <a:rPr lang="ru-RU" dirty="0" err="1"/>
              <a:t>фінансові</a:t>
            </a:r>
            <a:r>
              <a:rPr lang="ru-RU" dirty="0"/>
              <a:t> </a:t>
            </a:r>
            <a:r>
              <a:rPr lang="ru-RU" dirty="0" err="1"/>
              <a:t>активи</a:t>
            </a:r>
            <a:r>
              <a:rPr lang="ru-RU" dirty="0"/>
              <a:t>.</a:t>
            </a:r>
            <a:endParaRPr lang="uk-UA" dirty="0"/>
          </a:p>
        </p:txBody>
      </p:sp>
      <p:sp>
        <p:nvSpPr>
          <p:cNvPr id="3" name="Объект 2"/>
          <p:cNvSpPr>
            <a:spLocks noGrp="1"/>
          </p:cNvSpPr>
          <p:nvPr>
            <p:ph sz="quarter" idx="1"/>
          </p:nvPr>
        </p:nvSpPr>
        <p:spPr>
          <a:xfrm>
            <a:off x="457200" y="2420888"/>
            <a:ext cx="7467600" cy="4053064"/>
          </a:xfrm>
        </p:spPr>
        <p:txBody>
          <a:bodyPr/>
          <a:lstStyle/>
          <a:p>
            <a:pPr marL="0" indent="0" algn="ctr">
              <a:buNone/>
            </a:pPr>
            <a:r>
              <a:rPr lang="uk-UA" dirty="0"/>
              <a:t>Ринковий ризик містить у собі:</a:t>
            </a:r>
          </a:p>
          <a:p>
            <a:r>
              <a:rPr lang="uk-UA" dirty="0" smtClean="0"/>
              <a:t>процентний </a:t>
            </a:r>
            <a:r>
              <a:rPr lang="uk-UA" dirty="0"/>
              <a:t>і фондовий ризики для інструментів, які знаходяться у </a:t>
            </a:r>
            <a:r>
              <a:rPr lang="uk-UA" dirty="0" smtClean="0"/>
              <a:t>торговому </a:t>
            </a:r>
            <a:r>
              <a:rPr lang="uk-UA" dirty="0"/>
              <a:t>портфелі</a:t>
            </a:r>
            <a:r>
              <a:rPr lang="uk-UA" dirty="0" smtClean="0"/>
              <a:t>; </a:t>
            </a:r>
            <a:endParaRPr lang="uk-UA" dirty="0"/>
          </a:p>
          <a:p>
            <a:r>
              <a:rPr lang="uk-UA" dirty="0" smtClean="0"/>
              <a:t>валютний </a:t>
            </a:r>
            <a:r>
              <a:rPr lang="uk-UA" dirty="0"/>
              <a:t>і товарний (за біржовими товарами);</a:t>
            </a:r>
          </a:p>
          <a:p>
            <a:r>
              <a:rPr lang="uk-UA" dirty="0" smtClean="0"/>
              <a:t>ризик </a:t>
            </a:r>
            <a:r>
              <a:rPr lang="uk-UA" dirty="0"/>
              <a:t>зміни цін на похідні фінансові інструменти</a:t>
            </a:r>
          </a:p>
        </p:txBody>
      </p:sp>
    </p:spTree>
    <p:extLst>
      <p:ext uri="{BB962C8B-B14F-4D97-AF65-F5344CB8AC3E}">
        <p14:creationId xmlns:p14="http://schemas.microsoft.com/office/powerpoint/2010/main" val="37125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43000"/>
          </a:xfrm>
        </p:spPr>
        <p:txBody>
          <a:bodyPr/>
          <a:lstStyle/>
          <a:p>
            <a:pPr algn="ctr"/>
            <a:r>
              <a:rPr lang="ru-RU" dirty="0" err="1"/>
              <a:t>Ринковий</a:t>
            </a:r>
            <a:r>
              <a:rPr lang="ru-RU" dirty="0"/>
              <a:t> </a:t>
            </a:r>
            <a:r>
              <a:rPr lang="ru-RU" dirty="0" err="1"/>
              <a:t>ризик</a:t>
            </a:r>
            <a:r>
              <a:rPr lang="ru-RU" dirty="0"/>
              <a:t> </a:t>
            </a:r>
            <a:r>
              <a:rPr lang="ru-RU" dirty="0" err="1"/>
              <a:t>зазвичай</a:t>
            </a:r>
            <a:r>
              <a:rPr lang="ru-RU" dirty="0"/>
              <a:t> </a:t>
            </a:r>
            <a:r>
              <a:rPr lang="ru-RU" dirty="0" err="1"/>
              <a:t>поділяють</a:t>
            </a:r>
            <a:r>
              <a:rPr lang="ru-RU" dirty="0"/>
              <a:t> на:</a:t>
            </a:r>
            <a:endParaRPr lang="uk-UA" dirty="0"/>
          </a:p>
        </p:txBody>
      </p:sp>
      <p:sp>
        <p:nvSpPr>
          <p:cNvPr id="3" name="Объект 2"/>
          <p:cNvSpPr>
            <a:spLocks noGrp="1"/>
          </p:cNvSpPr>
          <p:nvPr>
            <p:ph sz="quarter" idx="2"/>
          </p:nvPr>
        </p:nvSpPr>
        <p:spPr/>
        <p:txBody>
          <a:bodyPr/>
          <a:lstStyle/>
          <a:p>
            <a:pPr marL="0" indent="0">
              <a:buNone/>
            </a:pPr>
            <a:r>
              <a:rPr lang="ru-RU" dirty="0" err="1"/>
              <a:t>обумовлений</a:t>
            </a:r>
            <a:r>
              <a:rPr lang="ru-RU" dirty="0"/>
              <a:t> </a:t>
            </a:r>
            <a:r>
              <a:rPr lang="ru-RU" dirty="0" err="1"/>
              <a:t>діяльністю</a:t>
            </a:r>
            <a:r>
              <a:rPr lang="ru-RU" dirty="0"/>
              <a:t> </a:t>
            </a:r>
            <a:r>
              <a:rPr lang="ru-RU" dirty="0" err="1"/>
              <a:t>емітента</a:t>
            </a:r>
            <a:r>
              <a:rPr lang="ru-RU" dirty="0"/>
              <a:t> такого </a:t>
            </a:r>
            <a:r>
              <a:rPr lang="ru-RU" dirty="0" err="1"/>
              <a:t>інструмента</a:t>
            </a:r>
            <a:r>
              <a:rPr lang="ru-RU" dirty="0"/>
              <a:t>, </a:t>
            </a:r>
            <a:r>
              <a:rPr lang="ru-RU" dirty="0" err="1"/>
              <a:t>включає</a:t>
            </a:r>
            <a:r>
              <a:rPr lang="ru-RU" dirty="0"/>
              <a:t> </a:t>
            </a:r>
            <a:r>
              <a:rPr lang="ru-RU" dirty="0" err="1"/>
              <a:t>ризик</a:t>
            </a:r>
            <a:r>
              <a:rPr lang="ru-RU" dirty="0"/>
              <a:t> </a:t>
            </a:r>
            <a:r>
              <a:rPr lang="ru-RU" dirty="0" err="1"/>
              <a:t>події</a:t>
            </a:r>
            <a:r>
              <a:rPr lang="ru-RU" dirty="0"/>
              <a:t> (дефолту)</a:t>
            </a:r>
            <a:endParaRPr lang="uk-UA" dirty="0"/>
          </a:p>
        </p:txBody>
      </p:sp>
      <p:sp>
        <p:nvSpPr>
          <p:cNvPr id="4" name="Объект 3"/>
          <p:cNvSpPr>
            <a:spLocks noGrp="1"/>
          </p:cNvSpPr>
          <p:nvPr>
            <p:ph sz="quarter" idx="4"/>
          </p:nvPr>
        </p:nvSpPr>
        <p:spPr/>
        <p:txBody>
          <a:bodyPr/>
          <a:lstStyle/>
          <a:p>
            <a:pPr marL="0" indent="0">
              <a:buNone/>
            </a:pPr>
            <a:r>
              <a:rPr lang="ru-RU" dirty="0" err="1"/>
              <a:t>обумовлений</a:t>
            </a:r>
            <a:r>
              <a:rPr lang="ru-RU" dirty="0"/>
              <a:t> </a:t>
            </a:r>
            <a:r>
              <a:rPr lang="ru-RU" dirty="0" err="1"/>
              <a:t>коливаннями</a:t>
            </a:r>
            <a:r>
              <a:rPr lang="ru-RU" dirty="0"/>
              <a:t> </a:t>
            </a:r>
            <a:r>
              <a:rPr lang="ru-RU" dirty="0" err="1"/>
              <a:t>фінансового</a:t>
            </a:r>
            <a:r>
              <a:rPr lang="ru-RU" dirty="0"/>
              <a:t> ринку за- </a:t>
            </a:r>
            <a:r>
              <a:rPr lang="ru-RU" dirty="0" err="1"/>
              <a:t>галом</a:t>
            </a:r>
            <a:r>
              <a:rPr lang="ru-RU" dirty="0"/>
              <a:t>. Не </a:t>
            </a:r>
            <a:r>
              <a:rPr lang="ru-RU" dirty="0" err="1"/>
              <a:t>може</a:t>
            </a:r>
            <a:r>
              <a:rPr lang="ru-RU" dirty="0"/>
              <a:t> бути </a:t>
            </a:r>
            <a:r>
              <a:rPr lang="ru-RU" dirty="0" err="1"/>
              <a:t>диверсифікований</a:t>
            </a:r>
            <a:r>
              <a:rPr lang="ru-RU" dirty="0"/>
              <a:t> у </a:t>
            </a:r>
            <a:r>
              <a:rPr lang="ru-RU" dirty="0" err="1"/>
              <a:t>портфелі</a:t>
            </a:r>
            <a:r>
              <a:rPr lang="ru-RU" dirty="0"/>
              <a:t> </a:t>
            </a:r>
            <a:r>
              <a:rPr lang="ru-RU" dirty="0" err="1"/>
              <a:t>фінансових</a:t>
            </a:r>
            <a:r>
              <a:rPr lang="ru-RU" dirty="0"/>
              <a:t> </a:t>
            </a:r>
            <a:r>
              <a:rPr lang="ru-RU" dirty="0" err="1" smtClean="0"/>
              <a:t>інструментів</a:t>
            </a:r>
            <a:r>
              <a:rPr lang="ru-RU" dirty="0" smtClean="0"/>
              <a:t>.</a:t>
            </a:r>
            <a:endParaRPr lang="uk-UA" dirty="0"/>
          </a:p>
        </p:txBody>
      </p:sp>
      <p:sp>
        <p:nvSpPr>
          <p:cNvPr id="5" name="Текст 4"/>
          <p:cNvSpPr>
            <a:spLocks noGrp="1"/>
          </p:cNvSpPr>
          <p:nvPr>
            <p:ph type="body" sz="quarter" idx="1"/>
          </p:nvPr>
        </p:nvSpPr>
        <p:spPr/>
        <p:txBody>
          <a:bodyPr/>
          <a:lstStyle/>
          <a:p>
            <a:pPr algn="ctr"/>
            <a:r>
              <a:rPr lang="uk-UA" dirty="0" smtClean="0"/>
              <a:t>специфічний </a:t>
            </a:r>
            <a:r>
              <a:rPr lang="uk-UA" dirty="0"/>
              <a:t>ринковий ризик </a:t>
            </a:r>
          </a:p>
        </p:txBody>
      </p:sp>
      <p:sp>
        <p:nvSpPr>
          <p:cNvPr id="6" name="Текст 5"/>
          <p:cNvSpPr>
            <a:spLocks noGrp="1"/>
          </p:cNvSpPr>
          <p:nvPr>
            <p:ph type="body" sz="quarter" idx="3"/>
          </p:nvPr>
        </p:nvSpPr>
        <p:spPr/>
        <p:txBody>
          <a:bodyPr/>
          <a:lstStyle/>
          <a:p>
            <a:pPr algn="ctr"/>
            <a:r>
              <a:rPr lang="uk-UA" dirty="0" smtClean="0"/>
              <a:t>сукупний </a:t>
            </a:r>
            <a:r>
              <a:rPr lang="uk-UA" dirty="0"/>
              <a:t>ринковий ризик </a:t>
            </a:r>
          </a:p>
        </p:txBody>
      </p:sp>
    </p:spTree>
    <p:extLst>
      <p:ext uri="{BB962C8B-B14F-4D97-AF65-F5344CB8AC3E}">
        <p14:creationId xmlns:p14="http://schemas.microsoft.com/office/powerpoint/2010/main" val="28669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143000"/>
          </a:xfrm>
        </p:spPr>
        <p:txBody>
          <a:bodyPr/>
          <a:lstStyle/>
          <a:p>
            <a:pPr algn="ctr"/>
            <a:r>
              <a:rPr lang="ru-RU" dirty="0" err="1"/>
              <a:t>Фактори</a:t>
            </a:r>
            <a:r>
              <a:rPr lang="ru-RU" dirty="0"/>
              <a:t>, </a:t>
            </a:r>
            <a:r>
              <a:rPr lang="ru-RU" dirty="0" err="1"/>
              <a:t>що</a:t>
            </a:r>
            <a:r>
              <a:rPr lang="ru-RU" dirty="0"/>
              <a:t> </a:t>
            </a:r>
            <a:r>
              <a:rPr lang="ru-RU" dirty="0" err="1"/>
              <a:t>визначають</a:t>
            </a:r>
            <a:r>
              <a:rPr lang="ru-RU" dirty="0"/>
              <a:t> </a:t>
            </a:r>
            <a:r>
              <a:rPr lang="ru-RU" dirty="0" err="1"/>
              <a:t>ціни</a:t>
            </a:r>
            <a:r>
              <a:rPr lang="ru-RU" dirty="0"/>
              <a:t> на </a:t>
            </a:r>
            <a:r>
              <a:rPr lang="ru-RU" dirty="0" err="1"/>
              <a:t>акції</a:t>
            </a:r>
            <a:endParaRPr lang="uk-UA"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445678747"/>
              </p:ext>
            </p:extLst>
          </p:nvPr>
        </p:nvGraphicFramePr>
        <p:xfrm>
          <a:off x="395536" y="1844826"/>
          <a:ext cx="8280919" cy="3619211"/>
        </p:xfrm>
        <a:graphic>
          <a:graphicData uri="http://schemas.openxmlformats.org/drawingml/2006/table">
            <a:tbl>
              <a:tblPr firstRow="1" firstCol="1" lastRow="1" lastCol="1" bandRow="1" bandCol="1"/>
              <a:tblGrid>
                <a:gridCol w="2794438"/>
                <a:gridCol w="2489633"/>
                <a:gridCol w="2996848"/>
              </a:tblGrid>
              <a:tr h="816517">
                <a:tc>
                  <a:txBody>
                    <a:bodyPr/>
                    <a:lstStyle/>
                    <a:p>
                      <a:pPr marL="67310" indent="193040">
                        <a:lnSpc>
                          <a:spcPts val="970"/>
                        </a:lnSpc>
                        <a:spcAft>
                          <a:spcPts val="0"/>
                        </a:spcAft>
                      </a:pPr>
                      <a:endParaRPr lang="ru-RU" sz="1600" b="1" dirty="0" smtClean="0">
                        <a:effectLst/>
                        <a:latin typeface="Times New Roman"/>
                        <a:ea typeface="Times New Roman"/>
                        <a:cs typeface="Times New Roman"/>
                      </a:endParaRPr>
                    </a:p>
                    <a:p>
                      <a:pPr marL="67310" indent="193040">
                        <a:lnSpc>
                          <a:spcPts val="970"/>
                        </a:lnSpc>
                        <a:spcAft>
                          <a:spcPts val="0"/>
                        </a:spcAft>
                      </a:pPr>
                      <a:endParaRPr lang="ru-RU" sz="1600" b="1" dirty="0" smtClean="0">
                        <a:effectLst/>
                        <a:latin typeface="Times New Roman"/>
                        <a:ea typeface="Times New Roman"/>
                        <a:cs typeface="Times New Roman"/>
                      </a:endParaRPr>
                    </a:p>
                    <a:p>
                      <a:pPr marL="67310" indent="193040">
                        <a:lnSpc>
                          <a:spcPts val="970"/>
                        </a:lnSpc>
                        <a:spcAft>
                          <a:spcPts val="0"/>
                        </a:spcAft>
                      </a:pPr>
                      <a:r>
                        <a:rPr lang="ru-RU" sz="1600" b="1" dirty="0" smtClean="0">
                          <a:effectLst/>
                          <a:latin typeface="Times New Roman"/>
                          <a:ea typeface="Times New Roman"/>
                          <a:cs typeface="Times New Roman"/>
                        </a:rPr>
                        <a:t>     </a:t>
                      </a:r>
                      <a:r>
                        <a:rPr lang="ru-RU" sz="1600" b="1" dirty="0" err="1" smtClean="0">
                          <a:effectLst/>
                          <a:latin typeface="Times New Roman"/>
                          <a:ea typeface="Times New Roman"/>
                          <a:cs typeface="Times New Roman"/>
                        </a:rPr>
                        <a:t>Економіка</a:t>
                      </a:r>
                      <a:r>
                        <a:rPr lang="ru-RU" sz="1600" b="1" dirty="0" smtClean="0">
                          <a:effectLst/>
                          <a:latin typeface="Times New Roman"/>
                          <a:ea typeface="Times New Roman"/>
                          <a:cs typeface="Times New Roman"/>
                        </a:rPr>
                        <a:t> </a:t>
                      </a:r>
                      <a:r>
                        <a:rPr lang="ru-RU" sz="1600" b="1" dirty="0">
                          <a:effectLst/>
                          <a:latin typeface="Times New Roman"/>
                          <a:ea typeface="Times New Roman"/>
                          <a:cs typeface="Times New Roman"/>
                        </a:rPr>
                        <a:t>в </a:t>
                      </a:r>
                      <a:r>
                        <a:rPr lang="ru-RU" sz="1600" b="1" dirty="0" err="1" smtClean="0">
                          <a:effectLst/>
                          <a:latin typeface="Times New Roman"/>
                          <a:ea typeface="Times New Roman"/>
                          <a:cs typeface="Times New Roman"/>
                        </a:rPr>
                        <a:t>цілому</a:t>
                      </a:r>
                      <a:endParaRPr lang="ru-RU" sz="1600" b="1" dirty="0" smtClean="0">
                        <a:effectLst/>
                        <a:latin typeface="Times New Roman"/>
                        <a:ea typeface="Times New Roman"/>
                        <a:cs typeface="Times New Roman"/>
                      </a:endParaRPr>
                    </a:p>
                    <a:p>
                      <a:pPr marL="67310" indent="193040">
                        <a:lnSpc>
                          <a:spcPts val="970"/>
                        </a:lnSpc>
                        <a:spcAft>
                          <a:spcPts val="0"/>
                        </a:spcAft>
                      </a:pPr>
                      <a:endParaRPr lang="ru-RU" sz="1600" b="1" dirty="0" smtClean="0">
                        <a:effectLst/>
                        <a:latin typeface="Times New Roman"/>
                        <a:ea typeface="Times New Roman"/>
                        <a:cs typeface="Times New Roman"/>
                      </a:endParaRPr>
                    </a:p>
                    <a:p>
                      <a:pPr marL="67310" indent="193040">
                        <a:lnSpc>
                          <a:spcPts val="970"/>
                        </a:lnSpc>
                        <a:spcAft>
                          <a:spcPts val="0"/>
                        </a:spcAft>
                      </a:pPr>
                      <a:r>
                        <a:rPr lang="ru-RU" sz="1600" b="1" dirty="0" smtClean="0">
                          <a:effectLst/>
                          <a:latin typeface="Times New Roman"/>
                          <a:ea typeface="Times New Roman"/>
                          <a:cs typeface="Times New Roman"/>
                        </a:rPr>
                        <a:t> </a:t>
                      </a:r>
                    </a:p>
                    <a:p>
                      <a:pPr marL="67310" indent="193040">
                        <a:lnSpc>
                          <a:spcPts val="970"/>
                        </a:lnSpc>
                        <a:spcAft>
                          <a:spcPts val="0"/>
                        </a:spcAft>
                      </a:pPr>
                      <a:r>
                        <a:rPr lang="ru-RU" sz="1600" b="1" spc="-10" dirty="0" smtClean="0">
                          <a:effectLst/>
                          <a:latin typeface="Times New Roman"/>
                          <a:ea typeface="Times New Roman"/>
                          <a:cs typeface="Times New Roman"/>
                        </a:rPr>
                        <a:t>(</a:t>
                      </a:r>
                      <a:r>
                        <a:rPr lang="ru-RU" sz="1600" b="1" spc="-10" dirty="0" err="1">
                          <a:effectLst/>
                          <a:latin typeface="Times New Roman"/>
                          <a:ea typeface="Times New Roman"/>
                          <a:cs typeface="Times New Roman"/>
                        </a:rPr>
                        <a:t>макроекономічні</a:t>
                      </a:r>
                      <a:r>
                        <a:rPr lang="ru-RU" sz="1600" b="1" spc="-10" dirty="0">
                          <a:effectLst/>
                          <a:latin typeface="Times New Roman"/>
                          <a:ea typeface="Times New Roman"/>
                          <a:cs typeface="Times New Roman"/>
                        </a:rPr>
                        <a:t> </a:t>
                      </a:r>
                      <a:r>
                        <a:rPr lang="ru-RU" sz="1600" b="1" spc="-10" dirty="0" err="1">
                          <a:effectLst/>
                          <a:latin typeface="Times New Roman"/>
                          <a:ea typeface="Times New Roman"/>
                          <a:cs typeface="Times New Roman"/>
                        </a:rPr>
                        <a:t>фактори</a:t>
                      </a:r>
                      <a:r>
                        <a:rPr lang="ru-RU" sz="1600" b="1" spc="-10" dirty="0">
                          <a:effectLst/>
                          <a:latin typeface="Times New Roman"/>
                          <a:ea typeface="Times New Roman"/>
                          <a:cs typeface="Times New Roman"/>
                        </a:rPr>
                        <a:t>)</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1905" algn="ctr">
                        <a:spcBef>
                          <a:spcPts val="475"/>
                        </a:spcBef>
                        <a:spcAft>
                          <a:spcPts val="0"/>
                        </a:spcAft>
                      </a:pPr>
                      <a:endParaRPr lang="uk-UA" sz="1600" b="1" dirty="0" smtClean="0">
                        <a:effectLst/>
                        <a:latin typeface="Times New Roman"/>
                        <a:ea typeface="Times New Roman"/>
                        <a:cs typeface="Times New Roman"/>
                      </a:endParaRPr>
                    </a:p>
                    <a:p>
                      <a:pPr marL="5715" marR="1905" algn="ctr">
                        <a:spcBef>
                          <a:spcPts val="475"/>
                        </a:spcBef>
                        <a:spcAft>
                          <a:spcPts val="0"/>
                        </a:spcAft>
                      </a:pPr>
                      <a:r>
                        <a:rPr lang="en-US" sz="1600" b="1" dirty="0" err="1" smtClean="0">
                          <a:effectLst/>
                          <a:latin typeface="Times New Roman"/>
                          <a:ea typeface="Times New Roman"/>
                          <a:cs typeface="Times New Roman"/>
                        </a:rPr>
                        <a:t>Стан</a:t>
                      </a:r>
                      <a:r>
                        <a:rPr lang="en-US" sz="1600" b="1" spc="-35" dirty="0" smtClean="0">
                          <a:effectLst/>
                          <a:latin typeface="Times New Roman"/>
                          <a:ea typeface="Times New Roman"/>
                          <a:cs typeface="Times New Roman"/>
                        </a:rPr>
                        <a:t> </a:t>
                      </a:r>
                      <a:r>
                        <a:rPr lang="en-US" sz="1600" b="1" spc="-10" dirty="0" err="1">
                          <a:effectLst/>
                          <a:latin typeface="Times New Roman"/>
                          <a:ea typeface="Times New Roman"/>
                          <a:cs typeface="Times New Roman"/>
                        </a:rPr>
                        <a:t>галузі</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57175" marR="154940" indent="26670">
                        <a:lnSpc>
                          <a:spcPts val="970"/>
                        </a:lnSpc>
                        <a:spcAft>
                          <a:spcPts val="0"/>
                        </a:spcAft>
                      </a:pPr>
                      <a:endParaRPr lang="ru-RU" sz="1600" b="1" dirty="0" smtClean="0">
                        <a:effectLst/>
                        <a:latin typeface="Times New Roman"/>
                        <a:ea typeface="Times New Roman"/>
                        <a:cs typeface="Times New Roman"/>
                      </a:endParaRPr>
                    </a:p>
                    <a:p>
                      <a:pPr marL="257175" marR="154940" indent="26670">
                        <a:lnSpc>
                          <a:spcPts val="970"/>
                        </a:lnSpc>
                        <a:spcAft>
                          <a:spcPts val="0"/>
                        </a:spcAft>
                      </a:pPr>
                      <a:endParaRPr lang="ru-RU" sz="1600" b="1" dirty="0" smtClean="0">
                        <a:effectLst/>
                        <a:latin typeface="Times New Roman"/>
                        <a:ea typeface="Times New Roman"/>
                        <a:cs typeface="Times New Roman"/>
                      </a:endParaRPr>
                    </a:p>
                    <a:p>
                      <a:pPr marL="257175" marR="154940" indent="26670">
                        <a:lnSpc>
                          <a:spcPts val="970"/>
                        </a:lnSpc>
                        <a:spcAft>
                          <a:spcPts val="0"/>
                        </a:spcAft>
                      </a:pPr>
                      <a:r>
                        <a:rPr lang="ru-RU" sz="1600" b="1" dirty="0" err="1" smtClean="0">
                          <a:effectLst/>
                          <a:latin typeface="Times New Roman"/>
                          <a:ea typeface="Times New Roman"/>
                          <a:cs typeface="Times New Roman"/>
                        </a:rPr>
                        <a:t>Фактори</a:t>
                      </a:r>
                      <a:r>
                        <a:rPr lang="ru-RU" sz="1600" b="1" dirty="0">
                          <a:effectLst/>
                          <a:latin typeface="Times New Roman"/>
                          <a:ea typeface="Times New Roman"/>
                          <a:cs typeface="Times New Roman"/>
                        </a:rPr>
                        <a:t>, </a:t>
                      </a:r>
                      <a:r>
                        <a:rPr lang="ru-RU" sz="1600" b="1" dirty="0" err="1">
                          <a:effectLst/>
                          <a:latin typeface="Times New Roman"/>
                          <a:ea typeface="Times New Roman"/>
                          <a:cs typeface="Times New Roman"/>
                        </a:rPr>
                        <a:t>характерні</a:t>
                      </a:r>
                      <a:r>
                        <a:rPr lang="ru-RU" sz="1600" b="1" dirty="0">
                          <a:effectLst/>
                          <a:latin typeface="Times New Roman"/>
                          <a:ea typeface="Times New Roman"/>
                          <a:cs typeface="Times New Roman"/>
                        </a:rPr>
                        <a:t> </a:t>
                      </a:r>
                      <a:r>
                        <a:rPr lang="ru-RU" sz="1600" b="1" spc="-10" dirty="0">
                          <a:effectLst/>
                          <a:latin typeface="Times New Roman"/>
                          <a:ea typeface="Times New Roman"/>
                          <a:cs typeface="Times New Roman"/>
                        </a:rPr>
                        <a:t>для</a:t>
                      </a:r>
                      <a:r>
                        <a:rPr lang="ru-RU" sz="1600" b="1" spc="-30" dirty="0">
                          <a:effectLst/>
                          <a:latin typeface="Times New Roman"/>
                          <a:ea typeface="Times New Roman"/>
                          <a:cs typeface="Times New Roman"/>
                        </a:rPr>
                        <a:t> </a:t>
                      </a:r>
                      <a:endParaRPr lang="ru-RU" sz="1600" b="1" spc="-30" dirty="0" smtClean="0">
                        <a:effectLst/>
                        <a:latin typeface="Times New Roman"/>
                        <a:ea typeface="Times New Roman"/>
                        <a:cs typeface="Times New Roman"/>
                      </a:endParaRPr>
                    </a:p>
                    <a:p>
                      <a:pPr marL="257175" marR="154940" indent="26670">
                        <a:lnSpc>
                          <a:spcPts val="970"/>
                        </a:lnSpc>
                        <a:spcAft>
                          <a:spcPts val="0"/>
                        </a:spcAft>
                      </a:pPr>
                      <a:endParaRPr lang="ru-RU" sz="1600" b="1" spc="-30" dirty="0" smtClean="0">
                        <a:effectLst/>
                        <a:latin typeface="Times New Roman"/>
                        <a:ea typeface="Times New Roman"/>
                        <a:cs typeface="Times New Roman"/>
                      </a:endParaRPr>
                    </a:p>
                    <a:p>
                      <a:pPr marL="257175" marR="154940" indent="26670">
                        <a:lnSpc>
                          <a:spcPts val="970"/>
                        </a:lnSpc>
                        <a:spcAft>
                          <a:spcPts val="0"/>
                        </a:spcAft>
                      </a:pPr>
                      <a:r>
                        <a:rPr lang="ru-RU" sz="1600" b="1" spc="-30" dirty="0" smtClean="0">
                          <a:effectLst/>
                          <a:latin typeface="Times New Roman"/>
                          <a:ea typeface="Times New Roman"/>
                          <a:cs typeface="Times New Roman"/>
                        </a:rPr>
                        <a:t>         </a:t>
                      </a:r>
                      <a:r>
                        <a:rPr lang="ru-RU" sz="1600" b="1" spc="-10" dirty="0" err="1" smtClean="0">
                          <a:effectLst/>
                          <a:latin typeface="Times New Roman"/>
                          <a:ea typeface="Times New Roman"/>
                          <a:cs typeface="Times New Roman"/>
                        </a:rPr>
                        <a:t>компанії-емітента</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81815">
                <a:tc>
                  <a:txBody>
                    <a:bodyPr/>
                    <a:lstStyle/>
                    <a:p>
                      <a:pPr marL="3810" algn="ctr">
                        <a:spcBef>
                          <a:spcPts val="465"/>
                        </a:spcBef>
                        <a:spcAft>
                          <a:spcPts val="0"/>
                        </a:spcAft>
                      </a:pPr>
                      <a:endParaRPr lang="uk-UA" sz="1600" dirty="0" smtClean="0">
                        <a:effectLst/>
                        <a:latin typeface="Times New Roman"/>
                        <a:ea typeface="Times New Roman"/>
                        <a:cs typeface="Times New Roman"/>
                      </a:endParaRPr>
                    </a:p>
                    <a:p>
                      <a:pPr marL="3810" algn="ctr">
                        <a:spcBef>
                          <a:spcPts val="465"/>
                        </a:spcBef>
                        <a:spcAft>
                          <a:spcPts val="0"/>
                        </a:spcAft>
                      </a:pPr>
                      <a:r>
                        <a:rPr lang="en-US" sz="1600" dirty="0" err="1" smtClean="0">
                          <a:effectLst/>
                          <a:latin typeface="Times New Roman"/>
                          <a:ea typeface="Times New Roman"/>
                          <a:cs typeface="Times New Roman"/>
                        </a:rPr>
                        <a:t>Коливання</a:t>
                      </a:r>
                      <a:r>
                        <a:rPr lang="en-US" sz="1600" spc="-50" dirty="0" smtClean="0">
                          <a:effectLst/>
                          <a:latin typeface="Times New Roman"/>
                          <a:ea typeface="Times New Roman"/>
                          <a:cs typeface="Times New Roman"/>
                        </a:rPr>
                        <a:t> </a:t>
                      </a:r>
                      <a:r>
                        <a:rPr lang="en-US" sz="1600" dirty="0" err="1">
                          <a:effectLst/>
                          <a:latin typeface="Times New Roman"/>
                          <a:ea typeface="Times New Roman"/>
                          <a:cs typeface="Times New Roman"/>
                        </a:rPr>
                        <a:t>ділового</a:t>
                      </a:r>
                      <a:r>
                        <a:rPr lang="en-US" sz="1600" spc="-55" dirty="0">
                          <a:effectLst/>
                          <a:latin typeface="Times New Roman"/>
                          <a:ea typeface="Times New Roman"/>
                          <a:cs typeface="Times New Roman"/>
                        </a:rPr>
                        <a:t> </a:t>
                      </a:r>
                      <a:r>
                        <a:rPr lang="en-US" sz="1600" spc="-20" dirty="0" err="1">
                          <a:effectLst/>
                          <a:latin typeface="Times New Roman"/>
                          <a:ea typeface="Times New Roman"/>
                          <a:cs typeface="Times New Roman"/>
                        </a:rPr>
                        <a:t>циклу</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905" algn="ctr">
                        <a:lnSpc>
                          <a:spcPts val="950"/>
                        </a:lnSpc>
                        <a:spcAft>
                          <a:spcPts val="0"/>
                        </a:spcAft>
                      </a:pPr>
                      <a:endParaRPr lang="ru-RU" sz="1600" dirty="0" smtClean="0">
                        <a:effectLst/>
                        <a:latin typeface="Times New Roman"/>
                        <a:ea typeface="Times New Roman"/>
                        <a:cs typeface="Times New Roman"/>
                      </a:endParaRPr>
                    </a:p>
                    <a:p>
                      <a:pPr marL="5715" marR="1905" algn="ctr">
                        <a:lnSpc>
                          <a:spcPts val="950"/>
                        </a:lnSpc>
                        <a:spcAft>
                          <a:spcPts val="0"/>
                        </a:spcAft>
                      </a:pPr>
                      <a:endParaRPr lang="ru-RU" sz="1600" dirty="0" smtClean="0">
                        <a:effectLst/>
                        <a:latin typeface="Times New Roman"/>
                        <a:ea typeface="Times New Roman"/>
                        <a:cs typeface="Times New Roman"/>
                      </a:endParaRPr>
                    </a:p>
                    <a:p>
                      <a:pPr marL="5715" marR="1905" algn="ctr">
                        <a:lnSpc>
                          <a:spcPts val="950"/>
                        </a:lnSpc>
                        <a:spcAft>
                          <a:spcPts val="0"/>
                        </a:spcAft>
                      </a:pPr>
                      <a:r>
                        <a:rPr lang="ru-RU" sz="1600" dirty="0" err="1" smtClean="0">
                          <a:effectLst/>
                          <a:latin typeface="Times New Roman"/>
                          <a:ea typeface="Times New Roman"/>
                          <a:cs typeface="Times New Roman"/>
                        </a:rPr>
                        <a:t>Діловий</a:t>
                      </a:r>
                      <a:r>
                        <a:rPr lang="ru-RU" sz="1600" spc="-45" dirty="0" smtClean="0">
                          <a:effectLst/>
                          <a:latin typeface="Times New Roman"/>
                          <a:ea typeface="Times New Roman"/>
                          <a:cs typeface="Times New Roman"/>
                        </a:rPr>
                        <a:t> </a:t>
                      </a:r>
                      <a:r>
                        <a:rPr lang="ru-RU" sz="1600" dirty="0">
                          <a:effectLst/>
                          <a:latin typeface="Times New Roman"/>
                          <a:ea typeface="Times New Roman"/>
                          <a:cs typeface="Times New Roman"/>
                        </a:rPr>
                        <a:t>цикл,</a:t>
                      </a:r>
                      <a:r>
                        <a:rPr lang="ru-RU" sz="1600" spc="-40" dirty="0">
                          <a:effectLst/>
                          <a:latin typeface="Times New Roman"/>
                          <a:ea typeface="Times New Roman"/>
                          <a:cs typeface="Times New Roman"/>
                        </a:rPr>
                        <a:t> </a:t>
                      </a:r>
                      <a:r>
                        <a:rPr lang="ru-RU" sz="1600" spc="-10" dirty="0" err="1">
                          <a:effectLst/>
                          <a:latin typeface="Times New Roman"/>
                          <a:ea typeface="Times New Roman"/>
                          <a:cs typeface="Times New Roman"/>
                        </a:rPr>
                        <a:t>характерний</a:t>
                      </a:r>
                      <a:endParaRPr lang="uk-UA" sz="1600" dirty="0">
                        <a:effectLst/>
                        <a:latin typeface="Times New Roman"/>
                        <a:ea typeface="Times New Roman"/>
                        <a:cs typeface="Times New Roman"/>
                      </a:endParaRPr>
                    </a:p>
                    <a:p>
                      <a:pPr marL="5715" marR="1270" algn="ctr">
                        <a:lnSpc>
                          <a:spcPts val="870"/>
                        </a:lnSpc>
                        <a:spcAft>
                          <a:spcPts val="0"/>
                        </a:spcAft>
                      </a:pPr>
                      <a:endParaRPr lang="ru-RU" sz="1600" dirty="0" smtClean="0">
                        <a:effectLst/>
                        <a:latin typeface="Times New Roman"/>
                        <a:ea typeface="Times New Roman"/>
                        <a:cs typeface="Times New Roman"/>
                      </a:endParaRPr>
                    </a:p>
                    <a:p>
                      <a:pPr marL="5715" marR="1270" algn="ctr">
                        <a:lnSpc>
                          <a:spcPts val="870"/>
                        </a:lnSpc>
                        <a:spcAft>
                          <a:spcPts val="0"/>
                        </a:spcAft>
                      </a:pPr>
                      <a:r>
                        <a:rPr lang="ru-RU" sz="1600" dirty="0" smtClean="0">
                          <a:effectLst/>
                          <a:latin typeface="Times New Roman"/>
                          <a:ea typeface="Times New Roman"/>
                          <a:cs typeface="Times New Roman"/>
                        </a:rPr>
                        <a:t>для</a:t>
                      </a:r>
                      <a:r>
                        <a:rPr lang="ru-RU" sz="1600" spc="-20" dirty="0" smtClean="0">
                          <a:effectLst/>
                          <a:latin typeface="Times New Roman"/>
                          <a:ea typeface="Times New Roman"/>
                          <a:cs typeface="Times New Roman"/>
                        </a:rPr>
                        <a:t> </a:t>
                      </a:r>
                      <a:r>
                        <a:rPr lang="ru-RU" sz="1600" dirty="0" err="1">
                          <a:effectLst/>
                          <a:latin typeface="Times New Roman"/>
                          <a:ea typeface="Times New Roman"/>
                          <a:cs typeface="Times New Roman"/>
                        </a:rPr>
                        <a:t>цієї</a:t>
                      </a:r>
                      <a:r>
                        <a:rPr lang="ru-RU" sz="1600" spc="-15" dirty="0">
                          <a:effectLst/>
                          <a:latin typeface="Times New Roman"/>
                          <a:ea typeface="Times New Roman"/>
                          <a:cs typeface="Times New Roman"/>
                        </a:rPr>
                        <a:t> </a:t>
                      </a:r>
                      <a:r>
                        <a:rPr lang="ru-RU" sz="1600" spc="-10" dirty="0" err="1">
                          <a:effectLst/>
                          <a:latin typeface="Times New Roman"/>
                          <a:ea typeface="Times New Roman"/>
                          <a:cs typeface="Times New Roman"/>
                        </a:rPr>
                        <a:t>галузі</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1905" algn="ctr">
                        <a:spcBef>
                          <a:spcPts val="465"/>
                        </a:spcBef>
                        <a:spcAft>
                          <a:spcPts val="0"/>
                        </a:spcAft>
                      </a:pPr>
                      <a:endParaRPr lang="uk-UA" sz="1600" dirty="0" smtClean="0">
                        <a:effectLst/>
                        <a:latin typeface="Times New Roman"/>
                        <a:ea typeface="Times New Roman"/>
                        <a:cs typeface="Times New Roman"/>
                      </a:endParaRPr>
                    </a:p>
                    <a:p>
                      <a:pPr marL="3175" marR="1905" algn="ctr">
                        <a:spcBef>
                          <a:spcPts val="465"/>
                        </a:spcBef>
                        <a:spcAft>
                          <a:spcPts val="0"/>
                        </a:spcAft>
                      </a:pPr>
                      <a:r>
                        <a:rPr lang="en-US" sz="1600" dirty="0" err="1" smtClean="0">
                          <a:effectLst/>
                          <a:latin typeface="Times New Roman"/>
                          <a:ea typeface="Times New Roman"/>
                          <a:cs typeface="Times New Roman"/>
                        </a:rPr>
                        <a:t>Очікуваний</a:t>
                      </a:r>
                      <a:r>
                        <a:rPr lang="en-US" sz="1600" spc="-40" dirty="0" smtClean="0">
                          <a:effectLst/>
                          <a:latin typeface="Times New Roman"/>
                          <a:ea typeface="Times New Roman"/>
                          <a:cs typeface="Times New Roman"/>
                        </a:rPr>
                        <a:t> </a:t>
                      </a:r>
                      <a:r>
                        <a:rPr lang="en-US" sz="1600" dirty="0" err="1">
                          <a:effectLst/>
                          <a:latin typeface="Times New Roman"/>
                          <a:ea typeface="Times New Roman"/>
                          <a:cs typeface="Times New Roman"/>
                        </a:rPr>
                        <a:t>прибуток</a:t>
                      </a:r>
                      <a:r>
                        <a:rPr lang="en-US" sz="1600" spc="-35" dirty="0">
                          <a:effectLst/>
                          <a:latin typeface="Times New Roman"/>
                          <a:ea typeface="Times New Roman"/>
                          <a:cs typeface="Times New Roman"/>
                        </a:rPr>
                        <a:t> </a:t>
                      </a:r>
                      <a:r>
                        <a:rPr lang="en-US" sz="1600" dirty="0">
                          <a:effectLst/>
                          <a:latin typeface="Times New Roman"/>
                          <a:ea typeface="Times New Roman"/>
                          <a:cs typeface="Times New Roman"/>
                        </a:rPr>
                        <a:t>і</a:t>
                      </a:r>
                      <a:r>
                        <a:rPr lang="en-US" sz="1600" spc="-45" dirty="0">
                          <a:effectLst/>
                          <a:latin typeface="Times New Roman"/>
                          <a:ea typeface="Times New Roman"/>
                          <a:cs typeface="Times New Roman"/>
                        </a:rPr>
                        <a:t> </a:t>
                      </a:r>
                      <a:r>
                        <a:rPr lang="en-US" sz="1600" spc="-10" dirty="0" err="1">
                          <a:effectLst/>
                          <a:latin typeface="Times New Roman"/>
                          <a:ea typeface="Times New Roman"/>
                          <a:cs typeface="Times New Roman"/>
                        </a:rPr>
                        <a:t>дивіденди</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517">
                <a:tc>
                  <a:txBody>
                    <a:bodyPr/>
                    <a:lstStyle/>
                    <a:p>
                      <a:pPr marL="467995" indent="-433070">
                        <a:lnSpc>
                          <a:spcPts val="970"/>
                        </a:lnSpc>
                        <a:spcAft>
                          <a:spcPts val="0"/>
                        </a:spcAft>
                      </a:pPr>
                      <a:endParaRPr lang="uk-UA" sz="1600" dirty="0" smtClean="0">
                        <a:effectLst/>
                        <a:latin typeface="Times New Roman"/>
                        <a:ea typeface="Times New Roman"/>
                        <a:cs typeface="Times New Roman"/>
                      </a:endParaRPr>
                    </a:p>
                    <a:p>
                      <a:pPr marL="467995" indent="-433070">
                        <a:lnSpc>
                          <a:spcPts val="970"/>
                        </a:lnSpc>
                        <a:spcAft>
                          <a:spcPts val="0"/>
                        </a:spcAft>
                      </a:pPr>
                      <a:r>
                        <a:rPr lang="uk-UA" sz="1600" dirty="0" smtClean="0">
                          <a:effectLst/>
                          <a:latin typeface="Times New Roman"/>
                          <a:ea typeface="Times New Roman"/>
                          <a:cs typeface="Times New Roman"/>
                        </a:rPr>
                        <a:t>   </a:t>
                      </a:r>
                    </a:p>
                    <a:p>
                      <a:pPr marL="467995" indent="-433070">
                        <a:lnSpc>
                          <a:spcPts val="970"/>
                        </a:lnSpc>
                        <a:spcAft>
                          <a:spcPts val="0"/>
                        </a:spcAft>
                      </a:pPr>
                      <a:r>
                        <a:rPr lang="uk-UA" sz="1600" dirty="0" smtClean="0">
                          <a:effectLst/>
                          <a:latin typeface="Times New Roman"/>
                          <a:ea typeface="Times New Roman"/>
                          <a:cs typeface="Times New Roman"/>
                        </a:rPr>
                        <a:t>Зміна</a:t>
                      </a:r>
                      <a:r>
                        <a:rPr lang="uk-UA" sz="1600" spc="-55" dirty="0" smtClean="0">
                          <a:effectLst/>
                          <a:latin typeface="Times New Roman"/>
                          <a:ea typeface="Times New Roman"/>
                          <a:cs typeface="Times New Roman"/>
                        </a:rPr>
                        <a:t> </a:t>
                      </a:r>
                      <a:r>
                        <a:rPr lang="uk-UA" sz="1600" dirty="0">
                          <a:effectLst/>
                          <a:latin typeface="Times New Roman"/>
                          <a:ea typeface="Times New Roman"/>
                          <a:cs typeface="Times New Roman"/>
                        </a:rPr>
                        <a:t>рівня</a:t>
                      </a:r>
                      <a:r>
                        <a:rPr lang="uk-UA" sz="1600" spc="-55" dirty="0">
                          <a:effectLst/>
                          <a:latin typeface="Times New Roman"/>
                          <a:ea typeface="Times New Roman"/>
                          <a:cs typeface="Times New Roman"/>
                        </a:rPr>
                        <a:t> </a:t>
                      </a:r>
                      <a:r>
                        <a:rPr lang="uk-UA" sz="1600" dirty="0">
                          <a:effectLst/>
                          <a:latin typeface="Times New Roman"/>
                          <a:ea typeface="Times New Roman"/>
                          <a:cs typeface="Times New Roman"/>
                        </a:rPr>
                        <a:t>інфляції,</a:t>
                      </a:r>
                      <a:r>
                        <a:rPr lang="uk-UA" sz="1600" spc="-50" dirty="0">
                          <a:effectLst/>
                          <a:latin typeface="Times New Roman"/>
                          <a:ea typeface="Times New Roman"/>
                          <a:cs typeface="Times New Roman"/>
                        </a:rPr>
                        <a:t> </a:t>
                      </a:r>
                      <a:r>
                        <a:rPr lang="uk-UA" sz="1600" dirty="0">
                          <a:effectLst/>
                          <a:latin typeface="Times New Roman"/>
                          <a:ea typeface="Times New Roman"/>
                          <a:cs typeface="Times New Roman"/>
                        </a:rPr>
                        <a:t>обмінних </a:t>
                      </a:r>
                      <a:endParaRPr lang="uk-UA" sz="1600" dirty="0" smtClean="0">
                        <a:effectLst/>
                        <a:latin typeface="Times New Roman"/>
                        <a:ea typeface="Times New Roman"/>
                        <a:cs typeface="Times New Roman"/>
                      </a:endParaRPr>
                    </a:p>
                    <a:p>
                      <a:pPr marL="467995" indent="-433070">
                        <a:lnSpc>
                          <a:spcPts val="970"/>
                        </a:lnSpc>
                        <a:spcAft>
                          <a:spcPts val="0"/>
                        </a:spcAft>
                      </a:pPr>
                      <a:endParaRPr lang="uk-UA" sz="1600" dirty="0" smtClean="0">
                        <a:effectLst/>
                        <a:latin typeface="Times New Roman"/>
                        <a:ea typeface="Times New Roman"/>
                        <a:cs typeface="Times New Roman"/>
                      </a:endParaRPr>
                    </a:p>
                    <a:p>
                      <a:pPr marL="467995" indent="-433070">
                        <a:lnSpc>
                          <a:spcPts val="970"/>
                        </a:lnSpc>
                        <a:spcAft>
                          <a:spcPts val="0"/>
                        </a:spcAft>
                      </a:pPr>
                      <a:r>
                        <a:rPr lang="uk-UA" sz="1600" dirty="0" smtClean="0">
                          <a:effectLst/>
                          <a:latin typeface="Times New Roman"/>
                          <a:ea typeface="Times New Roman"/>
                          <a:cs typeface="Times New Roman"/>
                        </a:rPr>
                        <a:t>                 курсів </a:t>
                      </a:r>
                      <a:r>
                        <a:rPr lang="uk-UA" sz="1600" dirty="0">
                          <a:effectLst/>
                          <a:latin typeface="Times New Roman"/>
                          <a:ea typeface="Times New Roman"/>
                          <a:cs typeface="Times New Roman"/>
                        </a:rPr>
                        <a:t>тощо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475"/>
                        </a:spcBef>
                        <a:spcAft>
                          <a:spcPts val="0"/>
                        </a:spcAft>
                      </a:pPr>
                      <a:endParaRPr lang="uk-UA" sz="1600" dirty="0" smtClean="0">
                        <a:effectLst/>
                        <a:latin typeface="Times New Roman"/>
                        <a:ea typeface="Times New Roman"/>
                        <a:cs typeface="Times New Roman"/>
                      </a:endParaRPr>
                    </a:p>
                    <a:p>
                      <a:pPr marL="5715" marR="1270" algn="ctr">
                        <a:spcBef>
                          <a:spcPts val="475"/>
                        </a:spcBef>
                        <a:spcAft>
                          <a:spcPts val="0"/>
                        </a:spcAft>
                      </a:pPr>
                      <a:r>
                        <a:rPr lang="en-US" sz="1600" dirty="0" err="1" smtClean="0">
                          <a:effectLst/>
                          <a:latin typeface="Times New Roman"/>
                          <a:ea typeface="Times New Roman"/>
                          <a:cs typeface="Times New Roman"/>
                        </a:rPr>
                        <a:t>Структура</a:t>
                      </a:r>
                      <a:r>
                        <a:rPr lang="en-US" sz="1600" spc="-40" dirty="0" smtClean="0">
                          <a:effectLst/>
                          <a:latin typeface="Times New Roman"/>
                          <a:ea typeface="Times New Roman"/>
                          <a:cs typeface="Times New Roman"/>
                        </a:rPr>
                        <a:t> </a:t>
                      </a:r>
                      <a:r>
                        <a:rPr lang="en-US" sz="1600" spc="-10" dirty="0" err="1">
                          <a:effectLst/>
                          <a:latin typeface="Times New Roman"/>
                          <a:ea typeface="Times New Roman"/>
                          <a:cs typeface="Times New Roman"/>
                        </a:rPr>
                        <a:t>галузі</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spcBef>
                          <a:spcPts val="475"/>
                        </a:spcBef>
                        <a:spcAft>
                          <a:spcPts val="0"/>
                        </a:spcAft>
                      </a:pPr>
                      <a:endParaRPr lang="uk-UA" sz="1600" dirty="0" smtClean="0">
                        <a:effectLst/>
                        <a:latin typeface="Times New Roman"/>
                        <a:ea typeface="Times New Roman"/>
                        <a:cs typeface="Times New Roman"/>
                      </a:endParaRPr>
                    </a:p>
                    <a:p>
                      <a:pPr marL="3175" algn="ctr">
                        <a:spcBef>
                          <a:spcPts val="475"/>
                        </a:spcBef>
                        <a:spcAft>
                          <a:spcPts val="0"/>
                        </a:spcAft>
                      </a:pPr>
                      <a:r>
                        <a:rPr lang="en-US" sz="1600" dirty="0" err="1" smtClean="0">
                          <a:effectLst/>
                          <a:latin typeface="Times New Roman"/>
                          <a:ea typeface="Times New Roman"/>
                          <a:cs typeface="Times New Roman"/>
                        </a:rPr>
                        <a:t>Якість</a:t>
                      </a:r>
                      <a:r>
                        <a:rPr lang="en-US" sz="1600" spc="-25" dirty="0" smtClean="0">
                          <a:effectLst/>
                          <a:latin typeface="Times New Roman"/>
                          <a:ea typeface="Times New Roman"/>
                          <a:cs typeface="Times New Roman"/>
                        </a:rPr>
                        <a:t> </a:t>
                      </a:r>
                      <a:r>
                        <a:rPr lang="en-US" sz="1600" spc="-10" dirty="0" err="1">
                          <a:effectLst/>
                          <a:latin typeface="Times New Roman"/>
                          <a:ea typeface="Times New Roman"/>
                          <a:cs typeface="Times New Roman"/>
                        </a:rPr>
                        <a:t>управління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45">
                <a:tc>
                  <a:txBody>
                    <a:bodyPr/>
                    <a:lstStyle/>
                    <a:p>
                      <a:pPr marL="3810" marR="635" algn="ctr">
                        <a:lnSpc>
                          <a:spcPts val="855"/>
                        </a:lnSpc>
                        <a:spcAft>
                          <a:spcPts val="0"/>
                        </a:spcAft>
                      </a:pPr>
                      <a:endParaRPr lang="uk-UA" sz="1600" dirty="0" smtClean="0">
                        <a:effectLst/>
                        <a:latin typeface="Times New Roman"/>
                        <a:ea typeface="Times New Roman"/>
                        <a:cs typeface="Times New Roman"/>
                      </a:endParaRPr>
                    </a:p>
                    <a:p>
                      <a:pPr marL="3810" marR="635" algn="ctr">
                        <a:lnSpc>
                          <a:spcPts val="855"/>
                        </a:lnSpc>
                        <a:spcAft>
                          <a:spcPts val="0"/>
                        </a:spcAft>
                      </a:pPr>
                      <a:r>
                        <a:rPr lang="en-US" sz="1600" dirty="0" err="1" smtClean="0">
                          <a:effectLst/>
                          <a:latin typeface="Times New Roman"/>
                          <a:ea typeface="Times New Roman"/>
                          <a:cs typeface="Times New Roman"/>
                        </a:rPr>
                        <a:t>Зміна</a:t>
                      </a:r>
                      <a:r>
                        <a:rPr lang="en-US" sz="1600" spc="-50" dirty="0" smtClean="0">
                          <a:effectLst/>
                          <a:latin typeface="Times New Roman"/>
                          <a:ea typeface="Times New Roman"/>
                          <a:cs typeface="Times New Roman"/>
                        </a:rPr>
                        <a:t> </a:t>
                      </a:r>
                      <a:r>
                        <a:rPr lang="en-US" sz="1600" dirty="0" err="1">
                          <a:effectLst/>
                          <a:latin typeface="Times New Roman"/>
                          <a:ea typeface="Times New Roman"/>
                          <a:cs typeface="Times New Roman"/>
                        </a:rPr>
                        <a:t>фіскальної</a:t>
                      </a:r>
                      <a:r>
                        <a:rPr lang="en-US" sz="1600" spc="-45" dirty="0">
                          <a:effectLst/>
                          <a:latin typeface="Times New Roman"/>
                          <a:ea typeface="Times New Roman"/>
                          <a:cs typeface="Times New Roman"/>
                        </a:rPr>
                        <a:t> </a:t>
                      </a:r>
                      <a:r>
                        <a:rPr lang="en-US" sz="1600" spc="-10" dirty="0" err="1">
                          <a:effectLst/>
                          <a:latin typeface="Times New Roman"/>
                          <a:ea typeface="Times New Roman"/>
                          <a:cs typeface="Times New Roman"/>
                        </a:rPr>
                        <a:t>політики</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lnSpc>
                          <a:spcPts val="855"/>
                        </a:lnSpc>
                        <a:spcAft>
                          <a:spcPts val="0"/>
                        </a:spcAft>
                      </a:pPr>
                      <a:endParaRPr lang="uk-UA" sz="1600" spc="-10" dirty="0" smtClean="0">
                        <a:effectLst/>
                        <a:latin typeface="Times New Roman"/>
                        <a:ea typeface="Times New Roman"/>
                        <a:cs typeface="Times New Roman"/>
                      </a:endParaRPr>
                    </a:p>
                    <a:p>
                      <a:pPr marL="5715" algn="ctr">
                        <a:lnSpc>
                          <a:spcPts val="855"/>
                        </a:lnSpc>
                        <a:spcAft>
                          <a:spcPts val="0"/>
                        </a:spcAft>
                      </a:pPr>
                      <a:r>
                        <a:rPr lang="en-US" sz="1600" spc="-10" dirty="0" err="1" smtClean="0">
                          <a:effectLst/>
                          <a:latin typeface="Times New Roman"/>
                          <a:ea typeface="Times New Roman"/>
                          <a:cs typeface="Times New Roman"/>
                        </a:rPr>
                        <a:t>Конкуренція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855"/>
                        </a:lnSpc>
                        <a:spcAft>
                          <a:spcPts val="0"/>
                        </a:spcAft>
                      </a:pPr>
                      <a:endParaRPr lang="uk-UA" sz="1600" spc="-10" dirty="0" smtClean="0">
                        <a:effectLst/>
                        <a:latin typeface="Times New Roman"/>
                        <a:ea typeface="Times New Roman"/>
                        <a:cs typeface="Times New Roman"/>
                      </a:endParaRPr>
                    </a:p>
                    <a:p>
                      <a:pPr marL="3175" algn="ctr">
                        <a:lnSpc>
                          <a:spcPts val="855"/>
                        </a:lnSpc>
                        <a:spcAft>
                          <a:spcPts val="0"/>
                        </a:spcAft>
                      </a:pPr>
                      <a:r>
                        <a:rPr lang="en-US" sz="1600" spc="-10" dirty="0" err="1" smtClean="0">
                          <a:effectLst/>
                          <a:latin typeface="Times New Roman"/>
                          <a:ea typeface="Times New Roman"/>
                          <a:cs typeface="Times New Roman"/>
                        </a:rPr>
                        <a:t>Маркетинг</a:t>
                      </a:r>
                      <a:r>
                        <a:rPr lang="en-US" sz="1600" spc="35" dirty="0" smtClean="0">
                          <a:effectLst/>
                          <a:latin typeface="Times New Roman"/>
                          <a:ea typeface="Times New Roman"/>
                          <a:cs typeface="Times New Roman"/>
                        </a:rPr>
                        <a:t> </a:t>
                      </a:r>
                      <a:r>
                        <a:rPr lang="en-US" sz="1600" spc="-20" dirty="0" err="1">
                          <a:effectLst/>
                          <a:latin typeface="Times New Roman"/>
                          <a:ea typeface="Times New Roman"/>
                          <a:cs typeface="Times New Roman"/>
                        </a:rPr>
                        <a:t>тощо</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517">
                <a:tc>
                  <a:txBody>
                    <a:bodyPr/>
                    <a:lstStyle/>
                    <a:p>
                      <a:pPr marL="3810" algn="ctr">
                        <a:spcBef>
                          <a:spcPts val="465"/>
                        </a:spcBef>
                        <a:spcAft>
                          <a:spcPts val="0"/>
                        </a:spcAft>
                      </a:pPr>
                      <a:endParaRPr lang="uk-UA" sz="1600" spc="-10" dirty="0" smtClean="0">
                        <a:effectLst/>
                        <a:latin typeface="Times New Roman"/>
                        <a:ea typeface="Times New Roman"/>
                        <a:cs typeface="Times New Roman"/>
                      </a:endParaRPr>
                    </a:p>
                    <a:p>
                      <a:pPr marL="3810" algn="ctr">
                        <a:spcBef>
                          <a:spcPts val="465"/>
                        </a:spcBef>
                        <a:spcAft>
                          <a:spcPts val="0"/>
                        </a:spcAft>
                      </a:pPr>
                      <a:r>
                        <a:rPr lang="en-US" sz="1600" spc="-10" dirty="0" err="1" smtClean="0">
                          <a:effectLst/>
                          <a:latin typeface="Times New Roman"/>
                          <a:ea typeface="Times New Roman"/>
                          <a:cs typeface="Times New Roman"/>
                        </a:rPr>
                        <a:t>Безробіття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465"/>
                        </a:spcBef>
                        <a:spcAft>
                          <a:spcPts val="0"/>
                        </a:spcAft>
                      </a:pPr>
                      <a:endParaRPr lang="uk-UA" sz="1600" dirty="0" smtClean="0">
                        <a:effectLst/>
                        <a:latin typeface="Times New Roman"/>
                        <a:ea typeface="Times New Roman"/>
                        <a:cs typeface="Times New Roman"/>
                      </a:endParaRPr>
                    </a:p>
                    <a:p>
                      <a:pPr marL="5715" algn="ctr">
                        <a:spcBef>
                          <a:spcPts val="465"/>
                        </a:spcBef>
                        <a:spcAft>
                          <a:spcPts val="0"/>
                        </a:spcAft>
                      </a:pPr>
                      <a:r>
                        <a:rPr lang="en-US" sz="1600" dirty="0" err="1" smtClean="0">
                          <a:effectLst/>
                          <a:latin typeface="Times New Roman"/>
                          <a:ea typeface="Times New Roman"/>
                          <a:cs typeface="Times New Roman"/>
                        </a:rPr>
                        <a:t>Рівень</a:t>
                      </a:r>
                      <a:r>
                        <a:rPr lang="en-US" sz="1600" spc="-30" dirty="0" smtClean="0">
                          <a:effectLst/>
                          <a:latin typeface="Times New Roman"/>
                          <a:ea typeface="Times New Roman"/>
                          <a:cs typeface="Times New Roman"/>
                        </a:rPr>
                        <a:t> </a:t>
                      </a:r>
                      <a:r>
                        <a:rPr lang="en-US" sz="1600" spc="-10" dirty="0" err="1">
                          <a:effectLst/>
                          <a:latin typeface="Times New Roman"/>
                          <a:ea typeface="Times New Roman"/>
                          <a:cs typeface="Times New Roman"/>
                        </a:rPr>
                        <a:t>витрат</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7215" marR="154940" indent="-415925">
                        <a:lnSpc>
                          <a:spcPts val="970"/>
                        </a:lnSpc>
                        <a:spcAft>
                          <a:spcPts val="0"/>
                        </a:spcAft>
                      </a:pPr>
                      <a:endParaRPr lang="uk-UA" sz="1600" dirty="0" smtClean="0">
                        <a:effectLst/>
                        <a:latin typeface="Times New Roman"/>
                        <a:ea typeface="Times New Roman"/>
                        <a:cs typeface="Times New Roman"/>
                      </a:endParaRPr>
                    </a:p>
                    <a:p>
                      <a:pPr marL="577215" marR="154940" indent="-415925">
                        <a:lnSpc>
                          <a:spcPts val="970"/>
                        </a:lnSpc>
                        <a:spcAft>
                          <a:spcPts val="0"/>
                        </a:spcAft>
                      </a:pPr>
                      <a:endParaRPr lang="uk-UA" sz="1600" dirty="0" smtClean="0">
                        <a:effectLst/>
                        <a:latin typeface="Times New Roman"/>
                        <a:ea typeface="Times New Roman"/>
                        <a:cs typeface="Times New Roman"/>
                      </a:endParaRPr>
                    </a:p>
                    <a:p>
                      <a:pPr marL="577215" marR="154940" indent="-415925">
                        <a:lnSpc>
                          <a:spcPts val="970"/>
                        </a:lnSpc>
                        <a:spcAft>
                          <a:spcPts val="0"/>
                        </a:spcAft>
                      </a:pPr>
                      <a:r>
                        <a:rPr lang="uk-UA" sz="1600" dirty="0" smtClean="0">
                          <a:effectLst/>
                          <a:latin typeface="Times New Roman"/>
                          <a:ea typeface="Times New Roman"/>
                          <a:cs typeface="Times New Roman"/>
                        </a:rPr>
                        <a:t>     </a:t>
                      </a:r>
                      <a:r>
                        <a:rPr lang="en-US" sz="1600" dirty="0" err="1" smtClean="0">
                          <a:effectLst/>
                          <a:latin typeface="Times New Roman"/>
                          <a:ea typeface="Times New Roman"/>
                          <a:cs typeface="Times New Roman"/>
                        </a:rPr>
                        <a:t>Фінансовий</a:t>
                      </a:r>
                      <a:r>
                        <a:rPr lang="en-US" sz="1600" spc="-55" dirty="0" smtClean="0">
                          <a:effectLst/>
                          <a:latin typeface="Times New Roman"/>
                          <a:ea typeface="Times New Roman"/>
                          <a:cs typeface="Times New Roman"/>
                        </a:rPr>
                        <a:t> </a:t>
                      </a:r>
                      <a:r>
                        <a:rPr lang="en-US" sz="1600" dirty="0" err="1">
                          <a:effectLst/>
                          <a:latin typeface="Times New Roman"/>
                          <a:ea typeface="Times New Roman"/>
                          <a:cs typeface="Times New Roman"/>
                        </a:rPr>
                        <a:t>та</a:t>
                      </a:r>
                      <a:r>
                        <a:rPr lang="en-US" sz="1600" spc="-55" dirty="0">
                          <a:effectLst/>
                          <a:latin typeface="Times New Roman"/>
                          <a:ea typeface="Times New Roman"/>
                          <a:cs typeface="Times New Roman"/>
                        </a:rPr>
                        <a:t> </a:t>
                      </a:r>
                      <a:r>
                        <a:rPr lang="en-US" sz="1600" dirty="0" err="1">
                          <a:effectLst/>
                          <a:latin typeface="Times New Roman"/>
                          <a:ea typeface="Times New Roman"/>
                          <a:cs typeface="Times New Roman"/>
                        </a:rPr>
                        <a:t>операційний</a:t>
                      </a:r>
                      <a:r>
                        <a:rPr lang="en-US" sz="1600" dirty="0">
                          <a:effectLst/>
                          <a:latin typeface="Times New Roman"/>
                          <a:ea typeface="Times New Roman"/>
                          <a:cs typeface="Times New Roman"/>
                        </a:rPr>
                        <a:t> </a:t>
                      </a:r>
                      <a:endParaRPr lang="uk-UA" sz="1600" dirty="0" smtClean="0">
                        <a:effectLst/>
                        <a:latin typeface="Times New Roman"/>
                        <a:ea typeface="Times New Roman"/>
                        <a:cs typeface="Times New Roman"/>
                      </a:endParaRPr>
                    </a:p>
                    <a:p>
                      <a:pPr marL="577215" marR="154940" indent="-415925">
                        <a:lnSpc>
                          <a:spcPts val="970"/>
                        </a:lnSpc>
                        <a:spcAft>
                          <a:spcPts val="0"/>
                        </a:spcAft>
                      </a:pPr>
                      <a:endParaRPr lang="uk-UA" sz="1600" spc="-10" dirty="0" smtClean="0">
                        <a:effectLst/>
                        <a:latin typeface="Times New Roman"/>
                        <a:ea typeface="Times New Roman"/>
                        <a:cs typeface="Times New Roman"/>
                      </a:endParaRPr>
                    </a:p>
                    <a:p>
                      <a:pPr marL="577215" marR="154940" indent="-415925">
                        <a:lnSpc>
                          <a:spcPts val="970"/>
                        </a:lnSpc>
                        <a:spcAft>
                          <a:spcPts val="0"/>
                        </a:spcAft>
                      </a:pPr>
                      <a:r>
                        <a:rPr lang="uk-UA" sz="1600" spc="-10" dirty="0" smtClean="0">
                          <a:effectLst/>
                          <a:latin typeface="Times New Roman"/>
                          <a:ea typeface="Times New Roman"/>
                          <a:cs typeface="Times New Roman"/>
                        </a:rPr>
                        <a:t>                      </a:t>
                      </a:r>
                      <a:r>
                        <a:rPr lang="en-US" sz="1600" spc="-10" dirty="0" err="1" smtClean="0">
                          <a:effectLst/>
                          <a:latin typeface="Times New Roman"/>
                          <a:ea typeface="Times New Roman"/>
                          <a:cs typeface="Times New Roman"/>
                        </a:rPr>
                        <a:t>леверидж</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4262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Двосторонній</a:t>
            </a:r>
            <a:r>
              <a:rPr lang="ru-RU" dirty="0" smtClean="0"/>
              <a:t> </a:t>
            </a:r>
            <a:r>
              <a:rPr lang="ru-RU" dirty="0" err="1"/>
              <a:t>ринковий</a:t>
            </a:r>
            <a:r>
              <a:rPr lang="ru-RU" dirty="0"/>
              <a:t> курс </a:t>
            </a:r>
            <a:r>
              <a:rPr lang="ru-RU" dirty="0" err="1"/>
              <a:t>або</a:t>
            </a:r>
            <a:r>
              <a:rPr lang="ru-RU" dirty="0"/>
              <a:t> </a:t>
            </a:r>
            <a:r>
              <a:rPr lang="ru-RU" dirty="0" err="1"/>
              <a:t>біржове</a:t>
            </a:r>
            <a:r>
              <a:rPr lang="ru-RU" dirty="0"/>
              <a:t> </a:t>
            </a:r>
            <a:r>
              <a:rPr lang="ru-RU" dirty="0" err="1" smtClean="0"/>
              <a:t>котирування</a:t>
            </a:r>
            <a:endParaRPr lang="uk-UA" dirty="0"/>
          </a:p>
        </p:txBody>
      </p:sp>
      <p:sp>
        <p:nvSpPr>
          <p:cNvPr id="3" name="Объект 2"/>
          <p:cNvSpPr>
            <a:spLocks noGrp="1"/>
          </p:cNvSpPr>
          <p:nvPr>
            <p:ph sz="quarter" idx="2"/>
          </p:nvPr>
        </p:nvSpPr>
        <p:spPr/>
        <p:txBody>
          <a:bodyPr/>
          <a:lstStyle/>
          <a:p>
            <a:pPr marL="0" indent="0">
              <a:buNone/>
            </a:pPr>
            <a:r>
              <a:rPr lang="ru-RU" dirty="0" smtClean="0"/>
              <a:t>- </a:t>
            </a:r>
            <a:r>
              <a:rPr lang="ru-RU" dirty="0" err="1" smtClean="0"/>
              <a:t>це</a:t>
            </a:r>
            <a:r>
              <a:rPr lang="ru-RU" dirty="0" smtClean="0"/>
              <a:t> </a:t>
            </a:r>
            <a:r>
              <a:rPr lang="ru-RU" dirty="0"/>
              <a:t>попит на </a:t>
            </a:r>
            <a:r>
              <a:rPr lang="ru-RU" dirty="0" err="1"/>
              <a:t>цінний</a:t>
            </a:r>
            <a:r>
              <a:rPr lang="ru-RU" dirty="0"/>
              <a:t> </a:t>
            </a:r>
            <a:r>
              <a:rPr lang="ru-RU" dirty="0" err="1"/>
              <a:t>папір</a:t>
            </a:r>
            <a:r>
              <a:rPr lang="ru-RU" dirty="0"/>
              <a:t> (</a:t>
            </a:r>
            <a:r>
              <a:rPr lang="ru-RU" dirty="0" err="1"/>
              <a:t>ціна</a:t>
            </a:r>
            <a:r>
              <a:rPr lang="ru-RU" dirty="0"/>
              <a:t>, за </a:t>
            </a:r>
            <a:r>
              <a:rPr lang="ru-RU" dirty="0" err="1"/>
              <a:t>якою</a:t>
            </a:r>
            <a:r>
              <a:rPr lang="ru-RU" dirty="0"/>
              <a:t> </a:t>
            </a:r>
            <a:r>
              <a:rPr lang="ru-RU" dirty="0" err="1" smtClean="0"/>
              <a:t>бажають</a:t>
            </a:r>
            <a:r>
              <a:rPr lang="ru-RU" dirty="0" smtClean="0"/>
              <a:t> </a:t>
            </a:r>
            <a:r>
              <a:rPr lang="ru-RU" dirty="0" err="1"/>
              <a:t>придбати</a:t>
            </a:r>
            <a:r>
              <a:rPr lang="ru-RU" dirty="0"/>
              <a:t> </a:t>
            </a:r>
            <a:r>
              <a:rPr lang="ru-RU" dirty="0" err="1"/>
              <a:t>акцію</a:t>
            </a:r>
            <a:r>
              <a:rPr lang="ru-RU" dirty="0"/>
              <a:t>) – </a:t>
            </a:r>
            <a:r>
              <a:rPr lang="ru-RU" b="1" i="1" u="sng" dirty="0"/>
              <a:t>«</a:t>
            </a:r>
            <a:r>
              <a:rPr lang="ru-RU" b="1" i="1" u="sng" dirty="0" err="1"/>
              <a:t>бід</a:t>
            </a:r>
            <a:r>
              <a:rPr lang="ru-RU" b="1" i="1" u="sng" dirty="0"/>
              <a:t>»</a:t>
            </a:r>
            <a:endParaRPr lang="uk-UA" b="1" i="1" u="sng" dirty="0"/>
          </a:p>
        </p:txBody>
      </p:sp>
      <p:sp>
        <p:nvSpPr>
          <p:cNvPr id="4" name="Объект 3"/>
          <p:cNvSpPr>
            <a:spLocks noGrp="1"/>
          </p:cNvSpPr>
          <p:nvPr>
            <p:ph sz="quarter" idx="4"/>
          </p:nvPr>
        </p:nvSpPr>
        <p:spPr/>
        <p:txBody>
          <a:bodyPr/>
          <a:lstStyle/>
          <a:p>
            <a:pPr marL="0" indent="0">
              <a:buNone/>
            </a:pPr>
            <a:r>
              <a:rPr lang="ru-RU" dirty="0"/>
              <a:t>– </a:t>
            </a:r>
            <a:r>
              <a:rPr lang="ru-RU" dirty="0" err="1"/>
              <a:t>ціна</a:t>
            </a:r>
            <a:r>
              <a:rPr lang="ru-RU" dirty="0"/>
              <a:t> </a:t>
            </a:r>
            <a:r>
              <a:rPr lang="ru-RU" dirty="0" err="1"/>
              <a:t>пропозиції</a:t>
            </a:r>
            <a:r>
              <a:rPr lang="ru-RU" dirty="0"/>
              <a:t> </a:t>
            </a:r>
            <a:r>
              <a:rPr lang="ru-RU" b="1" i="1" u="sng" dirty="0"/>
              <a:t>(</a:t>
            </a:r>
            <a:r>
              <a:rPr lang="ru-RU" b="1" i="1" u="sng" dirty="0" err="1" smtClean="0"/>
              <a:t>офер</a:t>
            </a:r>
            <a:r>
              <a:rPr lang="ru-RU" b="1" i="1" u="sng" dirty="0" smtClean="0"/>
              <a:t>) </a:t>
            </a:r>
            <a:r>
              <a:rPr lang="ru-RU" dirty="0" err="1"/>
              <a:t>або</a:t>
            </a:r>
            <a:r>
              <a:rPr lang="ru-RU" dirty="0"/>
              <a:t> </a:t>
            </a:r>
            <a:r>
              <a:rPr lang="ru-RU" b="1" i="1" u="sng" dirty="0"/>
              <a:t>«</a:t>
            </a:r>
            <a:r>
              <a:rPr lang="ru-RU" b="1" i="1" u="sng" dirty="0" err="1"/>
              <a:t>аск</a:t>
            </a:r>
            <a:r>
              <a:rPr lang="ru-RU" b="1" i="1" u="sng" dirty="0" smtClean="0"/>
              <a:t>»</a:t>
            </a:r>
          </a:p>
          <a:p>
            <a:pPr marL="0" indent="0">
              <a:buNone/>
            </a:pPr>
            <a:endParaRPr lang="uk-UA" b="1" i="1" u="sng" dirty="0"/>
          </a:p>
        </p:txBody>
      </p:sp>
      <p:sp>
        <p:nvSpPr>
          <p:cNvPr id="5" name="Текст 4"/>
          <p:cNvSpPr>
            <a:spLocks noGrp="1"/>
          </p:cNvSpPr>
          <p:nvPr>
            <p:ph type="body" sz="quarter" idx="1"/>
          </p:nvPr>
        </p:nvSpPr>
        <p:spPr/>
        <p:txBody>
          <a:bodyPr/>
          <a:lstStyle/>
          <a:p>
            <a:pPr algn="ctr"/>
            <a:r>
              <a:rPr lang="uk-UA" dirty="0"/>
              <a:t>Ліва сторона котирування </a:t>
            </a:r>
          </a:p>
        </p:txBody>
      </p:sp>
      <p:sp>
        <p:nvSpPr>
          <p:cNvPr id="6" name="Текст 5"/>
          <p:cNvSpPr>
            <a:spLocks noGrp="1"/>
          </p:cNvSpPr>
          <p:nvPr>
            <p:ph type="body" sz="quarter" idx="3"/>
          </p:nvPr>
        </p:nvSpPr>
        <p:spPr/>
        <p:txBody>
          <a:bodyPr/>
          <a:lstStyle/>
          <a:p>
            <a:pPr algn="ctr"/>
            <a:r>
              <a:rPr lang="uk-UA" dirty="0" smtClean="0"/>
              <a:t>Права сторона котирування</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356992"/>
            <a:ext cx="43204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17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1143000"/>
          </a:xfrm>
        </p:spPr>
        <p:txBody>
          <a:bodyPr/>
          <a:lstStyle/>
          <a:p>
            <a:pPr algn="ctr"/>
            <a:r>
              <a:rPr lang="uk-UA" dirty="0" smtClean="0"/>
              <a:t>Приклади індексів цінних паперів за країнами</a:t>
            </a:r>
            <a:endParaRPr lang="uk-UA" dirty="0"/>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3403074595"/>
              </p:ext>
            </p:extLst>
          </p:nvPr>
        </p:nvGraphicFramePr>
        <p:xfrm>
          <a:off x="539552" y="1844820"/>
          <a:ext cx="7992888" cy="4032454"/>
        </p:xfrm>
        <a:graphic>
          <a:graphicData uri="http://schemas.openxmlformats.org/drawingml/2006/table">
            <a:tbl>
              <a:tblPr firstRow="1" firstCol="1" lastRow="1" lastCol="1" bandRow="1" bandCol="1"/>
              <a:tblGrid>
                <a:gridCol w="1265238"/>
                <a:gridCol w="1855137"/>
                <a:gridCol w="2233186"/>
                <a:gridCol w="2639327"/>
              </a:tblGrid>
              <a:tr h="407841">
                <a:tc>
                  <a:txBody>
                    <a:bodyPr/>
                    <a:lstStyle/>
                    <a:p>
                      <a:pPr marL="184785" algn="l">
                        <a:lnSpc>
                          <a:spcPts val="920"/>
                        </a:lnSpc>
                        <a:spcBef>
                          <a:spcPts val="40"/>
                        </a:spcBef>
                        <a:spcAft>
                          <a:spcPts val="0"/>
                        </a:spcAft>
                      </a:pPr>
                      <a:endParaRPr lang="uk-UA" sz="1600" b="1" spc="-10" dirty="0" smtClean="0">
                        <a:effectLst/>
                        <a:latin typeface="Times New Roman"/>
                        <a:ea typeface="Times New Roman"/>
                        <a:cs typeface="Times New Roman"/>
                      </a:endParaRPr>
                    </a:p>
                    <a:p>
                      <a:pPr marL="184785" algn="l">
                        <a:lnSpc>
                          <a:spcPts val="920"/>
                        </a:lnSpc>
                        <a:spcBef>
                          <a:spcPts val="40"/>
                        </a:spcBef>
                        <a:spcAft>
                          <a:spcPts val="0"/>
                        </a:spcAft>
                      </a:pPr>
                      <a:r>
                        <a:rPr lang="uk-UA" sz="1600" b="1" spc="-10" dirty="0" smtClean="0">
                          <a:effectLst/>
                          <a:latin typeface="Times New Roman"/>
                          <a:ea typeface="Times New Roman"/>
                          <a:cs typeface="Times New Roman"/>
                        </a:rPr>
                        <a:t>  </a:t>
                      </a:r>
                      <a:r>
                        <a:rPr lang="en-US" sz="1600" b="1" spc="-10" dirty="0" err="1" smtClean="0">
                          <a:effectLst/>
                          <a:latin typeface="Times New Roman"/>
                          <a:ea typeface="Times New Roman"/>
                          <a:cs typeface="Times New Roman"/>
                        </a:rPr>
                        <a:t>Індекс</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32740" algn="l">
                        <a:lnSpc>
                          <a:spcPts val="920"/>
                        </a:lnSpc>
                        <a:spcBef>
                          <a:spcPts val="40"/>
                        </a:spcBef>
                        <a:spcAft>
                          <a:spcPts val="0"/>
                        </a:spcAft>
                      </a:pPr>
                      <a:endParaRPr lang="uk-UA" sz="1600" b="1" spc="-10" dirty="0" smtClean="0">
                        <a:effectLst/>
                        <a:latin typeface="Times New Roman"/>
                        <a:ea typeface="Times New Roman"/>
                        <a:cs typeface="Times New Roman"/>
                      </a:endParaRPr>
                    </a:p>
                    <a:p>
                      <a:pPr marL="332740" algn="l">
                        <a:lnSpc>
                          <a:spcPts val="920"/>
                        </a:lnSpc>
                        <a:spcBef>
                          <a:spcPts val="40"/>
                        </a:spcBef>
                        <a:spcAft>
                          <a:spcPts val="0"/>
                        </a:spcAft>
                      </a:pPr>
                      <a:r>
                        <a:rPr lang="uk-UA" sz="1600" b="1" spc="-10" baseline="0" dirty="0" smtClean="0">
                          <a:effectLst/>
                          <a:latin typeface="Times New Roman"/>
                          <a:ea typeface="Times New Roman"/>
                          <a:cs typeface="Times New Roman"/>
                        </a:rPr>
                        <a:t>  </a:t>
                      </a:r>
                      <a:r>
                        <a:rPr lang="en-US" sz="1600" b="1" spc="-10" dirty="0" err="1" smtClean="0">
                          <a:effectLst/>
                          <a:latin typeface="Times New Roman"/>
                          <a:ea typeface="Times New Roman"/>
                          <a:cs typeface="Times New Roman"/>
                        </a:rPr>
                        <a:t>Країна</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445" marR="1905" algn="ctr">
                        <a:lnSpc>
                          <a:spcPts val="920"/>
                        </a:lnSpc>
                        <a:spcBef>
                          <a:spcPts val="40"/>
                        </a:spcBef>
                        <a:spcAft>
                          <a:spcPts val="0"/>
                        </a:spcAft>
                      </a:pPr>
                      <a:endParaRPr lang="uk-UA" sz="1600" b="1" dirty="0" smtClean="0">
                        <a:effectLst/>
                        <a:latin typeface="Times New Roman"/>
                        <a:ea typeface="Times New Roman"/>
                        <a:cs typeface="Times New Roman"/>
                      </a:endParaRPr>
                    </a:p>
                    <a:p>
                      <a:pPr marL="4445" marR="1905" algn="ctr">
                        <a:lnSpc>
                          <a:spcPts val="920"/>
                        </a:lnSpc>
                        <a:spcBef>
                          <a:spcPts val="40"/>
                        </a:spcBef>
                        <a:spcAft>
                          <a:spcPts val="0"/>
                        </a:spcAft>
                      </a:pPr>
                      <a:r>
                        <a:rPr lang="en-US" sz="1600" b="1" dirty="0" err="1" smtClean="0">
                          <a:effectLst/>
                          <a:latin typeface="Times New Roman"/>
                          <a:ea typeface="Times New Roman"/>
                          <a:cs typeface="Times New Roman"/>
                        </a:rPr>
                        <a:t>Спосіб</a:t>
                      </a:r>
                      <a:r>
                        <a:rPr lang="en-US" sz="1600" b="1" spc="-35" dirty="0" smtClean="0">
                          <a:effectLst/>
                          <a:latin typeface="Times New Roman"/>
                          <a:ea typeface="Times New Roman"/>
                          <a:cs typeface="Times New Roman"/>
                        </a:rPr>
                        <a:t> </a:t>
                      </a:r>
                      <a:r>
                        <a:rPr lang="en-US" sz="1600" b="1" spc="-10" dirty="0" err="1">
                          <a:effectLst/>
                          <a:latin typeface="Times New Roman"/>
                          <a:ea typeface="Times New Roman"/>
                          <a:cs typeface="Times New Roman"/>
                        </a:rPr>
                        <a:t>зважування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175" algn="ctr">
                        <a:lnSpc>
                          <a:spcPts val="920"/>
                        </a:lnSpc>
                        <a:spcBef>
                          <a:spcPts val="40"/>
                        </a:spcBef>
                        <a:spcAft>
                          <a:spcPts val="0"/>
                        </a:spcAft>
                      </a:pPr>
                      <a:endParaRPr lang="uk-UA" sz="1600" b="1" dirty="0" smtClean="0">
                        <a:effectLst/>
                        <a:latin typeface="Times New Roman"/>
                        <a:ea typeface="Times New Roman"/>
                        <a:cs typeface="Times New Roman"/>
                      </a:endParaRPr>
                    </a:p>
                    <a:p>
                      <a:pPr marL="3175" algn="ctr">
                        <a:lnSpc>
                          <a:spcPts val="920"/>
                        </a:lnSpc>
                        <a:spcBef>
                          <a:spcPts val="40"/>
                        </a:spcBef>
                        <a:spcAft>
                          <a:spcPts val="0"/>
                        </a:spcAft>
                      </a:pPr>
                      <a:r>
                        <a:rPr lang="en-US" sz="1600" b="1" dirty="0" err="1" smtClean="0">
                          <a:effectLst/>
                          <a:latin typeface="Times New Roman"/>
                          <a:ea typeface="Times New Roman"/>
                          <a:cs typeface="Times New Roman"/>
                        </a:rPr>
                        <a:t>Метод</a:t>
                      </a:r>
                      <a:r>
                        <a:rPr lang="en-US" sz="1600" b="1" spc="-35" dirty="0" smtClean="0">
                          <a:effectLst/>
                          <a:latin typeface="Times New Roman"/>
                          <a:ea typeface="Times New Roman"/>
                          <a:cs typeface="Times New Roman"/>
                        </a:rPr>
                        <a:t> </a:t>
                      </a:r>
                      <a:r>
                        <a:rPr lang="en-US" sz="1600" b="1" spc="-10" dirty="0" err="1">
                          <a:effectLst/>
                          <a:latin typeface="Times New Roman"/>
                          <a:ea typeface="Times New Roman"/>
                          <a:cs typeface="Times New Roman"/>
                        </a:rPr>
                        <a:t>розрахунків</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7841">
                <a:tc>
                  <a:txBody>
                    <a:bodyPr/>
                    <a:lstStyle/>
                    <a:p>
                      <a:pPr marL="20955" algn="l">
                        <a:lnSpc>
                          <a:spcPts val="930"/>
                        </a:lnSpc>
                        <a:spcBef>
                          <a:spcPts val="35"/>
                        </a:spcBef>
                        <a:spcAft>
                          <a:spcPts val="0"/>
                        </a:spcAft>
                      </a:pPr>
                      <a:endParaRPr lang="uk-UA" sz="1600" dirty="0" smtClean="0">
                        <a:effectLst/>
                        <a:latin typeface="Times New Roman"/>
                        <a:ea typeface="Times New Roman"/>
                        <a:cs typeface="Times New Roman"/>
                      </a:endParaRPr>
                    </a:p>
                    <a:p>
                      <a:pPr marL="20955" algn="l">
                        <a:lnSpc>
                          <a:spcPts val="930"/>
                        </a:lnSpc>
                        <a:spcBef>
                          <a:spcPts val="35"/>
                        </a:spcBef>
                        <a:spcAft>
                          <a:spcPts val="0"/>
                        </a:spcAft>
                      </a:pPr>
                      <a:r>
                        <a:rPr lang="uk-UA" sz="1600" dirty="0" smtClean="0">
                          <a:effectLst/>
                          <a:latin typeface="Times New Roman"/>
                          <a:ea typeface="Times New Roman"/>
                          <a:cs typeface="Times New Roman"/>
                        </a:rPr>
                        <a:t>   </a:t>
                      </a:r>
                      <a:r>
                        <a:rPr lang="en-US" sz="1600" dirty="0" smtClean="0">
                          <a:effectLst/>
                          <a:latin typeface="Times New Roman"/>
                          <a:ea typeface="Times New Roman"/>
                          <a:cs typeface="Times New Roman"/>
                        </a:rPr>
                        <a:t>AEX</a:t>
                      </a:r>
                      <a:r>
                        <a:rPr lang="en-US" sz="1600" spc="-30" dirty="0" smtClean="0">
                          <a:effectLst/>
                          <a:latin typeface="Times New Roman"/>
                          <a:ea typeface="Times New Roman"/>
                          <a:cs typeface="Times New Roman"/>
                        </a:rPr>
                        <a:t> </a:t>
                      </a:r>
                      <a:r>
                        <a:rPr lang="en-US" sz="1600" spc="-10" dirty="0">
                          <a:effectLst/>
                          <a:latin typeface="Times New Roman"/>
                          <a:ea typeface="Times New Roman"/>
                          <a:cs typeface="Times New Roman"/>
                        </a:rPr>
                        <a:t>index</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930"/>
                        </a:lnSpc>
                        <a:spcBef>
                          <a:spcPts val="35"/>
                        </a:spcBef>
                        <a:spcAft>
                          <a:spcPts val="0"/>
                        </a:spcAft>
                      </a:pPr>
                      <a:endParaRPr lang="uk-UA" sz="1600" spc="-10" dirty="0" smtClean="0">
                        <a:effectLst/>
                        <a:latin typeface="Times New Roman"/>
                        <a:ea typeface="Times New Roman"/>
                        <a:cs typeface="Times New Roman"/>
                      </a:endParaRPr>
                    </a:p>
                    <a:p>
                      <a:pPr marL="20320" algn="l">
                        <a:lnSpc>
                          <a:spcPts val="930"/>
                        </a:lnSpc>
                        <a:spcBef>
                          <a:spcPts val="35"/>
                        </a:spcBef>
                        <a:spcAft>
                          <a:spcPts val="0"/>
                        </a:spcAft>
                      </a:pPr>
                      <a:r>
                        <a:rPr lang="uk-UA" sz="1600" spc="-10" dirty="0" smtClean="0">
                          <a:effectLst/>
                          <a:latin typeface="Times New Roman"/>
                          <a:ea typeface="Times New Roman"/>
                          <a:cs typeface="Times New Roman"/>
                        </a:rPr>
                        <a:t>   </a:t>
                      </a:r>
                      <a:r>
                        <a:rPr lang="en-US" sz="1600" spc="-10" dirty="0" err="1" smtClean="0">
                          <a:effectLst/>
                          <a:latin typeface="Times New Roman"/>
                          <a:ea typeface="Times New Roman"/>
                          <a:cs typeface="Times New Roman"/>
                        </a:rPr>
                        <a:t>Нідерланди</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930"/>
                        </a:lnSpc>
                        <a:spcBef>
                          <a:spcPts val="35"/>
                        </a:spcBef>
                        <a:spcAft>
                          <a:spcPts val="0"/>
                        </a:spcAft>
                      </a:pPr>
                      <a:endParaRPr lang="uk-UA" sz="1600" dirty="0" smtClean="0">
                        <a:effectLst/>
                        <a:latin typeface="Times New Roman"/>
                        <a:ea typeface="Times New Roman"/>
                        <a:cs typeface="Times New Roman"/>
                      </a:endParaRPr>
                    </a:p>
                    <a:p>
                      <a:pPr marL="4445" algn="ctr">
                        <a:lnSpc>
                          <a:spcPts val="930"/>
                        </a:lnSpc>
                        <a:spcBef>
                          <a:spcPts val="35"/>
                        </a:spcBef>
                        <a:spcAft>
                          <a:spcPts val="0"/>
                        </a:spcAft>
                      </a:pPr>
                      <a:r>
                        <a:rPr lang="en-US" sz="1600" dirty="0" err="1" smtClean="0">
                          <a:effectLst/>
                          <a:latin typeface="Times New Roman"/>
                          <a:ea typeface="Times New Roman"/>
                          <a:cs typeface="Times New Roman"/>
                        </a:rPr>
                        <a:t>За</a:t>
                      </a:r>
                      <a:r>
                        <a:rPr lang="en-US" sz="1600" spc="-20" dirty="0" smtClean="0">
                          <a:effectLst/>
                          <a:latin typeface="Times New Roman"/>
                          <a:ea typeface="Times New Roman"/>
                          <a:cs typeface="Times New Roman"/>
                        </a:rPr>
                        <a:t> </a:t>
                      </a:r>
                      <a:r>
                        <a:rPr lang="en-US" sz="1600" spc="-10" dirty="0" err="1">
                          <a:effectLst/>
                          <a:latin typeface="Times New Roman"/>
                          <a:ea typeface="Times New Roman"/>
                          <a:cs typeface="Times New Roman"/>
                        </a:rPr>
                        <a:t>капіталізацією</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635" algn="ctr">
                        <a:lnSpc>
                          <a:spcPts val="930"/>
                        </a:lnSpc>
                        <a:spcBef>
                          <a:spcPts val="35"/>
                        </a:spcBef>
                        <a:spcAft>
                          <a:spcPts val="0"/>
                        </a:spcAft>
                      </a:pPr>
                      <a:endParaRPr lang="uk-UA" sz="1600" dirty="0" smtClean="0">
                        <a:effectLst/>
                        <a:latin typeface="Times New Roman"/>
                        <a:ea typeface="Times New Roman"/>
                        <a:cs typeface="Times New Roman"/>
                      </a:endParaRPr>
                    </a:p>
                    <a:p>
                      <a:pPr marL="3175" marR="635" algn="ctr">
                        <a:lnSpc>
                          <a:spcPts val="930"/>
                        </a:lnSpc>
                        <a:spcBef>
                          <a:spcPts val="35"/>
                        </a:spcBef>
                        <a:spcAft>
                          <a:spcPts val="0"/>
                        </a:spcAft>
                      </a:pPr>
                      <a:r>
                        <a:rPr lang="en-US" sz="1600" dirty="0" err="1" smtClean="0">
                          <a:effectLst/>
                          <a:latin typeface="Times New Roman"/>
                          <a:ea typeface="Times New Roman"/>
                          <a:cs typeface="Times New Roman"/>
                        </a:rPr>
                        <a:t>Середнє</a:t>
                      </a:r>
                      <a:r>
                        <a:rPr lang="en-US" sz="1600" spc="-50" dirty="0" smtClean="0">
                          <a:effectLst/>
                          <a:latin typeface="Times New Roman"/>
                          <a:ea typeface="Times New Roman"/>
                          <a:cs typeface="Times New Roman"/>
                        </a:rPr>
                        <a:t> </a:t>
                      </a:r>
                      <a:r>
                        <a:rPr lang="en-US" sz="1600" spc="-10" dirty="0" err="1">
                          <a:effectLst/>
                          <a:latin typeface="Times New Roman"/>
                          <a:ea typeface="Times New Roman"/>
                          <a:cs typeface="Times New Roman"/>
                        </a:rPr>
                        <a:t>зважене</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11">
                <a:tc>
                  <a:txBody>
                    <a:bodyPr/>
                    <a:lstStyle/>
                    <a:p>
                      <a:pPr marL="20955" algn="l">
                        <a:lnSpc>
                          <a:spcPts val="920"/>
                        </a:lnSpc>
                        <a:spcBef>
                          <a:spcPts val="35"/>
                        </a:spcBef>
                        <a:spcAft>
                          <a:spcPts val="0"/>
                        </a:spcAft>
                      </a:pPr>
                      <a:endParaRPr lang="uk-UA" sz="1600" spc="-25" dirty="0" smtClean="0">
                        <a:effectLst/>
                        <a:latin typeface="Times New Roman"/>
                        <a:ea typeface="Times New Roman"/>
                        <a:cs typeface="Times New Roman"/>
                      </a:endParaRPr>
                    </a:p>
                    <a:p>
                      <a:pPr marL="20955" algn="l">
                        <a:lnSpc>
                          <a:spcPts val="920"/>
                        </a:lnSpc>
                        <a:spcBef>
                          <a:spcPts val="35"/>
                        </a:spcBef>
                        <a:spcAft>
                          <a:spcPts val="0"/>
                        </a:spcAft>
                      </a:pPr>
                      <a:r>
                        <a:rPr lang="uk-UA" sz="1600" spc="-25" dirty="0" smtClean="0">
                          <a:effectLst/>
                          <a:latin typeface="Times New Roman"/>
                          <a:ea typeface="Times New Roman"/>
                          <a:cs typeface="Times New Roman"/>
                        </a:rPr>
                        <a:t>     </a:t>
                      </a:r>
                      <a:r>
                        <a:rPr lang="en-US" sz="1600" spc="-25" dirty="0" smtClean="0">
                          <a:effectLst/>
                          <a:latin typeface="Times New Roman"/>
                          <a:ea typeface="Times New Roman"/>
                          <a:cs typeface="Times New Roman"/>
                        </a:rPr>
                        <a:t>ATX</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920"/>
                        </a:lnSpc>
                        <a:spcBef>
                          <a:spcPts val="35"/>
                        </a:spcBef>
                        <a:spcAft>
                          <a:spcPts val="0"/>
                        </a:spcAft>
                      </a:pPr>
                      <a:endParaRPr lang="uk-UA" sz="1600" spc="-10" dirty="0" smtClean="0">
                        <a:effectLst/>
                        <a:latin typeface="Times New Roman"/>
                        <a:ea typeface="Times New Roman"/>
                        <a:cs typeface="Times New Roman"/>
                      </a:endParaRPr>
                    </a:p>
                    <a:p>
                      <a:pPr marL="20320" algn="l">
                        <a:lnSpc>
                          <a:spcPts val="920"/>
                        </a:lnSpc>
                        <a:spcBef>
                          <a:spcPts val="35"/>
                        </a:spcBef>
                        <a:spcAft>
                          <a:spcPts val="0"/>
                        </a:spcAft>
                      </a:pPr>
                      <a:r>
                        <a:rPr lang="uk-UA" sz="1600" spc="-10" dirty="0" smtClean="0">
                          <a:effectLst/>
                          <a:latin typeface="Times New Roman"/>
                          <a:ea typeface="Times New Roman"/>
                          <a:cs typeface="Times New Roman"/>
                        </a:rPr>
                        <a:t>       </a:t>
                      </a:r>
                      <a:r>
                        <a:rPr lang="en-US" sz="1600" spc="-10" dirty="0" err="1" smtClean="0">
                          <a:effectLst/>
                          <a:latin typeface="Times New Roman"/>
                          <a:ea typeface="Times New Roman"/>
                          <a:cs typeface="Times New Roman"/>
                        </a:rPr>
                        <a:t>Австрія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920"/>
                        </a:lnSpc>
                        <a:spcBef>
                          <a:spcPts val="35"/>
                        </a:spcBef>
                        <a:spcAft>
                          <a:spcPts val="0"/>
                        </a:spcAft>
                      </a:pPr>
                      <a:endParaRPr lang="uk-UA" sz="1600" dirty="0" smtClean="0">
                        <a:effectLst/>
                        <a:latin typeface="Times New Roman"/>
                        <a:ea typeface="Times New Roman"/>
                        <a:cs typeface="Times New Roman"/>
                      </a:endParaRPr>
                    </a:p>
                    <a:p>
                      <a:pPr marL="4445" algn="ctr">
                        <a:lnSpc>
                          <a:spcPts val="920"/>
                        </a:lnSpc>
                        <a:spcBef>
                          <a:spcPts val="35"/>
                        </a:spcBef>
                        <a:spcAft>
                          <a:spcPts val="0"/>
                        </a:spcAft>
                      </a:pPr>
                      <a:r>
                        <a:rPr lang="en-US" sz="1600" dirty="0" err="1" smtClean="0">
                          <a:effectLst/>
                          <a:latin typeface="Times New Roman"/>
                          <a:ea typeface="Times New Roman"/>
                          <a:cs typeface="Times New Roman"/>
                        </a:rPr>
                        <a:t>За</a:t>
                      </a:r>
                      <a:r>
                        <a:rPr lang="en-US" sz="1600" spc="-20" dirty="0" smtClean="0">
                          <a:effectLst/>
                          <a:latin typeface="Times New Roman"/>
                          <a:ea typeface="Times New Roman"/>
                          <a:cs typeface="Times New Roman"/>
                        </a:rPr>
                        <a:t> </a:t>
                      </a:r>
                      <a:r>
                        <a:rPr lang="en-US" sz="1600" spc="-10" dirty="0" err="1">
                          <a:effectLst/>
                          <a:latin typeface="Times New Roman"/>
                          <a:ea typeface="Times New Roman"/>
                          <a:cs typeface="Times New Roman"/>
                        </a:rPr>
                        <a:t>капіталізацією</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635" algn="ctr">
                        <a:lnSpc>
                          <a:spcPts val="920"/>
                        </a:lnSpc>
                        <a:spcBef>
                          <a:spcPts val="35"/>
                        </a:spcBef>
                        <a:spcAft>
                          <a:spcPts val="0"/>
                        </a:spcAft>
                      </a:pPr>
                      <a:endParaRPr lang="uk-UA" sz="1600" dirty="0" smtClean="0">
                        <a:effectLst/>
                        <a:latin typeface="Times New Roman"/>
                        <a:ea typeface="Times New Roman"/>
                        <a:cs typeface="Times New Roman"/>
                      </a:endParaRPr>
                    </a:p>
                    <a:p>
                      <a:pPr marL="3175" marR="635" algn="ctr">
                        <a:lnSpc>
                          <a:spcPts val="920"/>
                        </a:lnSpc>
                        <a:spcBef>
                          <a:spcPts val="35"/>
                        </a:spcBef>
                        <a:spcAft>
                          <a:spcPts val="0"/>
                        </a:spcAft>
                      </a:pPr>
                      <a:r>
                        <a:rPr lang="en-US" sz="1600" dirty="0" err="1" smtClean="0">
                          <a:effectLst/>
                          <a:latin typeface="Times New Roman"/>
                          <a:ea typeface="Times New Roman"/>
                          <a:cs typeface="Times New Roman"/>
                        </a:rPr>
                        <a:t>Середнє</a:t>
                      </a:r>
                      <a:r>
                        <a:rPr lang="en-US" sz="1600" spc="-50" dirty="0" smtClean="0">
                          <a:effectLst/>
                          <a:latin typeface="Times New Roman"/>
                          <a:ea typeface="Times New Roman"/>
                          <a:cs typeface="Times New Roman"/>
                        </a:rPr>
                        <a:t> </a:t>
                      </a:r>
                      <a:r>
                        <a:rPr lang="en-US" sz="1600" spc="-10" dirty="0" err="1">
                          <a:effectLst/>
                          <a:latin typeface="Times New Roman"/>
                          <a:ea typeface="Times New Roman"/>
                          <a:cs typeface="Times New Roman"/>
                        </a:rPr>
                        <a:t>зважене</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41">
                <a:tc>
                  <a:txBody>
                    <a:bodyPr/>
                    <a:lstStyle/>
                    <a:p>
                      <a:pPr marL="20955" algn="l">
                        <a:lnSpc>
                          <a:spcPts val="920"/>
                        </a:lnSpc>
                        <a:spcBef>
                          <a:spcPts val="40"/>
                        </a:spcBef>
                        <a:spcAft>
                          <a:spcPts val="0"/>
                        </a:spcAft>
                      </a:pPr>
                      <a:endParaRPr lang="uk-UA" sz="1600" dirty="0" smtClean="0">
                        <a:solidFill>
                          <a:schemeClr val="tx1"/>
                        </a:solidFill>
                        <a:effectLst/>
                        <a:latin typeface="Times New Roman"/>
                        <a:ea typeface="Times New Roman"/>
                        <a:cs typeface="Times New Roman"/>
                      </a:endParaRPr>
                    </a:p>
                    <a:p>
                      <a:pPr marL="20955" algn="l">
                        <a:lnSpc>
                          <a:spcPts val="920"/>
                        </a:lnSpc>
                        <a:spcBef>
                          <a:spcPts val="40"/>
                        </a:spcBef>
                        <a:spcAft>
                          <a:spcPts val="0"/>
                        </a:spcAft>
                      </a:pPr>
                      <a:r>
                        <a:rPr lang="uk-UA" sz="1600" dirty="0" smtClean="0">
                          <a:solidFill>
                            <a:schemeClr val="tx1"/>
                          </a:solidFill>
                          <a:effectLst/>
                          <a:latin typeface="Times New Roman"/>
                          <a:ea typeface="Times New Roman"/>
                          <a:cs typeface="Times New Roman"/>
                        </a:rPr>
                        <a:t>   </a:t>
                      </a:r>
                      <a:r>
                        <a:rPr lang="en-US" sz="1600" dirty="0" smtClean="0">
                          <a:solidFill>
                            <a:schemeClr val="tx1"/>
                          </a:solidFill>
                          <a:effectLst/>
                          <a:latin typeface="Times New Roman"/>
                          <a:ea typeface="Times New Roman"/>
                          <a:cs typeface="Times New Roman"/>
                        </a:rPr>
                        <a:t>CAC</a:t>
                      </a:r>
                      <a:r>
                        <a:rPr lang="en-US" sz="1600" spc="-25" dirty="0" smtClean="0">
                          <a:solidFill>
                            <a:schemeClr val="tx1"/>
                          </a:solidFill>
                          <a:effectLst/>
                          <a:latin typeface="Times New Roman"/>
                          <a:ea typeface="Times New Roman"/>
                          <a:cs typeface="Times New Roman"/>
                        </a:rPr>
                        <a:t> </a:t>
                      </a:r>
                      <a:r>
                        <a:rPr lang="en-US" sz="1600" u="none" strike="noStrike" spc="-25" dirty="0">
                          <a:solidFill>
                            <a:schemeClr val="tx1"/>
                          </a:solidFill>
                          <a:effectLst/>
                          <a:latin typeface="Times New Roman"/>
                          <a:ea typeface="Times New Roman"/>
                          <a:cs typeface="Times New Roman"/>
                          <a:hlinkClick r:id="rId2"/>
                        </a:rPr>
                        <a:t>40</a:t>
                      </a:r>
                      <a:endParaRPr lang="uk-UA"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920"/>
                        </a:lnSpc>
                        <a:spcBef>
                          <a:spcPts val="40"/>
                        </a:spcBef>
                        <a:spcAft>
                          <a:spcPts val="0"/>
                        </a:spcAft>
                      </a:pPr>
                      <a:endParaRPr lang="uk-UA" sz="1600" u="none" strike="noStrike" spc="-10" dirty="0" smtClean="0">
                        <a:solidFill>
                          <a:schemeClr val="tx1"/>
                        </a:solidFill>
                        <a:effectLst/>
                        <a:latin typeface="Times New Roman"/>
                        <a:ea typeface="Times New Roman"/>
                        <a:cs typeface="Times New Roman"/>
                        <a:hlinkClick r:id="rId2"/>
                      </a:endParaRPr>
                    </a:p>
                    <a:p>
                      <a:pPr marL="20320" algn="l">
                        <a:lnSpc>
                          <a:spcPts val="920"/>
                        </a:lnSpc>
                        <a:spcBef>
                          <a:spcPts val="40"/>
                        </a:spcBef>
                        <a:spcAft>
                          <a:spcPts val="0"/>
                        </a:spcAft>
                      </a:pPr>
                      <a:r>
                        <a:rPr lang="uk-UA" sz="1600" u="none" strike="noStrike" spc="-10" dirty="0" smtClean="0">
                          <a:solidFill>
                            <a:schemeClr val="tx1"/>
                          </a:solidFill>
                          <a:effectLst/>
                          <a:latin typeface="Times New Roman"/>
                          <a:ea typeface="Times New Roman"/>
                          <a:cs typeface="Times New Roman"/>
                          <a:hlinkClick r:id="rId2"/>
                        </a:rPr>
                        <a:t>      </a:t>
                      </a:r>
                      <a:r>
                        <a:rPr lang="en-US" sz="1600" u="none" strike="noStrike" spc="-10" dirty="0" err="1" smtClean="0">
                          <a:solidFill>
                            <a:schemeClr val="tx1"/>
                          </a:solidFill>
                          <a:effectLst/>
                          <a:latin typeface="Times New Roman"/>
                          <a:ea typeface="Times New Roman"/>
                          <a:cs typeface="Times New Roman"/>
                          <a:hlinkClick r:id="rId2"/>
                        </a:rPr>
                        <a:t>Фра</a:t>
                      </a:r>
                      <a:r>
                        <a:rPr lang="en-US" sz="1600" spc="-10" dirty="0" err="1" smtClean="0">
                          <a:solidFill>
                            <a:schemeClr val="tx1"/>
                          </a:solidFill>
                          <a:effectLst/>
                          <a:latin typeface="Times New Roman"/>
                          <a:ea typeface="Times New Roman"/>
                          <a:cs typeface="Times New Roman"/>
                        </a:rPr>
                        <a:t>нція</a:t>
                      </a:r>
                      <a:endParaRPr lang="uk-UA"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920"/>
                        </a:lnSpc>
                        <a:spcBef>
                          <a:spcPts val="40"/>
                        </a:spcBef>
                        <a:spcAft>
                          <a:spcPts val="0"/>
                        </a:spcAft>
                      </a:pPr>
                      <a:endParaRPr lang="uk-UA" sz="1600" dirty="0" smtClean="0">
                        <a:effectLst/>
                        <a:latin typeface="Times New Roman"/>
                        <a:ea typeface="Times New Roman"/>
                        <a:cs typeface="Times New Roman"/>
                      </a:endParaRPr>
                    </a:p>
                    <a:p>
                      <a:pPr marL="4445" algn="ctr">
                        <a:lnSpc>
                          <a:spcPts val="920"/>
                        </a:lnSpc>
                        <a:spcBef>
                          <a:spcPts val="40"/>
                        </a:spcBef>
                        <a:spcAft>
                          <a:spcPts val="0"/>
                        </a:spcAft>
                      </a:pPr>
                      <a:r>
                        <a:rPr lang="en-US" sz="1600" dirty="0" err="1" smtClean="0">
                          <a:effectLst/>
                          <a:latin typeface="Times New Roman"/>
                          <a:ea typeface="Times New Roman"/>
                          <a:cs typeface="Times New Roman"/>
                        </a:rPr>
                        <a:t>За</a:t>
                      </a:r>
                      <a:r>
                        <a:rPr lang="en-US" sz="1600" spc="-20" dirty="0" smtClean="0">
                          <a:effectLst/>
                          <a:latin typeface="Times New Roman"/>
                          <a:ea typeface="Times New Roman"/>
                          <a:cs typeface="Times New Roman"/>
                        </a:rPr>
                        <a:t> </a:t>
                      </a:r>
                      <a:r>
                        <a:rPr lang="en-US" sz="1600" spc="-10" dirty="0" err="1">
                          <a:effectLst/>
                          <a:latin typeface="Times New Roman"/>
                          <a:ea typeface="Times New Roman"/>
                          <a:cs typeface="Times New Roman"/>
                        </a:rPr>
                        <a:t>капіталізацією</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635" algn="ctr">
                        <a:lnSpc>
                          <a:spcPts val="920"/>
                        </a:lnSpc>
                        <a:spcBef>
                          <a:spcPts val="40"/>
                        </a:spcBef>
                        <a:spcAft>
                          <a:spcPts val="0"/>
                        </a:spcAft>
                      </a:pPr>
                      <a:endParaRPr lang="uk-UA" sz="1600" dirty="0" smtClean="0">
                        <a:effectLst/>
                        <a:latin typeface="Times New Roman"/>
                        <a:ea typeface="Times New Roman"/>
                        <a:cs typeface="Times New Roman"/>
                      </a:endParaRPr>
                    </a:p>
                    <a:p>
                      <a:pPr marL="3175" marR="635" algn="ctr">
                        <a:lnSpc>
                          <a:spcPts val="920"/>
                        </a:lnSpc>
                        <a:spcBef>
                          <a:spcPts val="40"/>
                        </a:spcBef>
                        <a:spcAft>
                          <a:spcPts val="0"/>
                        </a:spcAft>
                      </a:pPr>
                      <a:r>
                        <a:rPr lang="en-US" sz="1600" dirty="0" err="1" smtClean="0">
                          <a:effectLst/>
                          <a:latin typeface="Times New Roman"/>
                          <a:ea typeface="Times New Roman"/>
                          <a:cs typeface="Times New Roman"/>
                        </a:rPr>
                        <a:t>Середнє</a:t>
                      </a:r>
                      <a:r>
                        <a:rPr lang="en-US" sz="1600" spc="-50" dirty="0" smtClean="0">
                          <a:effectLst/>
                          <a:latin typeface="Times New Roman"/>
                          <a:ea typeface="Times New Roman"/>
                          <a:cs typeface="Times New Roman"/>
                        </a:rPr>
                        <a:t> </a:t>
                      </a:r>
                      <a:r>
                        <a:rPr lang="en-US" sz="1600" spc="-10" dirty="0" err="1">
                          <a:effectLst/>
                          <a:latin typeface="Times New Roman"/>
                          <a:ea typeface="Times New Roman"/>
                          <a:cs typeface="Times New Roman"/>
                        </a:rPr>
                        <a:t>зважене</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386">
                <a:tc>
                  <a:txBody>
                    <a:bodyPr/>
                    <a:lstStyle/>
                    <a:p>
                      <a:pPr marL="20955" algn="l">
                        <a:lnSpc>
                          <a:spcPts val="855"/>
                        </a:lnSpc>
                        <a:spcBef>
                          <a:spcPts val="525"/>
                        </a:spcBef>
                        <a:spcAft>
                          <a:spcPts val="0"/>
                        </a:spcAft>
                      </a:pPr>
                      <a:endParaRPr lang="uk-UA" sz="1600" spc="-25" dirty="0" smtClean="0">
                        <a:effectLst/>
                        <a:latin typeface="Times New Roman"/>
                        <a:ea typeface="Times New Roman"/>
                        <a:cs typeface="Times New Roman"/>
                      </a:endParaRPr>
                    </a:p>
                    <a:p>
                      <a:pPr marL="20955" algn="l">
                        <a:lnSpc>
                          <a:spcPts val="855"/>
                        </a:lnSpc>
                        <a:spcBef>
                          <a:spcPts val="525"/>
                        </a:spcBef>
                        <a:spcAft>
                          <a:spcPts val="0"/>
                        </a:spcAft>
                      </a:pPr>
                      <a:endParaRPr lang="uk-UA" sz="1600" spc="-25" dirty="0" smtClean="0">
                        <a:effectLst/>
                        <a:latin typeface="Times New Roman"/>
                        <a:ea typeface="Times New Roman"/>
                        <a:cs typeface="Times New Roman"/>
                      </a:endParaRPr>
                    </a:p>
                    <a:p>
                      <a:pPr marL="20955" algn="l">
                        <a:lnSpc>
                          <a:spcPts val="855"/>
                        </a:lnSpc>
                        <a:spcBef>
                          <a:spcPts val="525"/>
                        </a:spcBef>
                        <a:spcAft>
                          <a:spcPts val="0"/>
                        </a:spcAft>
                      </a:pPr>
                      <a:r>
                        <a:rPr lang="uk-UA" sz="1600" spc="-25" dirty="0" smtClean="0">
                          <a:effectLst/>
                          <a:latin typeface="Times New Roman"/>
                          <a:ea typeface="Times New Roman"/>
                          <a:cs typeface="Times New Roman"/>
                        </a:rPr>
                        <a:t>    </a:t>
                      </a:r>
                      <a:r>
                        <a:rPr lang="en-US" sz="1600" spc="-25" dirty="0" smtClean="0">
                          <a:effectLst/>
                          <a:latin typeface="Times New Roman"/>
                          <a:ea typeface="Times New Roman"/>
                          <a:cs typeface="Times New Roman"/>
                        </a:rPr>
                        <a:t>DAX</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855"/>
                        </a:lnSpc>
                        <a:spcBef>
                          <a:spcPts val="525"/>
                        </a:spcBef>
                        <a:spcAft>
                          <a:spcPts val="0"/>
                        </a:spcAft>
                      </a:pPr>
                      <a:endParaRPr lang="uk-UA" sz="1600" spc="-10" dirty="0" smtClean="0">
                        <a:effectLst/>
                        <a:latin typeface="Times New Roman"/>
                        <a:ea typeface="Times New Roman"/>
                        <a:cs typeface="Times New Roman"/>
                      </a:endParaRPr>
                    </a:p>
                    <a:p>
                      <a:pPr marL="20320" algn="l">
                        <a:lnSpc>
                          <a:spcPts val="855"/>
                        </a:lnSpc>
                        <a:spcBef>
                          <a:spcPts val="525"/>
                        </a:spcBef>
                        <a:spcAft>
                          <a:spcPts val="0"/>
                        </a:spcAft>
                      </a:pPr>
                      <a:endParaRPr lang="uk-UA" sz="1600" spc="-10" dirty="0" smtClean="0">
                        <a:effectLst/>
                        <a:latin typeface="Times New Roman"/>
                        <a:ea typeface="Times New Roman"/>
                        <a:cs typeface="Times New Roman"/>
                      </a:endParaRPr>
                    </a:p>
                    <a:p>
                      <a:pPr marL="20320" algn="l">
                        <a:lnSpc>
                          <a:spcPts val="855"/>
                        </a:lnSpc>
                        <a:spcBef>
                          <a:spcPts val="525"/>
                        </a:spcBef>
                        <a:spcAft>
                          <a:spcPts val="0"/>
                        </a:spcAft>
                      </a:pPr>
                      <a:r>
                        <a:rPr lang="uk-UA" sz="1600" spc="-10" dirty="0" smtClean="0">
                          <a:effectLst/>
                          <a:latin typeface="Times New Roman"/>
                          <a:ea typeface="Times New Roman"/>
                          <a:cs typeface="Times New Roman"/>
                        </a:rPr>
                        <a:t>     </a:t>
                      </a:r>
                      <a:r>
                        <a:rPr lang="en-US" sz="1600" spc="-10" dirty="0" err="1" smtClean="0">
                          <a:effectLst/>
                          <a:latin typeface="Times New Roman"/>
                          <a:ea typeface="Times New Roman"/>
                          <a:cs typeface="Times New Roman"/>
                        </a:rPr>
                        <a:t>Німеччина</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855"/>
                        </a:lnSpc>
                        <a:spcBef>
                          <a:spcPts val="525"/>
                        </a:spcBef>
                        <a:spcAft>
                          <a:spcPts val="0"/>
                        </a:spcAft>
                      </a:pPr>
                      <a:endParaRPr lang="uk-UA" sz="1600" dirty="0" smtClean="0">
                        <a:effectLst/>
                        <a:latin typeface="Times New Roman"/>
                        <a:ea typeface="Times New Roman"/>
                        <a:cs typeface="Times New Roman"/>
                      </a:endParaRPr>
                    </a:p>
                    <a:p>
                      <a:pPr marL="4445" algn="ctr">
                        <a:lnSpc>
                          <a:spcPts val="855"/>
                        </a:lnSpc>
                        <a:spcBef>
                          <a:spcPts val="525"/>
                        </a:spcBef>
                        <a:spcAft>
                          <a:spcPts val="0"/>
                        </a:spcAft>
                      </a:pPr>
                      <a:r>
                        <a:rPr lang="en-US" sz="1600" dirty="0" err="1" smtClean="0">
                          <a:effectLst/>
                          <a:latin typeface="Times New Roman"/>
                          <a:ea typeface="Times New Roman"/>
                          <a:cs typeface="Times New Roman"/>
                        </a:rPr>
                        <a:t>За</a:t>
                      </a:r>
                      <a:r>
                        <a:rPr lang="en-US" sz="1600" spc="-20" dirty="0" smtClean="0">
                          <a:effectLst/>
                          <a:latin typeface="Times New Roman"/>
                          <a:ea typeface="Times New Roman"/>
                          <a:cs typeface="Times New Roman"/>
                        </a:rPr>
                        <a:t> </a:t>
                      </a:r>
                      <a:r>
                        <a:rPr lang="en-US" sz="1600" spc="-10" dirty="0" err="1">
                          <a:effectLst/>
                          <a:latin typeface="Times New Roman"/>
                          <a:ea typeface="Times New Roman"/>
                          <a:cs typeface="Times New Roman"/>
                        </a:rPr>
                        <a:t>капіталізацією</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indent="205105" algn="l">
                        <a:lnSpc>
                          <a:spcPts val="970"/>
                        </a:lnSpc>
                        <a:spcAft>
                          <a:spcPts val="0"/>
                        </a:spcAft>
                      </a:pPr>
                      <a:endParaRPr lang="ru-RU" sz="1600" dirty="0" smtClean="0">
                        <a:effectLst/>
                        <a:latin typeface="Times New Roman"/>
                        <a:ea typeface="Times New Roman"/>
                        <a:cs typeface="Times New Roman"/>
                      </a:endParaRPr>
                    </a:p>
                    <a:p>
                      <a:pPr marL="109220" indent="205105" algn="l">
                        <a:lnSpc>
                          <a:spcPts val="970"/>
                        </a:lnSpc>
                        <a:spcAft>
                          <a:spcPts val="0"/>
                        </a:spcAft>
                      </a:pPr>
                      <a:endParaRPr lang="ru-RU" sz="1600" dirty="0" smtClean="0">
                        <a:effectLst/>
                        <a:latin typeface="Times New Roman"/>
                        <a:ea typeface="Times New Roman"/>
                        <a:cs typeface="Times New Roman"/>
                      </a:endParaRPr>
                    </a:p>
                    <a:p>
                      <a:pPr marL="109220" indent="205105" algn="l">
                        <a:lnSpc>
                          <a:spcPts val="970"/>
                        </a:lnSpc>
                        <a:spcAft>
                          <a:spcPts val="0"/>
                        </a:spcAft>
                      </a:pPr>
                      <a:r>
                        <a:rPr lang="ru-RU" sz="1600" dirty="0" smtClean="0">
                          <a:effectLst/>
                          <a:latin typeface="Times New Roman"/>
                          <a:ea typeface="Times New Roman"/>
                          <a:cs typeface="Times New Roman"/>
                        </a:rPr>
                        <a:t>     </a:t>
                      </a:r>
                      <a:r>
                        <a:rPr lang="ru-RU" sz="1600" dirty="0" err="1" smtClean="0">
                          <a:effectLst/>
                          <a:latin typeface="Times New Roman"/>
                          <a:ea typeface="Times New Roman"/>
                          <a:cs typeface="Times New Roman"/>
                        </a:rPr>
                        <a:t>Середнє</a:t>
                      </a:r>
                      <a:r>
                        <a:rPr lang="ru-RU" sz="1600" dirty="0" smtClean="0">
                          <a:effectLst/>
                          <a:latin typeface="Times New Roman"/>
                          <a:ea typeface="Times New Roman"/>
                          <a:cs typeface="Times New Roman"/>
                        </a:rPr>
                        <a:t> </a:t>
                      </a:r>
                      <a:r>
                        <a:rPr lang="ru-RU" sz="1600" dirty="0" err="1">
                          <a:effectLst/>
                          <a:latin typeface="Times New Roman"/>
                          <a:ea typeface="Times New Roman"/>
                          <a:cs typeface="Times New Roman"/>
                        </a:rPr>
                        <a:t>зважене</a:t>
                      </a:r>
                      <a:r>
                        <a:rPr lang="ru-RU" sz="1600" dirty="0">
                          <a:effectLst/>
                          <a:latin typeface="Times New Roman"/>
                          <a:ea typeface="Times New Roman"/>
                          <a:cs typeface="Times New Roman"/>
                        </a:rPr>
                        <a:t>, </a:t>
                      </a:r>
                      <a:endParaRPr lang="ru-RU" sz="1600" dirty="0" smtClean="0">
                        <a:effectLst/>
                        <a:latin typeface="Times New Roman"/>
                        <a:ea typeface="Times New Roman"/>
                        <a:cs typeface="Times New Roman"/>
                      </a:endParaRPr>
                    </a:p>
                    <a:p>
                      <a:pPr marL="109220" indent="205105" algn="l">
                        <a:lnSpc>
                          <a:spcPts val="970"/>
                        </a:lnSpc>
                        <a:spcAft>
                          <a:spcPts val="0"/>
                        </a:spcAft>
                      </a:pPr>
                      <a:endParaRPr lang="ru-RU" sz="1600" dirty="0" smtClean="0">
                        <a:effectLst/>
                        <a:latin typeface="Times New Roman"/>
                        <a:ea typeface="Times New Roman"/>
                        <a:cs typeface="Times New Roman"/>
                      </a:endParaRPr>
                    </a:p>
                    <a:p>
                      <a:pPr marL="109220" indent="205105" algn="l">
                        <a:lnSpc>
                          <a:spcPts val="970"/>
                        </a:lnSpc>
                        <a:spcAft>
                          <a:spcPts val="0"/>
                        </a:spcAft>
                      </a:pPr>
                      <a:r>
                        <a:rPr lang="ru-RU" sz="1600" dirty="0" err="1" smtClean="0">
                          <a:effectLst/>
                          <a:latin typeface="Times New Roman"/>
                          <a:ea typeface="Times New Roman"/>
                          <a:cs typeface="Times New Roman"/>
                        </a:rPr>
                        <a:t>сумарний</a:t>
                      </a:r>
                      <a:r>
                        <a:rPr lang="ru-RU" sz="1600" spc="-55" dirty="0" smtClean="0">
                          <a:effectLst/>
                          <a:latin typeface="Times New Roman"/>
                          <a:ea typeface="Times New Roman"/>
                          <a:cs typeface="Times New Roman"/>
                        </a:rPr>
                        <a:t> </a:t>
                      </a:r>
                      <a:r>
                        <a:rPr lang="ru-RU" sz="1600" dirty="0" err="1">
                          <a:effectLst/>
                          <a:latin typeface="Times New Roman"/>
                          <a:ea typeface="Times New Roman"/>
                          <a:cs typeface="Times New Roman"/>
                        </a:rPr>
                        <a:t>дохід</a:t>
                      </a:r>
                      <a:r>
                        <a:rPr lang="ru-RU" sz="1600" spc="-55" dirty="0">
                          <a:effectLst/>
                          <a:latin typeface="Times New Roman"/>
                          <a:ea typeface="Times New Roman"/>
                          <a:cs typeface="Times New Roman"/>
                        </a:rPr>
                        <a:t> </a:t>
                      </a:r>
                      <a:r>
                        <a:rPr lang="ru-RU" sz="1600" dirty="0">
                          <a:effectLst/>
                          <a:latin typeface="Times New Roman"/>
                          <a:ea typeface="Times New Roman"/>
                          <a:cs typeface="Times New Roman"/>
                        </a:rPr>
                        <a:t>на</a:t>
                      </a:r>
                      <a:r>
                        <a:rPr lang="ru-RU" sz="1600" spc="-50" dirty="0">
                          <a:effectLst/>
                          <a:latin typeface="Times New Roman"/>
                          <a:ea typeface="Times New Roman"/>
                          <a:cs typeface="Times New Roman"/>
                        </a:rPr>
                        <a:t> </a:t>
                      </a:r>
                      <a:r>
                        <a:rPr lang="ru-RU" sz="1600" dirty="0" err="1">
                          <a:effectLst/>
                          <a:latin typeface="Times New Roman"/>
                          <a:ea typeface="Times New Roman"/>
                          <a:cs typeface="Times New Roman"/>
                        </a:rPr>
                        <a:t>капітал</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41">
                <a:tc>
                  <a:txBody>
                    <a:bodyPr/>
                    <a:lstStyle/>
                    <a:p>
                      <a:pPr marL="20955" algn="l">
                        <a:lnSpc>
                          <a:spcPts val="920"/>
                        </a:lnSpc>
                        <a:spcBef>
                          <a:spcPts val="40"/>
                        </a:spcBef>
                        <a:spcAft>
                          <a:spcPts val="0"/>
                        </a:spcAft>
                      </a:pPr>
                      <a:endParaRPr lang="uk-UA" sz="1600" spc="-20" dirty="0" smtClean="0">
                        <a:effectLst/>
                        <a:latin typeface="Times New Roman"/>
                        <a:ea typeface="Times New Roman"/>
                        <a:cs typeface="Times New Roman"/>
                      </a:endParaRPr>
                    </a:p>
                    <a:p>
                      <a:pPr marL="20955" algn="l">
                        <a:lnSpc>
                          <a:spcPts val="920"/>
                        </a:lnSpc>
                        <a:spcBef>
                          <a:spcPts val="40"/>
                        </a:spcBef>
                        <a:spcAft>
                          <a:spcPts val="0"/>
                        </a:spcAft>
                      </a:pPr>
                      <a:endParaRPr lang="uk-UA" sz="1600" spc="-20" dirty="0" smtClean="0">
                        <a:effectLst/>
                        <a:latin typeface="Times New Roman"/>
                        <a:ea typeface="Times New Roman"/>
                        <a:cs typeface="Times New Roman"/>
                      </a:endParaRPr>
                    </a:p>
                    <a:p>
                      <a:pPr marL="20955" algn="l">
                        <a:lnSpc>
                          <a:spcPts val="920"/>
                        </a:lnSpc>
                        <a:spcBef>
                          <a:spcPts val="40"/>
                        </a:spcBef>
                        <a:spcAft>
                          <a:spcPts val="0"/>
                        </a:spcAft>
                      </a:pPr>
                      <a:r>
                        <a:rPr lang="uk-UA" sz="1600" spc="-20" dirty="0" smtClean="0">
                          <a:effectLst/>
                          <a:latin typeface="Times New Roman"/>
                          <a:ea typeface="Times New Roman"/>
                          <a:cs typeface="Times New Roman"/>
                        </a:rPr>
                        <a:t>    </a:t>
                      </a:r>
                      <a:r>
                        <a:rPr lang="en-US" sz="1600" spc="-20" dirty="0" smtClean="0">
                          <a:effectLst/>
                          <a:latin typeface="Times New Roman"/>
                          <a:ea typeface="Times New Roman"/>
                          <a:cs typeface="Times New Roman"/>
                        </a:rPr>
                        <a:t>FTSE</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920"/>
                        </a:lnSpc>
                        <a:spcBef>
                          <a:spcPts val="40"/>
                        </a:spcBef>
                        <a:spcAft>
                          <a:spcPts val="0"/>
                        </a:spcAft>
                      </a:pPr>
                      <a:endParaRPr lang="uk-UA" sz="1600" spc="-10" dirty="0" smtClean="0">
                        <a:effectLst/>
                        <a:latin typeface="Times New Roman"/>
                        <a:ea typeface="Times New Roman"/>
                        <a:cs typeface="Times New Roman"/>
                      </a:endParaRPr>
                    </a:p>
                    <a:p>
                      <a:pPr marL="20320" algn="l">
                        <a:lnSpc>
                          <a:spcPts val="920"/>
                        </a:lnSpc>
                        <a:spcBef>
                          <a:spcPts val="40"/>
                        </a:spcBef>
                        <a:spcAft>
                          <a:spcPts val="0"/>
                        </a:spcAft>
                      </a:pPr>
                      <a:r>
                        <a:rPr lang="uk-UA" sz="1600" spc="-10" dirty="0" smtClean="0">
                          <a:effectLst/>
                          <a:latin typeface="Times New Roman"/>
                          <a:ea typeface="Times New Roman"/>
                          <a:cs typeface="Times New Roman"/>
                        </a:rPr>
                        <a:t>  </a:t>
                      </a:r>
                      <a:r>
                        <a:rPr lang="en-US" sz="1600" spc="-10" dirty="0" err="1" smtClean="0">
                          <a:effectLst/>
                          <a:latin typeface="Times New Roman"/>
                          <a:ea typeface="Times New Roman"/>
                          <a:cs typeface="Times New Roman"/>
                        </a:rPr>
                        <a:t>Великобританія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635" algn="ctr">
                        <a:lnSpc>
                          <a:spcPts val="920"/>
                        </a:lnSpc>
                        <a:spcBef>
                          <a:spcPts val="40"/>
                        </a:spcBef>
                        <a:spcAft>
                          <a:spcPts val="0"/>
                        </a:spcAft>
                      </a:pPr>
                      <a:endParaRPr lang="uk-UA" sz="1600" spc="-50" dirty="0" smtClean="0">
                        <a:effectLst/>
                        <a:latin typeface="Times New Roman"/>
                        <a:ea typeface="Times New Roman"/>
                        <a:cs typeface="Times New Roman"/>
                      </a:endParaRPr>
                    </a:p>
                    <a:p>
                      <a:pPr marL="4445" marR="635" algn="ctr">
                        <a:lnSpc>
                          <a:spcPts val="920"/>
                        </a:lnSpc>
                        <a:spcBef>
                          <a:spcPts val="40"/>
                        </a:spcBef>
                        <a:spcAft>
                          <a:spcPts val="0"/>
                        </a:spcAft>
                      </a:pPr>
                      <a:r>
                        <a:rPr lang="en-US" sz="1600" spc="-50" dirty="0" smtClean="0">
                          <a:effectLst/>
                          <a:latin typeface="Times New Roman"/>
                          <a:ea typeface="Times New Roman"/>
                          <a:cs typeface="Times New Roman"/>
                        </a:rPr>
                        <a:t>–</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920"/>
                        </a:lnSpc>
                        <a:spcBef>
                          <a:spcPts val="40"/>
                        </a:spcBef>
                        <a:spcAft>
                          <a:spcPts val="0"/>
                        </a:spcAft>
                      </a:pPr>
                      <a:endParaRPr lang="uk-UA" sz="1600" spc="-50" dirty="0" smtClean="0">
                        <a:effectLst/>
                        <a:latin typeface="Times New Roman"/>
                        <a:ea typeface="Times New Roman"/>
                        <a:cs typeface="Times New Roman"/>
                      </a:endParaRPr>
                    </a:p>
                    <a:p>
                      <a:pPr marL="3175" algn="ctr">
                        <a:lnSpc>
                          <a:spcPts val="920"/>
                        </a:lnSpc>
                        <a:spcBef>
                          <a:spcPts val="40"/>
                        </a:spcBef>
                        <a:spcAft>
                          <a:spcPts val="0"/>
                        </a:spcAft>
                      </a:pPr>
                      <a:r>
                        <a:rPr lang="en-US" sz="1600" spc="-50" dirty="0" smtClean="0">
                          <a:effectLst/>
                          <a:latin typeface="Times New Roman"/>
                          <a:ea typeface="Times New Roman"/>
                          <a:cs typeface="Times New Roman"/>
                        </a:rPr>
                        <a:t>–</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41">
                <a:tc>
                  <a:txBody>
                    <a:bodyPr/>
                    <a:lstStyle/>
                    <a:p>
                      <a:pPr marL="20955" algn="l">
                        <a:lnSpc>
                          <a:spcPts val="920"/>
                        </a:lnSpc>
                        <a:spcBef>
                          <a:spcPts val="40"/>
                        </a:spcBef>
                        <a:spcAft>
                          <a:spcPts val="0"/>
                        </a:spcAft>
                      </a:pPr>
                      <a:endParaRPr lang="uk-UA" sz="1600" dirty="0" smtClean="0">
                        <a:effectLst/>
                        <a:latin typeface="Times New Roman"/>
                        <a:ea typeface="Times New Roman"/>
                        <a:cs typeface="Times New Roman"/>
                      </a:endParaRPr>
                    </a:p>
                    <a:p>
                      <a:pPr marL="20955" algn="l">
                        <a:lnSpc>
                          <a:spcPts val="920"/>
                        </a:lnSpc>
                        <a:spcBef>
                          <a:spcPts val="40"/>
                        </a:spcBef>
                        <a:spcAft>
                          <a:spcPts val="0"/>
                        </a:spcAft>
                      </a:pPr>
                      <a:endParaRPr lang="uk-UA" sz="1600" dirty="0" smtClean="0">
                        <a:effectLst/>
                        <a:latin typeface="Times New Roman"/>
                        <a:ea typeface="Times New Roman"/>
                        <a:cs typeface="Times New Roman"/>
                      </a:endParaRPr>
                    </a:p>
                    <a:p>
                      <a:pPr marL="20955" algn="l">
                        <a:lnSpc>
                          <a:spcPts val="920"/>
                        </a:lnSpc>
                        <a:spcBef>
                          <a:spcPts val="40"/>
                        </a:spcBef>
                        <a:spcAft>
                          <a:spcPts val="0"/>
                        </a:spcAft>
                      </a:pPr>
                      <a:r>
                        <a:rPr lang="uk-UA" sz="1600" dirty="0" smtClean="0">
                          <a:effectLst/>
                          <a:latin typeface="Times New Roman"/>
                          <a:ea typeface="Times New Roman"/>
                          <a:cs typeface="Times New Roman"/>
                        </a:rPr>
                        <a:t>  </a:t>
                      </a:r>
                      <a:r>
                        <a:rPr lang="en-US" sz="1600" dirty="0" smtClean="0">
                          <a:effectLst/>
                          <a:latin typeface="Times New Roman"/>
                          <a:ea typeface="Times New Roman"/>
                          <a:cs typeface="Times New Roman"/>
                        </a:rPr>
                        <a:t>Nikkei</a:t>
                      </a:r>
                      <a:r>
                        <a:rPr lang="en-US" sz="1600" spc="-35" dirty="0" smtClean="0">
                          <a:effectLst/>
                          <a:latin typeface="Times New Roman"/>
                          <a:ea typeface="Times New Roman"/>
                          <a:cs typeface="Times New Roman"/>
                        </a:rPr>
                        <a:t> </a:t>
                      </a:r>
                      <a:r>
                        <a:rPr lang="en-US" sz="1600" spc="-25" dirty="0">
                          <a:effectLst/>
                          <a:latin typeface="Times New Roman"/>
                          <a:ea typeface="Times New Roman"/>
                          <a:cs typeface="Times New Roman"/>
                        </a:rPr>
                        <a:t>225</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920"/>
                        </a:lnSpc>
                        <a:spcBef>
                          <a:spcPts val="40"/>
                        </a:spcBef>
                        <a:spcAft>
                          <a:spcPts val="0"/>
                        </a:spcAft>
                      </a:pPr>
                      <a:endParaRPr lang="uk-UA" sz="1600" spc="-10" dirty="0" smtClean="0">
                        <a:effectLst/>
                        <a:latin typeface="Times New Roman"/>
                        <a:ea typeface="Times New Roman"/>
                        <a:cs typeface="Times New Roman"/>
                      </a:endParaRPr>
                    </a:p>
                    <a:p>
                      <a:pPr marL="20320" algn="l">
                        <a:lnSpc>
                          <a:spcPts val="920"/>
                        </a:lnSpc>
                        <a:spcBef>
                          <a:spcPts val="40"/>
                        </a:spcBef>
                        <a:spcAft>
                          <a:spcPts val="0"/>
                        </a:spcAft>
                      </a:pPr>
                      <a:r>
                        <a:rPr lang="uk-UA" sz="1600" spc="-10" dirty="0" smtClean="0">
                          <a:effectLst/>
                          <a:latin typeface="Times New Roman"/>
                          <a:ea typeface="Times New Roman"/>
                          <a:cs typeface="Times New Roman"/>
                        </a:rPr>
                        <a:t>         </a:t>
                      </a:r>
                      <a:r>
                        <a:rPr lang="en-US" sz="1600" spc="-10" dirty="0" err="1" smtClean="0">
                          <a:effectLst/>
                          <a:latin typeface="Times New Roman"/>
                          <a:ea typeface="Times New Roman"/>
                          <a:cs typeface="Times New Roman"/>
                        </a:rPr>
                        <a:t>Японія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270" algn="ctr">
                        <a:lnSpc>
                          <a:spcPts val="920"/>
                        </a:lnSpc>
                        <a:spcBef>
                          <a:spcPts val="40"/>
                        </a:spcBef>
                        <a:spcAft>
                          <a:spcPts val="0"/>
                        </a:spcAft>
                      </a:pPr>
                      <a:endParaRPr lang="uk-UA" sz="1600" dirty="0" smtClean="0">
                        <a:effectLst/>
                        <a:latin typeface="Times New Roman"/>
                        <a:ea typeface="Times New Roman"/>
                        <a:cs typeface="Times New Roman"/>
                      </a:endParaRPr>
                    </a:p>
                    <a:p>
                      <a:pPr marL="4445" marR="1270" algn="ctr">
                        <a:lnSpc>
                          <a:spcPts val="920"/>
                        </a:lnSpc>
                        <a:spcBef>
                          <a:spcPts val="40"/>
                        </a:spcBef>
                        <a:spcAft>
                          <a:spcPts val="0"/>
                        </a:spcAft>
                      </a:pPr>
                      <a:r>
                        <a:rPr lang="en-US" sz="1600" dirty="0" err="1" smtClean="0">
                          <a:effectLst/>
                          <a:latin typeface="Times New Roman"/>
                          <a:ea typeface="Times New Roman"/>
                          <a:cs typeface="Times New Roman"/>
                        </a:rPr>
                        <a:t>За</a:t>
                      </a:r>
                      <a:r>
                        <a:rPr lang="en-US" sz="1600" spc="-20" dirty="0" smtClean="0">
                          <a:effectLst/>
                          <a:latin typeface="Times New Roman"/>
                          <a:ea typeface="Times New Roman"/>
                          <a:cs typeface="Times New Roman"/>
                        </a:rPr>
                        <a:t> </a:t>
                      </a:r>
                      <a:r>
                        <a:rPr lang="en-US" sz="1600" spc="-20" dirty="0" err="1">
                          <a:effectLst/>
                          <a:latin typeface="Times New Roman"/>
                          <a:ea typeface="Times New Roman"/>
                          <a:cs typeface="Times New Roman"/>
                        </a:rPr>
                        <a:t>ціною</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635" algn="ctr">
                        <a:lnSpc>
                          <a:spcPts val="920"/>
                        </a:lnSpc>
                        <a:spcBef>
                          <a:spcPts val="40"/>
                        </a:spcBef>
                        <a:spcAft>
                          <a:spcPts val="0"/>
                        </a:spcAft>
                      </a:pPr>
                      <a:endParaRPr lang="uk-UA" sz="1600" dirty="0" smtClean="0">
                        <a:effectLst/>
                        <a:latin typeface="Times New Roman"/>
                        <a:ea typeface="Times New Roman"/>
                        <a:cs typeface="Times New Roman"/>
                      </a:endParaRPr>
                    </a:p>
                    <a:p>
                      <a:pPr marL="3175" marR="635" algn="ctr">
                        <a:lnSpc>
                          <a:spcPts val="920"/>
                        </a:lnSpc>
                        <a:spcBef>
                          <a:spcPts val="40"/>
                        </a:spcBef>
                        <a:spcAft>
                          <a:spcPts val="0"/>
                        </a:spcAft>
                      </a:pPr>
                      <a:r>
                        <a:rPr lang="en-US" sz="1600" dirty="0" err="1" smtClean="0">
                          <a:effectLst/>
                          <a:latin typeface="Times New Roman"/>
                          <a:ea typeface="Times New Roman"/>
                          <a:cs typeface="Times New Roman"/>
                        </a:rPr>
                        <a:t>Середнє</a:t>
                      </a:r>
                      <a:r>
                        <a:rPr lang="en-US" sz="1600" spc="-50" dirty="0" smtClean="0">
                          <a:effectLst/>
                          <a:latin typeface="Times New Roman"/>
                          <a:ea typeface="Times New Roman"/>
                          <a:cs typeface="Times New Roman"/>
                        </a:rPr>
                        <a:t> </a:t>
                      </a:r>
                      <a:r>
                        <a:rPr lang="en-US" sz="1600" spc="-10" dirty="0" err="1">
                          <a:effectLst/>
                          <a:latin typeface="Times New Roman"/>
                          <a:ea typeface="Times New Roman"/>
                          <a:cs typeface="Times New Roman"/>
                        </a:rPr>
                        <a:t>зважене</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11">
                <a:tc>
                  <a:txBody>
                    <a:bodyPr/>
                    <a:lstStyle/>
                    <a:p>
                      <a:pPr marL="20955" algn="l">
                        <a:lnSpc>
                          <a:spcPts val="920"/>
                        </a:lnSpc>
                        <a:spcBef>
                          <a:spcPts val="35"/>
                        </a:spcBef>
                        <a:spcAft>
                          <a:spcPts val="0"/>
                        </a:spcAft>
                      </a:pPr>
                      <a:endParaRPr lang="uk-UA" sz="1600" dirty="0" smtClean="0">
                        <a:effectLst/>
                        <a:latin typeface="Times New Roman"/>
                        <a:ea typeface="Times New Roman"/>
                        <a:cs typeface="Times New Roman"/>
                      </a:endParaRPr>
                    </a:p>
                    <a:p>
                      <a:pPr marL="20955" algn="l">
                        <a:lnSpc>
                          <a:spcPts val="920"/>
                        </a:lnSpc>
                        <a:spcBef>
                          <a:spcPts val="35"/>
                        </a:spcBef>
                        <a:spcAft>
                          <a:spcPts val="0"/>
                        </a:spcAft>
                      </a:pPr>
                      <a:r>
                        <a:rPr lang="uk-UA" sz="1600" baseline="0" dirty="0" smtClean="0">
                          <a:effectLst/>
                          <a:latin typeface="Times New Roman"/>
                          <a:ea typeface="Times New Roman"/>
                          <a:cs typeface="Times New Roman"/>
                        </a:rPr>
                        <a:t>   </a:t>
                      </a:r>
                      <a:r>
                        <a:rPr lang="en-US" sz="1600" dirty="0" smtClean="0">
                          <a:effectLst/>
                          <a:latin typeface="Times New Roman"/>
                          <a:ea typeface="Times New Roman"/>
                          <a:cs typeface="Times New Roman"/>
                        </a:rPr>
                        <a:t>S&amp;P</a:t>
                      </a:r>
                      <a:r>
                        <a:rPr lang="en-US" sz="1600" spc="-20" dirty="0" smtClean="0">
                          <a:effectLst/>
                          <a:latin typeface="Times New Roman"/>
                          <a:ea typeface="Times New Roman"/>
                          <a:cs typeface="Times New Roman"/>
                        </a:rPr>
                        <a:t> </a:t>
                      </a:r>
                      <a:r>
                        <a:rPr lang="en-US" sz="1600" spc="-25" dirty="0">
                          <a:effectLst/>
                          <a:latin typeface="Times New Roman"/>
                          <a:ea typeface="Times New Roman"/>
                          <a:cs typeface="Times New Roman"/>
                        </a:rPr>
                        <a:t>500</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920"/>
                        </a:lnSpc>
                        <a:spcBef>
                          <a:spcPts val="35"/>
                        </a:spcBef>
                        <a:spcAft>
                          <a:spcPts val="0"/>
                        </a:spcAft>
                      </a:pPr>
                      <a:endParaRPr lang="uk-UA" sz="1600" spc="-25" dirty="0" smtClean="0">
                        <a:effectLst/>
                        <a:latin typeface="Times New Roman"/>
                        <a:ea typeface="Times New Roman"/>
                        <a:cs typeface="Times New Roman"/>
                      </a:endParaRPr>
                    </a:p>
                    <a:p>
                      <a:pPr marL="20320" algn="l">
                        <a:lnSpc>
                          <a:spcPts val="920"/>
                        </a:lnSpc>
                        <a:spcBef>
                          <a:spcPts val="35"/>
                        </a:spcBef>
                        <a:spcAft>
                          <a:spcPts val="0"/>
                        </a:spcAft>
                      </a:pPr>
                      <a:r>
                        <a:rPr lang="uk-UA" sz="1600" spc="-25" dirty="0" smtClean="0">
                          <a:effectLst/>
                          <a:latin typeface="Times New Roman"/>
                          <a:ea typeface="Times New Roman"/>
                          <a:cs typeface="Times New Roman"/>
                        </a:rPr>
                        <a:t>           </a:t>
                      </a:r>
                      <a:r>
                        <a:rPr lang="en-US" sz="1600" spc="-25" dirty="0" smtClean="0">
                          <a:effectLst/>
                          <a:latin typeface="Times New Roman"/>
                          <a:ea typeface="Times New Roman"/>
                          <a:cs typeface="Times New Roman"/>
                        </a:rPr>
                        <a:t>США</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920"/>
                        </a:lnSpc>
                        <a:spcBef>
                          <a:spcPts val="35"/>
                        </a:spcBef>
                        <a:spcAft>
                          <a:spcPts val="0"/>
                        </a:spcAft>
                      </a:pPr>
                      <a:endParaRPr lang="uk-UA" sz="1600" dirty="0" smtClean="0">
                        <a:effectLst/>
                        <a:latin typeface="Times New Roman"/>
                        <a:ea typeface="Times New Roman"/>
                        <a:cs typeface="Times New Roman"/>
                      </a:endParaRPr>
                    </a:p>
                    <a:p>
                      <a:pPr marL="4445" algn="ctr">
                        <a:lnSpc>
                          <a:spcPts val="920"/>
                        </a:lnSpc>
                        <a:spcBef>
                          <a:spcPts val="35"/>
                        </a:spcBef>
                        <a:spcAft>
                          <a:spcPts val="0"/>
                        </a:spcAft>
                      </a:pPr>
                      <a:r>
                        <a:rPr lang="en-US" sz="1600" dirty="0" err="1" smtClean="0">
                          <a:effectLst/>
                          <a:latin typeface="Times New Roman"/>
                          <a:ea typeface="Times New Roman"/>
                          <a:cs typeface="Times New Roman"/>
                        </a:rPr>
                        <a:t>За</a:t>
                      </a:r>
                      <a:r>
                        <a:rPr lang="en-US" sz="1600" spc="-20" dirty="0" smtClean="0">
                          <a:effectLst/>
                          <a:latin typeface="Times New Roman"/>
                          <a:ea typeface="Times New Roman"/>
                          <a:cs typeface="Times New Roman"/>
                        </a:rPr>
                        <a:t> </a:t>
                      </a:r>
                      <a:r>
                        <a:rPr lang="en-US" sz="1600" spc="-10" dirty="0" err="1">
                          <a:effectLst/>
                          <a:latin typeface="Times New Roman"/>
                          <a:ea typeface="Times New Roman"/>
                          <a:cs typeface="Times New Roman"/>
                        </a:rPr>
                        <a:t>капіталізацією</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635" algn="ctr">
                        <a:lnSpc>
                          <a:spcPts val="920"/>
                        </a:lnSpc>
                        <a:spcBef>
                          <a:spcPts val="35"/>
                        </a:spcBef>
                        <a:spcAft>
                          <a:spcPts val="0"/>
                        </a:spcAft>
                      </a:pPr>
                      <a:endParaRPr lang="uk-UA" sz="1600" dirty="0" smtClean="0">
                        <a:effectLst/>
                        <a:latin typeface="Times New Roman"/>
                        <a:ea typeface="Times New Roman"/>
                        <a:cs typeface="Times New Roman"/>
                      </a:endParaRPr>
                    </a:p>
                    <a:p>
                      <a:pPr marL="3175" marR="635" algn="ctr">
                        <a:lnSpc>
                          <a:spcPts val="920"/>
                        </a:lnSpc>
                        <a:spcBef>
                          <a:spcPts val="35"/>
                        </a:spcBef>
                        <a:spcAft>
                          <a:spcPts val="0"/>
                        </a:spcAft>
                      </a:pPr>
                      <a:r>
                        <a:rPr lang="en-US" sz="1600" dirty="0" err="1" smtClean="0">
                          <a:effectLst/>
                          <a:latin typeface="Times New Roman"/>
                          <a:ea typeface="Times New Roman"/>
                          <a:cs typeface="Times New Roman"/>
                        </a:rPr>
                        <a:t>Середнє</a:t>
                      </a:r>
                      <a:r>
                        <a:rPr lang="en-US" sz="1600" spc="-50" dirty="0" smtClean="0">
                          <a:effectLst/>
                          <a:latin typeface="Times New Roman"/>
                          <a:ea typeface="Times New Roman"/>
                          <a:cs typeface="Times New Roman"/>
                        </a:rPr>
                        <a:t> </a:t>
                      </a:r>
                      <a:r>
                        <a:rPr lang="en-US" sz="1600" spc="-10" dirty="0" err="1">
                          <a:effectLst/>
                          <a:latin typeface="Times New Roman"/>
                          <a:ea typeface="Times New Roman"/>
                          <a:cs typeface="Times New Roman"/>
                        </a:rPr>
                        <a:t>зважене</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41">
                <a:tc>
                  <a:txBody>
                    <a:bodyPr/>
                    <a:lstStyle/>
                    <a:p>
                      <a:pPr marL="20955" algn="l">
                        <a:lnSpc>
                          <a:spcPts val="920"/>
                        </a:lnSpc>
                        <a:spcBef>
                          <a:spcPts val="40"/>
                        </a:spcBef>
                        <a:spcAft>
                          <a:spcPts val="0"/>
                        </a:spcAft>
                      </a:pPr>
                      <a:endParaRPr lang="uk-UA" sz="1600" spc="-10" dirty="0" smtClean="0">
                        <a:effectLst/>
                        <a:latin typeface="Times New Roman"/>
                        <a:ea typeface="Times New Roman"/>
                        <a:cs typeface="Times New Roman"/>
                      </a:endParaRPr>
                    </a:p>
                    <a:p>
                      <a:pPr marL="20955" algn="l">
                        <a:lnSpc>
                          <a:spcPts val="920"/>
                        </a:lnSpc>
                        <a:spcBef>
                          <a:spcPts val="40"/>
                        </a:spcBef>
                        <a:spcAft>
                          <a:spcPts val="0"/>
                        </a:spcAft>
                      </a:pPr>
                      <a:endParaRPr lang="uk-UA" sz="1600" spc="-10" dirty="0" smtClean="0">
                        <a:effectLst/>
                        <a:latin typeface="Times New Roman"/>
                        <a:ea typeface="Times New Roman"/>
                        <a:cs typeface="Times New Roman"/>
                      </a:endParaRPr>
                    </a:p>
                    <a:p>
                      <a:pPr marL="20955" algn="l">
                        <a:lnSpc>
                          <a:spcPts val="920"/>
                        </a:lnSpc>
                        <a:spcBef>
                          <a:spcPts val="40"/>
                        </a:spcBef>
                        <a:spcAft>
                          <a:spcPts val="0"/>
                        </a:spcAft>
                      </a:pPr>
                      <a:r>
                        <a:rPr lang="uk-UA" sz="1600" spc="-10" dirty="0" smtClean="0">
                          <a:effectLst/>
                          <a:latin typeface="Times New Roman"/>
                          <a:ea typeface="Times New Roman"/>
                          <a:cs typeface="Times New Roman"/>
                        </a:rPr>
                        <a:t>    </a:t>
                      </a:r>
                      <a:r>
                        <a:rPr lang="en-US" sz="1600" spc="-10" dirty="0" smtClean="0">
                          <a:effectLst/>
                          <a:latin typeface="Times New Roman"/>
                          <a:ea typeface="Times New Roman"/>
                          <a:cs typeface="Times New Roman"/>
                        </a:rPr>
                        <a:t>TOPIX</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l">
                        <a:lnSpc>
                          <a:spcPts val="920"/>
                        </a:lnSpc>
                        <a:spcBef>
                          <a:spcPts val="40"/>
                        </a:spcBef>
                        <a:spcAft>
                          <a:spcPts val="0"/>
                        </a:spcAft>
                      </a:pPr>
                      <a:endParaRPr lang="uk-UA" sz="1600" spc="-10" dirty="0" smtClean="0">
                        <a:effectLst/>
                        <a:latin typeface="Times New Roman"/>
                        <a:ea typeface="Times New Roman"/>
                        <a:cs typeface="Times New Roman"/>
                      </a:endParaRPr>
                    </a:p>
                    <a:p>
                      <a:pPr marL="20320" algn="l">
                        <a:lnSpc>
                          <a:spcPts val="920"/>
                        </a:lnSpc>
                        <a:spcBef>
                          <a:spcPts val="40"/>
                        </a:spcBef>
                        <a:spcAft>
                          <a:spcPts val="0"/>
                        </a:spcAft>
                      </a:pPr>
                      <a:r>
                        <a:rPr lang="uk-UA" sz="1600" spc="-10" dirty="0" smtClean="0">
                          <a:effectLst/>
                          <a:latin typeface="Times New Roman"/>
                          <a:ea typeface="Times New Roman"/>
                          <a:cs typeface="Times New Roman"/>
                        </a:rPr>
                        <a:t>         </a:t>
                      </a:r>
                      <a:r>
                        <a:rPr lang="en-US" sz="1600" spc="-10" dirty="0" err="1" smtClean="0">
                          <a:effectLst/>
                          <a:latin typeface="Times New Roman"/>
                          <a:ea typeface="Times New Roman"/>
                          <a:cs typeface="Times New Roman"/>
                        </a:rPr>
                        <a:t>Японія</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920"/>
                        </a:lnSpc>
                        <a:spcBef>
                          <a:spcPts val="40"/>
                        </a:spcBef>
                        <a:spcAft>
                          <a:spcPts val="0"/>
                        </a:spcAft>
                      </a:pPr>
                      <a:endParaRPr lang="uk-UA" sz="1600" dirty="0" smtClean="0">
                        <a:effectLst/>
                        <a:latin typeface="Times New Roman"/>
                        <a:ea typeface="Times New Roman"/>
                        <a:cs typeface="Times New Roman"/>
                      </a:endParaRPr>
                    </a:p>
                    <a:p>
                      <a:pPr marL="4445" algn="ctr">
                        <a:lnSpc>
                          <a:spcPts val="920"/>
                        </a:lnSpc>
                        <a:spcBef>
                          <a:spcPts val="40"/>
                        </a:spcBef>
                        <a:spcAft>
                          <a:spcPts val="0"/>
                        </a:spcAft>
                      </a:pPr>
                      <a:r>
                        <a:rPr lang="en-US" sz="1600" dirty="0" err="1" smtClean="0">
                          <a:effectLst/>
                          <a:latin typeface="Times New Roman"/>
                          <a:ea typeface="Times New Roman"/>
                          <a:cs typeface="Times New Roman"/>
                        </a:rPr>
                        <a:t>За</a:t>
                      </a:r>
                      <a:r>
                        <a:rPr lang="en-US" sz="1600" spc="-20" dirty="0" smtClean="0">
                          <a:effectLst/>
                          <a:latin typeface="Times New Roman"/>
                          <a:ea typeface="Times New Roman"/>
                          <a:cs typeface="Times New Roman"/>
                        </a:rPr>
                        <a:t> </a:t>
                      </a:r>
                      <a:r>
                        <a:rPr lang="en-US" sz="1600" spc="-10" dirty="0" err="1">
                          <a:effectLst/>
                          <a:latin typeface="Times New Roman"/>
                          <a:ea typeface="Times New Roman"/>
                          <a:cs typeface="Times New Roman"/>
                        </a:rPr>
                        <a:t>капіталізацією</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635" algn="ctr">
                        <a:lnSpc>
                          <a:spcPts val="920"/>
                        </a:lnSpc>
                        <a:spcBef>
                          <a:spcPts val="40"/>
                        </a:spcBef>
                        <a:spcAft>
                          <a:spcPts val="0"/>
                        </a:spcAft>
                      </a:pPr>
                      <a:endParaRPr lang="uk-UA" sz="1600" dirty="0" smtClean="0">
                        <a:effectLst/>
                        <a:latin typeface="Times New Roman"/>
                        <a:ea typeface="Times New Roman"/>
                        <a:cs typeface="Times New Roman"/>
                      </a:endParaRPr>
                    </a:p>
                    <a:p>
                      <a:pPr marL="3175" marR="635" algn="ctr">
                        <a:lnSpc>
                          <a:spcPts val="920"/>
                        </a:lnSpc>
                        <a:spcBef>
                          <a:spcPts val="40"/>
                        </a:spcBef>
                        <a:spcAft>
                          <a:spcPts val="0"/>
                        </a:spcAft>
                      </a:pPr>
                      <a:r>
                        <a:rPr lang="en-US" sz="1600" dirty="0" err="1" smtClean="0">
                          <a:effectLst/>
                          <a:latin typeface="Times New Roman"/>
                          <a:ea typeface="Times New Roman"/>
                          <a:cs typeface="Times New Roman"/>
                        </a:rPr>
                        <a:t>Середнє</a:t>
                      </a:r>
                      <a:r>
                        <a:rPr lang="en-US" sz="1600" spc="-50" dirty="0" smtClean="0">
                          <a:effectLst/>
                          <a:latin typeface="Times New Roman"/>
                          <a:ea typeface="Times New Roman"/>
                          <a:cs typeface="Times New Roman"/>
                        </a:rPr>
                        <a:t> </a:t>
                      </a:r>
                      <a:r>
                        <a:rPr lang="en-US" sz="1600" spc="-10" dirty="0" err="1">
                          <a:effectLst/>
                          <a:latin typeface="Times New Roman"/>
                          <a:ea typeface="Times New Roman"/>
                          <a:cs typeface="Times New Roman"/>
                        </a:rPr>
                        <a:t>зважене</a:t>
                      </a:r>
                      <a:endParaRPr lang="uk-UA"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031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858218"/>
          </a:xfrm>
        </p:spPr>
        <p:txBody>
          <a:bodyPr>
            <a:normAutofit fontScale="90000"/>
          </a:bodyPr>
          <a:lstStyle/>
          <a:p>
            <a:pPr algn="ctr"/>
            <a:r>
              <a:rPr lang="ru-RU" sz="2700" dirty="0"/>
              <a:t>За станом на </a:t>
            </a:r>
            <a:r>
              <a:rPr lang="ru-RU" sz="2700" dirty="0" err="1" smtClean="0"/>
              <a:t>січень</a:t>
            </a:r>
            <a:r>
              <a:rPr lang="ru-RU" sz="2700" dirty="0" smtClean="0"/>
              <a:t> 2022 </a:t>
            </a:r>
            <a:r>
              <a:rPr lang="ru-RU" sz="2700" dirty="0"/>
              <a:t/>
            </a:r>
            <a:br>
              <a:rPr lang="ru-RU" sz="2700" dirty="0"/>
            </a:br>
            <a:r>
              <a:rPr lang="ru-RU" sz="2700" dirty="0"/>
              <a:t>в «</a:t>
            </a:r>
            <a:r>
              <a:rPr lang="ru-RU" sz="2700" dirty="0" err="1"/>
              <a:t>індексний</a:t>
            </a:r>
            <a:r>
              <a:rPr lang="ru-RU" sz="2700" dirty="0"/>
              <a:t> </a:t>
            </a:r>
            <a:r>
              <a:rPr lang="ru-RU" sz="2700" dirty="0" err="1"/>
              <a:t>кошик</a:t>
            </a:r>
            <a:r>
              <a:rPr lang="ru-RU" sz="2700" dirty="0"/>
              <a:t>» фондового </a:t>
            </a:r>
            <a:r>
              <a:rPr lang="ru-RU" sz="2700" dirty="0" err="1"/>
              <a:t>індексу</a:t>
            </a:r>
            <a:r>
              <a:rPr lang="ru-RU" sz="2700" dirty="0"/>
              <a:t> </a:t>
            </a:r>
            <a:r>
              <a:rPr lang="ru-RU" sz="2700" dirty="0" err="1"/>
              <a:t>Української</a:t>
            </a:r>
            <a:r>
              <a:rPr lang="ru-RU" sz="2700" dirty="0"/>
              <a:t> </a:t>
            </a:r>
            <a:r>
              <a:rPr lang="ru-RU" sz="2700" dirty="0" err="1"/>
              <a:t>біржі</a:t>
            </a:r>
            <a:r>
              <a:rPr lang="ru-RU" sz="2700" dirty="0"/>
              <a:t> входили:</a:t>
            </a:r>
            <a:r>
              <a:rPr lang="ru-RU" dirty="0"/>
              <a:t/>
            </a:r>
            <a:br>
              <a:rPr lang="ru-RU" dirty="0"/>
            </a:br>
            <a:r>
              <a:rPr lang="ru-RU" dirty="0"/>
              <a:t/>
            </a:r>
            <a:br>
              <a:rPr lang="ru-RU" dirty="0"/>
            </a:br>
            <a:endParaRPr lang="uk-UA"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447837490"/>
              </p:ext>
            </p:extLst>
          </p:nvPr>
        </p:nvGraphicFramePr>
        <p:xfrm>
          <a:off x="323528" y="1916834"/>
          <a:ext cx="7992887" cy="3816419"/>
        </p:xfrm>
        <a:graphic>
          <a:graphicData uri="http://schemas.openxmlformats.org/drawingml/2006/table">
            <a:tbl>
              <a:tblPr firstRow="1" firstCol="1" lastRow="1" lastCol="1" bandRow="1" bandCol="1"/>
              <a:tblGrid>
                <a:gridCol w="825153"/>
                <a:gridCol w="4071515"/>
                <a:gridCol w="1076233"/>
                <a:gridCol w="2019986"/>
              </a:tblGrid>
              <a:tr h="544795">
                <a:tc>
                  <a:txBody>
                    <a:bodyPr/>
                    <a:lstStyle/>
                    <a:p>
                      <a:pPr marL="3810" marR="90805" algn="ctr">
                        <a:lnSpc>
                          <a:spcPts val="860"/>
                        </a:lnSpc>
                        <a:spcAft>
                          <a:spcPts val="0"/>
                        </a:spcAft>
                      </a:pPr>
                      <a:endParaRPr lang="uk-UA" sz="1800" b="1" spc="-10" dirty="0" smtClean="0">
                        <a:effectLst/>
                        <a:latin typeface="Times New Roman"/>
                        <a:ea typeface="Times New Roman"/>
                        <a:cs typeface="Times New Roman"/>
                      </a:endParaRPr>
                    </a:p>
                    <a:p>
                      <a:pPr marL="3810" marR="90805" algn="ctr">
                        <a:lnSpc>
                          <a:spcPts val="860"/>
                        </a:lnSpc>
                        <a:spcAft>
                          <a:spcPts val="0"/>
                        </a:spcAft>
                      </a:pPr>
                      <a:endParaRPr lang="uk-UA" sz="1800" b="1" spc="-10" dirty="0" smtClean="0">
                        <a:effectLst/>
                        <a:latin typeface="Times New Roman"/>
                        <a:ea typeface="Times New Roman"/>
                        <a:cs typeface="Times New Roman"/>
                      </a:endParaRPr>
                    </a:p>
                    <a:p>
                      <a:pPr marL="3810" marR="90805" algn="ctr">
                        <a:lnSpc>
                          <a:spcPts val="860"/>
                        </a:lnSpc>
                        <a:spcAft>
                          <a:spcPts val="0"/>
                        </a:spcAft>
                      </a:pPr>
                      <a:r>
                        <a:rPr lang="en-US" sz="1800" b="1" spc="-10" dirty="0" err="1" smtClean="0">
                          <a:effectLst/>
                          <a:latin typeface="Times New Roman"/>
                          <a:ea typeface="Times New Roman"/>
                          <a:cs typeface="Times New Roman"/>
                        </a:rPr>
                        <a:t>Тікер</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gn="l">
                        <a:lnSpc>
                          <a:spcPts val="860"/>
                        </a:lnSpc>
                        <a:spcAft>
                          <a:spcPts val="0"/>
                        </a:spcAft>
                      </a:pPr>
                      <a:endParaRPr lang="uk-UA" sz="1800" b="1" dirty="0" smtClean="0">
                        <a:effectLst/>
                        <a:latin typeface="Times New Roman"/>
                        <a:ea typeface="Times New Roman"/>
                        <a:cs typeface="Times New Roman"/>
                      </a:endParaRPr>
                    </a:p>
                    <a:p>
                      <a:pPr marL="24765" algn="l">
                        <a:lnSpc>
                          <a:spcPts val="860"/>
                        </a:lnSpc>
                        <a:spcAft>
                          <a:spcPts val="0"/>
                        </a:spcAft>
                      </a:pPr>
                      <a:endParaRPr lang="uk-UA" sz="1800" b="1" dirty="0" smtClean="0">
                        <a:effectLst/>
                        <a:latin typeface="Times New Roman"/>
                        <a:ea typeface="Times New Roman"/>
                        <a:cs typeface="Times New Roman"/>
                      </a:endParaRPr>
                    </a:p>
                    <a:p>
                      <a:pPr marL="24765" algn="l">
                        <a:lnSpc>
                          <a:spcPts val="860"/>
                        </a:lnSpc>
                        <a:spcAft>
                          <a:spcPts val="0"/>
                        </a:spcAft>
                      </a:pPr>
                      <a:r>
                        <a:rPr lang="uk-UA" sz="1800" b="1" dirty="0" smtClean="0">
                          <a:effectLst/>
                          <a:latin typeface="Times New Roman"/>
                          <a:ea typeface="Times New Roman"/>
                          <a:cs typeface="Times New Roman"/>
                        </a:rPr>
                        <a:t>                 </a:t>
                      </a:r>
                      <a:r>
                        <a:rPr lang="en-US" sz="1800" b="1" dirty="0" err="1" smtClean="0">
                          <a:effectLst/>
                          <a:latin typeface="Times New Roman"/>
                          <a:ea typeface="Times New Roman"/>
                          <a:cs typeface="Times New Roman"/>
                        </a:rPr>
                        <a:t>Назва</a:t>
                      </a:r>
                      <a:r>
                        <a:rPr lang="en-US" sz="1800" b="1" spc="-30" dirty="0" smtClean="0">
                          <a:effectLst/>
                          <a:latin typeface="Times New Roman"/>
                          <a:ea typeface="Times New Roman"/>
                          <a:cs typeface="Times New Roman"/>
                        </a:rPr>
                        <a:t> </a:t>
                      </a:r>
                      <a:r>
                        <a:rPr lang="en-US" sz="1800" b="1" spc="-10" dirty="0" err="1">
                          <a:effectLst/>
                          <a:latin typeface="Times New Roman"/>
                          <a:ea typeface="Times New Roman"/>
                          <a:cs typeface="Times New Roman"/>
                        </a:rPr>
                        <a:t>емітента</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marR="15875" algn="ctr">
                        <a:lnSpc>
                          <a:spcPts val="860"/>
                        </a:lnSpc>
                        <a:spcAft>
                          <a:spcPts val="0"/>
                        </a:spcAft>
                      </a:pPr>
                      <a:endParaRPr lang="uk-UA" sz="1800" b="1" dirty="0" smtClean="0">
                        <a:effectLst/>
                        <a:latin typeface="Times New Roman"/>
                        <a:ea typeface="Times New Roman"/>
                        <a:cs typeface="Times New Roman"/>
                      </a:endParaRPr>
                    </a:p>
                    <a:p>
                      <a:pPr marL="20955" marR="15875" algn="ctr">
                        <a:lnSpc>
                          <a:spcPts val="860"/>
                        </a:lnSpc>
                        <a:spcAft>
                          <a:spcPts val="0"/>
                        </a:spcAft>
                      </a:pPr>
                      <a:endParaRPr lang="uk-UA" sz="1800" b="1" dirty="0" smtClean="0">
                        <a:effectLst/>
                        <a:latin typeface="Times New Roman"/>
                        <a:ea typeface="Times New Roman"/>
                        <a:cs typeface="Times New Roman"/>
                      </a:endParaRPr>
                    </a:p>
                    <a:p>
                      <a:pPr marL="20955" marR="15875" algn="ctr">
                        <a:lnSpc>
                          <a:spcPts val="860"/>
                        </a:lnSpc>
                        <a:spcAft>
                          <a:spcPts val="0"/>
                        </a:spcAft>
                      </a:pPr>
                      <a:r>
                        <a:rPr lang="en-US" sz="1800" b="1" dirty="0" smtClean="0">
                          <a:effectLst/>
                          <a:latin typeface="Times New Roman"/>
                          <a:ea typeface="Times New Roman"/>
                          <a:cs typeface="Times New Roman"/>
                        </a:rPr>
                        <a:t>Free</a:t>
                      </a:r>
                      <a:r>
                        <a:rPr lang="en-US" sz="1800" b="1" spc="-35" dirty="0" smtClean="0">
                          <a:effectLst/>
                          <a:latin typeface="Times New Roman"/>
                          <a:ea typeface="Times New Roman"/>
                          <a:cs typeface="Times New Roman"/>
                        </a:rPr>
                        <a:t> </a:t>
                      </a:r>
                      <a:r>
                        <a:rPr lang="en-US" sz="1800" b="1" spc="-10" dirty="0">
                          <a:effectLst/>
                          <a:latin typeface="Times New Roman"/>
                          <a:ea typeface="Times New Roman"/>
                          <a:cs typeface="Times New Roman"/>
                        </a:rPr>
                        <a:t>Float</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635" algn="ctr">
                        <a:lnSpc>
                          <a:spcPts val="860"/>
                        </a:lnSpc>
                        <a:spcAft>
                          <a:spcPts val="0"/>
                        </a:spcAft>
                      </a:pPr>
                      <a:endParaRPr lang="uk-UA" sz="1800" b="1" dirty="0" smtClean="0">
                        <a:effectLst/>
                        <a:latin typeface="Times New Roman"/>
                        <a:ea typeface="Times New Roman"/>
                        <a:cs typeface="Times New Roman"/>
                      </a:endParaRPr>
                    </a:p>
                    <a:p>
                      <a:pPr marL="10160" marR="635" algn="ctr">
                        <a:lnSpc>
                          <a:spcPts val="860"/>
                        </a:lnSpc>
                        <a:spcAft>
                          <a:spcPts val="0"/>
                        </a:spcAft>
                      </a:pPr>
                      <a:endParaRPr lang="uk-UA" sz="1800" b="1" dirty="0" smtClean="0">
                        <a:effectLst/>
                        <a:latin typeface="Times New Roman"/>
                        <a:ea typeface="Times New Roman"/>
                        <a:cs typeface="Times New Roman"/>
                      </a:endParaRPr>
                    </a:p>
                    <a:p>
                      <a:pPr marL="10160" marR="635" algn="ctr">
                        <a:lnSpc>
                          <a:spcPts val="860"/>
                        </a:lnSpc>
                        <a:spcAft>
                          <a:spcPts val="0"/>
                        </a:spcAft>
                      </a:pPr>
                      <a:r>
                        <a:rPr lang="en-US" sz="1800" b="1" dirty="0" err="1" smtClean="0">
                          <a:effectLst/>
                          <a:latin typeface="Times New Roman"/>
                          <a:ea typeface="Times New Roman"/>
                          <a:cs typeface="Times New Roman"/>
                        </a:rPr>
                        <a:t>Ваговий</a:t>
                      </a:r>
                      <a:r>
                        <a:rPr lang="en-US" sz="1800" b="1" spc="-55" dirty="0" smtClean="0">
                          <a:effectLst/>
                          <a:latin typeface="Times New Roman"/>
                          <a:ea typeface="Times New Roman"/>
                          <a:cs typeface="Times New Roman"/>
                        </a:rPr>
                        <a:t> </a:t>
                      </a:r>
                      <a:r>
                        <a:rPr lang="en-US" sz="1800" b="1" spc="-10" dirty="0" err="1">
                          <a:effectLst/>
                          <a:latin typeface="Times New Roman"/>
                          <a:ea typeface="Times New Roman"/>
                          <a:cs typeface="Times New Roman"/>
                        </a:rPr>
                        <a:t>коефіцієнт</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95">
                <a:tc>
                  <a:txBody>
                    <a:bodyPr/>
                    <a:lstStyle/>
                    <a:p>
                      <a:pPr marL="3810" marR="63500" algn="ctr">
                        <a:lnSpc>
                          <a:spcPts val="855"/>
                        </a:lnSpc>
                        <a:spcAft>
                          <a:spcPts val="0"/>
                        </a:spcAft>
                      </a:pPr>
                      <a:endParaRPr lang="uk-UA" sz="1800" b="1" spc="-20" dirty="0" smtClean="0">
                        <a:effectLst/>
                        <a:latin typeface="Times New Roman"/>
                        <a:ea typeface="Times New Roman"/>
                        <a:cs typeface="Times New Roman"/>
                      </a:endParaRPr>
                    </a:p>
                    <a:p>
                      <a:pPr marL="3810" marR="63500" algn="ctr">
                        <a:lnSpc>
                          <a:spcPts val="855"/>
                        </a:lnSpc>
                        <a:spcAft>
                          <a:spcPts val="0"/>
                        </a:spcAft>
                      </a:pPr>
                      <a:endParaRPr lang="uk-UA" sz="1800" b="1" spc="-20" dirty="0" smtClean="0">
                        <a:effectLst/>
                        <a:latin typeface="Times New Roman"/>
                        <a:ea typeface="Times New Roman"/>
                        <a:cs typeface="Times New Roman"/>
                      </a:endParaRPr>
                    </a:p>
                    <a:p>
                      <a:pPr marL="3810" marR="63500" algn="ctr">
                        <a:lnSpc>
                          <a:spcPts val="855"/>
                        </a:lnSpc>
                        <a:spcAft>
                          <a:spcPts val="0"/>
                        </a:spcAft>
                      </a:pPr>
                      <a:r>
                        <a:rPr lang="en-US" sz="1800" b="1" spc="-20" dirty="0" smtClean="0">
                          <a:effectLst/>
                          <a:latin typeface="Times New Roman"/>
                          <a:ea typeface="Times New Roman"/>
                          <a:cs typeface="Times New Roman"/>
                        </a:rPr>
                        <a:t>BAVL</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r>
                        <a:rPr lang="en-US" sz="1800" dirty="0" err="1" smtClean="0">
                          <a:effectLst/>
                          <a:latin typeface="Times New Roman"/>
                          <a:ea typeface="Times New Roman"/>
                          <a:cs typeface="Times New Roman"/>
                        </a:rPr>
                        <a:t>Райффайзен</a:t>
                      </a:r>
                      <a:r>
                        <a:rPr lang="en-US" sz="1800" spc="-45" dirty="0" smtClean="0">
                          <a:effectLst/>
                          <a:latin typeface="Times New Roman"/>
                          <a:ea typeface="Times New Roman"/>
                          <a:cs typeface="Times New Roman"/>
                        </a:rPr>
                        <a:t> </a:t>
                      </a:r>
                      <a:r>
                        <a:rPr lang="en-US" sz="1800" dirty="0" err="1">
                          <a:effectLst/>
                          <a:latin typeface="Times New Roman"/>
                          <a:ea typeface="Times New Roman"/>
                          <a:cs typeface="Times New Roman"/>
                        </a:rPr>
                        <a:t>Банк</a:t>
                      </a:r>
                      <a:r>
                        <a:rPr lang="en-US" sz="1800" spc="-45" dirty="0">
                          <a:effectLst/>
                          <a:latin typeface="Times New Roman"/>
                          <a:ea typeface="Times New Roman"/>
                          <a:cs typeface="Times New Roman"/>
                        </a:rPr>
                        <a:t> </a:t>
                      </a:r>
                      <a:r>
                        <a:rPr lang="en-US" sz="1800" dirty="0" err="1">
                          <a:effectLst/>
                          <a:latin typeface="Times New Roman"/>
                          <a:ea typeface="Times New Roman"/>
                          <a:cs typeface="Times New Roman"/>
                        </a:rPr>
                        <a:t>Аваль</a:t>
                      </a:r>
                      <a:r>
                        <a:rPr lang="en-US" sz="1800" spc="-45" dirty="0">
                          <a:effectLst/>
                          <a:latin typeface="Times New Roman"/>
                          <a:ea typeface="Times New Roman"/>
                          <a:cs typeface="Times New Roman"/>
                        </a:rPr>
                        <a:t> </a:t>
                      </a:r>
                      <a:r>
                        <a:rPr lang="en-US" sz="1800" spc="-10" dirty="0">
                          <a:effectLst/>
                          <a:latin typeface="Times New Roman"/>
                          <a:ea typeface="Times New Roman"/>
                          <a:cs typeface="Times New Roman"/>
                        </a:rPr>
                        <a:t>(BAVL)</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r>
                        <a:rPr lang="en-US" sz="1800" spc="-20" dirty="0" smtClean="0">
                          <a:effectLst/>
                          <a:latin typeface="Times New Roman"/>
                          <a:ea typeface="Times New Roman"/>
                          <a:cs typeface="Times New Roman"/>
                        </a:rPr>
                        <a:t>1,72</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r>
                        <a:rPr lang="en-US" sz="1800" spc="-20" dirty="0" smtClean="0">
                          <a:effectLst/>
                          <a:latin typeface="Times New Roman"/>
                          <a:ea typeface="Times New Roman"/>
                          <a:cs typeface="Times New Roman"/>
                        </a:rPr>
                        <a:t>0,18</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95">
                <a:tc>
                  <a:txBody>
                    <a:bodyPr/>
                    <a:lstStyle/>
                    <a:p>
                      <a:pPr marL="3810" marR="62865" algn="ctr">
                        <a:lnSpc>
                          <a:spcPts val="855"/>
                        </a:lnSpc>
                        <a:spcAft>
                          <a:spcPts val="0"/>
                        </a:spcAft>
                      </a:pPr>
                      <a:endParaRPr lang="uk-UA" sz="1800" b="1" spc="-20" dirty="0" smtClean="0">
                        <a:effectLst/>
                        <a:latin typeface="Times New Roman"/>
                        <a:ea typeface="Times New Roman"/>
                        <a:cs typeface="Times New Roman"/>
                      </a:endParaRPr>
                    </a:p>
                    <a:p>
                      <a:pPr marL="3810" marR="62865" algn="ctr">
                        <a:lnSpc>
                          <a:spcPts val="855"/>
                        </a:lnSpc>
                        <a:spcAft>
                          <a:spcPts val="0"/>
                        </a:spcAft>
                      </a:pPr>
                      <a:endParaRPr lang="uk-UA" sz="1800" b="1" spc="-20" dirty="0" smtClean="0">
                        <a:effectLst/>
                        <a:latin typeface="Times New Roman"/>
                        <a:ea typeface="Times New Roman"/>
                        <a:cs typeface="Times New Roman"/>
                      </a:endParaRPr>
                    </a:p>
                    <a:p>
                      <a:pPr marL="3810" marR="62865" algn="ctr">
                        <a:lnSpc>
                          <a:spcPts val="855"/>
                        </a:lnSpc>
                        <a:spcAft>
                          <a:spcPts val="0"/>
                        </a:spcAft>
                      </a:pPr>
                      <a:r>
                        <a:rPr lang="en-US" sz="1800" b="1" spc="-20" dirty="0" smtClean="0">
                          <a:effectLst/>
                          <a:latin typeface="Times New Roman"/>
                          <a:ea typeface="Times New Roman"/>
                          <a:cs typeface="Times New Roman"/>
                        </a:rPr>
                        <a:t>CEEN</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gn="l">
                        <a:lnSpc>
                          <a:spcPts val="855"/>
                        </a:lnSpc>
                        <a:spcAft>
                          <a:spcPts val="0"/>
                        </a:spcAft>
                      </a:pPr>
                      <a:endParaRPr lang="uk-UA" sz="1800" spc="-10" dirty="0" smtClean="0">
                        <a:effectLst/>
                        <a:latin typeface="Times New Roman"/>
                        <a:ea typeface="Times New Roman"/>
                        <a:cs typeface="Times New Roman"/>
                      </a:endParaRPr>
                    </a:p>
                    <a:p>
                      <a:pPr marL="24765" algn="l">
                        <a:lnSpc>
                          <a:spcPts val="855"/>
                        </a:lnSpc>
                        <a:spcAft>
                          <a:spcPts val="0"/>
                        </a:spcAft>
                      </a:pPr>
                      <a:endParaRPr lang="uk-UA" sz="1800" spc="-10" dirty="0" smtClean="0">
                        <a:effectLst/>
                        <a:latin typeface="Times New Roman"/>
                        <a:ea typeface="Times New Roman"/>
                        <a:cs typeface="Times New Roman"/>
                      </a:endParaRPr>
                    </a:p>
                    <a:p>
                      <a:pPr marL="24765" algn="l">
                        <a:lnSpc>
                          <a:spcPts val="855"/>
                        </a:lnSpc>
                        <a:spcAft>
                          <a:spcPts val="0"/>
                        </a:spcAft>
                      </a:pPr>
                      <a:r>
                        <a:rPr lang="en-US" sz="1800" spc="-10" dirty="0" err="1" smtClean="0">
                          <a:effectLst/>
                          <a:latin typeface="Times New Roman"/>
                          <a:ea typeface="Times New Roman"/>
                          <a:cs typeface="Times New Roman"/>
                        </a:rPr>
                        <a:t>Центренерго</a:t>
                      </a:r>
                      <a:r>
                        <a:rPr lang="en-US" sz="1800" spc="30" dirty="0" smtClean="0">
                          <a:effectLst/>
                          <a:latin typeface="Times New Roman"/>
                          <a:ea typeface="Times New Roman"/>
                          <a:cs typeface="Times New Roman"/>
                        </a:rPr>
                        <a:t> </a:t>
                      </a:r>
                      <a:r>
                        <a:rPr lang="en-US" sz="1800" spc="-10" dirty="0">
                          <a:effectLst/>
                          <a:latin typeface="Times New Roman"/>
                          <a:ea typeface="Times New Roman"/>
                          <a:cs typeface="Times New Roman"/>
                        </a:rPr>
                        <a:t>(CEEN)</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ts val="855"/>
                        </a:lnSpc>
                        <a:spcAft>
                          <a:spcPts val="0"/>
                        </a:spcAft>
                      </a:pPr>
                      <a:endParaRPr lang="uk-UA" sz="1800" spc="-10" dirty="0" smtClean="0">
                        <a:effectLst/>
                        <a:latin typeface="Times New Roman"/>
                        <a:ea typeface="Times New Roman"/>
                        <a:cs typeface="Times New Roman"/>
                      </a:endParaRPr>
                    </a:p>
                    <a:p>
                      <a:pPr marL="6350" algn="ctr">
                        <a:lnSpc>
                          <a:spcPts val="855"/>
                        </a:lnSpc>
                        <a:spcAft>
                          <a:spcPts val="0"/>
                        </a:spcAft>
                      </a:pPr>
                      <a:endParaRPr lang="uk-UA" sz="1800" spc="-10" dirty="0" smtClean="0">
                        <a:effectLst/>
                        <a:latin typeface="Times New Roman"/>
                        <a:ea typeface="Times New Roman"/>
                        <a:cs typeface="Times New Roman"/>
                      </a:endParaRPr>
                    </a:p>
                    <a:p>
                      <a:pPr marL="6350" algn="ctr">
                        <a:lnSpc>
                          <a:spcPts val="855"/>
                        </a:lnSpc>
                        <a:spcAft>
                          <a:spcPts val="0"/>
                        </a:spcAft>
                      </a:pPr>
                      <a:r>
                        <a:rPr lang="en-US" sz="1800" spc="-10" dirty="0" smtClean="0">
                          <a:effectLst/>
                          <a:latin typeface="Times New Roman"/>
                          <a:ea typeface="Times New Roman"/>
                          <a:cs typeface="Times New Roman"/>
                        </a:rPr>
                        <a:t>21,71</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r>
                        <a:rPr lang="en-US" sz="1800" spc="-20" dirty="0" smtClean="0">
                          <a:effectLst/>
                          <a:latin typeface="Times New Roman"/>
                          <a:ea typeface="Times New Roman"/>
                          <a:cs typeface="Times New Roman"/>
                        </a:rPr>
                        <a:t>0,25</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49">
                <a:tc>
                  <a:txBody>
                    <a:bodyPr/>
                    <a:lstStyle/>
                    <a:p>
                      <a:pPr marL="12700" marR="60325" algn="ctr">
                        <a:lnSpc>
                          <a:spcPts val="865"/>
                        </a:lnSpc>
                        <a:spcAft>
                          <a:spcPts val="0"/>
                        </a:spcAft>
                      </a:pPr>
                      <a:endParaRPr lang="uk-UA" sz="1800" b="1" spc="-20" dirty="0" smtClean="0">
                        <a:effectLst/>
                        <a:latin typeface="Times New Roman"/>
                        <a:ea typeface="Times New Roman"/>
                        <a:cs typeface="Times New Roman"/>
                      </a:endParaRPr>
                    </a:p>
                    <a:p>
                      <a:pPr marL="12700" marR="60325" algn="ctr">
                        <a:lnSpc>
                          <a:spcPts val="865"/>
                        </a:lnSpc>
                        <a:spcAft>
                          <a:spcPts val="0"/>
                        </a:spcAft>
                      </a:pPr>
                      <a:endParaRPr lang="uk-UA" sz="1800" b="1" spc="-20" dirty="0" smtClean="0">
                        <a:effectLst/>
                        <a:latin typeface="Times New Roman"/>
                        <a:ea typeface="Times New Roman"/>
                        <a:cs typeface="Times New Roman"/>
                      </a:endParaRPr>
                    </a:p>
                    <a:p>
                      <a:pPr marL="12700" marR="60325" algn="ctr">
                        <a:lnSpc>
                          <a:spcPts val="865"/>
                        </a:lnSpc>
                        <a:spcAft>
                          <a:spcPts val="0"/>
                        </a:spcAft>
                      </a:pPr>
                      <a:r>
                        <a:rPr lang="en-US" sz="1800" b="1" spc="-20" dirty="0" smtClean="0">
                          <a:effectLst/>
                          <a:latin typeface="Times New Roman"/>
                          <a:ea typeface="Times New Roman"/>
                          <a:cs typeface="Times New Roman"/>
                        </a:rPr>
                        <a:t>DOEN</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gn="l">
                        <a:lnSpc>
                          <a:spcPts val="865"/>
                        </a:lnSpc>
                        <a:spcAft>
                          <a:spcPts val="0"/>
                        </a:spcAft>
                      </a:pPr>
                      <a:endParaRPr lang="uk-UA" sz="1800" spc="-10" dirty="0" smtClean="0">
                        <a:effectLst/>
                        <a:latin typeface="Times New Roman"/>
                        <a:ea typeface="Times New Roman"/>
                        <a:cs typeface="Times New Roman"/>
                      </a:endParaRPr>
                    </a:p>
                    <a:p>
                      <a:pPr marL="24765" algn="l">
                        <a:lnSpc>
                          <a:spcPts val="865"/>
                        </a:lnSpc>
                        <a:spcAft>
                          <a:spcPts val="0"/>
                        </a:spcAft>
                      </a:pPr>
                      <a:endParaRPr lang="uk-UA" sz="1800" spc="-10" dirty="0" smtClean="0">
                        <a:effectLst/>
                        <a:latin typeface="Times New Roman"/>
                        <a:ea typeface="Times New Roman"/>
                        <a:cs typeface="Times New Roman"/>
                      </a:endParaRPr>
                    </a:p>
                    <a:p>
                      <a:pPr marL="24765" algn="l">
                        <a:lnSpc>
                          <a:spcPts val="865"/>
                        </a:lnSpc>
                        <a:spcAft>
                          <a:spcPts val="0"/>
                        </a:spcAft>
                      </a:pPr>
                      <a:r>
                        <a:rPr lang="en-US" sz="1800" spc="-10" dirty="0" err="1" smtClean="0">
                          <a:effectLst/>
                          <a:latin typeface="Times New Roman"/>
                          <a:ea typeface="Times New Roman"/>
                          <a:cs typeface="Times New Roman"/>
                        </a:rPr>
                        <a:t>Донбасенерго</a:t>
                      </a:r>
                      <a:r>
                        <a:rPr lang="en-US" sz="1800" spc="30" dirty="0" smtClean="0">
                          <a:effectLst/>
                          <a:latin typeface="Times New Roman"/>
                          <a:ea typeface="Times New Roman"/>
                          <a:cs typeface="Times New Roman"/>
                        </a:rPr>
                        <a:t> </a:t>
                      </a:r>
                      <a:r>
                        <a:rPr lang="en-US" sz="1800" spc="-10" dirty="0">
                          <a:effectLst/>
                          <a:latin typeface="Times New Roman"/>
                          <a:ea typeface="Times New Roman"/>
                          <a:cs typeface="Times New Roman"/>
                        </a:rPr>
                        <a:t>(DOEN)</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ts val="865"/>
                        </a:lnSpc>
                        <a:spcAft>
                          <a:spcPts val="0"/>
                        </a:spcAft>
                      </a:pPr>
                      <a:endParaRPr lang="uk-UA" sz="1800" spc="-10" dirty="0" smtClean="0">
                        <a:effectLst/>
                        <a:latin typeface="Times New Roman"/>
                        <a:ea typeface="Times New Roman"/>
                        <a:cs typeface="Times New Roman"/>
                      </a:endParaRPr>
                    </a:p>
                    <a:p>
                      <a:pPr marL="6350" algn="ctr">
                        <a:lnSpc>
                          <a:spcPts val="865"/>
                        </a:lnSpc>
                        <a:spcAft>
                          <a:spcPts val="0"/>
                        </a:spcAft>
                      </a:pPr>
                      <a:endParaRPr lang="uk-UA" sz="1800" spc="-10" dirty="0" smtClean="0">
                        <a:effectLst/>
                        <a:latin typeface="Times New Roman"/>
                        <a:ea typeface="Times New Roman"/>
                        <a:cs typeface="Times New Roman"/>
                      </a:endParaRPr>
                    </a:p>
                    <a:p>
                      <a:pPr marL="6350" algn="ctr">
                        <a:lnSpc>
                          <a:spcPts val="865"/>
                        </a:lnSpc>
                        <a:spcAft>
                          <a:spcPts val="0"/>
                        </a:spcAft>
                      </a:pPr>
                      <a:r>
                        <a:rPr lang="en-US" sz="1800" spc="-10" dirty="0" smtClean="0">
                          <a:effectLst/>
                          <a:latin typeface="Times New Roman"/>
                          <a:ea typeface="Times New Roman"/>
                          <a:cs typeface="Times New Roman"/>
                        </a:rPr>
                        <a:t>14,14</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865"/>
                        </a:lnSpc>
                        <a:spcAft>
                          <a:spcPts val="0"/>
                        </a:spcAft>
                      </a:pPr>
                      <a:endParaRPr lang="uk-UA" sz="1800" spc="-20" dirty="0" smtClean="0">
                        <a:effectLst/>
                        <a:latin typeface="Times New Roman"/>
                        <a:ea typeface="Times New Roman"/>
                        <a:cs typeface="Times New Roman"/>
                      </a:endParaRPr>
                    </a:p>
                    <a:p>
                      <a:pPr marL="10160" algn="ctr">
                        <a:lnSpc>
                          <a:spcPts val="865"/>
                        </a:lnSpc>
                        <a:spcAft>
                          <a:spcPts val="0"/>
                        </a:spcAft>
                      </a:pPr>
                      <a:endParaRPr lang="uk-UA" sz="1800" spc="-20" dirty="0" smtClean="0">
                        <a:effectLst/>
                        <a:latin typeface="Times New Roman"/>
                        <a:ea typeface="Times New Roman"/>
                        <a:cs typeface="Times New Roman"/>
                      </a:endParaRPr>
                    </a:p>
                    <a:p>
                      <a:pPr marL="10160" algn="ctr">
                        <a:lnSpc>
                          <a:spcPts val="865"/>
                        </a:lnSpc>
                        <a:spcAft>
                          <a:spcPts val="0"/>
                        </a:spcAft>
                      </a:pPr>
                      <a:r>
                        <a:rPr lang="en-US" sz="1800" spc="-20" dirty="0" smtClean="0">
                          <a:effectLst/>
                          <a:latin typeface="Times New Roman"/>
                          <a:ea typeface="Times New Roman"/>
                          <a:cs typeface="Times New Roman"/>
                        </a:rPr>
                        <a:t>0,03</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95">
                <a:tc>
                  <a:txBody>
                    <a:bodyPr/>
                    <a:lstStyle/>
                    <a:p>
                      <a:pPr marL="3810" algn="ctr">
                        <a:lnSpc>
                          <a:spcPts val="855"/>
                        </a:lnSpc>
                        <a:spcAft>
                          <a:spcPts val="0"/>
                        </a:spcAft>
                      </a:pPr>
                      <a:endParaRPr lang="uk-UA" sz="1800" b="1" spc="-10" dirty="0" smtClean="0">
                        <a:effectLst/>
                        <a:latin typeface="Times New Roman"/>
                        <a:ea typeface="Times New Roman"/>
                        <a:cs typeface="Times New Roman"/>
                      </a:endParaRPr>
                    </a:p>
                    <a:p>
                      <a:pPr marL="3810" algn="ctr">
                        <a:lnSpc>
                          <a:spcPts val="855"/>
                        </a:lnSpc>
                        <a:spcAft>
                          <a:spcPts val="0"/>
                        </a:spcAft>
                      </a:pPr>
                      <a:endParaRPr lang="uk-UA" sz="1800" b="1" spc="-10" dirty="0" smtClean="0">
                        <a:effectLst/>
                        <a:latin typeface="Times New Roman"/>
                        <a:ea typeface="Times New Roman"/>
                        <a:cs typeface="Times New Roman"/>
                      </a:endParaRPr>
                    </a:p>
                    <a:p>
                      <a:pPr marL="3810" algn="ctr">
                        <a:lnSpc>
                          <a:spcPts val="855"/>
                        </a:lnSpc>
                        <a:spcAft>
                          <a:spcPts val="0"/>
                        </a:spcAft>
                      </a:pPr>
                      <a:r>
                        <a:rPr lang="en-US" sz="1800" b="1" spc="-10" dirty="0" smtClean="0">
                          <a:effectLst/>
                          <a:latin typeface="Times New Roman"/>
                          <a:ea typeface="Times New Roman"/>
                          <a:cs typeface="Times New Roman"/>
                        </a:rPr>
                        <a:t>MSICH</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r>
                        <a:rPr lang="en-US" sz="1800" dirty="0" err="1" smtClean="0">
                          <a:effectLst/>
                          <a:latin typeface="Times New Roman"/>
                          <a:ea typeface="Times New Roman"/>
                          <a:cs typeface="Times New Roman"/>
                        </a:rPr>
                        <a:t>Моторсіч</a:t>
                      </a:r>
                      <a:r>
                        <a:rPr lang="en-US" sz="1800" spc="-45" dirty="0" smtClean="0">
                          <a:effectLst/>
                          <a:latin typeface="Times New Roman"/>
                          <a:ea typeface="Times New Roman"/>
                          <a:cs typeface="Times New Roman"/>
                        </a:rPr>
                        <a:t> </a:t>
                      </a:r>
                      <a:r>
                        <a:rPr lang="en-US" sz="1800" spc="-10" dirty="0">
                          <a:effectLst/>
                          <a:latin typeface="Times New Roman"/>
                          <a:ea typeface="Times New Roman"/>
                          <a:cs typeface="Times New Roman"/>
                        </a:rPr>
                        <a:t>(MSICH)</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r>
                        <a:rPr lang="en-US" sz="1800" spc="-20" dirty="0" smtClean="0">
                          <a:effectLst/>
                          <a:latin typeface="Times New Roman"/>
                          <a:ea typeface="Times New Roman"/>
                          <a:cs typeface="Times New Roman"/>
                        </a:rPr>
                        <a:t>5,00</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r>
                        <a:rPr lang="en-US" sz="1800" spc="-20" dirty="0" smtClean="0">
                          <a:effectLst/>
                          <a:latin typeface="Times New Roman"/>
                          <a:ea typeface="Times New Roman"/>
                          <a:cs typeface="Times New Roman"/>
                        </a:rPr>
                        <a:t>0,25</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95">
                <a:tc>
                  <a:txBody>
                    <a:bodyPr/>
                    <a:lstStyle/>
                    <a:p>
                      <a:pPr marL="3810" marR="39370" algn="ctr">
                        <a:lnSpc>
                          <a:spcPts val="855"/>
                        </a:lnSpc>
                        <a:spcAft>
                          <a:spcPts val="0"/>
                        </a:spcAft>
                      </a:pPr>
                      <a:endParaRPr lang="uk-UA" sz="1800" b="1" spc="-20" dirty="0" smtClean="0">
                        <a:effectLst/>
                        <a:latin typeface="Times New Roman"/>
                        <a:ea typeface="Times New Roman"/>
                        <a:cs typeface="Times New Roman"/>
                      </a:endParaRPr>
                    </a:p>
                    <a:p>
                      <a:pPr marL="3810" marR="39370" algn="ctr">
                        <a:lnSpc>
                          <a:spcPts val="855"/>
                        </a:lnSpc>
                        <a:spcAft>
                          <a:spcPts val="0"/>
                        </a:spcAft>
                      </a:pPr>
                      <a:endParaRPr lang="uk-UA" sz="1800" b="1" spc="-20" dirty="0" smtClean="0">
                        <a:effectLst/>
                        <a:latin typeface="Times New Roman"/>
                        <a:ea typeface="Times New Roman"/>
                        <a:cs typeface="Times New Roman"/>
                      </a:endParaRPr>
                    </a:p>
                    <a:p>
                      <a:pPr marL="3810" marR="39370" algn="ctr">
                        <a:lnSpc>
                          <a:spcPts val="855"/>
                        </a:lnSpc>
                        <a:spcAft>
                          <a:spcPts val="0"/>
                        </a:spcAft>
                      </a:pPr>
                      <a:r>
                        <a:rPr lang="en-US" sz="1800" b="1" spc="-20" dirty="0" smtClean="0">
                          <a:effectLst/>
                          <a:latin typeface="Times New Roman"/>
                          <a:ea typeface="Times New Roman"/>
                          <a:cs typeface="Times New Roman"/>
                        </a:rPr>
                        <a:t>TATM</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r>
                        <a:rPr lang="en-US" sz="1800" dirty="0" err="1" smtClean="0">
                          <a:effectLst/>
                          <a:latin typeface="Times New Roman"/>
                          <a:ea typeface="Times New Roman"/>
                          <a:cs typeface="Times New Roman"/>
                        </a:rPr>
                        <a:t>Турбоатом</a:t>
                      </a:r>
                      <a:r>
                        <a:rPr lang="en-US" sz="1800" spc="-50" dirty="0" smtClean="0">
                          <a:effectLst/>
                          <a:latin typeface="Times New Roman"/>
                          <a:ea typeface="Times New Roman"/>
                          <a:cs typeface="Times New Roman"/>
                        </a:rPr>
                        <a:t> </a:t>
                      </a:r>
                      <a:r>
                        <a:rPr lang="en-US" sz="1800" spc="-10" dirty="0">
                          <a:effectLst/>
                          <a:latin typeface="Times New Roman"/>
                          <a:ea typeface="Times New Roman"/>
                          <a:cs typeface="Times New Roman"/>
                        </a:rPr>
                        <a:t>(TATM)</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r>
                        <a:rPr lang="en-US" sz="1800" spc="-20" dirty="0" smtClean="0">
                          <a:effectLst/>
                          <a:latin typeface="Times New Roman"/>
                          <a:ea typeface="Times New Roman"/>
                          <a:cs typeface="Times New Roman"/>
                        </a:rPr>
                        <a:t>3,84</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r>
                        <a:rPr lang="en-US" sz="1800" spc="-20" dirty="0" smtClean="0">
                          <a:effectLst/>
                          <a:latin typeface="Times New Roman"/>
                          <a:ea typeface="Times New Roman"/>
                          <a:cs typeface="Times New Roman"/>
                        </a:rPr>
                        <a:t>0,06</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95">
                <a:tc>
                  <a:txBody>
                    <a:bodyPr/>
                    <a:lstStyle/>
                    <a:p>
                      <a:pPr marL="3810" marR="64135" algn="ctr">
                        <a:lnSpc>
                          <a:spcPts val="855"/>
                        </a:lnSpc>
                        <a:spcAft>
                          <a:spcPts val="0"/>
                        </a:spcAft>
                      </a:pPr>
                      <a:endParaRPr lang="uk-UA" sz="1800" b="1" spc="-20" dirty="0" smtClean="0">
                        <a:effectLst/>
                        <a:latin typeface="Times New Roman"/>
                        <a:ea typeface="Times New Roman"/>
                        <a:cs typeface="Times New Roman"/>
                      </a:endParaRPr>
                    </a:p>
                    <a:p>
                      <a:pPr marL="3810" marR="64135" algn="ctr">
                        <a:lnSpc>
                          <a:spcPts val="855"/>
                        </a:lnSpc>
                        <a:spcAft>
                          <a:spcPts val="0"/>
                        </a:spcAft>
                      </a:pPr>
                      <a:endParaRPr lang="uk-UA" sz="1800" b="1" spc="-20" dirty="0" smtClean="0">
                        <a:effectLst/>
                        <a:latin typeface="Times New Roman"/>
                        <a:ea typeface="Times New Roman"/>
                        <a:cs typeface="Times New Roman"/>
                      </a:endParaRPr>
                    </a:p>
                    <a:p>
                      <a:pPr marL="3810" marR="64135" algn="ctr">
                        <a:lnSpc>
                          <a:spcPts val="855"/>
                        </a:lnSpc>
                        <a:spcAft>
                          <a:spcPts val="0"/>
                        </a:spcAft>
                      </a:pPr>
                      <a:r>
                        <a:rPr lang="en-US" sz="1800" b="1" spc="-20" dirty="0" smtClean="0">
                          <a:effectLst/>
                          <a:latin typeface="Times New Roman"/>
                          <a:ea typeface="Times New Roman"/>
                          <a:cs typeface="Times New Roman"/>
                        </a:rPr>
                        <a:t>UNAF</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endParaRPr lang="uk-UA" sz="1800" dirty="0" smtClean="0">
                        <a:effectLst/>
                        <a:latin typeface="Times New Roman"/>
                        <a:ea typeface="Times New Roman"/>
                        <a:cs typeface="Times New Roman"/>
                      </a:endParaRPr>
                    </a:p>
                    <a:p>
                      <a:pPr marL="24765" algn="l">
                        <a:lnSpc>
                          <a:spcPts val="855"/>
                        </a:lnSpc>
                        <a:spcAft>
                          <a:spcPts val="0"/>
                        </a:spcAft>
                      </a:pPr>
                      <a:r>
                        <a:rPr lang="en-US" sz="1800" dirty="0" err="1" smtClean="0">
                          <a:effectLst/>
                          <a:latin typeface="Times New Roman"/>
                          <a:ea typeface="Times New Roman"/>
                          <a:cs typeface="Times New Roman"/>
                        </a:rPr>
                        <a:t>Укрнафта</a:t>
                      </a:r>
                      <a:r>
                        <a:rPr lang="en-US" sz="1800" spc="-55" dirty="0" smtClean="0">
                          <a:effectLst/>
                          <a:latin typeface="Times New Roman"/>
                          <a:ea typeface="Times New Roman"/>
                          <a:cs typeface="Times New Roman"/>
                        </a:rPr>
                        <a:t> </a:t>
                      </a:r>
                      <a:r>
                        <a:rPr lang="en-US" sz="1800" spc="-10" dirty="0">
                          <a:effectLst/>
                          <a:latin typeface="Times New Roman"/>
                          <a:ea typeface="Times New Roman"/>
                          <a:cs typeface="Times New Roman"/>
                        </a:rPr>
                        <a:t>(UNAF)</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endParaRPr lang="uk-UA" sz="1800" spc="-20" dirty="0" smtClean="0">
                        <a:effectLst/>
                        <a:latin typeface="Times New Roman"/>
                        <a:ea typeface="Times New Roman"/>
                        <a:cs typeface="Times New Roman"/>
                      </a:endParaRPr>
                    </a:p>
                    <a:p>
                      <a:pPr marL="6350" algn="ctr">
                        <a:lnSpc>
                          <a:spcPts val="855"/>
                        </a:lnSpc>
                        <a:spcAft>
                          <a:spcPts val="0"/>
                        </a:spcAft>
                      </a:pPr>
                      <a:r>
                        <a:rPr lang="en-US" sz="1800" spc="-20" dirty="0" smtClean="0">
                          <a:effectLst/>
                          <a:latin typeface="Times New Roman"/>
                          <a:ea typeface="Times New Roman"/>
                          <a:cs typeface="Times New Roman"/>
                        </a:rPr>
                        <a:t>8,00</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endParaRPr lang="uk-UA" sz="1800" spc="-20" dirty="0" smtClean="0">
                        <a:effectLst/>
                        <a:latin typeface="Times New Roman"/>
                        <a:ea typeface="Times New Roman"/>
                        <a:cs typeface="Times New Roman"/>
                      </a:endParaRPr>
                    </a:p>
                    <a:p>
                      <a:pPr marL="10160" algn="ctr">
                        <a:lnSpc>
                          <a:spcPts val="855"/>
                        </a:lnSpc>
                        <a:spcAft>
                          <a:spcPts val="0"/>
                        </a:spcAft>
                      </a:pPr>
                      <a:r>
                        <a:rPr lang="en-US" sz="1800" spc="-20" dirty="0" smtClean="0">
                          <a:effectLst/>
                          <a:latin typeface="Times New Roman"/>
                          <a:ea typeface="Times New Roman"/>
                          <a:cs typeface="Times New Roman"/>
                        </a:rPr>
                        <a:t>0,22</a:t>
                      </a:r>
                      <a:endParaRPr lang="uk-UA" sz="18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06205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1108</TotalTime>
  <Words>1256</Words>
  <Application>Microsoft Office PowerPoint</Application>
  <PresentationFormat>Экран (4:3)</PresentationFormat>
  <Paragraphs>300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Эркер</vt:lpstr>
      <vt:lpstr>ТЕМА 6  «РИНКОВИЙ РИЗИК» </vt:lpstr>
      <vt:lpstr>Презентация PowerPoint</vt:lpstr>
      <vt:lpstr>Презентация PowerPoint</vt:lpstr>
      <vt:lpstr>Ринковий ризик – це ризик збитків за балансовими і позабалансовими позиціями, що виникають через коливання ринкових цін на фінансові активи.</vt:lpstr>
      <vt:lpstr>Ринковий ризик зазвичай поділяють на:</vt:lpstr>
      <vt:lpstr>Фактори, що визначають ціни на акції</vt:lpstr>
      <vt:lpstr>Двосторонній ринковий курс або біржове котирування</vt:lpstr>
      <vt:lpstr>Приклади індексів цінних паперів за країнами</vt:lpstr>
      <vt:lpstr>За станом на січень 2022  в «індексний кошик» фондового індексу Української біржі входили:  </vt:lpstr>
      <vt:lpstr>Показники оцінки ринкового ризику: </vt:lpstr>
      <vt:lpstr>Види волатильності</vt:lpstr>
      <vt:lpstr>Залежність розміру ризику від кількості активів у портфелі </vt:lpstr>
      <vt:lpstr>Складові загального ризику портфеля</vt:lpstr>
      <vt:lpstr>Закономірності поведінки систематичного й несистематичного ризику:</vt:lpstr>
      <vt:lpstr>Методи формування портфелей:</vt:lpstr>
      <vt:lpstr>До основних типів стоп-наказів належать:</vt:lpstr>
      <vt:lpstr>Технічний аналіз – розділ дослідження цінних паперів, що розглядає прогнозування цін на цінні папери</vt:lpstr>
      <vt:lpstr>Основними постулатами технічного аналізу є:</vt:lpstr>
      <vt:lpstr>Хеджування ринкового ризику</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«CУТНІСТЬ І ВИДИ ФІНАНСОВИХ РИЗИКІВ КОРПОРАЦІЙ» </dc:title>
  <dc:creator>Ксенія</dc:creator>
  <cp:lastModifiedBy>Ксенія</cp:lastModifiedBy>
  <cp:revision>87</cp:revision>
  <dcterms:created xsi:type="dcterms:W3CDTF">2024-12-10T10:07:16Z</dcterms:created>
  <dcterms:modified xsi:type="dcterms:W3CDTF">2025-01-09T12:44:54Z</dcterms:modified>
</cp:coreProperties>
</file>