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00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DE8E-5997-47B5-87F0-DA89E7507D95}" type="datetimeFigureOut">
              <a:rPr lang="uk-UA" smtClean="0"/>
              <a:t>14.05.2020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4E0A7BAC-344D-4C23-82FA-B3B426F23D2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4509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DE8E-5997-47B5-87F0-DA89E7507D95}" type="datetimeFigureOut">
              <a:rPr lang="uk-UA" smtClean="0"/>
              <a:t>14.05.2020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E0A7BAC-344D-4C23-82FA-B3B426F23D2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9625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DE8E-5997-47B5-87F0-DA89E7507D95}" type="datetimeFigureOut">
              <a:rPr lang="uk-UA" smtClean="0"/>
              <a:t>14.05.2020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E0A7BAC-344D-4C23-82FA-B3B426F23D20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5413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DE8E-5997-47B5-87F0-DA89E7507D95}" type="datetimeFigureOut">
              <a:rPr lang="uk-UA" smtClean="0"/>
              <a:t>14.05.2020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E0A7BAC-344D-4C23-82FA-B3B426F23D2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01928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DE8E-5997-47B5-87F0-DA89E7507D95}" type="datetimeFigureOut">
              <a:rPr lang="uk-UA" smtClean="0"/>
              <a:t>14.05.2020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E0A7BAC-344D-4C23-82FA-B3B426F23D20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17303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DE8E-5997-47B5-87F0-DA89E7507D95}" type="datetimeFigureOut">
              <a:rPr lang="uk-UA" smtClean="0"/>
              <a:t>14.05.2020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E0A7BAC-344D-4C23-82FA-B3B426F23D2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461054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DE8E-5997-47B5-87F0-DA89E7507D95}" type="datetimeFigureOut">
              <a:rPr lang="uk-UA" smtClean="0"/>
              <a:t>14.05.2020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7BAC-344D-4C23-82FA-B3B426F23D2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26635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DE8E-5997-47B5-87F0-DA89E7507D95}" type="datetimeFigureOut">
              <a:rPr lang="uk-UA" smtClean="0"/>
              <a:t>14.05.2020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7BAC-344D-4C23-82FA-B3B426F23D2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976586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44477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38201" y="1905000"/>
            <a:ext cx="8007350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38201" y="4076700"/>
            <a:ext cx="8007350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665B6D-E4A2-4EC2-99A6-13C518AC5BCA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115323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DE8E-5997-47B5-87F0-DA89E7507D95}" type="datetimeFigureOut">
              <a:rPr lang="uk-UA" smtClean="0"/>
              <a:t>14.05.2020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7BAC-344D-4C23-82FA-B3B426F23D2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24871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DE8E-5997-47B5-87F0-DA89E7507D95}" type="datetimeFigureOut">
              <a:rPr lang="uk-UA" smtClean="0"/>
              <a:t>14.05.2020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E0A7BAC-344D-4C23-82FA-B3B426F23D2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6690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DE8E-5997-47B5-87F0-DA89E7507D95}" type="datetimeFigureOut">
              <a:rPr lang="uk-UA" smtClean="0"/>
              <a:t>14.05.2020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E0A7BAC-344D-4C23-82FA-B3B426F23D2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9948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DE8E-5997-47B5-87F0-DA89E7507D95}" type="datetimeFigureOut">
              <a:rPr lang="uk-UA" smtClean="0"/>
              <a:t>14.05.2020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E0A7BAC-344D-4C23-82FA-B3B426F23D2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1085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DE8E-5997-47B5-87F0-DA89E7507D95}" type="datetimeFigureOut">
              <a:rPr lang="uk-UA" smtClean="0"/>
              <a:t>14.05.2020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7BAC-344D-4C23-82FA-B3B426F23D2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9062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DE8E-5997-47B5-87F0-DA89E7507D95}" type="datetimeFigureOut">
              <a:rPr lang="uk-UA" smtClean="0"/>
              <a:t>14.05.2020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7BAC-344D-4C23-82FA-B3B426F23D2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3288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DE8E-5997-47B5-87F0-DA89E7507D95}" type="datetimeFigureOut">
              <a:rPr lang="uk-UA" smtClean="0"/>
              <a:t>14.05.2020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7BAC-344D-4C23-82FA-B3B426F23D2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1586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DE8E-5997-47B5-87F0-DA89E7507D95}" type="datetimeFigureOut">
              <a:rPr lang="uk-UA" smtClean="0"/>
              <a:t>14.05.2020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E0A7BAC-344D-4C23-82FA-B3B426F23D2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9817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7DE8E-5997-47B5-87F0-DA89E7507D95}" type="datetimeFigureOut">
              <a:rPr lang="uk-UA" smtClean="0"/>
              <a:t>14.05.2020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E0A7BAC-344D-4C23-82FA-B3B426F23D2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174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990600" y="1412875"/>
            <a:ext cx="7772400" cy="2228850"/>
          </a:xfrm>
        </p:spPr>
        <p:txBody>
          <a:bodyPr>
            <a:normAutofit fontScale="90000"/>
          </a:bodyPr>
          <a:lstStyle/>
          <a:p>
            <a:pPr algn="ctr" eaLnBrk="1" hangingPunct="1">
              <a:lnSpc>
                <a:spcPct val="150000"/>
              </a:lnSpc>
              <a:defRPr/>
            </a:pPr>
            <a:r>
              <a:rPr lang="uk-UA" sz="4800"/>
              <a:t>Математична теорія надійності</a:t>
            </a:r>
            <a:endParaRPr lang="ru-RU" sz="3600" dirty="0"/>
          </a:p>
        </p:txBody>
      </p:sp>
      <p:sp>
        <p:nvSpPr>
          <p:cNvPr id="10252" name="Rectangle 12"/>
          <p:cNvSpPr>
            <a:spLocks noGrp="1" noChangeArrowheads="1"/>
          </p:cNvSpPr>
          <p:nvPr>
            <p:ph type="subTitle" idx="1"/>
          </p:nvPr>
        </p:nvSpPr>
        <p:spPr>
          <a:xfrm flipV="1">
            <a:off x="990600" y="3860800"/>
            <a:ext cx="6781800" cy="101600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lnSpc>
                <a:spcPct val="80000"/>
              </a:lnSpc>
              <a:defRPr/>
            </a:pPr>
            <a:endParaRPr lang="uk-UA" sz="800"/>
          </a:p>
        </p:txBody>
      </p:sp>
    </p:spTree>
    <p:extLst>
      <p:ext uri="{BB962C8B-B14F-4D97-AF65-F5344CB8AC3E}">
        <p14:creationId xmlns:p14="http://schemas.microsoft.com/office/powerpoint/2010/main" val="393912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2" y="244475"/>
            <a:ext cx="8385175" cy="808038"/>
          </a:xfrm>
        </p:spPr>
        <p:txBody>
          <a:bodyPr/>
          <a:lstStyle/>
          <a:p>
            <a:pPr algn="ctr" eaLnBrk="1" hangingPunct="1">
              <a:defRPr/>
            </a:pPr>
            <a:endParaRPr lang="ru-RU" i="1" smtClean="0"/>
          </a:p>
        </p:txBody>
      </p:sp>
      <p:sp>
        <p:nvSpPr>
          <p:cNvPr id="15363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defRPr/>
            </a:pPr>
            <a:r>
              <a:rPr lang="uk-UA" i="1" smtClean="0"/>
              <a:t>Основні поняття і теореми</a:t>
            </a:r>
          </a:p>
          <a:p>
            <a:pPr marL="609600" indent="-609600">
              <a:defRPr/>
            </a:pPr>
            <a:r>
              <a:rPr lang="uk-UA" i="1" smtClean="0"/>
              <a:t>Одиничні та комплексні показники надійності</a:t>
            </a:r>
          </a:p>
          <a:p>
            <a:pPr marL="609600" indent="-609600">
              <a:defRPr/>
            </a:pPr>
            <a:r>
              <a:rPr lang="uk-UA" i="1" smtClean="0"/>
              <a:t>Характеристика основних законів розподілу показників надійності</a:t>
            </a:r>
          </a:p>
          <a:p>
            <a:pPr marL="609600" indent="-609600">
              <a:buNone/>
              <a:defRPr/>
            </a:pPr>
            <a:endParaRPr lang="ru-RU" i="1" smtClean="0"/>
          </a:p>
        </p:txBody>
      </p:sp>
    </p:spTree>
    <p:extLst>
      <p:ext uri="{BB962C8B-B14F-4D97-AF65-F5344CB8AC3E}">
        <p14:creationId xmlns:p14="http://schemas.microsoft.com/office/powerpoint/2010/main" val="107686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58827" y="333377"/>
            <a:ext cx="8385175" cy="1431925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uk-UA" sz="4000" dirty="0" smtClean="0"/>
              <a:t>Формули </a:t>
            </a:r>
            <a:r>
              <a:rPr lang="uk-UA" sz="4000" dirty="0"/>
              <a:t>для визначення ймовірностей</a:t>
            </a:r>
            <a:br>
              <a:rPr lang="uk-UA" sz="4000" dirty="0"/>
            </a:br>
            <a:endParaRPr lang="ru-RU" sz="4000" dirty="0"/>
          </a:p>
        </p:txBody>
      </p:sp>
      <p:sp>
        <p:nvSpPr>
          <p:cNvPr id="65548" name="Rectangle 12"/>
          <p:cNvSpPr>
            <a:spLocks noRot="1" noChangeArrowheads="1"/>
          </p:cNvSpPr>
          <p:nvPr/>
        </p:nvSpPr>
        <p:spPr bwMode="auto">
          <a:xfrm>
            <a:off x="1451730" y="1919288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r>
              <a:rPr lang="uk-UA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Математична ймовірність :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uk-UA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uk-UA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r>
              <a:rPr lang="uk-UA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Статистична ймовірність:</a:t>
            </a:r>
          </a:p>
        </p:txBody>
      </p:sp>
      <p:sp>
        <p:nvSpPr>
          <p:cNvPr id="5124" name="Rectangle 14"/>
          <p:cNvSpPr>
            <a:spLocks noChangeArrowheads="1"/>
          </p:cNvSpPr>
          <p:nvPr/>
        </p:nvSpPr>
        <p:spPr bwMode="auto">
          <a:xfrm>
            <a:off x="2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uk-UA"/>
          </a:p>
        </p:txBody>
      </p:sp>
      <p:graphicFrame>
        <p:nvGraphicFramePr>
          <p:cNvPr id="5125" name="Object 13"/>
          <p:cNvGraphicFramePr>
            <a:graphicFrameLocks noChangeAspect="1"/>
          </p:cNvGraphicFramePr>
          <p:nvPr/>
        </p:nvGraphicFramePr>
        <p:xfrm>
          <a:off x="4572000" y="2492377"/>
          <a:ext cx="1638300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Формула" r:id="rId3" imgW="698197" imgH="393529" progId="Equation.3">
                  <p:embed/>
                </p:oleObj>
              </mc:Choice>
              <mc:Fallback>
                <p:oleObj name="Формула" r:id="rId3" imgW="698197" imgH="393529" progId="Equation.3">
                  <p:embed/>
                  <p:pic>
                    <p:nvPicPr>
                      <p:cNvPr id="512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492377"/>
                        <a:ext cx="1638300" cy="119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6" name="Rectangle 16"/>
          <p:cNvSpPr>
            <a:spLocks noChangeArrowheads="1"/>
          </p:cNvSpPr>
          <p:nvPr/>
        </p:nvSpPr>
        <p:spPr bwMode="auto">
          <a:xfrm>
            <a:off x="2" y="2658547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uk-UA"/>
          </a:p>
        </p:txBody>
      </p:sp>
      <p:graphicFrame>
        <p:nvGraphicFramePr>
          <p:cNvPr id="5127" name="Object 15"/>
          <p:cNvGraphicFramePr>
            <a:graphicFrameLocks noChangeAspect="1"/>
          </p:cNvGraphicFramePr>
          <p:nvPr/>
        </p:nvGraphicFramePr>
        <p:xfrm>
          <a:off x="4140200" y="4221165"/>
          <a:ext cx="2057400" cy="117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Формула" r:id="rId5" imgW="685800" imgH="393700" progId="Equation.3">
                  <p:embed/>
                </p:oleObj>
              </mc:Choice>
              <mc:Fallback>
                <p:oleObj name="Формула" r:id="rId5" imgW="685800" imgH="393700" progId="Equation.3">
                  <p:embed/>
                  <p:pic>
                    <p:nvPicPr>
                      <p:cNvPr id="512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4221165"/>
                        <a:ext cx="2057400" cy="1171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8" name="Rectangle 17"/>
          <p:cNvSpPr>
            <a:spLocks noChangeArrowheads="1"/>
          </p:cNvSpPr>
          <p:nvPr/>
        </p:nvSpPr>
        <p:spPr bwMode="auto">
          <a:xfrm>
            <a:off x="2" y="38301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uk-UA"/>
          </a:p>
        </p:txBody>
      </p:sp>
      <p:sp>
        <p:nvSpPr>
          <p:cNvPr id="5129" name="Rectangle 19"/>
          <p:cNvSpPr>
            <a:spLocks noChangeArrowheads="1"/>
          </p:cNvSpPr>
          <p:nvPr/>
        </p:nvSpPr>
        <p:spPr bwMode="auto">
          <a:xfrm>
            <a:off x="2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uk-UA"/>
          </a:p>
        </p:txBody>
      </p:sp>
      <p:graphicFrame>
        <p:nvGraphicFramePr>
          <p:cNvPr id="5130" name="Object 18"/>
          <p:cNvGraphicFramePr>
            <a:graphicFrameLocks noChangeAspect="1"/>
          </p:cNvGraphicFramePr>
          <p:nvPr/>
        </p:nvGraphicFramePr>
        <p:xfrm>
          <a:off x="3419477" y="5445127"/>
          <a:ext cx="2886075" cy="117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Формула" r:id="rId7" imgW="965200" imgH="393700" progId="Equation.3">
                  <p:embed/>
                </p:oleObj>
              </mc:Choice>
              <mc:Fallback>
                <p:oleObj name="Формула" r:id="rId7" imgW="965200" imgH="393700" progId="Equation.3">
                  <p:embed/>
                  <p:pic>
                    <p:nvPicPr>
                      <p:cNvPr id="513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7" y="5445127"/>
                        <a:ext cx="2886075" cy="1171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0807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5" y="260352"/>
            <a:ext cx="8385175" cy="1160075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uk-UA" sz="4000" dirty="0" smtClean="0"/>
              <a:t>Формули </a:t>
            </a:r>
            <a:r>
              <a:rPr lang="uk-UA" sz="4000" dirty="0"/>
              <a:t>для додавання та множення  ймовірностей:</a:t>
            </a:r>
            <a:br>
              <a:rPr lang="uk-UA" sz="4000" dirty="0"/>
            </a:br>
            <a:r>
              <a:rPr lang="uk-UA" sz="4000" dirty="0"/>
              <a:t/>
            </a:r>
            <a:br>
              <a:rPr lang="uk-UA" sz="4000" dirty="0"/>
            </a:br>
            <a:endParaRPr lang="ru-RU" sz="4000" dirty="0"/>
          </a:p>
        </p:txBody>
      </p:sp>
      <p:sp>
        <p:nvSpPr>
          <p:cNvPr id="20484" name="Rectangle 4"/>
          <p:cNvSpPr>
            <a:spLocks noGrp="1" noRot="1" noChangeArrowheads="1"/>
          </p:cNvSpPr>
          <p:nvPr>
            <p:ph idx="4294967295"/>
          </p:nvPr>
        </p:nvSpPr>
        <p:spPr>
          <a:xfrm>
            <a:off x="1429305" y="2236202"/>
            <a:ext cx="7501631" cy="4479925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Формули додавання: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несумісних подій: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Р(А1+А2+...+А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Р(А1)+Р(А2)+...+Р(А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двох сумісних подій:</a:t>
            </a:r>
            <a:b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Р(А+В)=Р(А)+Р(В)-Р(А В)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Формула множення для визначення </a:t>
            </a:r>
            <a:r>
              <a:rPr lang="uk-UA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ймовірністі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сумісної появи кількох незалежних подій.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uk-UA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Р( А1; А2 ; А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 = Р(А1) · Р(А2) ·... · Р(А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836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4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4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4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90" y="188913"/>
            <a:ext cx="8385175" cy="10795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uk-UA" sz="4000" dirty="0"/>
              <a:t>Характеристики випадкових величин</a:t>
            </a:r>
            <a:endParaRPr lang="ru-RU" sz="4000" dirty="0"/>
          </a:p>
        </p:txBody>
      </p:sp>
      <p:sp>
        <p:nvSpPr>
          <p:cNvPr id="2867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526962" y="1413670"/>
            <a:ext cx="7546017" cy="4516438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uk-UA" sz="2400" b="1" dirty="0"/>
              <a:t>Математичне очікування випадкової величини: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uk-UA" sz="2400" b="1" dirty="0"/>
              <a:t> 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uk-UA" sz="2400" b="1" dirty="0"/>
              <a:t>- для дискретної випадкової величини </a:t>
            </a:r>
          </a:p>
          <a:p>
            <a:pPr eaLnBrk="1" hangingPunct="1">
              <a:defRPr/>
            </a:pPr>
            <a:endParaRPr lang="uk-UA" sz="2400" b="1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uk-UA" sz="2400" b="1" dirty="0"/>
              <a:t>- для </a:t>
            </a:r>
            <a:r>
              <a:rPr lang="uk-UA" sz="2400" b="1" dirty="0" err="1"/>
              <a:t>непреривної</a:t>
            </a:r>
            <a:r>
              <a:rPr lang="uk-UA" sz="2400" b="1" dirty="0"/>
              <a:t> випадкової величини,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uk-UA" sz="2400" b="1" dirty="0"/>
          </a:p>
          <a:p>
            <a:pPr eaLnBrk="1" hangingPunct="1">
              <a:buFontTx/>
              <a:buNone/>
              <a:defRPr/>
            </a:pPr>
            <a:r>
              <a:rPr lang="uk-UA" sz="2400" b="1" dirty="0"/>
              <a:t>- середнє арифметичне значення</a:t>
            </a:r>
          </a:p>
          <a:p>
            <a:pPr eaLnBrk="1" hangingPunct="1">
              <a:buFontTx/>
              <a:buNone/>
              <a:defRPr/>
            </a:pPr>
            <a:r>
              <a:rPr lang="uk-UA" sz="2400" b="1" dirty="0"/>
              <a:t> випадкової величини: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uk-UA" sz="2400" dirty="0"/>
              <a:t> - </a:t>
            </a:r>
            <a:r>
              <a:rPr lang="uk-UA" sz="2400" b="1" dirty="0"/>
              <a:t>дисперсія випадкової величини       </a:t>
            </a:r>
            <a:r>
              <a:rPr lang="en-US" sz="2400" dirty="0"/>
              <a:t>D</a:t>
            </a:r>
            <a:r>
              <a:rPr lang="en-US" sz="2400" baseline="-25000" dirty="0"/>
              <a:t>X</a:t>
            </a:r>
            <a:r>
              <a:rPr lang="uk-UA" sz="2400" dirty="0"/>
              <a:t>=(</a:t>
            </a:r>
            <a:r>
              <a:rPr lang="en-US" sz="2400" dirty="0"/>
              <a:t>x</a:t>
            </a:r>
            <a:r>
              <a:rPr lang="en-US" sz="2400" baseline="-25000" dirty="0"/>
              <a:t>i</a:t>
            </a:r>
            <a:r>
              <a:rPr lang="en-US" sz="2400" dirty="0"/>
              <a:t> </a:t>
            </a:r>
            <a:r>
              <a:rPr lang="uk-UA" sz="2400" dirty="0"/>
              <a:t>- </a:t>
            </a:r>
            <a:r>
              <a:rPr lang="en-US" sz="2400" dirty="0"/>
              <a:t>M</a:t>
            </a:r>
            <a:r>
              <a:rPr lang="en-US" sz="2400" baseline="-25000" dirty="0"/>
              <a:t>X</a:t>
            </a:r>
            <a:r>
              <a:rPr lang="uk-UA" sz="2400" dirty="0"/>
              <a:t> )</a:t>
            </a:r>
            <a:r>
              <a:rPr lang="uk-UA" sz="2400" baseline="30000" dirty="0"/>
              <a:t>2</a:t>
            </a:r>
            <a:r>
              <a:rPr lang="uk-UA" sz="2400" dirty="0"/>
              <a:t> ·</a:t>
            </a:r>
            <a:r>
              <a:rPr lang="en-US" sz="2400" dirty="0"/>
              <a:t>Pi</a:t>
            </a:r>
            <a:r>
              <a:rPr lang="ru-RU" sz="2400" dirty="0"/>
              <a:t>;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uk-UA" sz="2400" b="1" dirty="0"/>
          </a:p>
          <a:p>
            <a:pPr eaLnBrk="1" hangingPunct="1">
              <a:buFontTx/>
              <a:buChar char="-"/>
              <a:defRPr/>
            </a:pPr>
            <a:r>
              <a:rPr lang="uk-UA" sz="2400" b="1" dirty="0"/>
              <a:t>мода випадкової величини;</a:t>
            </a:r>
          </a:p>
          <a:p>
            <a:pPr eaLnBrk="1" hangingPunct="1">
              <a:buFontTx/>
              <a:buChar char="-"/>
              <a:defRPr/>
            </a:pPr>
            <a:r>
              <a:rPr lang="uk-UA" sz="2400" b="1" dirty="0"/>
              <a:t>медіана випадкової величини.</a:t>
            </a:r>
          </a:p>
        </p:txBody>
      </p:sp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2" y="2925247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uk-UA"/>
          </a:p>
        </p:txBody>
      </p:sp>
      <p:graphicFrame>
        <p:nvGraphicFramePr>
          <p:cNvPr id="717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763271"/>
              </p:ext>
            </p:extLst>
          </p:nvPr>
        </p:nvGraphicFramePr>
        <p:xfrm>
          <a:off x="7077075" y="5086350"/>
          <a:ext cx="1517650" cy="133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698400" imgH="609480" progId="Equation.DSMT4">
                  <p:embed/>
                </p:oleObj>
              </mc:Choice>
              <mc:Fallback>
                <p:oleObj name="Equation" r:id="rId3" imgW="698400" imgH="609480" progId="Equation.DSMT4">
                  <p:embed/>
                  <p:pic>
                    <p:nvPicPr>
                      <p:cNvPr id="717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7075" y="5086350"/>
                        <a:ext cx="1517650" cy="1330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Rectangle 7"/>
          <p:cNvSpPr>
            <a:spLocks noChangeArrowheads="1"/>
          </p:cNvSpPr>
          <p:nvPr/>
        </p:nvSpPr>
        <p:spPr bwMode="auto">
          <a:xfrm>
            <a:off x="2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uk-UA"/>
          </a:p>
        </p:txBody>
      </p:sp>
      <p:graphicFrame>
        <p:nvGraphicFramePr>
          <p:cNvPr id="7175" name="Object 6"/>
          <p:cNvGraphicFramePr>
            <a:graphicFrameLocks noChangeAspect="1"/>
          </p:cNvGraphicFramePr>
          <p:nvPr/>
        </p:nvGraphicFramePr>
        <p:xfrm>
          <a:off x="6929440" y="1928813"/>
          <a:ext cx="1812925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Формула" r:id="rId5" imgW="876300" imgH="431800" progId="Equation.3">
                  <p:embed/>
                </p:oleObj>
              </mc:Choice>
              <mc:Fallback>
                <p:oleObj name="Формула" r:id="rId5" imgW="876300" imgH="431800" progId="Equation.3">
                  <p:embed/>
                  <p:pic>
                    <p:nvPicPr>
                      <p:cNvPr id="717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9440" y="1928813"/>
                        <a:ext cx="1812925" cy="887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6" name="Rectangle 9"/>
          <p:cNvSpPr>
            <a:spLocks noChangeArrowheads="1"/>
          </p:cNvSpPr>
          <p:nvPr/>
        </p:nvSpPr>
        <p:spPr bwMode="auto">
          <a:xfrm>
            <a:off x="2" y="287920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uk-UA"/>
          </a:p>
        </p:txBody>
      </p:sp>
      <p:graphicFrame>
        <p:nvGraphicFramePr>
          <p:cNvPr id="7177" name="Object 8"/>
          <p:cNvGraphicFramePr>
            <a:graphicFrameLocks noChangeAspect="1"/>
          </p:cNvGraphicFramePr>
          <p:nvPr/>
        </p:nvGraphicFramePr>
        <p:xfrm>
          <a:off x="6983415" y="2786065"/>
          <a:ext cx="2160587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Формула" r:id="rId7" imgW="1104900" imgH="482600" progId="Equation.3">
                  <p:embed/>
                </p:oleObj>
              </mc:Choice>
              <mc:Fallback>
                <p:oleObj name="Формула" r:id="rId7" imgW="1104900" imgH="482600" progId="Equation.3">
                  <p:embed/>
                  <p:pic>
                    <p:nvPicPr>
                      <p:cNvPr id="717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3415" y="2786065"/>
                        <a:ext cx="2160587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2" y="3549652"/>
            <a:ext cx="296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uk-UA" sz="1000">
                <a:cs typeface="Times New Roman" panose="02020603050405020304" pitchFamily="18" charset="0"/>
              </a:rPr>
              <a:t> - </a:t>
            </a:r>
            <a:endParaRPr lang="uk-UA" altLang="uk-UA"/>
          </a:p>
        </p:txBody>
      </p:sp>
    </p:spTree>
    <p:extLst>
      <p:ext uri="{BB962C8B-B14F-4D97-AF65-F5344CB8AC3E}">
        <p14:creationId xmlns:p14="http://schemas.microsoft.com/office/powerpoint/2010/main" val="397086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476375" y="199232"/>
            <a:ext cx="7019555" cy="7366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err="1"/>
              <a:t>Показники</a:t>
            </a:r>
            <a:r>
              <a:rPr lang="ru-RU" sz="4000" dirty="0"/>
              <a:t> </a:t>
            </a:r>
            <a:r>
              <a:rPr lang="ru-RU" sz="4000" dirty="0" err="1"/>
              <a:t>безвідмовності</a:t>
            </a:r>
            <a:endParaRPr lang="ru-RU" sz="4000" dirty="0"/>
          </a:p>
        </p:txBody>
      </p:sp>
      <p:sp>
        <p:nvSpPr>
          <p:cNvPr id="2969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047565" y="1143000"/>
            <a:ext cx="7797985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- математичне сподівання напрацювання до першої відмови:</a:t>
            </a:r>
          </a:p>
          <a:p>
            <a:pPr eaLnBrk="1" hangingPunct="1">
              <a:lnSpc>
                <a:spcPct val="80000"/>
              </a:lnSpc>
              <a:defRPr/>
            </a:pPr>
            <a:endParaRPr lang="uk-UA" sz="24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uk-UA" sz="24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uk-UA" sz="24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-  середня кількість відмов:</a:t>
            </a:r>
            <a:r>
              <a:rPr lang="uk-UA" sz="2400" dirty="0"/>
              <a:t>            </a:t>
            </a:r>
          </a:p>
          <a:p>
            <a:pPr eaLnBrk="1" hangingPunct="1">
              <a:lnSpc>
                <a:spcPct val="80000"/>
              </a:lnSpc>
              <a:defRPr/>
            </a:pPr>
            <a:endParaRPr lang="uk-UA" sz="2400" dirty="0"/>
          </a:p>
          <a:p>
            <a:pPr eaLnBrk="1" hangingPunct="1">
              <a:lnSpc>
                <a:spcPct val="80000"/>
              </a:lnSpc>
              <a:defRPr/>
            </a:pPr>
            <a:endParaRPr lang="uk-UA" sz="2400" dirty="0"/>
          </a:p>
          <a:p>
            <a:pPr eaLnBrk="1" hangingPunct="1">
              <a:lnSpc>
                <a:spcPct val="80000"/>
              </a:lnSpc>
              <a:defRPr/>
            </a:pPr>
            <a:endParaRPr lang="uk-UA" sz="2400" dirty="0"/>
          </a:p>
          <a:p>
            <a:pPr eaLnBrk="1" hangingPunct="1">
              <a:lnSpc>
                <a:spcPct val="80000"/>
              </a:lnSpc>
              <a:defRPr/>
            </a:pPr>
            <a:endParaRPr lang="uk-UA" sz="24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- інтенсивність відмов:</a:t>
            </a:r>
          </a:p>
        </p:txBody>
      </p:sp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2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uk-UA"/>
          </a:p>
        </p:txBody>
      </p:sp>
      <p:graphicFrame>
        <p:nvGraphicFramePr>
          <p:cNvPr id="8197" name="Object 4"/>
          <p:cNvGraphicFramePr>
            <a:graphicFrameLocks noChangeAspect="1"/>
          </p:cNvGraphicFramePr>
          <p:nvPr/>
        </p:nvGraphicFramePr>
        <p:xfrm>
          <a:off x="4787900" y="1557338"/>
          <a:ext cx="2305050" cy="1179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Формула" r:id="rId3" imgW="837836" imgH="431613" progId="Equation.3">
                  <p:embed/>
                </p:oleObj>
              </mc:Choice>
              <mc:Fallback>
                <p:oleObj name="Формула" r:id="rId3" imgW="837836" imgH="431613" progId="Equation.3">
                  <p:embed/>
                  <p:pic>
                    <p:nvPicPr>
                      <p:cNvPr id="819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1557338"/>
                        <a:ext cx="2305050" cy="1179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Rectangle 7"/>
          <p:cNvSpPr>
            <a:spLocks noChangeArrowheads="1"/>
          </p:cNvSpPr>
          <p:nvPr/>
        </p:nvSpPr>
        <p:spPr bwMode="auto">
          <a:xfrm>
            <a:off x="2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uk-UA"/>
          </a:p>
        </p:txBody>
      </p:sp>
      <p:graphicFrame>
        <p:nvGraphicFramePr>
          <p:cNvPr id="8199" name="Object 6"/>
          <p:cNvGraphicFramePr>
            <a:graphicFrameLocks noChangeAspect="1"/>
          </p:cNvGraphicFramePr>
          <p:nvPr/>
        </p:nvGraphicFramePr>
        <p:xfrm>
          <a:off x="4932365" y="2708275"/>
          <a:ext cx="2663825" cy="136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Формула" r:id="rId5" imgW="1193800" imgH="609600" progId="Equation.3">
                  <p:embed/>
                </p:oleObj>
              </mc:Choice>
              <mc:Fallback>
                <p:oleObj name="Формула" r:id="rId5" imgW="1193800" imgH="609600" progId="Equation.3">
                  <p:embed/>
                  <p:pic>
                    <p:nvPicPr>
                      <p:cNvPr id="819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5" y="2708275"/>
                        <a:ext cx="2663825" cy="1365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0" name="Rectangle 9"/>
          <p:cNvSpPr>
            <a:spLocks noChangeArrowheads="1"/>
          </p:cNvSpPr>
          <p:nvPr/>
        </p:nvSpPr>
        <p:spPr bwMode="auto">
          <a:xfrm>
            <a:off x="2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uk-UA"/>
          </a:p>
        </p:txBody>
      </p:sp>
      <p:sp>
        <p:nvSpPr>
          <p:cNvPr id="8201" name="Rectangle 13"/>
          <p:cNvSpPr>
            <a:spLocks noChangeArrowheads="1"/>
          </p:cNvSpPr>
          <p:nvPr/>
        </p:nvSpPr>
        <p:spPr bwMode="auto">
          <a:xfrm>
            <a:off x="2" y="29157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uk-UA"/>
          </a:p>
        </p:txBody>
      </p:sp>
      <p:graphicFrame>
        <p:nvGraphicFramePr>
          <p:cNvPr id="8202" name="Object 12"/>
          <p:cNvGraphicFramePr>
            <a:graphicFrameLocks noChangeAspect="1"/>
          </p:cNvGraphicFramePr>
          <p:nvPr/>
        </p:nvGraphicFramePr>
        <p:xfrm>
          <a:off x="4356100" y="4076702"/>
          <a:ext cx="4248150" cy="121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Формула" r:id="rId7" imgW="1473200" imgH="660400" progId="Equation.3">
                  <p:embed/>
                </p:oleObj>
              </mc:Choice>
              <mc:Fallback>
                <p:oleObj name="Формула" r:id="rId7" imgW="1473200" imgH="660400" progId="Equation.3">
                  <p:embed/>
                  <p:pic>
                    <p:nvPicPr>
                      <p:cNvPr id="820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4076702"/>
                        <a:ext cx="4248150" cy="1217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3" name="Rectangle 15"/>
          <p:cNvSpPr>
            <a:spLocks noChangeArrowheads="1"/>
          </p:cNvSpPr>
          <p:nvPr/>
        </p:nvSpPr>
        <p:spPr bwMode="auto">
          <a:xfrm>
            <a:off x="2" y="30347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uk-UA"/>
          </a:p>
        </p:txBody>
      </p:sp>
      <p:graphicFrame>
        <p:nvGraphicFramePr>
          <p:cNvPr id="8204" name="Object 14"/>
          <p:cNvGraphicFramePr>
            <a:graphicFrameLocks noChangeAspect="1"/>
          </p:cNvGraphicFramePr>
          <p:nvPr/>
        </p:nvGraphicFramePr>
        <p:xfrm>
          <a:off x="5580065" y="5516563"/>
          <a:ext cx="2232025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Формула" r:id="rId9" imgW="952087" imgH="418918" progId="Equation.3">
                  <p:embed/>
                </p:oleObj>
              </mc:Choice>
              <mc:Fallback>
                <p:oleObj name="Формула" r:id="rId9" imgW="952087" imgH="418918" progId="Equation.3">
                  <p:embed/>
                  <p:pic>
                    <p:nvPicPr>
                      <p:cNvPr id="820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5" y="5516563"/>
                        <a:ext cx="2232025" cy="982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5" name="Rectangle 17"/>
          <p:cNvSpPr>
            <a:spLocks noChangeArrowheads="1"/>
          </p:cNvSpPr>
          <p:nvPr/>
        </p:nvSpPr>
        <p:spPr bwMode="auto">
          <a:xfrm>
            <a:off x="2" y="30347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uk-UA"/>
          </a:p>
        </p:txBody>
      </p:sp>
      <p:graphicFrame>
        <p:nvGraphicFramePr>
          <p:cNvPr id="8206" name="Object 16"/>
          <p:cNvGraphicFramePr>
            <a:graphicFrameLocks noChangeAspect="1"/>
          </p:cNvGraphicFramePr>
          <p:nvPr/>
        </p:nvGraphicFramePr>
        <p:xfrm>
          <a:off x="1476375" y="5516563"/>
          <a:ext cx="3024188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Формула" r:id="rId11" imgW="1244600" imgH="419100" progId="Equation.3">
                  <p:embed/>
                </p:oleObj>
              </mc:Choice>
              <mc:Fallback>
                <p:oleObj name="Формула" r:id="rId11" imgW="1244600" imgH="419100" progId="Equation.3">
                  <p:embed/>
                  <p:pic>
                    <p:nvPicPr>
                      <p:cNvPr id="820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5516563"/>
                        <a:ext cx="3024188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7621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1975145" y="1971677"/>
            <a:ext cx="8385175" cy="304800"/>
          </a:xfrm>
        </p:spPr>
        <p:txBody>
          <a:bodyPr>
            <a:normAutofit fontScale="90000"/>
          </a:bodyPr>
          <a:lstStyle/>
          <a:p>
            <a:pPr algn="just" eaLnBrk="1" hangingPunct="1">
              <a:defRPr/>
            </a:pPr>
            <a:r>
              <a:rPr lang="ru-RU" sz="4000" dirty="0" err="1"/>
              <a:t>Показники</a:t>
            </a:r>
            <a:r>
              <a:rPr lang="ru-RU" sz="4000" dirty="0"/>
              <a:t> </a:t>
            </a:r>
            <a:r>
              <a:rPr lang="ru-RU" sz="4000" dirty="0" err="1"/>
              <a:t>довговічності</a:t>
            </a:r>
            <a:endParaRPr lang="ru-RU" sz="4000" dirty="0"/>
          </a:p>
        </p:txBody>
      </p:sp>
      <p:sp>
        <p:nvSpPr>
          <p:cNvPr id="45061" name="Rectangle 5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884376" y="238126"/>
            <a:ext cx="8259624" cy="13684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параметр потоку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відмов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0" name="Rectangle 8"/>
          <p:cNvSpPr>
            <a:spLocks noChangeArrowheads="1"/>
          </p:cNvSpPr>
          <p:nvPr/>
        </p:nvSpPr>
        <p:spPr bwMode="auto">
          <a:xfrm>
            <a:off x="2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uk-UA"/>
          </a:p>
        </p:txBody>
      </p:sp>
      <p:sp>
        <p:nvSpPr>
          <p:cNvPr id="9221" name="Rectangle 10"/>
          <p:cNvSpPr>
            <a:spLocks noChangeArrowheads="1"/>
          </p:cNvSpPr>
          <p:nvPr/>
        </p:nvSpPr>
        <p:spPr bwMode="auto">
          <a:xfrm>
            <a:off x="2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uk-UA"/>
          </a:p>
        </p:txBody>
      </p:sp>
      <p:sp>
        <p:nvSpPr>
          <p:cNvPr id="9222" name="Rectangle 12"/>
          <p:cNvSpPr>
            <a:spLocks noChangeArrowheads="1"/>
          </p:cNvSpPr>
          <p:nvPr/>
        </p:nvSpPr>
        <p:spPr bwMode="auto">
          <a:xfrm>
            <a:off x="2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uk-UA"/>
          </a:p>
        </p:txBody>
      </p:sp>
      <p:graphicFrame>
        <p:nvGraphicFramePr>
          <p:cNvPr id="9223" name="Object 11"/>
          <p:cNvGraphicFramePr>
            <a:graphicFrameLocks noChangeAspect="1"/>
          </p:cNvGraphicFramePr>
          <p:nvPr/>
        </p:nvGraphicFramePr>
        <p:xfrm>
          <a:off x="4356102" y="538165"/>
          <a:ext cx="4537075" cy="1023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Формула" r:id="rId3" imgW="1854200" imgH="419100" progId="Equation.3">
                  <p:embed/>
                </p:oleObj>
              </mc:Choice>
              <mc:Fallback>
                <p:oleObj name="Формула" r:id="rId3" imgW="1854200" imgH="419100" progId="Equation.3">
                  <p:embed/>
                  <p:pic>
                    <p:nvPicPr>
                      <p:cNvPr id="922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2" y="538165"/>
                        <a:ext cx="4537075" cy="1023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4" name="Rectangle 14"/>
          <p:cNvSpPr>
            <a:spLocks noChangeArrowheads="1"/>
          </p:cNvSpPr>
          <p:nvPr/>
        </p:nvSpPr>
        <p:spPr bwMode="auto">
          <a:xfrm>
            <a:off x="2" y="30347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uk-UA"/>
          </a:p>
        </p:txBody>
      </p:sp>
      <p:sp>
        <p:nvSpPr>
          <p:cNvPr id="9225" name="Rectangle 19"/>
          <p:cNvSpPr>
            <a:spLocks noChangeArrowheads="1"/>
          </p:cNvSpPr>
          <p:nvPr/>
        </p:nvSpPr>
        <p:spPr bwMode="auto">
          <a:xfrm>
            <a:off x="2" y="2791897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uk-UA"/>
          </a:p>
        </p:txBody>
      </p:sp>
      <p:sp>
        <p:nvSpPr>
          <p:cNvPr id="45076" name="Rectangle 20"/>
          <p:cNvSpPr>
            <a:spLocks noRot="1" noChangeArrowheads="1"/>
          </p:cNvSpPr>
          <p:nvPr/>
        </p:nvSpPr>
        <p:spPr bwMode="auto">
          <a:xfrm>
            <a:off x="1864311" y="2781302"/>
            <a:ext cx="7279689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-"/>
              <a:defRPr/>
            </a:pP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доремонтний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міжремонтний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ресурс: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defRPr/>
            </a:pPr>
            <a:endParaRPr lang="ru-RU" sz="2400" dirty="0">
              <a:latin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defRPr/>
            </a:pPr>
            <a:endParaRPr lang="ru-RU" sz="2400" dirty="0">
              <a:latin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гамма-процентний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ресурс: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7" name="Rectangle 22"/>
          <p:cNvSpPr>
            <a:spLocks noChangeArrowheads="1"/>
          </p:cNvSpPr>
          <p:nvPr/>
        </p:nvSpPr>
        <p:spPr bwMode="auto">
          <a:xfrm>
            <a:off x="2" y="28125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uk-UA"/>
          </a:p>
        </p:txBody>
      </p:sp>
      <p:graphicFrame>
        <p:nvGraphicFramePr>
          <p:cNvPr id="9228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1282952"/>
              </p:ext>
            </p:extLst>
          </p:nvPr>
        </p:nvGraphicFramePr>
        <p:xfrm>
          <a:off x="5404916" y="2974976"/>
          <a:ext cx="3673475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Формула" r:id="rId5" imgW="1346200" imgH="431800" progId="Equation.3">
                  <p:embed/>
                </p:oleObj>
              </mc:Choice>
              <mc:Fallback>
                <p:oleObj name="Формула" r:id="rId5" imgW="1346200" imgH="431800" progId="Equation.3">
                  <p:embed/>
                  <p:pic>
                    <p:nvPicPr>
                      <p:cNvPr id="9228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4916" y="2974976"/>
                        <a:ext cx="3673475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9" name="Rectangle 24"/>
          <p:cNvSpPr>
            <a:spLocks noChangeArrowheads="1"/>
          </p:cNvSpPr>
          <p:nvPr/>
        </p:nvSpPr>
        <p:spPr bwMode="auto">
          <a:xfrm>
            <a:off x="2" y="30490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uk-UA"/>
          </a:p>
        </p:txBody>
      </p:sp>
      <p:graphicFrame>
        <p:nvGraphicFramePr>
          <p:cNvPr id="9230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3529806"/>
              </p:ext>
            </p:extLst>
          </p:nvPr>
        </p:nvGraphicFramePr>
        <p:xfrm>
          <a:off x="6343128" y="4149727"/>
          <a:ext cx="2735263" cy="140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Формула" r:id="rId7" imgW="761669" imgH="393529" progId="Equation.3">
                  <p:embed/>
                </p:oleObj>
              </mc:Choice>
              <mc:Fallback>
                <p:oleObj name="Формула" r:id="rId7" imgW="761669" imgH="393529" progId="Equation.3">
                  <p:embed/>
                  <p:pic>
                    <p:nvPicPr>
                      <p:cNvPr id="923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3128" y="4149727"/>
                        <a:ext cx="2735263" cy="1403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9196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</TotalTime>
  <Words>145</Words>
  <Application>Microsoft Office PowerPoint</Application>
  <PresentationFormat>Экран (4:3)</PresentationFormat>
  <Paragraphs>49</Paragraphs>
  <Slides>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Century Gothic</vt:lpstr>
      <vt:lpstr>Times New Roman</vt:lpstr>
      <vt:lpstr>Wingdings</vt:lpstr>
      <vt:lpstr>Wingdings 3</vt:lpstr>
      <vt:lpstr>Легкий дым</vt:lpstr>
      <vt:lpstr>Microsoft Equation 3.0</vt:lpstr>
      <vt:lpstr>MathType 7.0 Equation</vt:lpstr>
      <vt:lpstr>Математична теорія надійності</vt:lpstr>
      <vt:lpstr>Презентация PowerPoint</vt:lpstr>
      <vt:lpstr>Формули для визначення ймовірностей </vt:lpstr>
      <vt:lpstr>Формули для додавання та множення  ймовірностей:  </vt:lpstr>
      <vt:lpstr>Характеристики випадкових величин</vt:lpstr>
      <vt:lpstr>Показники безвідмовності</vt:lpstr>
      <vt:lpstr>Показники довговічності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Математична теорія надійності</dc:title>
  <dc:creator>Банний Олександр Олександрович</dc:creator>
  <cp:lastModifiedBy>Банний Олександр Олександрович</cp:lastModifiedBy>
  <cp:revision>1</cp:revision>
  <dcterms:created xsi:type="dcterms:W3CDTF">2020-05-14T10:20:28Z</dcterms:created>
  <dcterms:modified xsi:type="dcterms:W3CDTF">2020-05-14T10:24:04Z</dcterms:modified>
</cp:coreProperties>
</file>