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1.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2.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08" r:id="rId1"/>
  </p:sldMasterIdLst>
  <p:notesMasterIdLst>
    <p:notesMasterId r:id="rId29"/>
  </p:notesMasterIdLst>
  <p:sldIdLst>
    <p:sldId id="256" r:id="rId2"/>
    <p:sldId id="257" r:id="rId3"/>
    <p:sldId id="258" r:id="rId4"/>
    <p:sldId id="311" r:id="rId5"/>
    <p:sldId id="312" r:id="rId6"/>
    <p:sldId id="313" r:id="rId7"/>
    <p:sldId id="314" r:id="rId8"/>
    <p:sldId id="292" r:id="rId9"/>
    <p:sldId id="302" r:id="rId10"/>
    <p:sldId id="315" r:id="rId11"/>
    <p:sldId id="316" r:id="rId12"/>
    <p:sldId id="317" r:id="rId13"/>
    <p:sldId id="318" r:id="rId14"/>
    <p:sldId id="319" r:id="rId15"/>
    <p:sldId id="320" r:id="rId16"/>
    <p:sldId id="321" r:id="rId17"/>
    <p:sldId id="322" r:id="rId18"/>
    <p:sldId id="304" r:id="rId19"/>
    <p:sldId id="323" r:id="rId20"/>
    <p:sldId id="305" r:id="rId21"/>
    <p:sldId id="324" r:id="rId22"/>
    <p:sldId id="325" r:id="rId23"/>
    <p:sldId id="326" r:id="rId24"/>
    <p:sldId id="327" r:id="rId25"/>
    <p:sldId id="259" r:id="rId26"/>
    <p:sldId id="279" r:id="rId27"/>
    <p:sldId id="284"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er" initials="U" lastIdx="2" clrIdx="0">
    <p:extLst>
      <p:ext uri="{19B8F6BF-5375-455C-9EA6-DF929625EA0E}">
        <p15:presenceInfo xmlns:p15="http://schemas.microsoft.com/office/powerpoint/2012/main" userId="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Средний стиль 2 — акцент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0688" autoAdjust="0"/>
  </p:normalViewPr>
  <p:slideViewPr>
    <p:cSldViewPr snapToGrid="0">
      <p:cViewPr varScale="1">
        <p:scale>
          <a:sx n="57" d="100"/>
          <a:sy n="57" d="100"/>
        </p:scale>
        <p:origin x="948"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commentAuthors" Target="commentAuthor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5_2">
  <dgm:title val=""/>
  <dgm:desc val=""/>
  <dgm:catLst>
    <dgm:cat type="accent5" pri="11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accent5"/>
    </dgm:fillClrLst>
    <dgm:linClrLst meth="repeat">
      <a:schemeClr val="lt1"/>
    </dgm:linClrLst>
    <dgm:effectClrLst/>
    <dgm:txLinClrLst/>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accent5"/>
    </dgm:linClrLst>
    <dgm:effectClrLst/>
    <dgm:txLinClrLst/>
    <dgm:txFillClrLst meth="repeat">
      <a:schemeClr val="dk1"/>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4_2">
  <dgm:title val=""/>
  <dgm:desc val=""/>
  <dgm:catLst>
    <dgm:cat type="accent4" pri="11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B19D9E1-C543-427B-B763-329D49809BC2}" type="doc">
      <dgm:prSet loTypeId="urn:microsoft.com/office/officeart/2005/8/layout/vList2" loCatId="list" qsTypeId="urn:microsoft.com/office/officeart/2005/8/quickstyle/simple1" qsCatId="simple" csTypeId="urn:microsoft.com/office/officeart/2005/8/colors/accent5_2" csCatId="accent5" phldr="1"/>
      <dgm:spPr/>
      <dgm:t>
        <a:bodyPr/>
        <a:lstStyle/>
        <a:p>
          <a:endParaRPr lang="uk-UA"/>
        </a:p>
      </dgm:t>
    </dgm:pt>
    <dgm:pt modelId="{485D5F31-B39C-4DC4-82D6-10FFA6E2245A}">
      <dgm:prSet phldrT="[Текст]" custT="1"/>
      <dgm:spPr/>
      <dgm:t>
        <a:bodyPr/>
        <a:lstStyle/>
        <a:p>
          <a:r>
            <a:rPr lang="uk-UA" sz="3600" b="1" dirty="0"/>
            <a:t>Закон України «</a:t>
          </a:r>
          <a:r>
            <a:rPr lang="ru-RU" sz="3600" b="1" i="0" u="none" dirty="0"/>
            <a:t>Про </a:t>
          </a:r>
          <a:r>
            <a:rPr lang="uk-UA" sz="3600" b="1" i="0" u="none" noProof="0" dirty="0"/>
            <a:t>основні засади державного нагляду (контролю) у сфері господарської діяльності</a:t>
          </a:r>
          <a:r>
            <a:rPr lang="ru-RU" sz="3600" b="1" i="0" u="none" dirty="0"/>
            <a:t>»</a:t>
          </a:r>
          <a:endParaRPr lang="ru-RU" sz="3600" b="1" i="0" dirty="0"/>
        </a:p>
      </dgm:t>
    </dgm:pt>
    <dgm:pt modelId="{48E097FA-0B01-4B89-B8A9-6C9AFFC973A7}" type="parTrans" cxnId="{A36E5A79-CFF0-42AF-A685-38847B8CA942}">
      <dgm:prSet/>
      <dgm:spPr/>
      <dgm:t>
        <a:bodyPr/>
        <a:lstStyle/>
        <a:p>
          <a:endParaRPr lang="uk-UA" sz="1000"/>
        </a:p>
      </dgm:t>
    </dgm:pt>
    <dgm:pt modelId="{BD51CBC5-31A5-46C1-9301-E84C146FB8EA}" type="sibTrans" cxnId="{A36E5A79-CFF0-42AF-A685-38847B8CA942}">
      <dgm:prSet/>
      <dgm:spPr/>
      <dgm:t>
        <a:bodyPr/>
        <a:lstStyle/>
        <a:p>
          <a:endParaRPr lang="uk-UA" sz="1000"/>
        </a:p>
      </dgm:t>
    </dgm:pt>
    <dgm:pt modelId="{96C891B1-D9FD-4F4E-AA5C-9051109152EF}">
      <dgm:prSet phldrT="[Текст]" custT="1"/>
      <dgm:spPr/>
      <dgm:t>
        <a:bodyPr/>
        <a:lstStyle/>
        <a:p>
          <a:r>
            <a:rPr lang="uk-UA" sz="2700" b="0" i="0" noProof="0" dirty="0"/>
            <a:t>Цей Закон визначає правові та організаційні засади, основні принципи і порядок здійснення державного нагляду (контролю) у сфері господарської діяльності, повноваження органів державного нагляду (контролю), їх посадових осіб і права, обов'язки та відповідальність суб'єктів господарювання під час здійснення державного нагляду </a:t>
          </a:r>
          <a:r>
            <a:rPr lang="ru-RU" sz="2700" b="0" i="0" dirty="0"/>
            <a:t>(контролю).</a:t>
          </a:r>
          <a:endParaRPr lang="uk-UA" sz="2700" dirty="0"/>
        </a:p>
      </dgm:t>
    </dgm:pt>
    <dgm:pt modelId="{C900AAB3-C08C-4C6D-9E80-CBD0CECC4458}" type="parTrans" cxnId="{7B6D0AB2-1A41-41C5-9454-F99424E424C3}">
      <dgm:prSet/>
      <dgm:spPr/>
      <dgm:t>
        <a:bodyPr/>
        <a:lstStyle/>
        <a:p>
          <a:endParaRPr lang="uk-UA" sz="1000"/>
        </a:p>
      </dgm:t>
    </dgm:pt>
    <dgm:pt modelId="{34A2595D-0460-4CAA-9412-DF52446BE173}" type="sibTrans" cxnId="{7B6D0AB2-1A41-41C5-9454-F99424E424C3}">
      <dgm:prSet/>
      <dgm:spPr/>
      <dgm:t>
        <a:bodyPr/>
        <a:lstStyle/>
        <a:p>
          <a:endParaRPr lang="uk-UA" sz="1000"/>
        </a:p>
      </dgm:t>
    </dgm:pt>
    <dgm:pt modelId="{5798D6FF-9985-47B7-900E-547E220433BE}">
      <dgm:prSet phldrT="[Текст]" custT="1"/>
      <dgm:spPr/>
      <dgm:t>
        <a:bodyPr/>
        <a:lstStyle/>
        <a:p>
          <a:endParaRPr lang="uk-UA" sz="2800" dirty="0"/>
        </a:p>
      </dgm:t>
    </dgm:pt>
    <dgm:pt modelId="{C0281E03-916E-4B45-B09A-0E4146B1198D}" type="parTrans" cxnId="{C88A662C-988D-4A55-BAB2-E7A1C07BF448}">
      <dgm:prSet/>
      <dgm:spPr/>
      <dgm:t>
        <a:bodyPr/>
        <a:lstStyle/>
        <a:p>
          <a:endParaRPr lang="uk-UA" sz="1000"/>
        </a:p>
      </dgm:t>
    </dgm:pt>
    <dgm:pt modelId="{C19C66DF-1DED-453E-B9E7-BCB6CDA4B7D1}" type="sibTrans" cxnId="{C88A662C-988D-4A55-BAB2-E7A1C07BF448}">
      <dgm:prSet/>
      <dgm:spPr/>
      <dgm:t>
        <a:bodyPr/>
        <a:lstStyle/>
        <a:p>
          <a:endParaRPr lang="uk-UA" sz="1000"/>
        </a:p>
      </dgm:t>
    </dgm:pt>
    <dgm:pt modelId="{3057B479-DFBF-4AFB-8F12-D6E4F6A2C820}">
      <dgm:prSet phldrT="[Текст]" custT="1"/>
      <dgm:spPr/>
      <dgm:t>
        <a:bodyPr/>
        <a:lstStyle/>
        <a:p>
          <a:r>
            <a:rPr lang="uk-UA" sz="2700" noProof="0" dirty="0"/>
            <a:t>Дія цього Закону поширюється на відносини, пов’язані із здійсненням державного контролю за використанням та охороною земель</a:t>
          </a:r>
          <a:r>
            <a:rPr lang="ru-RU" sz="2700" dirty="0"/>
            <a:t>.</a:t>
          </a:r>
          <a:endParaRPr lang="uk-UA" sz="2700" dirty="0"/>
        </a:p>
      </dgm:t>
    </dgm:pt>
    <dgm:pt modelId="{CC445349-56C9-4520-B43F-A54B2ACC595D}" type="parTrans" cxnId="{C29EE402-EE34-48E9-92AA-34C0B6BD4459}">
      <dgm:prSet/>
      <dgm:spPr/>
      <dgm:t>
        <a:bodyPr/>
        <a:lstStyle/>
        <a:p>
          <a:endParaRPr lang="uk-UA" sz="1600"/>
        </a:p>
      </dgm:t>
    </dgm:pt>
    <dgm:pt modelId="{94B0AD79-6F1A-468C-809E-913838CDBEBD}" type="sibTrans" cxnId="{C29EE402-EE34-48E9-92AA-34C0B6BD4459}">
      <dgm:prSet/>
      <dgm:spPr/>
      <dgm:t>
        <a:bodyPr/>
        <a:lstStyle/>
        <a:p>
          <a:endParaRPr lang="uk-UA" sz="1600"/>
        </a:p>
      </dgm:t>
    </dgm:pt>
    <dgm:pt modelId="{DD9A0267-F7D7-4683-BE4B-EAA2B03D81C5}" type="pres">
      <dgm:prSet presAssocID="{4B19D9E1-C543-427B-B763-329D49809BC2}" presName="linear" presStyleCnt="0">
        <dgm:presLayoutVars>
          <dgm:animLvl val="lvl"/>
          <dgm:resizeHandles val="exact"/>
        </dgm:presLayoutVars>
      </dgm:prSet>
      <dgm:spPr/>
    </dgm:pt>
    <dgm:pt modelId="{1F9FAA29-C554-4E3F-A5D6-2D9FF5D47E6A}" type="pres">
      <dgm:prSet presAssocID="{485D5F31-B39C-4DC4-82D6-10FFA6E2245A}" presName="parentText" presStyleLbl="node1" presStyleIdx="0" presStyleCnt="1">
        <dgm:presLayoutVars>
          <dgm:chMax val="0"/>
          <dgm:bulletEnabled val="1"/>
        </dgm:presLayoutVars>
      </dgm:prSet>
      <dgm:spPr/>
    </dgm:pt>
    <dgm:pt modelId="{1E2B8747-8E71-4A3A-B5D9-68CF3441E5D7}" type="pres">
      <dgm:prSet presAssocID="{485D5F31-B39C-4DC4-82D6-10FFA6E2245A}" presName="childText" presStyleLbl="revTx" presStyleIdx="0" presStyleCnt="1">
        <dgm:presLayoutVars>
          <dgm:bulletEnabled val="1"/>
        </dgm:presLayoutVars>
      </dgm:prSet>
      <dgm:spPr/>
    </dgm:pt>
  </dgm:ptLst>
  <dgm:cxnLst>
    <dgm:cxn modelId="{C29EE402-EE34-48E9-92AA-34C0B6BD4459}" srcId="{485D5F31-B39C-4DC4-82D6-10FFA6E2245A}" destId="{3057B479-DFBF-4AFB-8F12-D6E4F6A2C820}" srcOrd="1" destOrd="0" parTransId="{CC445349-56C9-4520-B43F-A54B2ACC595D}" sibTransId="{94B0AD79-6F1A-468C-809E-913838CDBEBD}"/>
    <dgm:cxn modelId="{7666EB26-1A67-4DC8-84D9-F8E7899E7687}" type="presOf" srcId="{4B19D9E1-C543-427B-B763-329D49809BC2}" destId="{DD9A0267-F7D7-4683-BE4B-EAA2B03D81C5}" srcOrd="0" destOrd="0" presId="urn:microsoft.com/office/officeart/2005/8/layout/vList2"/>
    <dgm:cxn modelId="{C88A662C-988D-4A55-BAB2-E7A1C07BF448}" srcId="{485D5F31-B39C-4DC4-82D6-10FFA6E2245A}" destId="{5798D6FF-9985-47B7-900E-547E220433BE}" srcOrd="2" destOrd="0" parTransId="{C0281E03-916E-4B45-B09A-0E4146B1198D}" sibTransId="{C19C66DF-1DED-453E-B9E7-BCB6CDA4B7D1}"/>
    <dgm:cxn modelId="{6194A544-B57F-4544-BA70-0DED88010B52}" type="presOf" srcId="{485D5F31-B39C-4DC4-82D6-10FFA6E2245A}" destId="{1F9FAA29-C554-4E3F-A5D6-2D9FF5D47E6A}" srcOrd="0" destOrd="0" presId="urn:microsoft.com/office/officeart/2005/8/layout/vList2"/>
    <dgm:cxn modelId="{A36E5A79-CFF0-42AF-A685-38847B8CA942}" srcId="{4B19D9E1-C543-427B-B763-329D49809BC2}" destId="{485D5F31-B39C-4DC4-82D6-10FFA6E2245A}" srcOrd="0" destOrd="0" parTransId="{48E097FA-0B01-4B89-B8A9-6C9AFFC973A7}" sibTransId="{BD51CBC5-31A5-46C1-9301-E84C146FB8EA}"/>
    <dgm:cxn modelId="{590F9788-A820-4296-AA77-9397694B66BA}" type="presOf" srcId="{5798D6FF-9985-47B7-900E-547E220433BE}" destId="{1E2B8747-8E71-4A3A-B5D9-68CF3441E5D7}" srcOrd="0" destOrd="2" presId="urn:microsoft.com/office/officeart/2005/8/layout/vList2"/>
    <dgm:cxn modelId="{7B6D0AB2-1A41-41C5-9454-F99424E424C3}" srcId="{485D5F31-B39C-4DC4-82D6-10FFA6E2245A}" destId="{96C891B1-D9FD-4F4E-AA5C-9051109152EF}" srcOrd="0" destOrd="0" parTransId="{C900AAB3-C08C-4C6D-9E80-CBD0CECC4458}" sibTransId="{34A2595D-0460-4CAA-9412-DF52446BE173}"/>
    <dgm:cxn modelId="{038506B7-5FE1-4E7B-9AD0-E76C0B01972C}" type="presOf" srcId="{3057B479-DFBF-4AFB-8F12-D6E4F6A2C820}" destId="{1E2B8747-8E71-4A3A-B5D9-68CF3441E5D7}" srcOrd="0" destOrd="1" presId="urn:microsoft.com/office/officeart/2005/8/layout/vList2"/>
    <dgm:cxn modelId="{14C942CC-0FF5-4673-B180-418140467E96}" type="presOf" srcId="{96C891B1-D9FD-4F4E-AA5C-9051109152EF}" destId="{1E2B8747-8E71-4A3A-B5D9-68CF3441E5D7}" srcOrd="0" destOrd="0" presId="urn:microsoft.com/office/officeart/2005/8/layout/vList2"/>
    <dgm:cxn modelId="{009E8288-9BB1-4FD0-A14D-1F0F2A5FA4DE}" type="presParOf" srcId="{DD9A0267-F7D7-4683-BE4B-EAA2B03D81C5}" destId="{1F9FAA29-C554-4E3F-A5D6-2D9FF5D47E6A}" srcOrd="0" destOrd="0" presId="urn:microsoft.com/office/officeart/2005/8/layout/vList2"/>
    <dgm:cxn modelId="{81CB9A14-0753-417B-B707-19B33A093D35}" type="presParOf" srcId="{DD9A0267-F7D7-4683-BE4B-EAA2B03D81C5}" destId="{1E2B8747-8E71-4A3A-B5D9-68CF3441E5D7}" srcOrd="1" destOrd="0" presId="urn:microsoft.com/office/officeart/2005/8/layout/vList2"/>
  </dgm:cxnLst>
  <dgm:bg>
    <a:solidFill>
      <a:schemeClr val="accent4">
        <a:lumMod val="40000"/>
        <a:lumOff val="60000"/>
      </a:schemeClr>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B19D9E1-C543-427B-B763-329D49809BC2}" type="doc">
      <dgm:prSet loTypeId="urn:microsoft.com/office/officeart/2005/8/layout/vList2" loCatId="list" qsTypeId="urn:microsoft.com/office/officeart/2005/8/quickstyle/simple1" qsCatId="simple" csTypeId="urn:microsoft.com/office/officeart/2005/8/colors/accent5_2" csCatId="accent5" phldr="1"/>
      <dgm:spPr/>
      <dgm:t>
        <a:bodyPr/>
        <a:lstStyle/>
        <a:p>
          <a:endParaRPr lang="uk-UA"/>
        </a:p>
      </dgm:t>
    </dgm:pt>
    <dgm:pt modelId="{485D5F31-B39C-4DC4-82D6-10FFA6E2245A}">
      <dgm:prSet phldrT="[Текст]" custT="1"/>
      <dgm:spPr/>
      <dgm:t>
        <a:bodyPr/>
        <a:lstStyle/>
        <a:p>
          <a:r>
            <a:rPr lang="uk-UA" sz="3600" b="1" dirty="0"/>
            <a:t>Закон України «</a:t>
          </a:r>
          <a:r>
            <a:rPr lang="ru-RU" sz="3600" b="1" i="0" u="none" dirty="0"/>
            <a:t>Про </a:t>
          </a:r>
          <a:r>
            <a:rPr lang="uk-UA" sz="3600" b="1" i="0" u="none" noProof="0" dirty="0"/>
            <a:t>основні засади державного нагляду (контролю) у сфері господарської діяльності</a:t>
          </a:r>
          <a:r>
            <a:rPr lang="ru-RU" sz="3600" b="1" i="0" u="none" dirty="0"/>
            <a:t>»</a:t>
          </a:r>
          <a:endParaRPr lang="ru-RU" sz="3600" b="1" i="0" dirty="0"/>
        </a:p>
      </dgm:t>
    </dgm:pt>
    <dgm:pt modelId="{48E097FA-0B01-4B89-B8A9-6C9AFFC973A7}" type="parTrans" cxnId="{A36E5A79-CFF0-42AF-A685-38847B8CA942}">
      <dgm:prSet/>
      <dgm:spPr/>
      <dgm:t>
        <a:bodyPr/>
        <a:lstStyle/>
        <a:p>
          <a:endParaRPr lang="uk-UA" sz="1000"/>
        </a:p>
      </dgm:t>
    </dgm:pt>
    <dgm:pt modelId="{BD51CBC5-31A5-46C1-9301-E84C146FB8EA}" type="sibTrans" cxnId="{A36E5A79-CFF0-42AF-A685-38847B8CA942}">
      <dgm:prSet/>
      <dgm:spPr/>
      <dgm:t>
        <a:bodyPr/>
        <a:lstStyle/>
        <a:p>
          <a:endParaRPr lang="uk-UA" sz="1000"/>
        </a:p>
      </dgm:t>
    </dgm:pt>
    <dgm:pt modelId="{96C891B1-D9FD-4F4E-AA5C-9051109152EF}">
      <dgm:prSet phldrT="[Текст]" custT="1"/>
      <dgm:spPr/>
      <dgm:t>
        <a:bodyPr/>
        <a:lstStyle/>
        <a:p>
          <a:pPr algn="just"/>
          <a:r>
            <a:rPr lang="uk-UA" sz="2600" b="0" i="0" u="sng" noProof="0" dirty="0"/>
            <a:t>Виконавчі органи сільських, селищних, міських рад, що здійснюють державний нагляд (контроль) у межах делегованих законом повноважень органів виконавчої влади в частині використання та охорони земель</a:t>
          </a:r>
          <a:r>
            <a:rPr lang="uk-UA" sz="2600" b="0" i="0" noProof="0" dirty="0"/>
            <a:t>, визначають перелік суб’єктів господарювання, які підлягають плановим заходам державного нагляду (контролю) у плановому періоді, </a:t>
          </a:r>
          <a:r>
            <a:rPr lang="uk-UA" sz="2600" b="1" i="0" u="sng" noProof="0" dirty="0"/>
            <a:t>відповідно до критеріїв, за якими оцінюється ступінь ризику від провадження господарської діяльності </a:t>
          </a:r>
          <a:r>
            <a:rPr lang="uk-UA" sz="2600" b="0" i="0" noProof="0" dirty="0"/>
            <a:t>та визначається періодичність проведення планових заходів державного нагляду (контролю), що затверджуються відповідно до цього Закону.</a:t>
          </a:r>
          <a:endParaRPr lang="uk-UA" sz="2600" noProof="0" dirty="0"/>
        </a:p>
      </dgm:t>
    </dgm:pt>
    <dgm:pt modelId="{C900AAB3-C08C-4C6D-9E80-CBD0CECC4458}" type="parTrans" cxnId="{7B6D0AB2-1A41-41C5-9454-F99424E424C3}">
      <dgm:prSet/>
      <dgm:spPr/>
      <dgm:t>
        <a:bodyPr/>
        <a:lstStyle/>
        <a:p>
          <a:endParaRPr lang="uk-UA" sz="1000"/>
        </a:p>
      </dgm:t>
    </dgm:pt>
    <dgm:pt modelId="{34A2595D-0460-4CAA-9412-DF52446BE173}" type="sibTrans" cxnId="{7B6D0AB2-1A41-41C5-9454-F99424E424C3}">
      <dgm:prSet/>
      <dgm:spPr/>
      <dgm:t>
        <a:bodyPr/>
        <a:lstStyle/>
        <a:p>
          <a:endParaRPr lang="uk-UA" sz="1000"/>
        </a:p>
      </dgm:t>
    </dgm:pt>
    <dgm:pt modelId="{5798D6FF-9985-47B7-900E-547E220433BE}">
      <dgm:prSet phldrT="[Текст]" custT="1"/>
      <dgm:spPr/>
      <dgm:t>
        <a:bodyPr/>
        <a:lstStyle/>
        <a:p>
          <a:pPr algn="l"/>
          <a:endParaRPr lang="uk-UA" sz="2800" dirty="0"/>
        </a:p>
      </dgm:t>
    </dgm:pt>
    <dgm:pt modelId="{C0281E03-916E-4B45-B09A-0E4146B1198D}" type="parTrans" cxnId="{C88A662C-988D-4A55-BAB2-E7A1C07BF448}">
      <dgm:prSet/>
      <dgm:spPr/>
      <dgm:t>
        <a:bodyPr/>
        <a:lstStyle/>
        <a:p>
          <a:endParaRPr lang="uk-UA" sz="1000"/>
        </a:p>
      </dgm:t>
    </dgm:pt>
    <dgm:pt modelId="{C19C66DF-1DED-453E-B9E7-BCB6CDA4B7D1}" type="sibTrans" cxnId="{C88A662C-988D-4A55-BAB2-E7A1C07BF448}">
      <dgm:prSet/>
      <dgm:spPr/>
      <dgm:t>
        <a:bodyPr/>
        <a:lstStyle/>
        <a:p>
          <a:endParaRPr lang="uk-UA" sz="1000"/>
        </a:p>
      </dgm:t>
    </dgm:pt>
    <dgm:pt modelId="{DD9A0267-F7D7-4683-BE4B-EAA2B03D81C5}" type="pres">
      <dgm:prSet presAssocID="{4B19D9E1-C543-427B-B763-329D49809BC2}" presName="linear" presStyleCnt="0">
        <dgm:presLayoutVars>
          <dgm:animLvl val="lvl"/>
          <dgm:resizeHandles val="exact"/>
        </dgm:presLayoutVars>
      </dgm:prSet>
      <dgm:spPr/>
    </dgm:pt>
    <dgm:pt modelId="{1F9FAA29-C554-4E3F-A5D6-2D9FF5D47E6A}" type="pres">
      <dgm:prSet presAssocID="{485D5F31-B39C-4DC4-82D6-10FFA6E2245A}" presName="parentText" presStyleLbl="node1" presStyleIdx="0" presStyleCnt="1">
        <dgm:presLayoutVars>
          <dgm:chMax val="0"/>
          <dgm:bulletEnabled val="1"/>
        </dgm:presLayoutVars>
      </dgm:prSet>
      <dgm:spPr/>
    </dgm:pt>
    <dgm:pt modelId="{1E2B8747-8E71-4A3A-B5D9-68CF3441E5D7}" type="pres">
      <dgm:prSet presAssocID="{485D5F31-B39C-4DC4-82D6-10FFA6E2245A}" presName="childText" presStyleLbl="revTx" presStyleIdx="0" presStyleCnt="1">
        <dgm:presLayoutVars>
          <dgm:bulletEnabled val="1"/>
        </dgm:presLayoutVars>
      </dgm:prSet>
      <dgm:spPr/>
    </dgm:pt>
  </dgm:ptLst>
  <dgm:cxnLst>
    <dgm:cxn modelId="{7666EB26-1A67-4DC8-84D9-F8E7899E7687}" type="presOf" srcId="{4B19D9E1-C543-427B-B763-329D49809BC2}" destId="{DD9A0267-F7D7-4683-BE4B-EAA2B03D81C5}" srcOrd="0" destOrd="0" presId="urn:microsoft.com/office/officeart/2005/8/layout/vList2"/>
    <dgm:cxn modelId="{C88A662C-988D-4A55-BAB2-E7A1C07BF448}" srcId="{485D5F31-B39C-4DC4-82D6-10FFA6E2245A}" destId="{5798D6FF-9985-47B7-900E-547E220433BE}" srcOrd="1" destOrd="0" parTransId="{C0281E03-916E-4B45-B09A-0E4146B1198D}" sibTransId="{C19C66DF-1DED-453E-B9E7-BCB6CDA4B7D1}"/>
    <dgm:cxn modelId="{6194A544-B57F-4544-BA70-0DED88010B52}" type="presOf" srcId="{485D5F31-B39C-4DC4-82D6-10FFA6E2245A}" destId="{1F9FAA29-C554-4E3F-A5D6-2D9FF5D47E6A}" srcOrd="0" destOrd="0" presId="urn:microsoft.com/office/officeart/2005/8/layout/vList2"/>
    <dgm:cxn modelId="{A36E5A79-CFF0-42AF-A685-38847B8CA942}" srcId="{4B19D9E1-C543-427B-B763-329D49809BC2}" destId="{485D5F31-B39C-4DC4-82D6-10FFA6E2245A}" srcOrd="0" destOrd="0" parTransId="{48E097FA-0B01-4B89-B8A9-6C9AFFC973A7}" sibTransId="{BD51CBC5-31A5-46C1-9301-E84C146FB8EA}"/>
    <dgm:cxn modelId="{590F9788-A820-4296-AA77-9397694B66BA}" type="presOf" srcId="{5798D6FF-9985-47B7-900E-547E220433BE}" destId="{1E2B8747-8E71-4A3A-B5D9-68CF3441E5D7}" srcOrd="0" destOrd="1" presId="urn:microsoft.com/office/officeart/2005/8/layout/vList2"/>
    <dgm:cxn modelId="{7B6D0AB2-1A41-41C5-9454-F99424E424C3}" srcId="{485D5F31-B39C-4DC4-82D6-10FFA6E2245A}" destId="{96C891B1-D9FD-4F4E-AA5C-9051109152EF}" srcOrd="0" destOrd="0" parTransId="{C900AAB3-C08C-4C6D-9E80-CBD0CECC4458}" sibTransId="{34A2595D-0460-4CAA-9412-DF52446BE173}"/>
    <dgm:cxn modelId="{14C942CC-0FF5-4673-B180-418140467E96}" type="presOf" srcId="{96C891B1-D9FD-4F4E-AA5C-9051109152EF}" destId="{1E2B8747-8E71-4A3A-B5D9-68CF3441E5D7}" srcOrd="0" destOrd="0" presId="urn:microsoft.com/office/officeart/2005/8/layout/vList2"/>
    <dgm:cxn modelId="{009E8288-9BB1-4FD0-A14D-1F0F2A5FA4DE}" type="presParOf" srcId="{DD9A0267-F7D7-4683-BE4B-EAA2B03D81C5}" destId="{1F9FAA29-C554-4E3F-A5D6-2D9FF5D47E6A}" srcOrd="0" destOrd="0" presId="urn:microsoft.com/office/officeart/2005/8/layout/vList2"/>
    <dgm:cxn modelId="{81CB9A14-0753-417B-B707-19B33A093D35}" type="presParOf" srcId="{DD9A0267-F7D7-4683-BE4B-EAA2B03D81C5}" destId="{1E2B8747-8E71-4A3A-B5D9-68CF3441E5D7}" srcOrd="1" destOrd="0" presId="urn:microsoft.com/office/officeart/2005/8/layout/vList2"/>
  </dgm:cxnLst>
  <dgm:bg>
    <a:solidFill>
      <a:schemeClr val="accent4">
        <a:lumMod val="40000"/>
        <a:lumOff val="60000"/>
      </a:schemeClr>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B19D9E1-C543-427B-B763-329D49809BC2}" type="doc">
      <dgm:prSet loTypeId="urn:microsoft.com/office/officeart/2005/8/layout/vList2" loCatId="list" qsTypeId="urn:microsoft.com/office/officeart/2005/8/quickstyle/simple1" qsCatId="simple" csTypeId="urn:microsoft.com/office/officeart/2005/8/colors/accent5_2" csCatId="accent5" phldr="1"/>
      <dgm:spPr/>
      <dgm:t>
        <a:bodyPr/>
        <a:lstStyle/>
        <a:p>
          <a:endParaRPr lang="uk-UA"/>
        </a:p>
      </dgm:t>
    </dgm:pt>
    <dgm:pt modelId="{485D5F31-B39C-4DC4-82D6-10FFA6E2245A}">
      <dgm:prSet phldrT="[Текст]" custT="1"/>
      <dgm:spPr/>
      <dgm:t>
        <a:bodyPr/>
        <a:lstStyle/>
        <a:p>
          <a:r>
            <a:rPr lang="uk-UA" sz="3600" b="1" dirty="0"/>
            <a:t>Закон України «</a:t>
          </a:r>
          <a:r>
            <a:rPr lang="ru-RU" sz="3600" b="1" i="0" u="none" dirty="0"/>
            <a:t>Про </a:t>
          </a:r>
          <a:r>
            <a:rPr lang="uk-UA" sz="3600" b="1" i="0" u="none" noProof="0" dirty="0"/>
            <a:t>основні засади державного нагляду (контролю) у сфері господарської діяльності</a:t>
          </a:r>
          <a:r>
            <a:rPr lang="ru-RU" sz="3600" b="1" i="0" u="none" dirty="0"/>
            <a:t>»</a:t>
          </a:r>
          <a:endParaRPr lang="ru-RU" sz="3600" b="1" i="0" dirty="0"/>
        </a:p>
      </dgm:t>
    </dgm:pt>
    <dgm:pt modelId="{48E097FA-0B01-4B89-B8A9-6C9AFFC973A7}" type="parTrans" cxnId="{A36E5A79-CFF0-42AF-A685-38847B8CA942}">
      <dgm:prSet/>
      <dgm:spPr/>
      <dgm:t>
        <a:bodyPr/>
        <a:lstStyle/>
        <a:p>
          <a:endParaRPr lang="uk-UA" sz="1000"/>
        </a:p>
      </dgm:t>
    </dgm:pt>
    <dgm:pt modelId="{BD51CBC5-31A5-46C1-9301-E84C146FB8EA}" type="sibTrans" cxnId="{A36E5A79-CFF0-42AF-A685-38847B8CA942}">
      <dgm:prSet/>
      <dgm:spPr/>
      <dgm:t>
        <a:bodyPr/>
        <a:lstStyle/>
        <a:p>
          <a:endParaRPr lang="uk-UA" sz="1000"/>
        </a:p>
      </dgm:t>
    </dgm:pt>
    <dgm:pt modelId="{96C891B1-D9FD-4F4E-AA5C-9051109152EF}">
      <dgm:prSet phldrT="[Текст]" custT="1"/>
      <dgm:spPr/>
      <dgm:t>
        <a:bodyPr/>
        <a:lstStyle/>
        <a:p>
          <a:pPr algn="just"/>
          <a:r>
            <a:rPr lang="uk-UA" sz="2600" b="0" i="0" noProof="0" dirty="0"/>
            <a:t>Річні плани проведення заходів державного нагляду (контролю) на відповідний плановий період затверджуються відповідно до цього Закону з урахуванням відомостей про суб’єктів господарювання, які підлягають плановим заходам державного нагляду (контролю), внесених до інтегрованої автоматизованої системи державного нагляду (контролю) виконавчими органами сільських, селищних, міських рад, що здійснюють державний нагляд (контроль) у межах делегованих законом повноважень органів виконавчої влади в частині використання та охорони земель, відповідно до цього Закону.</a:t>
          </a:r>
          <a:endParaRPr lang="uk-UA" sz="2600" noProof="0" dirty="0"/>
        </a:p>
      </dgm:t>
    </dgm:pt>
    <dgm:pt modelId="{C900AAB3-C08C-4C6D-9E80-CBD0CECC4458}" type="parTrans" cxnId="{7B6D0AB2-1A41-41C5-9454-F99424E424C3}">
      <dgm:prSet/>
      <dgm:spPr/>
      <dgm:t>
        <a:bodyPr/>
        <a:lstStyle/>
        <a:p>
          <a:endParaRPr lang="uk-UA" sz="1000"/>
        </a:p>
      </dgm:t>
    </dgm:pt>
    <dgm:pt modelId="{34A2595D-0460-4CAA-9412-DF52446BE173}" type="sibTrans" cxnId="{7B6D0AB2-1A41-41C5-9454-F99424E424C3}">
      <dgm:prSet/>
      <dgm:spPr/>
      <dgm:t>
        <a:bodyPr/>
        <a:lstStyle/>
        <a:p>
          <a:endParaRPr lang="uk-UA" sz="1000"/>
        </a:p>
      </dgm:t>
    </dgm:pt>
    <dgm:pt modelId="{5798D6FF-9985-47B7-900E-547E220433BE}">
      <dgm:prSet phldrT="[Текст]" custT="1"/>
      <dgm:spPr/>
      <dgm:t>
        <a:bodyPr/>
        <a:lstStyle/>
        <a:p>
          <a:pPr algn="l"/>
          <a:endParaRPr lang="uk-UA" sz="2800" dirty="0"/>
        </a:p>
      </dgm:t>
    </dgm:pt>
    <dgm:pt modelId="{C0281E03-916E-4B45-B09A-0E4146B1198D}" type="parTrans" cxnId="{C88A662C-988D-4A55-BAB2-E7A1C07BF448}">
      <dgm:prSet/>
      <dgm:spPr/>
      <dgm:t>
        <a:bodyPr/>
        <a:lstStyle/>
        <a:p>
          <a:endParaRPr lang="uk-UA" sz="1000"/>
        </a:p>
      </dgm:t>
    </dgm:pt>
    <dgm:pt modelId="{C19C66DF-1DED-453E-B9E7-BCB6CDA4B7D1}" type="sibTrans" cxnId="{C88A662C-988D-4A55-BAB2-E7A1C07BF448}">
      <dgm:prSet/>
      <dgm:spPr/>
      <dgm:t>
        <a:bodyPr/>
        <a:lstStyle/>
        <a:p>
          <a:endParaRPr lang="uk-UA" sz="1000"/>
        </a:p>
      </dgm:t>
    </dgm:pt>
    <dgm:pt modelId="{DD9A0267-F7D7-4683-BE4B-EAA2B03D81C5}" type="pres">
      <dgm:prSet presAssocID="{4B19D9E1-C543-427B-B763-329D49809BC2}" presName="linear" presStyleCnt="0">
        <dgm:presLayoutVars>
          <dgm:animLvl val="lvl"/>
          <dgm:resizeHandles val="exact"/>
        </dgm:presLayoutVars>
      </dgm:prSet>
      <dgm:spPr/>
    </dgm:pt>
    <dgm:pt modelId="{1F9FAA29-C554-4E3F-A5D6-2D9FF5D47E6A}" type="pres">
      <dgm:prSet presAssocID="{485D5F31-B39C-4DC4-82D6-10FFA6E2245A}" presName="parentText" presStyleLbl="node1" presStyleIdx="0" presStyleCnt="1">
        <dgm:presLayoutVars>
          <dgm:chMax val="0"/>
          <dgm:bulletEnabled val="1"/>
        </dgm:presLayoutVars>
      </dgm:prSet>
      <dgm:spPr/>
    </dgm:pt>
    <dgm:pt modelId="{1E2B8747-8E71-4A3A-B5D9-68CF3441E5D7}" type="pres">
      <dgm:prSet presAssocID="{485D5F31-B39C-4DC4-82D6-10FFA6E2245A}" presName="childText" presStyleLbl="revTx" presStyleIdx="0" presStyleCnt="1">
        <dgm:presLayoutVars>
          <dgm:bulletEnabled val="1"/>
        </dgm:presLayoutVars>
      </dgm:prSet>
      <dgm:spPr/>
    </dgm:pt>
  </dgm:ptLst>
  <dgm:cxnLst>
    <dgm:cxn modelId="{7666EB26-1A67-4DC8-84D9-F8E7899E7687}" type="presOf" srcId="{4B19D9E1-C543-427B-B763-329D49809BC2}" destId="{DD9A0267-F7D7-4683-BE4B-EAA2B03D81C5}" srcOrd="0" destOrd="0" presId="urn:microsoft.com/office/officeart/2005/8/layout/vList2"/>
    <dgm:cxn modelId="{C88A662C-988D-4A55-BAB2-E7A1C07BF448}" srcId="{485D5F31-B39C-4DC4-82D6-10FFA6E2245A}" destId="{5798D6FF-9985-47B7-900E-547E220433BE}" srcOrd="1" destOrd="0" parTransId="{C0281E03-916E-4B45-B09A-0E4146B1198D}" sibTransId="{C19C66DF-1DED-453E-B9E7-BCB6CDA4B7D1}"/>
    <dgm:cxn modelId="{6194A544-B57F-4544-BA70-0DED88010B52}" type="presOf" srcId="{485D5F31-B39C-4DC4-82D6-10FFA6E2245A}" destId="{1F9FAA29-C554-4E3F-A5D6-2D9FF5D47E6A}" srcOrd="0" destOrd="0" presId="urn:microsoft.com/office/officeart/2005/8/layout/vList2"/>
    <dgm:cxn modelId="{A36E5A79-CFF0-42AF-A685-38847B8CA942}" srcId="{4B19D9E1-C543-427B-B763-329D49809BC2}" destId="{485D5F31-B39C-4DC4-82D6-10FFA6E2245A}" srcOrd="0" destOrd="0" parTransId="{48E097FA-0B01-4B89-B8A9-6C9AFFC973A7}" sibTransId="{BD51CBC5-31A5-46C1-9301-E84C146FB8EA}"/>
    <dgm:cxn modelId="{590F9788-A820-4296-AA77-9397694B66BA}" type="presOf" srcId="{5798D6FF-9985-47B7-900E-547E220433BE}" destId="{1E2B8747-8E71-4A3A-B5D9-68CF3441E5D7}" srcOrd="0" destOrd="1" presId="urn:microsoft.com/office/officeart/2005/8/layout/vList2"/>
    <dgm:cxn modelId="{7B6D0AB2-1A41-41C5-9454-F99424E424C3}" srcId="{485D5F31-B39C-4DC4-82D6-10FFA6E2245A}" destId="{96C891B1-D9FD-4F4E-AA5C-9051109152EF}" srcOrd="0" destOrd="0" parTransId="{C900AAB3-C08C-4C6D-9E80-CBD0CECC4458}" sibTransId="{34A2595D-0460-4CAA-9412-DF52446BE173}"/>
    <dgm:cxn modelId="{14C942CC-0FF5-4673-B180-418140467E96}" type="presOf" srcId="{96C891B1-D9FD-4F4E-AA5C-9051109152EF}" destId="{1E2B8747-8E71-4A3A-B5D9-68CF3441E5D7}" srcOrd="0" destOrd="0" presId="urn:microsoft.com/office/officeart/2005/8/layout/vList2"/>
    <dgm:cxn modelId="{009E8288-9BB1-4FD0-A14D-1F0F2A5FA4DE}" type="presParOf" srcId="{DD9A0267-F7D7-4683-BE4B-EAA2B03D81C5}" destId="{1F9FAA29-C554-4E3F-A5D6-2D9FF5D47E6A}" srcOrd="0" destOrd="0" presId="urn:microsoft.com/office/officeart/2005/8/layout/vList2"/>
    <dgm:cxn modelId="{81CB9A14-0753-417B-B707-19B33A093D35}" type="presParOf" srcId="{DD9A0267-F7D7-4683-BE4B-EAA2B03D81C5}" destId="{1E2B8747-8E71-4A3A-B5D9-68CF3441E5D7}" srcOrd="1" destOrd="0" presId="urn:microsoft.com/office/officeart/2005/8/layout/vList2"/>
  </dgm:cxnLst>
  <dgm:bg>
    <a:solidFill>
      <a:schemeClr val="accent4">
        <a:lumMod val="40000"/>
        <a:lumOff val="60000"/>
      </a:schemeClr>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B19D9E1-C543-427B-B763-329D49809BC2}" type="doc">
      <dgm:prSet loTypeId="urn:microsoft.com/office/officeart/2005/8/layout/vList2" loCatId="list" qsTypeId="urn:microsoft.com/office/officeart/2005/8/quickstyle/simple1" qsCatId="simple" csTypeId="urn:microsoft.com/office/officeart/2005/8/colors/accent5_2" csCatId="accent5" phldr="1"/>
      <dgm:spPr/>
      <dgm:t>
        <a:bodyPr/>
        <a:lstStyle/>
        <a:p>
          <a:endParaRPr lang="uk-UA"/>
        </a:p>
      </dgm:t>
    </dgm:pt>
    <dgm:pt modelId="{485D5F31-B39C-4DC4-82D6-10FFA6E2245A}">
      <dgm:prSet phldrT="[Текст]" custT="1"/>
      <dgm:spPr/>
      <dgm:t>
        <a:bodyPr/>
        <a:lstStyle/>
        <a:p>
          <a:r>
            <a:rPr lang="uk-UA" sz="3600" b="1" dirty="0"/>
            <a:t>Закон України «</a:t>
          </a:r>
          <a:r>
            <a:rPr lang="ru-RU" sz="3600" b="1" i="0" u="none" dirty="0"/>
            <a:t>Про </a:t>
          </a:r>
          <a:r>
            <a:rPr lang="uk-UA" sz="3600" b="1" i="0" u="none" noProof="0" dirty="0"/>
            <a:t>основні засади державного нагляду (контролю) у сфері господарської діяльності</a:t>
          </a:r>
          <a:r>
            <a:rPr lang="ru-RU" sz="3600" b="1" i="0" u="none" dirty="0"/>
            <a:t>»</a:t>
          </a:r>
          <a:endParaRPr lang="ru-RU" sz="3600" b="1" i="0" dirty="0"/>
        </a:p>
      </dgm:t>
    </dgm:pt>
    <dgm:pt modelId="{48E097FA-0B01-4B89-B8A9-6C9AFFC973A7}" type="parTrans" cxnId="{A36E5A79-CFF0-42AF-A685-38847B8CA942}">
      <dgm:prSet/>
      <dgm:spPr/>
      <dgm:t>
        <a:bodyPr/>
        <a:lstStyle/>
        <a:p>
          <a:endParaRPr lang="uk-UA" sz="1000"/>
        </a:p>
      </dgm:t>
    </dgm:pt>
    <dgm:pt modelId="{BD51CBC5-31A5-46C1-9301-E84C146FB8EA}" type="sibTrans" cxnId="{A36E5A79-CFF0-42AF-A685-38847B8CA942}">
      <dgm:prSet/>
      <dgm:spPr/>
      <dgm:t>
        <a:bodyPr/>
        <a:lstStyle/>
        <a:p>
          <a:endParaRPr lang="uk-UA" sz="1000"/>
        </a:p>
      </dgm:t>
    </dgm:pt>
    <dgm:pt modelId="{96C891B1-D9FD-4F4E-AA5C-9051109152EF}">
      <dgm:prSet phldrT="[Текст]" custT="1"/>
      <dgm:spPr/>
      <dgm:t>
        <a:bodyPr/>
        <a:lstStyle/>
        <a:p>
          <a:pPr algn="just"/>
          <a:r>
            <a:rPr lang="uk-UA" sz="2200" b="0" i="0" noProof="0" dirty="0"/>
            <a:t>Виконавчі органи сільських, селищних, міських рад, що здійснюють державний нагляд (контроль) у межах делегованих законом повноважень органів виконавчої влади в частині використання та охорони земель, здійснюють планові заходи державного нагляду (контролю) відповідно до річних планів проведення заходів державного нагляду (контролю) на відповідний плановий період та планів проведення комплексних заходів державного нагляду (контролю), затверджених відповідно до Закону. Уніфіковані форми актів з переліком питань, що затверджені відповідно до Закону, є обов’язковими для виконавчих органів сільських, селищних, міських рад, що здійснюють державний нагляд (контроль) у межах делегованих законом повноважень органів виконавчої влади в частині використання та охорони земель.</a:t>
          </a:r>
          <a:endParaRPr lang="uk-UA" sz="2200" noProof="0" dirty="0"/>
        </a:p>
      </dgm:t>
    </dgm:pt>
    <dgm:pt modelId="{C900AAB3-C08C-4C6D-9E80-CBD0CECC4458}" type="parTrans" cxnId="{7B6D0AB2-1A41-41C5-9454-F99424E424C3}">
      <dgm:prSet/>
      <dgm:spPr/>
      <dgm:t>
        <a:bodyPr/>
        <a:lstStyle/>
        <a:p>
          <a:endParaRPr lang="uk-UA" sz="1000"/>
        </a:p>
      </dgm:t>
    </dgm:pt>
    <dgm:pt modelId="{34A2595D-0460-4CAA-9412-DF52446BE173}" type="sibTrans" cxnId="{7B6D0AB2-1A41-41C5-9454-F99424E424C3}">
      <dgm:prSet/>
      <dgm:spPr/>
      <dgm:t>
        <a:bodyPr/>
        <a:lstStyle/>
        <a:p>
          <a:endParaRPr lang="uk-UA" sz="1000"/>
        </a:p>
      </dgm:t>
    </dgm:pt>
    <dgm:pt modelId="{5798D6FF-9985-47B7-900E-547E220433BE}">
      <dgm:prSet phldrT="[Текст]" custT="1"/>
      <dgm:spPr/>
      <dgm:t>
        <a:bodyPr/>
        <a:lstStyle/>
        <a:p>
          <a:pPr algn="l"/>
          <a:endParaRPr lang="uk-UA" sz="2800" dirty="0"/>
        </a:p>
      </dgm:t>
    </dgm:pt>
    <dgm:pt modelId="{C0281E03-916E-4B45-B09A-0E4146B1198D}" type="parTrans" cxnId="{C88A662C-988D-4A55-BAB2-E7A1C07BF448}">
      <dgm:prSet/>
      <dgm:spPr/>
      <dgm:t>
        <a:bodyPr/>
        <a:lstStyle/>
        <a:p>
          <a:endParaRPr lang="uk-UA" sz="1000"/>
        </a:p>
      </dgm:t>
    </dgm:pt>
    <dgm:pt modelId="{C19C66DF-1DED-453E-B9E7-BCB6CDA4B7D1}" type="sibTrans" cxnId="{C88A662C-988D-4A55-BAB2-E7A1C07BF448}">
      <dgm:prSet/>
      <dgm:spPr/>
      <dgm:t>
        <a:bodyPr/>
        <a:lstStyle/>
        <a:p>
          <a:endParaRPr lang="uk-UA" sz="1000"/>
        </a:p>
      </dgm:t>
    </dgm:pt>
    <dgm:pt modelId="{DD9A0267-F7D7-4683-BE4B-EAA2B03D81C5}" type="pres">
      <dgm:prSet presAssocID="{4B19D9E1-C543-427B-B763-329D49809BC2}" presName="linear" presStyleCnt="0">
        <dgm:presLayoutVars>
          <dgm:animLvl val="lvl"/>
          <dgm:resizeHandles val="exact"/>
        </dgm:presLayoutVars>
      </dgm:prSet>
      <dgm:spPr/>
    </dgm:pt>
    <dgm:pt modelId="{1F9FAA29-C554-4E3F-A5D6-2D9FF5D47E6A}" type="pres">
      <dgm:prSet presAssocID="{485D5F31-B39C-4DC4-82D6-10FFA6E2245A}" presName="parentText" presStyleLbl="node1" presStyleIdx="0" presStyleCnt="1">
        <dgm:presLayoutVars>
          <dgm:chMax val="0"/>
          <dgm:bulletEnabled val="1"/>
        </dgm:presLayoutVars>
      </dgm:prSet>
      <dgm:spPr/>
    </dgm:pt>
    <dgm:pt modelId="{1E2B8747-8E71-4A3A-B5D9-68CF3441E5D7}" type="pres">
      <dgm:prSet presAssocID="{485D5F31-B39C-4DC4-82D6-10FFA6E2245A}" presName="childText" presStyleLbl="revTx" presStyleIdx="0" presStyleCnt="1">
        <dgm:presLayoutVars>
          <dgm:bulletEnabled val="1"/>
        </dgm:presLayoutVars>
      </dgm:prSet>
      <dgm:spPr/>
    </dgm:pt>
  </dgm:ptLst>
  <dgm:cxnLst>
    <dgm:cxn modelId="{7666EB26-1A67-4DC8-84D9-F8E7899E7687}" type="presOf" srcId="{4B19D9E1-C543-427B-B763-329D49809BC2}" destId="{DD9A0267-F7D7-4683-BE4B-EAA2B03D81C5}" srcOrd="0" destOrd="0" presId="urn:microsoft.com/office/officeart/2005/8/layout/vList2"/>
    <dgm:cxn modelId="{C88A662C-988D-4A55-BAB2-E7A1C07BF448}" srcId="{485D5F31-B39C-4DC4-82D6-10FFA6E2245A}" destId="{5798D6FF-9985-47B7-900E-547E220433BE}" srcOrd="1" destOrd="0" parTransId="{C0281E03-916E-4B45-B09A-0E4146B1198D}" sibTransId="{C19C66DF-1DED-453E-B9E7-BCB6CDA4B7D1}"/>
    <dgm:cxn modelId="{6194A544-B57F-4544-BA70-0DED88010B52}" type="presOf" srcId="{485D5F31-B39C-4DC4-82D6-10FFA6E2245A}" destId="{1F9FAA29-C554-4E3F-A5D6-2D9FF5D47E6A}" srcOrd="0" destOrd="0" presId="urn:microsoft.com/office/officeart/2005/8/layout/vList2"/>
    <dgm:cxn modelId="{A36E5A79-CFF0-42AF-A685-38847B8CA942}" srcId="{4B19D9E1-C543-427B-B763-329D49809BC2}" destId="{485D5F31-B39C-4DC4-82D6-10FFA6E2245A}" srcOrd="0" destOrd="0" parTransId="{48E097FA-0B01-4B89-B8A9-6C9AFFC973A7}" sibTransId="{BD51CBC5-31A5-46C1-9301-E84C146FB8EA}"/>
    <dgm:cxn modelId="{590F9788-A820-4296-AA77-9397694B66BA}" type="presOf" srcId="{5798D6FF-9985-47B7-900E-547E220433BE}" destId="{1E2B8747-8E71-4A3A-B5D9-68CF3441E5D7}" srcOrd="0" destOrd="1" presId="urn:microsoft.com/office/officeart/2005/8/layout/vList2"/>
    <dgm:cxn modelId="{7B6D0AB2-1A41-41C5-9454-F99424E424C3}" srcId="{485D5F31-B39C-4DC4-82D6-10FFA6E2245A}" destId="{96C891B1-D9FD-4F4E-AA5C-9051109152EF}" srcOrd="0" destOrd="0" parTransId="{C900AAB3-C08C-4C6D-9E80-CBD0CECC4458}" sibTransId="{34A2595D-0460-4CAA-9412-DF52446BE173}"/>
    <dgm:cxn modelId="{14C942CC-0FF5-4673-B180-418140467E96}" type="presOf" srcId="{96C891B1-D9FD-4F4E-AA5C-9051109152EF}" destId="{1E2B8747-8E71-4A3A-B5D9-68CF3441E5D7}" srcOrd="0" destOrd="0" presId="urn:microsoft.com/office/officeart/2005/8/layout/vList2"/>
    <dgm:cxn modelId="{009E8288-9BB1-4FD0-A14D-1F0F2A5FA4DE}" type="presParOf" srcId="{DD9A0267-F7D7-4683-BE4B-EAA2B03D81C5}" destId="{1F9FAA29-C554-4E3F-A5D6-2D9FF5D47E6A}" srcOrd="0" destOrd="0" presId="urn:microsoft.com/office/officeart/2005/8/layout/vList2"/>
    <dgm:cxn modelId="{81CB9A14-0753-417B-B707-19B33A093D35}" type="presParOf" srcId="{DD9A0267-F7D7-4683-BE4B-EAA2B03D81C5}" destId="{1E2B8747-8E71-4A3A-B5D9-68CF3441E5D7}" srcOrd="1" destOrd="0" presId="urn:microsoft.com/office/officeart/2005/8/layout/vList2"/>
  </dgm:cxnLst>
  <dgm:bg>
    <a:solidFill>
      <a:schemeClr val="accent4">
        <a:lumMod val="40000"/>
        <a:lumOff val="60000"/>
      </a:schemeClr>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B19D9E1-C543-427B-B763-329D49809BC2}" type="doc">
      <dgm:prSet loTypeId="urn:microsoft.com/office/officeart/2005/8/layout/vList2" loCatId="list" qsTypeId="urn:microsoft.com/office/officeart/2005/8/quickstyle/simple1" qsCatId="simple" csTypeId="urn:microsoft.com/office/officeart/2005/8/colors/accent5_2" csCatId="accent5" phldr="1"/>
      <dgm:spPr/>
      <dgm:t>
        <a:bodyPr/>
        <a:lstStyle/>
        <a:p>
          <a:endParaRPr lang="uk-UA"/>
        </a:p>
      </dgm:t>
    </dgm:pt>
    <dgm:pt modelId="{485D5F31-B39C-4DC4-82D6-10FFA6E2245A}">
      <dgm:prSet phldrT="[Текст]" custT="1"/>
      <dgm:spPr/>
      <dgm:t>
        <a:bodyPr/>
        <a:lstStyle/>
        <a:p>
          <a:r>
            <a:rPr lang="uk-UA" sz="3600" b="1" dirty="0"/>
            <a:t>Закон України «</a:t>
          </a:r>
          <a:r>
            <a:rPr lang="ru-RU" sz="3600" b="1" i="0" u="none" dirty="0"/>
            <a:t>Про </a:t>
          </a:r>
          <a:r>
            <a:rPr lang="uk-UA" sz="3600" b="1" i="0" u="none" noProof="0" dirty="0"/>
            <a:t>основні засади державного нагляду (контролю) у сфері господарської діяльності</a:t>
          </a:r>
          <a:r>
            <a:rPr lang="ru-RU" sz="3600" b="1" i="0" u="none" dirty="0"/>
            <a:t>»</a:t>
          </a:r>
          <a:endParaRPr lang="ru-RU" sz="3600" b="1" i="0" dirty="0"/>
        </a:p>
      </dgm:t>
    </dgm:pt>
    <dgm:pt modelId="{48E097FA-0B01-4B89-B8A9-6C9AFFC973A7}" type="parTrans" cxnId="{A36E5A79-CFF0-42AF-A685-38847B8CA942}">
      <dgm:prSet/>
      <dgm:spPr/>
      <dgm:t>
        <a:bodyPr/>
        <a:lstStyle/>
        <a:p>
          <a:endParaRPr lang="uk-UA" sz="1000"/>
        </a:p>
      </dgm:t>
    </dgm:pt>
    <dgm:pt modelId="{BD51CBC5-31A5-46C1-9301-E84C146FB8EA}" type="sibTrans" cxnId="{A36E5A79-CFF0-42AF-A685-38847B8CA942}">
      <dgm:prSet/>
      <dgm:spPr/>
      <dgm:t>
        <a:bodyPr/>
        <a:lstStyle/>
        <a:p>
          <a:endParaRPr lang="uk-UA" sz="1000"/>
        </a:p>
      </dgm:t>
    </dgm:pt>
    <dgm:pt modelId="{96C891B1-D9FD-4F4E-AA5C-9051109152EF}">
      <dgm:prSet phldrT="[Текст]" custT="1"/>
      <dgm:spPr/>
      <dgm:t>
        <a:bodyPr/>
        <a:lstStyle/>
        <a:p>
          <a:pPr algn="just"/>
          <a:r>
            <a:rPr lang="uk-UA" sz="2800" b="0" i="0" noProof="0" dirty="0"/>
            <a:t>Критерії, за якими оцінюється ступінь ризику від провадження господарської діяльності та визначається періодичність проведення планових заходів державного нагляду (контролю), затверджуються Кабінетом Міністрів України за поданням органу державного нагляду (контролю).</a:t>
          </a:r>
          <a:endParaRPr lang="uk-UA" sz="2800" noProof="0" dirty="0"/>
        </a:p>
      </dgm:t>
    </dgm:pt>
    <dgm:pt modelId="{C900AAB3-C08C-4C6D-9E80-CBD0CECC4458}" type="parTrans" cxnId="{7B6D0AB2-1A41-41C5-9454-F99424E424C3}">
      <dgm:prSet/>
      <dgm:spPr/>
      <dgm:t>
        <a:bodyPr/>
        <a:lstStyle/>
        <a:p>
          <a:endParaRPr lang="uk-UA" sz="1000"/>
        </a:p>
      </dgm:t>
    </dgm:pt>
    <dgm:pt modelId="{34A2595D-0460-4CAA-9412-DF52446BE173}" type="sibTrans" cxnId="{7B6D0AB2-1A41-41C5-9454-F99424E424C3}">
      <dgm:prSet/>
      <dgm:spPr/>
      <dgm:t>
        <a:bodyPr/>
        <a:lstStyle/>
        <a:p>
          <a:endParaRPr lang="uk-UA" sz="1000"/>
        </a:p>
      </dgm:t>
    </dgm:pt>
    <dgm:pt modelId="{DD9A0267-F7D7-4683-BE4B-EAA2B03D81C5}" type="pres">
      <dgm:prSet presAssocID="{4B19D9E1-C543-427B-B763-329D49809BC2}" presName="linear" presStyleCnt="0">
        <dgm:presLayoutVars>
          <dgm:animLvl val="lvl"/>
          <dgm:resizeHandles val="exact"/>
        </dgm:presLayoutVars>
      </dgm:prSet>
      <dgm:spPr/>
    </dgm:pt>
    <dgm:pt modelId="{1F9FAA29-C554-4E3F-A5D6-2D9FF5D47E6A}" type="pres">
      <dgm:prSet presAssocID="{485D5F31-B39C-4DC4-82D6-10FFA6E2245A}" presName="parentText" presStyleLbl="node1" presStyleIdx="0" presStyleCnt="1">
        <dgm:presLayoutVars>
          <dgm:chMax val="0"/>
          <dgm:bulletEnabled val="1"/>
        </dgm:presLayoutVars>
      </dgm:prSet>
      <dgm:spPr/>
    </dgm:pt>
    <dgm:pt modelId="{1E2B8747-8E71-4A3A-B5D9-68CF3441E5D7}" type="pres">
      <dgm:prSet presAssocID="{485D5F31-B39C-4DC4-82D6-10FFA6E2245A}" presName="childText" presStyleLbl="revTx" presStyleIdx="0" presStyleCnt="1">
        <dgm:presLayoutVars>
          <dgm:bulletEnabled val="1"/>
        </dgm:presLayoutVars>
      </dgm:prSet>
      <dgm:spPr/>
    </dgm:pt>
  </dgm:ptLst>
  <dgm:cxnLst>
    <dgm:cxn modelId="{7666EB26-1A67-4DC8-84D9-F8E7899E7687}" type="presOf" srcId="{4B19D9E1-C543-427B-B763-329D49809BC2}" destId="{DD9A0267-F7D7-4683-BE4B-EAA2B03D81C5}" srcOrd="0" destOrd="0" presId="urn:microsoft.com/office/officeart/2005/8/layout/vList2"/>
    <dgm:cxn modelId="{6194A544-B57F-4544-BA70-0DED88010B52}" type="presOf" srcId="{485D5F31-B39C-4DC4-82D6-10FFA6E2245A}" destId="{1F9FAA29-C554-4E3F-A5D6-2D9FF5D47E6A}" srcOrd="0" destOrd="0" presId="urn:microsoft.com/office/officeart/2005/8/layout/vList2"/>
    <dgm:cxn modelId="{A36E5A79-CFF0-42AF-A685-38847B8CA942}" srcId="{4B19D9E1-C543-427B-B763-329D49809BC2}" destId="{485D5F31-B39C-4DC4-82D6-10FFA6E2245A}" srcOrd="0" destOrd="0" parTransId="{48E097FA-0B01-4B89-B8A9-6C9AFFC973A7}" sibTransId="{BD51CBC5-31A5-46C1-9301-E84C146FB8EA}"/>
    <dgm:cxn modelId="{7B6D0AB2-1A41-41C5-9454-F99424E424C3}" srcId="{485D5F31-B39C-4DC4-82D6-10FFA6E2245A}" destId="{96C891B1-D9FD-4F4E-AA5C-9051109152EF}" srcOrd="0" destOrd="0" parTransId="{C900AAB3-C08C-4C6D-9E80-CBD0CECC4458}" sibTransId="{34A2595D-0460-4CAA-9412-DF52446BE173}"/>
    <dgm:cxn modelId="{14C942CC-0FF5-4673-B180-418140467E96}" type="presOf" srcId="{96C891B1-D9FD-4F4E-AA5C-9051109152EF}" destId="{1E2B8747-8E71-4A3A-B5D9-68CF3441E5D7}" srcOrd="0" destOrd="0" presId="urn:microsoft.com/office/officeart/2005/8/layout/vList2"/>
    <dgm:cxn modelId="{009E8288-9BB1-4FD0-A14D-1F0F2A5FA4DE}" type="presParOf" srcId="{DD9A0267-F7D7-4683-BE4B-EAA2B03D81C5}" destId="{1F9FAA29-C554-4E3F-A5D6-2D9FF5D47E6A}" srcOrd="0" destOrd="0" presId="urn:microsoft.com/office/officeart/2005/8/layout/vList2"/>
    <dgm:cxn modelId="{81CB9A14-0753-417B-B707-19B33A093D35}" type="presParOf" srcId="{DD9A0267-F7D7-4683-BE4B-EAA2B03D81C5}" destId="{1E2B8747-8E71-4A3A-B5D9-68CF3441E5D7}" srcOrd="1" destOrd="0" presId="urn:microsoft.com/office/officeart/2005/8/layout/vList2"/>
  </dgm:cxnLst>
  <dgm:bg>
    <a:solidFill>
      <a:schemeClr val="accent4">
        <a:lumMod val="40000"/>
        <a:lumOff val="60000"/>
      </a:schemeClr>
    </a:solid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B19D9E1-C543-427B-B763-329D49809BC2}" type="doc">
      <dgm:prSet loTypeId="urn:microsoft.com/office/officeart/2005/8/layout/vList2" loCatId="list" qsTypeId="urn:microsoft.com/office/officeart/2005/8/quickstyle/simple1" qsCatId="simple" csTypeId="urn:microsoft.com/office/officeart/2005/8/colors/accent1_5" csCatId="accent1" phldr="1"/>
      <dgm:spPr/>
      <dgm:t>
        <a:bodyPr/>
        <a:lstStyle/>
        <a:p>
          <a:endParaRPr lang="uk-UA"/>
        </a:p>
      </dgm:t>
    </dgm:pt>
    <dgm:pt modelId="{485D5F31-B39C-4DC4-82D6-10FFA6E2245A}">
      <dgm:prSet phldrT="[Текст]" custT="1"/>
      <dgm:spPr/>
      <dgm:t>
        <a:bodyPr/>
        <a:lstStyle/>
        <a:p>
          <a:pPr>
            <a:spcAft>
              <a:spcPts val="0"/>
            </a:spcAft>
          </a:pPr>
          <a:r>
            <a:rPr lang="uk-UA" sz="2800" dirty="0"/>
            <a:t>Постанова Кабінету Міністрів України «</a:t>
          </a:r>
          <a:r>
            <a:rPr lang="ru-RU" sz="2800" b="1" i="0" dirty="0"/>
            <a:t>Про </a:t>
          </a:r>
          <a:r>
            <a:rPr lang="uk-UA" sz="2800" b="1" i="0" noProof="0" dirty="0"/>
            <a:t>затвердження критеріїв …</a:t>
          </a:r>
          <a:r>
            <a:rPr lang="ru-RU" sz="2800" b="1" i="0" dirty="0"/>
            <a:t>» </a:t>
          </a:r>
        </a:p>
        <a:p>
          <a:pPr>
            <a:spcAft>
              <a:spcPct val="35000"/>
            </a:spcAft>
          </a:pPr>
          <a:r>
            <a:rPr lang="uk-UA" sz="2800" dirty="0"/>
            <a:t>від 3 жовтня 2018 р. № 801 </a:t>
          </a:r>
          <a:endParaRPr lang="ru-RU" sz="2800" dirty="0"/>
        </a:p>
      </dgm:t>
    </dgm:pt>
    <dgm:pt modelId="{48E097FA-0B01-4B89-B8A9-6C9AFFC973A7}" type="parTrans" cxnId="{A36E5A79-CFF0-42AF-A685-38847B8CA942}">
      <dgm:prSet/>
      <dgm:spPr/>
      <dgm:t>
        <a:bodyPr/>
        <a:lstStyle/>
        <a:p>
          <a:endParaRPr lang="uk-UA" sz="1100"/>
        </a:p>
      </dgm:t>
    </dgm:pt>
    <dgm:pt modelId="{BD51CBC5-31A5-46C1-9301-E84C146FB8EA}" type="sibTrans" cxnId="{A36E5A79-CFF0-42AF-A685-38847B8CA942}">
      <dgm:prSet/>
      <dgm:spPr/>
      <dgm:t>
        <a:bodyPr/>
        <a:lstStyle/>
        <a:p>
          <a:endParaRPr lang="uk-UA" sz="1100"/>
        </a:p>
      </dgm:t>
    </dgm:pt>
    <dgm:pt modelId="{96C891B1-D9FD-4F4E-AA5C-9051109152EF}">
      <dgm:prSet phldrT="[Текст]" custT="1"/>
      <dgm:spPr>
        <a:solidFill>
          <a:schemeClr val="accent4">
            <a:lumMod val="60000"/>
            <a:lumOff val="40000"/>
            <a:alpha val="50000"/>
          </a:schemeClr>
        </a:solidFill>
      </dgm:spPr>
      <dgm:t>
        <a:bodyPr/>
        <a:lstStyle/>
        <a:p>
          <a:pPr marL="177800" marR="0" lvl="1" indent="4763" algn="just" defTabSz="755650" eaLnBrk="1" fontAlgn="auto" latinLnBrk="0" hangingPunct="1">
            <a:lnSpc>
              <a:spcPct val="90000"/>
            </a:lnSpc>
            <a:spcBef>
              <a:spcPct val="0"/>
            </a:spcBef>
            <a:spcAft>
              <a:spcPct val="20000"/>
            </a:spcAft>
            <a:buClrTx/>
            <a:buSzTx/>
            <a:buFont typeface="Wingdings" panose="05000000000000000000" pitchFamily="2" charset="2"/>
            <a:buChar char="Ø"/>
            <a:tabLst/>
            <a:defRPr/>
          </a:pPr>
          <a:r>
            <a:rPr lang="uk-UA" sz="2800" b="1" kern="1200" noProof="0" dirty="0">
              <a:solidFill>
                <a:schemeClr val="tx1"/>
              </a:solidFill>
            </a:rPr>
            <a:t>Критеріями, за якими оцінюється ступінь ризику від провадження господарської діяльності, пов’язаної з використанням та охороною земель, є:</a:t>
          </a:r>
          <a:endParaRPr lang="uk-UA" sz="2800" b="1" kern="1200" noProof="0" dirty="0">
            <a:solidFill>
              <a:schemeClr val="tx1"/>
            </a:solidFill>
            <a:latin typeface="+mn-lt"/>
          </a:endParaRPr>
        </a:p>
      </dgm:t>
    </dgm:pt>
    <dgm:pt modelId="{C900AAB3-C08C-4C6D-9E80-CBD0CECC4458}" type="parTrans" cxnId="{7B6D0AB2-1A41-41C5-9454-F99424E424C3}">
      <dgm:prSet/>
      <dgm:spPr/>
      <dgm:t>
        <a:bodyPr/>
        <a:lstStyle/>
        <a:p>
          <a:endParaRPr lang="uk-UA" sz="1100"/>
        </a:p>
      </dgm:t>
    </dgm:pt>
    <dgm:pt modelId="{34A2595D-0460-4CAA-9412-DF52446BE173}" type="sibTrans" cxnId="{7B6D0AB2-1A41-41C5-9454-F99424E424C3}">
      <dgm:prSet/>
      <dgm:spPr/>
      <dgm:t>
        <a:bodyPr/>
        <a:lstStyle/>
        <a:p>
          <a:endParaRPr lang="uk-UA" sz="1100"/>
        </a:p>
      </dgm:t>
    </dgm:pt>
    <dgm:pt modelId="{29919062-9489-4DCE-A17F-C9F3A9F2A4E1}">
      <dgm:prSet phldrT="[Текст]" custT="1"/>
      <dgm:spPr/>
      <dgm:t>
        <a:bodyPr/>
        <a:lstStyle/>
        <a:p>
          <a:pPr marL="357188" marR="0" lvl="1" indent="0" algn="l" defTabSz="630238" eaLnBrk="1" fontAlgn="auto" latinLnBrk="0" hangingPunct="1">
            <a:lnSpc>
              <a:spcPct val="100000"/>
            </a:lnSpc>
            <a:spcBef>
              <a:spcPct val="0"/>
            </a:spcBef>
            <a:spcAft>
              <a:spcPts val="0"/>
            </a:spcAft>
            <a:buClrTx/>
            <a:buSzTx/>
            <a:buFont typeface="Wingdings" panose="05000000000000000000" pitchFamily="2" charset="2"/>
            <a:buChar char="Ø"/>
            <a:tabLst/>
            <a:defRPr/>
          </a:pPr>
          <a:r>
            <a:rPr lang="uk-UA" sz="2400" b="0" i="0" kern="1200" noProof="0" dirty="0">
              <a:latin typeface="+mn-lt"/>
            </a:rPr>
            <a:t>категорія землі за її основним цільовим призначенням;</a:t>
          </a:r>
          <a:endParaRPr lang="uk-UA" sz="2400" u="none" kern="1200" noProof="0" dirty="0">
            <a:latin typeface="+mn-lt"/>
          </a:endParaRPr>
        </a:p>
      </dgm:t>
    </dgm:pt>
    <dgm:pt modelId="{29CD5A5B-7A2A-40AC-96F2-E2C76982C0CD}" type="parTrans" cxnId="{86A3072E-ECAC-4AB0-86F0-2F0BE2B466D1}">
      <dgm:prSet/>
      <dgm:spPr/>
      <dgm:t>
        <a:bodyPr/>
        <a:lstStyle/>
        <a:p>
          <a:endParaRPr lang="uk-UA" sz="1100"/>
        </a:p>
      </dgm:t>
    </dgm:pt>
    <dgm:pt modelId="{111AC736-902D-44DB-894D-C5840F998761}" type="sibTrans" cxnId="{86A3072E-ECAC-4AB0-86F0-2F0BE2B466D1}">
      <dgm:prSet/>
      <dgm:spPr/>
      <dgm:t>
        <a:bodyPr/>
        <a:lstStyle/>
        <a:p>
          <a:endParaRPr lang="uk-UA" sz="1100"/>
        </a:p>
      </dgm:t>
    </dgm:pt>
    <dgm:pt modelId="{F47D802E-C0DC-454F-8A46-12BD921F6054}">
      <dgm:prSet custT="1"/>
      <dgm:spPr/>
      <dgm:t>
        <a:bodyPr/>
        <a:lstStyle/>
        <a:p>
          <a:pPr marL="357188" indent="0">
            <a:lnSpc>
              <a:spcPct val="100000"/>
            </a:lnSpc>
            <a:spcAft>
              <a:spcPts val="0"/>
            </a:spcAft>
            <a:buFont typeface="Wingdings" panose="05000000000000000000" pitchFamily="2" charset="2"/>
            <a:buChar char="Ø"/>
          </a:pPr>
          <a:r>
            <a:rPr lang="uk-UA" sz="2400" b="0" i="0" noProof="0" dirty="0">
              <a:latin typeface="+mn-lt"/>
            </a:rPr>
            <a:t>дотримання вимог законодавства під час використання та охорони земель;</a:t>
          </a:r>
        </a:p>
      </dgm:t>
    </dgm:pt>
    <dgm:pt modelId="{1C09A039-02DD-457C-8595-3224C7970533}" type="parTrans" cxnId="{3802EF59-F1BC-4EB2-AB10-12F4B68B0C03}">
      <dgm:prSet/>
      <dgm:spPr/>
      <dgm:t>
        <a:bodyPr/>
        <a:lstStyle/>
        <a:p>
          <a:endParaRPr lang="uk-UA"/>
        </a:p>
      </dgm:t>
    </dgm:pt>
    <dgm:pt modelId="{C01E1A7A-902D-446A-B0E6-9B0A7BE5E12D}" type="sibTrans" cxnId="{3802EF59-F1BC-4EB2-AB10-12F4B68B0C03}">
      <dgm:prSet/>
      <dgm:spPr/>
      <dgm:t>
        <a:bodyPr/>
        <a:lstStyle/>
        <a:p>
          <a:endParaRPr lang="uk-UA"/>
        </a:p>
      </dgm:t>
    </dgm:pt>
    <dgm:pt modelId="{9DEDF2DA-A257-4C65-8169-3683EEC3A0F8}">
      <dgm:prSet custT="1"/>
      <dgm:spPr/>
      <dgm:t>
        <a:bodyPr/>
        <a:lstStyle/>
        <a:p>
          <a:pPr marL="357188" indent="0">
            <a:lnSpc>
              <a:spcPct val="100000"/>
            </a:lnSpc>
            <a:spcAft>
              <a:spcPts val="0"/>
            </a:spcAft>
            <a:buFont typeface="Wingdings" panose="05000000000000000000" pitchFamily="2" charset="2"/>
            <a:buChar char="Ø"/>
          </a:pPr>
          <a:r>
            <a:rPr lang="uk-UA" sz="2400" b="0" i="0" noProof="0" dirty="0">
              <a:latin typeface="+mn-lt"/>
            </a:rPr>
            <a:t>площа землі, на якій провадиться господарська діяльність;</a:t>
          </a:r>
        </a:p>
      </dgm:t>
    </dgm:pt>
    <dgm:pt modelId="{B300F6E0-4FE8-41F2-B9C6-724CECFAD181}" type="parTrans" cxnId="{B66B8FDB-75AE-4611-94D1-FF8BA8FC3ED2}">
      <dgm:prSet/>
      <dgm:spPr/>
      <dgm:t>
        <a:bodyPr/>
        <a:lstStyle/>
        <a:p>
          <a:endParaRPr lang="uk-UA"/>
        </a:p>
      </dgm:t>
    </dgm:pt>
    <dgm:pt modelId="{077E61D6-D0B4-4297-8D1A-F3FEB8C23AF2}" type="sibTrans" cxnId="{B66B8FDB-75AE-4611-94D1-FF8BA8FC3ED2}">
      <dgm:prSet/>
      <dgm:spPr/>
      <dgm:t>
        <a:bodyPr/>
        <a:lstStyle/>
        <a:p>
          <a:endParaRPr lang="uk-UA"/>
        </a:p>
      </dgm:t>
    </dgm:pt>
    <dgm:pt modelId="{5682C49A-AEBA-4B58-8098-E6F569B0BFE0}">
      <dgm:prSet custT="1"/>
      <dgm:spPr/>
      <dgm:t>
        <a:bodyPr/>
        <a:lstStyle/>
        <a:p>
          <a:pPr marL="357188" indent="0">
            <a:lnSpc>
              <a:spcPct val="100000"/>
            </a:lnSpc>
            <a:spcAft>
              <a:spcPts val="0"/>
            </a:spcAft>
            <a:buFont typeface="Wingdings" panose="05000000000000000000" pitchFamily="2" charset="2"/>
            <a:buChar char="Ø"/>
          </a:pPr>
          <a:r>
            <a:rPr lang="uk-UA" sz="2400" b="0" i="0" noProof="0" dirty="0">
              <a:latin typeface="+mn-lt"/>
            </a:rPr>
            <a:t>місце розташування земельної ділянки.</a:t>
          </a:r>
        </a:p>
      </dgm:t>
    </dgm:pt>
    <dgm:pt modelId="{79444936-0B9F-4AAC-98F7-B3CBE79908AA}" type="parTrans" cxnId="{1295EDD9-7DD8-4920-A675-1DC7B99AE790}">
      <dgm:prSet/>
      <dgm:spPr/>
      <dgm:t>
        <a:bodyPr/>
        <a:lstStyle/>
        <a:p>
          <a:endParaRPr lang="uk-UA"/>
        </a:p>
      </dgm:t>
    </dgm:pt>
    <dgm:pt modelId="{D7DC987F-1C5F-48B0-AA07-E9B00E991841}" type="sibTrans" cxnId="{1295EDD9-7DD8-4920-A675-1DC7B99AE790}">
      <dgm:prSet/>
      <dgm:spPr/>
      <dgm:t>
        <a:bodyPr/>
        <a:lstStyle/>
        <a:p>
          <a:endParaRPr lang="uk-UA"/>
        </a:p>
      </dgm:t>
    </dgm:pt>
    <dgm:pt modelId="{DD9A0267-F7D7-4683-BE4B-EAA2B03D81C5}" type="pres">
      <dgm:prSet presAssocID="{4B19D9E1-C543-427B-B763-329D49809BC2}" presName="linear" presStyleCnt="0">
        <dgm:presLayoutVars>
          <dgm:animLvl val="lvl"/>
          <dgm:resizeHandles val="exact"/>
        </dgm:presLayoutVars>
      </dgm:prSet>
      <dgm:spPr/>
    </dgm:pt>
    <dgm:pt modelId="{1F9FAA29-C554-4E3F-A5D6-2D9FF5D47E6A}" type="pres">
      <dgm:prSet presAssocID="{485D5F31-B39C-4DC4-82D6-10FFA6E2245A}" presName="parentText" presStyleLbl="node1" presStyleIdx="0" presStyleCnt="2">
        <dgm:presLayoutVars>
          <dgm:chMax val="0"/>
          <dgm:bulletEnabled val="1"/>
        </dgm:presLayoutVars>
      </dgm:prSet>
      <dgm:spPr/>
    </dgm:pt>
    <dgm:pt modelId="{76B8A220-2B7D-4AAB-A79E-D93D292998D9}" type="pres">
      <dgm:prSet presAssocID="{BD51CBC5-31A5-46C1-9301-E84C146FB8EA}" presName="spacer" presStyleCnt="0"/>
      <dgm:spPr/>
    </dgm:pt>
    <dgm:pt modelId="{661EA203-F754-4A8E-B024-5669B7E32524}" type="pres">
      <dgm:prSet presAssocID="{96C891B1-D9FD-4F4E-AA5C-9051109152EF}" presName="parentText" presStyleLbl="node1" presStyleIdx="1" presStyleCnt="2">
        <dgm:presLayoutVars>
          <dgm:chMax val="0"/>
          <dgm:bulletEnabled val="1"/>
        </dgm:presLayoutVars>
      </dgm:prSet>
      <dgm:spPr/>
    </dgm:pt>
    <dgm:pt modelId="{B5A68CB2-54DB-4734-BE83-CA79B4335CE2}" type="pres">
      <dgm:prSet presAssocID="{96C891B1-D9FD-4F4E-AA5C-9051109152EF}" presName="childText" presStyleLbl="revTx" presStyleIdx="0" presStyleCnt="1">
        <dgm:presLayoutVars>
          <dgm:bulletEnabled val="1"/>
        </dgm:presLayoutVars>
      </dgm:prSet>
      <dgm:spPr/>
    </dgm:pt>
  </dgm:ptLst>
  <dgm:cxnLst>
    <dgm:cxn modelId="{CB8E5D19-348A-420E-B329-4075ED5264F5}" type="presOf" srcId="{96C891B1-D9FD-4F4E-AA5C-9051109152EF}" destId="{661EA203-F754-4A8E-B024-5669B7E32524}" srcOrd="0" destOrd="0" presId="urn:microsoft.com/office/officeart/2005/8/layout/vList2"/>
    <dgm:cxn modelId="{7666EB26-1A67-4DC8-84D9-F8E7899E7687}" type="presOf" srcId="{4B19D9E1-C543-427B-B763-329D49809BC2}" destId="{DD9A0267-F7D7-4683-BE4B-EAA2B03D81C5}" srcOrd="0" destOrd="0" presId="urn:microsoft.com/office/officeart/2005/8/layout/vList2"/>
    <dgm:cxn modelId="{86A3072E-ECAC-4AB0-86F0-2F0BE2B466D1}" srcId="{96C891B1-D9FD-4F4E-AA5C-9051109152EF}" destId="{29919062-9489-4DCE-A17F-C9F3A9F2A4E1}" srcOrd="0" destOrd="0" parTransId="{29CD5A5B-7A2A-40AC-96F2-E2C76982C0CD}" sibTransId="{111AC736-902D-44DB-894D-C5840F998761}"/>
    <dgm:cxn modelId="{6194A544-B57F-4544-BA70-0DED88010B52}" type="presOf" srcId="{485D5F31-B39C-4DC4-82D6-10FFA6E2245A}" destId="{1F9FAA29-C554-4E3F-A5D6-2D9FF5D47E6A}" srcOrd="0" destOrd="0" presId="urn:microsoft.com/office/officeart/2005/8/layout/vList2"/>
    <dgm:cxn modelId="{C115CC52-11FF-413B-8550-E3412FED9876}" type="presOf" srcId="{29919062-9489-4DCE-A17F-C9F3A9F2A4E1}" destId="{B5A68CB2-54DB-4734-BE83-CA79B4335CE2}" srcOrd="0" destOrd="0" presId="urn:microsoft.com/office/officeart/2005/8/layout/vList2"/>
    <dgm:cxn modelId="{A36E5A79-CFF0-42AF-A685-38847B8CA942}" srcId="{4B19D9E1-C543-427B-B763-329D49809BC2}" destId="{485D5F31-B39C-4DC4-82D6-10FFA6E2245A}" srcOrd="0" destOrd="0" parTransId="{48E097FA-0B01-4B89-B8A9-6C9AFFC973A7}" sibTransId="{BD51CBC5-31A5-46C1-9301-E84C146FB8EA}"/>
    <dgm:cxn modelId="{3802EF59-F1BC-4EB2-AB10-12F4B68B0C03}" srcId="{96C891B1-D9FD-4F4E-AA5C-9051109152EF}" destId="{F47D802E-C0DC-454F-8A46-12BD921F6054}" srcOrd="1" destOrd="0" parTransId="{1C09A039-02DD-457C-8595-3224C7970533}" sibTransId="{C01E1A7A-902D-446A-B0E6-9B0A7BE5E12D}"/>
    <dgm:cxn modelId="{7B6D0AB2-1A41-41C5-9454-F99424E424C3}" srcId="{4B19D9E1-C543-427B-B763-329D49809BC2}" destId="{96C891B1-D9FD-4F4E-AA5C-9051109152EF}" srcOrd="1" destOrd="0" parTransId="{C900AAB3-C08C-4C6D-9E80-CBD0CECC4458}" sibTransId="{34A2595D-0460-4CAA-9412-DF52446BE173}"/>
    <dgm:cxn modelId="{D0F586BB-085D-49A0-AAF4-84B7F8D9306F}" type="presOf" srcId="{F47D802E-C0DC-454F-8A46-12BD921F6054}" destId="{B5A68CB2-54DB-4734-BE83-CA79B4335CE2}" srcOrd="0" destOrd="1" presId="urn:microsoft.com/office/officeart/2005/8/layout/vList2"/>
    <dgm:cxn modelId="{106885D4-DBFD-45D2-A785-F5538B737FE7}" type="presOf" srcId="{9DEDF2DA-A257-4C65-8169-3683EEC3A0F8}" destId="{B5A68CB2-54DB-4734-BE83-CA79B4335CE2}" srcOrd="0" destOrd="2" presId="urn:microsoft.com/office/officeart/2005/8/layout/vList2"/>
    <dgm:cxn modelId="{1295EDD9-7DD8-4920-A675-1DC7B99AE790}" srcId="{96C891B1-D9FD-4F4E-AA5C-9051109152EF}" destId="{5682C49A-AEBA-4B58-8098-E6F569B0BFE0}" srcOrd="3" destOrd="0" parTransId="{79444936-0B9F-4AAC-98F7-B3CBE79908AA}" sibTransId="{D7DC987F-1C5F-48B0-AA07-E9B00E991841}"/>
    <dgm:cxn modelId="{B66B8FDB-75AE-4611-94D1-FF8BA8FC3ED2}" srcId="{96C891B1-D9FD-4F4E-AA5C-9051109152EF}" destId="{9DEDF2DA-A257-4C65-8169-3683EEC3A0F8}" srcOrd="2" destOrd="0" parTransId="{B300F6E0-4FE8-41F2-B9C6-724CECFAD181}" sibTransId="{077E61D6-D0B4-4297-8D1A-F3FEB8C23AF2}"/>
    <dgm:cxn modelId="{E68DEAF0-85B9-4201-A114-C207ED2471F2}" type="presOf" srcId="{5682C49A-AEBA-4B58-8098-E6F569B0BFE0}" destId="{B5A68CB2-54DB-4734-BE83-CA79B4335CE2}" srcOrd="0" destOrd="3" presId="urn:microsoft.com/office/officeart/2005/8/layout/vList2"/>
    <dgm:cxn modelId="{009E8288-9BB1-4FD0-A14D-1F0F2A5FA4DE}" type="presParOf" srcId="{DD9A0267-F7D7-4683-BE4B-EAA2B03D81C5}" destId="{1F9FAA29-C554-4E3F-A5D6-2D9FF5D47E6A}" srcOrd="0" destOrd="0" presId="urn:microsoft.com/office/officeart/2005/8/layout/vList2"/>
    <dgm:cxn modelId="{FAB5B18F-4676-4FE4-A380-D0FB55EF6E2B}" type="presParOf" srcId="{DD9A0267-F7D7-4683-BE4B-EAA2B03D81C5}" destId="{76B8A220-2B7D-4AAB-A79E-D93D292998D9}" srcOrd="1" destOrd="0" presId="urn:microsoft.com/office/officeart/2005/8/layout/vList2"/>
    <dgm:cxn modelId="{4D04C6F4-5C4E-4A2C-A82A-D1F88460E3A7}" type="presParOf" srcId="{DD9A0267-F7D7-4683-BE4B-EAA2B03D81C5}" destId="{661EA203-F754-4A8E-B024-5669B7E32524}" srcOrd="2" destOrd="0" presId="urn:microsoft.com/office/officeart/2005/8/layout/vList2"/>
    <dgm:cxn modelId="{AEEABAF1-8D4B-43DE-8D39-613CEE592231}" type="presParOf" srcId="{DD9A0267-F7D7-4683-BE4B-EAA2B03D81C5}" destId="{B5A68CB2-54DB-4734-BE83-CA79B4335CE2}"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4B19D9E1-C543-427B-B763-329D49809BC2}" type="doc">
      <dgm:prSet loTypeId="urn:microsoft.com/office/officeart/2005/8/layout/hList1" loCatId="list" qsTypeId="urn:microsoft.com/office/officeart/2005/8/quickstyle/simple1" qsCatId="simple" csTypeId="urn:microsoft.com/office/officeart/2005/8/colors/accent5_2" csCatId="accent5" phldr="1"/>
      <dgm:spPr/>
      <dgm:t>
        <a:bodyPr/>
        <a:lstStyle/>
        <a:p>
          <a:endParaRPr lang="uk-UA"/>
        </a:p>
      </dgm:t>
    </dgm:pt>
    <dgm:pt modelId="{485D5F31-B39C-4DC4-82D6-10FFA6E2245A}">
      <dgm:prSet phldrT="[Текст]"/>
      <dgm:spPr/>
      <dgm:t>
        <a:bodyPr/>
        <a:lstStyle/>
        <a:p>
          <a:pPr>
            <a:spcAft>
              <a:spcPts val="0"/>
            </a:spcAft>
          </a:pPr>
          <a:r>
            <a:rPr lang="ru-RU" dirty="0"/>
            <a:t>Шкала </a:t>
          </a:r>
          <a:r>
            <a:rPr lang="ru-RU" dirty="0" err="1"/>
            <a:t>віднесення</a:t>
          </a:r>
          <a:r>
            <a:rPr lang="ru-RU" dirty="0"/>
            <a:t> </a:t>
          </a:r>
          <a:r>
            <a:rPr lang="uk-UA" noProof="0" dirty="0"/>
            <a:t>суб’єкта господарювання до високого, середнього або незначного ступеня ризику з урахуванням суми балів, </a:t>
          </a:r>
        </a:p>
        <a:p>
          <a:pPr>
            <a:spcAft>
              <a:spcPts val="0"/>
            </a:spcAft>
          </a:pPr>
          <a:r>
            <a:rPr lang="uk-UA" noProof="0" dirty="0"/>
            <a:t>нарахованих за всіма критеріями:</a:t>
          </a:r>
        </a:p>
      </dgm:t>
    </dgm:pt>
    <dgm:pt modelId="{48E097FA-0B01-4B89-B8A9-6C9AFFC973A7}" type="parTrans" cxnId="{A36E5A79-CFF0-42AF-A685-38847B8CA942}">
      <dgm:prSet/>
      <dgm:spPr/>
      <dgm:t>
        <a:bodyPr/>
        <a:lstStyle/>
        <a:p>
          <a:endParaRPr lang="uk-UA"/>
        </a:p>
      </dgm:t>
    </dgm:pt>
    <dgm:pt modelId="{BD51CBC5-31A5-46C1-9301-E84C146FB8EA}" type="sibTrans" cxnId="{A36E5A79-CFF0-42AF-A685-38847B8CA942}">
      <dgm:prSet/>
      <dgm:spPr/>
      <dgm:t>
        <a:bodyPr/>
        <a:lstStyle/>
        <a:p>
          <a:endParaRPr lang="uk-UA"/>
        </a:p>
      </dgm:t>
    </dgm:pt>
    <dgm:pt modelId="{96C891B1-D9FD-4F4E-AA5C-9051109152EF}">
      <dgm:prSet phldrT="[Текст]"/>
      <dgm:spPr/>
      <dgm:t>
        <a:bodyPr/>
        <a:lstStyle/>
        <a:p>
          <a:r>
            <a:rPr lang="uk-UA" noProof="0" dirty="0"/>
            <a:t>від 41 до 100 балів - високий ступінь ризику;</a:t>
          </a:r>
        </a:p>
      </dgm:t>
    </dgm:pt>
    <dgm:pt modelId="{C900AAB3-C08C-4C6D-9E80-CBD0CECC4458}" type="parTrans" cxnId="{7B6D0AB2-1A41-41C5-9454-F99424E424C3}">
      <dgm:prSet/>
      <dgm:spPr/>
      <dgm:t>
        <a:bodyPr/>
        <a:lstStyle/>
        <a:p>
          <a:endParaRPr lang="uk-UA"/>
        </a:p>
      </dgm:t>
    </dgm:pt>
    <dgm:pt modelId="{34A2595D-0460-4CAA-9412-DF52446BE173}" type="sibTrans" cxnId="{7B6D0AB2-1A41-41C5-9454-F99424E424C3}">
      <dgm:prSet/>
      <dgm:spPr/>
      <dgm:t>
        <a:bodyPr/>
        <a:lstStyle/>
        <a:p>
          <a:endParaRPr lang="uk-UA"/>
        </a:p>
      </dgm:t>
    </dgm:pt>
    <dgm:pt modelId="{269C176B-B7D5-4CC8-B9C6-990142618B72}">
      <dgm:prSet/>
      <dgm:spPr/>
      <dgm:t>
        <a:bodyPr/>
        <a:lstStyle/>
        <a:p>
          <a:r>
            <a:rPr lang="uk-UA" noProof="0" dirty="0"/>
            <a:t>від 21 до 40 балів - середній ступінь ризику;</a:t>
          </a:r>
        </a:p>
      </dgm:t>
    </dgm:pt>
    <dgm:pt modelId="{7C98D0EE-541D-416B-A864-8150DBB118F7}" type="parTrans" cxnId="{296573B4-ACED-485E-ABFE-D6D5087C071F}">
      <dgm:prSet/>
      <dgm:spPr/>
      <dgm:t>
        <a:bodyPr/>
        <a:lstStyle/>
        <a:p>
          <a:endParaRPr lang="uk-UA"/>
        </a:p>
      </dgm:t>
    </dgm:pt>
    <dgm:pt modelId="{365EDE98-A306-406A-AD99-BF8DDCC17091}" type="sibTrans" cxnId="{296573B4-ACED-485E-ABFE-D6D5087C071F}">
      <dgm:prSet/>
      <dgm:spPr/>
      <dgm:t>
        <a:bodyPr/>
        <a:lstStyle/>
        <a:p>
          <a:endParaRPr lang="uk-UA"/>
        </a:p>
      </dgm:t>
    </dgm:pt>
    <dgm:pt modelId="{CCF0658D-31C0-4A70-A2A8-A8D213383E4A}">
      <dgm:prSet/>
      <dgm:spPr/>
      <dgm:t>
        <a:bodyPr/>
        <a:lstStyle/>
        <a:p>
          <a:r>
            <a:rPr lang="uk-UA" noProof="0" dirty="0"/>
            <a:t>від 0 до 20 балів - незначний ступінь ризику.</a:t>
          </a:r>
        </a:p>
      </dgm:t>
    </dgm:pt>
    <dgm:pt modelId="{0B43661A-E01B-4A6C-A309-26EDE1F63370}" type="parTrans" cxnId="{85C84F50-BE18-45B5-B520-537635A83C3C}">
      <dgm:prSet/>
      <dgm:spPr/>
      <dgm:t>
        <a:bodyPr/>
        <a:lstStyle/>
        <a:p>
          <a:endParaRPr lang="uk-UA"/>
        </a:p>
      </dgm:t>
    </dgm:pt>
    <dgm:pt modelId="{E85C0660-0C1B-4562-85A9-E322B180F45B}" type="sibTrans" cxnId="{85C84F50-BE18-45B5-B520-537635A83C3C}">
      <dgm:prSet/>
      <dgm:spPr/>
      <dgm:t>
        <a:bodyPr/>
        <a:lstStyle/>
        <a:p>
          <a:endParaRPr lang="uk-UA"/>
        </a:p>
      </dgm:t>
    </dgm:pt>
    <dgm:pt modelId="{34656806-E035-4345-A7E5-A6F59D4923FA}" type="pres">
      <dgm:prSet presAssocID="{4B19D9E1-C543-427B-B763-329D49809BC2}" presName="Name0" presStyleCnt="0">
        <dgm:presLayoutVars>
          <dgm:dir/>
          <dgm:animLvl val="lvl"/>
          <dgm:resizeHandles val="exact"/>
        </dgm:presLayoutVars>
      </dgm:prSet>
      <dgm:spPr/>
    </dgm:pt>
    <dgm:pt modelId="{374686E3-ACB4-44F2-BF6B-DBE6D1F4AC1B}" type="pres">
      <dgm:prSet presAssocID="{485D5F31-B39C-4DC4-82D6-10FFA6E2245A}" presName="composite" presStyleCnt="0"/>
      <dgm:spPr/>
    </dgm:pt>
    <dgm:pt modelId="{9ABCA707-582F-4226-A261-A4E95F19870B}" type="pres">
      <dgm:prSet presAssocID="{485D5F31-B39C-4DC4-82D6-10FFA6E2245A}" presName="parTx" presStyleLbl="alignNode1" presStyleIdx="0" presStyleCnt="1">
        <dgm:presLayoutVars>
          <dgm:chMax val="0"/>
          <dgm:chPref val="0"/>
          <dgm:bulletEnabled val="1"/>
        </dgm:presLayoutVars>
      </dgm:prSet>
      <dgm:spPr/>
    </dgm:pt>
    <dgm:pt modelId="{ECEA42CD-B406-4AE3-B57E-486D32E82B6D}" type="pres">
      <dgm:prSet presAssocID="{485D5F31-B39C-4DC4-82D6-10FFA6E2245A}" presName="desTx" presStyleLbl="alignAccFollowNode1" presStyleIdx="0" presStyleCnt="1">
        <dgm:presLayoutVars>
          <dgm:bulletEnabled val="1"/>
        </dgm:presLayoutVars>
      </dgm:prSet>
      <dgm:spPr/>
    </dgm:pt>
  </dgm:ptLst>
  <dgm:cxnLst>
    <dgm:cxn modelId="{B076380F-4E8D-432B-88D5-8A91006706E0}" type="presOf" srcId="{96C891B1-D9FD-4F4E-AA5C-9051109152EF}" destId="{ECEA42CD-B406-4AE3-B57E-486D32E82B6D}" srcOrd="0" destOrd="0" presId="urn:microsoft.com/office/officeart/2005/8/layout/hList1"/>
    <dgm:cxn modelId="{85C84F50-BE18-45B5-B520-537635A83C3C}" srcId="{485D5F31-B39C-4DC4-82D6-10FFA6E2245A}" destId="{CCF0658D-31C0-4A70-A2A8-A8D213383E4A}" srcOrd="2" destOrd="0" parTransId="{0B43661A-E01B-4A6C-A309-26EDE1F63370}" sibTransId="{E85C0660-0C1B-4562-85A9-E322B180F45B}"/>
    <dgm:cxn modelId="{A36E5A79-CFF0-42AF-A685-38847B8CA942}" srcId="{4B19D9E1-C543-427B-B763-329D49809BC2}" destId="{485D5F31-B39C-4DC4-82D6-10FFA6E2245A}" srcOrd="0" destOrd="0" parTransId="{48E097FA-0B01-4B89-B8A9-6C9AFFC973A7}" sibTransId="{BD51CBC5-31A5-46C1-9301-E84C146FB8EA}"/>
    <dgm:cxn modelId="{C0E96D9E-B05E-49B7-85A3-C0695464C726}" type="presOf" srcId="{4B19D9E1-C543-427B-B763-329D49809BC2}" destId="{34656806-E035-4345-A7E5-A6F59D4923FA}" srcOrd="0" destOrd="0" presId="urn:microsoft.com/office/officeart/2005/8/layout/hList1"/>
    <dgm:cxn modelId="{A8B6F9A3-658C-4378-A267-EF5B6B1A4C2A}" type="presOf" srcId="{269C176B-B7D5-4CC8-B9C6-990142618B72}" destId="{ECEA42CD-B406-4AE3-B57E-486D32E82B6D}" srcOrd="0" destOrd="1" presId="urn:microsoft.com/office/officeart/2005/8/layout/hList1"/>
    <dgm:cxn modelId="{DD619AAB-1A42-4A0D-A220-9808C9FF48E2}" type="presOf" srcId="{485D5F31-B39C-4DC4-82D6-10FFA6E2245A}" destId="{9ABCA707-582F-4226-A261-A4E95F19870B}" srcOrd="0" destOrd="0" presId="urn:microsoft.com/office/officeart/2005/8/layout/hList1"/>
    <dgm:cxn modelId="{7B6D0AB2-1A41-41C5-9454-F99424E424C3}" srcId="{485D5F31-B39C-4DC4-82D6-10FFA6E2245A}" destId="{96C891B1-D9FD-4F4E-AA5C-9051109152EF}" srcOrd="0" destOrd="0" parTransId="{C900AAB3-C08C-4C6D-9E80-CBD0CECC4458}" sibTransId="{34A2595D-0460-4CAA-9412-DF52446BE173}"/>
    <dgm:cxn modelId="{296573B4-ACED-485E-ABFE-D6D5087C071F}" srcId="{485D5F31-B39C-4DC4-82D6-10FFA6E2245A}" destId="{269C176B-B7D5-4CC8-B9C6-990142618B72}" srcOrd="1" destOrd="0" parTransId="{7C98D0EE-541D-416B-A864-8150DBB118F7}" sibTransId="{365EDE98-A306-406A-AD99-BF8DDCC17091}"/>
    <dgm:cxn modelId="{EDB5B6EF-7C3F-4D7F-A01B-1A7914198420}" type="presOf" srcId="{CCF0658D-31C0-4A70-A2A8-A8D213383E4A}" destId="{ECEA42CD-B406-4AE3-B57E-486D32E82B6D}" srcOrd="0" destOrd="2" presId="urn:microsoft.com/office/officeart/2005/8/layout/hList1"/>
    <dgm:cxn modelId="{A3CFB69F-7711-4BDC-AA80-FB8E221FCA43}" type="presParOf" srcId="{34656806-E035-4345-A7E5-A6F59D4923FA}" destId="{374686E3-ACB4-44F2-BF6B-DBE6D1F4AC1B}" srcOrd="0" destOrd="0" presId="urn:microsoft.com/office/officeart/2005/8/layout/hList1"/>
    <dgm:cxn modelId="{7B9B8EC8-F842-4680-921A-5E65702494F4}" type="presParOf" srcId="{374686E3-ACB4-44F2-BF6B-DBE6D1F4AC1B}" destId="{9ABCA707-582F-4226-A261-A4E95F19870B}" srcOrd="0" destOrd="0" presId="urn:microsoft.com/office/officeart/2005/8/layout/hList1"/>
    <dgm:cxn modelId="{3F223C24-6D9B-408B-BE3E-CE7FD60A55FF}" type="presParOf" srcId="{374686E3-ACB4-44F2-BF6B-DBE6D1F4AC1B}" destId="{ECEA42CD-B406-4AE3-B57E-486D32E82B6D}"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4B19D9E1-C543-427B-B763-329D49809BC2}" type="doc">
      <dgm:prSet loTypeId="urn:microsoft.com/office/officeart/2005/8/layout/hList1" loCatId="list" qsTypeId="urn:microsoft.com/office/officeart/2005/8/quickstyle/simple1" qsCatId="simple" csTypeId="urn:microsoft.com/office/officeart/2005/8/colors/accent4_2" csCatId="accent4" phldr="1"/>
      <dgm:spPr/>
      <dgm:t>
        <a:bodyPr/>
        <a:lstStyle/>
        <a:p>
          <a:endParaRPr lang="uk-UA"/>
        </a:p>
      </dgm:t>
    </dgm:pt>
    <dgm:pt modelId="{485D5F31-B39C-4DC4-82D6-10FFA6E2245A}">
      <dgm:prSet phldrT="[Текст]"/>
      <dgm:spPr/>
      <dgm:t>
        <a:bodyPr/>
        <a:lstStyle/>
        <a:p>
          <a:pPr>
            <a:spcAft>
              <a:spcPts val="0"/>
            </a:spcAft>
          </a:pPr>
          <a:r>
            <a:rPr lang="uk-UA" dirty="0"/>
            <a:t>Періодичність</a:t>
          </a:r>
          <a:r>
            <a:rPr lang="uk-UA" noProof="0" dirty="0"/>
            <a:t>:</a:t>
          </a:r>
        </a:p>
      </dgm:t>
    </dgm:pt>
    <dgm:pt modelId="{48E097FA-0B01-4B89-B8A9-6C9AFFC973A7}" type="parTrans" cxnId="{A36E5A79-CFF0-42AF-A685-38847B8CA942}">
      <dgm:prSet/>
      <dgm:spPr/>
      <dgm:t>
        <a:bodyPr/>
        <a:lstStyle/>
        <a:p>
          <a:endParaRPr lang="uk-UA"/>
        </a:p>
      </dgm:t>
    </dgm:pt>
    <dgm:pt modelId="{BD51CBC5-31A5-46C1-9301-E84C146FB8EA}" type="sibTrans" cxnId="{A36E5A79-CFF0-42AF-A685-38847B8CA942}">
      <dgm:prSet/>
      <dgm:spPr/>
      <dgm:t>
        <a:bodyPr/>
        <a:lstStyle/>
        <a:p>
          <a:endParaRPr lang="uk-UA"/>
        </a:p>
      </dgm:t>
    </dgm:pt>
    <dgm:pt modelId="{96C891B1-D9FD-4F4E-AA5C-9051109152EF}">
      <dgm:prSet phldrT="[Текст]"/>
      <dgm:spPr/>
      <dgm:t>
        <a:bodyPr/>
        <a:lstStyle/>
        <a:p>
          <a:r>
            <a:rPr lang="uk-UA" b="0" i="0" noProof="0" dirty="0"/>
            <a:t>з високим ступенем ризику - не частіше одного разу на два роки;</a:t>
          </a:r>
          <a:endParaRPr lang="uk-UA" noProof="0" dirty="0"/>
        </a:p>
      </dgm:t>
    </dgm:pt>
    <dgm:pt modelId="{C900AAB3-C08C-4C6D-9E80-CBD0CECC4458}" type="parTrans" cxnId="{7B6D0AB2-1A41-41C5-9454-F99424E424C3}">
      <dgm:prSet/>
      <dgm:spPr/>
      <dgm:t>
        <a:bodyPr/>
        <a:lstStyle/>
        <a:p>
          <a:endParaRPr lang="uk-UA"/>
        </a:p>
      </dgm:t>
    </dgm:pt>
    <dgm:pt modelId="{34A2595D-0460-4CAA-9412-DF52446BE173}" type="sibTrans" cxnId="{7B6D0AB2-1A41-41C5-9454-F99424E424C3}">
      <dgm:prSet/>
      <dgm:spPr/>
      <dgm:t>
        <a:bodyPr/>
        <a:lstStyle/>
        <a:p>
          <a:endParaRPr lang="uk-UA"/>
        </a:p>
      </dgm:t>
    </dgm:pt>
    <dgm:pt modelId="{D216FF63-57C5-4AFC-9B3D-BD2E4A8AD37A}">
      <dgm:prSet/>
      <dgm:spPr/>
      <dgm:t>
        <a:bodyPr/>
        <a:lstStyle/>
        <a:p>
          <a:r>
            <a:rPr lang="uk-UA" b="0" i="0" noProof="0" dirty="0"/>
            <a:t>із середнім ступенем ризику - не частіше одного разу на три роки;</a:t>
          </a:r>
        </a:p>
      </dgm:t>
    </dgm:pt>
    <dgm:pt modelId="{00341258-651E-4374-9185-FB9B89607CFC}" type="parTrans" cxnId="{F46A76A2-8D20-4E41-BFAF-BE605207E125}">
      <dgm:prSet/>
      <dgm:spPr/>
      <dgm:t>
        <a:bodyPr/>
        <a:lstStyle/>
        <a:p>
          <a:endParaRPr lang="uk-UA"/>
        </a:p>
      </dgm:t>
    </dgm:pt>
    <dgm:pt modelId="{EBAF049C-439C-4555-B699-0C52139D1B0C}" type="sibTrans" cxnId="{F46A76A2-8D20-4E41-BFAF-BE605207E125}">
      <dgm:prSet/>
      <dgm:spPr/>
      <dgm:t>
        <a:bodyPr/>
        <a:lstStyle/>
        <a:p>
          <a:endParaRPr lang="uk-UA"/>
        </a:p>
      </dgm:t>
    </dgm:pt>
    <dgm:pt modelId="{29328FAE-5656-4BC6-ACBF-8CC1CDC5595C}">
      <dgm:prSet/>
      <dgm:spPr/>
      <dgm:t>
        <a:bodyPr/>
        <a:lstStyle/>
        <a:p>
          <a:r>
            <a:rPr lang="uk-UA" b="0" i="0" noProof="0" dirty="0"/>
            <a:t>з незначним ступенем ризику - не частіше одного разу на п’ять років.</a:t>
          </a:r>
        </a:p>
      </dgm:t>
    </dgm:pt>
    <dgm:pt modelId="{F180B165-E76A-496B-BBE7-FBB318408936}" type="parTrans" cxnId="{1F609E47-F2CE-420E-92D4-75A2E99FF11B}">
      <dgm:prSet/>
      <dgm:spPr/>
      <dgm:t>
        <a:bodyPr/>
        <a:lstStyle/>
        <a:p>
          <a:endParaRPr lang="uk-UA"/>
        </a:p>
      </dgm:t>
    </dgm:pt>
    <dgm:pt modelId="{E8DDD71E-6C76-48D9-87BD-67BDAA933AE5}" type="sibTrans" cxnId="{1F609E47-F2CE-420E-92D4-75A2E99FF11B}">
      <dgm:prSet/>
      <dgm:spPr/>
      <dgm:t>
        <a:bodyPr/>
        <a:lstStyle/>
        <a:p>
          <a:endParaRPr lang="uk-UA"/>
        </a:p>
      </dgm:t>
    </dgm:pt>
    <dgm:pt modelId="{34656806-E035-4345-A7E5-A6F59D4923FA}" type="pres">
      <dgm:prSet presAssocID="{4B19D9E1-C543-427B-B763-329D49809BC2}" presName="Name0" presStyleCnt="0">
        <dgm:presLayoutVars>
          <dgm:dir/>
          <dgm:animLvl val="lvl"/>
          <dgm:resizeHandles val="exact"/>
        </dgm:presLayoutVars>
      </dgm:prSet>
      <dgm:spPr/>
    </dgm:pt>
    <dgm:pt modelId="{374686E3-ACB4-44F2-BF6B-DBE6D1F4AC1B}" type="pres">
      <dgm:prSet presAssocID="{485D5F31-B39C-4DC4-82D6-10FFA6E2245A}" presName="composite" presStyleCnt="0"/>
      <dgm:spPr/>
    </dgm:pt>
    <dgm:pt modelId="{9ABCA707-582F-4226-A261-A4E95F19870B}" type="pres">
      <dgm:prSet presAssocID="{485D5F31-B39C-4DC4-82D6-10FFA6E2245A}" presName="parTx" presStyleLbl="alignNode1" presStyleIdx="0" presStyleCnt="1">
        <dgm:presLayoutVars>
          <dgm:chMax val="0"/>
          <dgm:chPref val="0"/>
          <dgm:bulletEnabled val="1"/>
        </dgm:presLayoutVars>
      </dgm:prSet>
      <dgm:spPr/>
    </dgm:pt>
    <dgm:pt modelId="{ECEA42CD-B406-4AE3-B57E-486D32E82B6D}" type="pres">
      <dgm:prSet presAssocID="{485D5F31-B39C-4DC4-82D6-10FFA6E2245A}" presName="desTx" presStyleLbl="alignAccFollowNode1" presStyleIdx="0" presStyleCnt="1">
        <dgm:presLayoutVars>
          <dgm:bulletEnabled val="1"/>
        </dgm:presLayoutVars>
      </dgm:prSet>
      <dgm:spPr/>
    </dgm:pt>
  </dgm:ptLst>
  <dgm:cxnLst>
    <dgm:cxn modelId="{B076380F-4E8D-432B-88D5-8A91006706E0}" type="presOf" srcId="{96C891B1-D9FD-4F4E-AA5C-9051109152EF}" destId="{ECEA42CD-B406-4AE3-B57E-486D32E82B6D}" srcOrd="0" destOrd="0" presId="urn:microsoft.com/office/officeart/2005/8/layout/hList1"/>
    <dgm:cxn modelId="{928A7839-D2C0-40C1-BD74-1C7F6BB40892}" type="presOf" srcId="{29328FAE-5656-4BC6-ACBF-8CC1CDC5595C}" destId="{ECEA42CD-B406-4AE3-B57E-486D32E82B6D}" srcOrd="0" destOrd="2" presId="urn:microsoft.com/office/officeart/2005/8/layout/hList1"/>
    <dgm:cxn modelId="{1F609E47-F2CE-420E-92D4-75A2E99FF11B}" srcId="{485D5F31-B39C-4DC4-82D6-10FFA6E2245A}" destId="{29328FAE-5656-4BC6-ACBF-8CC1CDC5595C}" srcOrd="2" destOrd="0" parTransId="{F180B165-E76A-496B-BBE7-FBB318408936}" sibTransId="{E8DDD71E-6C76-48D9-87BD-67BDAA933AE5}"/>
    <dgm:cxn modelId="{A36E5A79-CFF0-42AF-A685-38847B8CA942}" srcId="{4B19D9E1-C543-427B-B763-329D49809BC2}" destId="{485D5F31-B39C-4DC4-82D6-10FFA6E2245A}" srcOrd="0" destOrd="0" parTransId="{48E097FA-0B01-4B89-B8A9-6C9AFFC973A7}" sibTransId="{BD51CBC5-31A5-46C1-9301-E84C146FB8EA}"/>
    <dgm:cxn modelId="{C0E96D9E-B05E-49B7-85A3-C0695464C726}" type="presOf" srcId="{4B19D9E1-C543-427B-B763-329D49809BC2}" destId="{34656806-E035-4345-A7E5-A6F59D4923FA}" srcOrd="0" destOrd="0" presId="urn:microsoft.com/office/officeart/2005/8/layout/hList1"/>
    <dgm:cxn modelId="{F46A76A2-8D20-4E41-BFAF-BE605207E125}" srcId="{485D5F31-B39C-4DC4-82D6-10FFA6E2245A}" destId="{D216FF63-57C5-4AFC-9B3D-BD2E4A8AD37A}" srcOrd="1" destOrd="0" parTransId="{00341258-651E-4374-9185-FB9B89607CFC}" sibTransId="{EBAF049C-439C-4555-B699-0C52139D1B0C}"/>
    <dgm:cxn modelId="{DD619AAB-1A42-4A0D-A220-9808C9FF48E2}" type="presOf" srcId="{485D5F31-B39C-4DC4-82D6-10FFA6E2245A}" destId="{9ABCA707-582F-4226-A261-A4E95F19870B}" srcOrd="0" destOrd="0" presId="urn:microsoft.com/office/officeart/2005/8/layout/hList1"/>
    <dgm:cxn modelId="{7B6D0AB2-1A41-41C5-9454-F99424E424C3}" srcId="{485D5F31-B39C-4DC4-82D6-10FFA6E2245A}" destId="{96C891B1-D9FD-4F4E-AA5C-9051109152EF}" srcOrd="0" destOrd="0" parTransId="{C900AAB3-C08C-4C6D-9E80-CBD0CECC4458}" sibTransId="{34A2595D-0460-4CAA-9412-DF52446BE173}"/>
    <dgm:cxn modelId="{B8EDDDFF-3ACE-4D0B-BFEE-21B004180A08}" type="presOf" srcId="{D216FF63-57C5-4AFC-9B3D-BD2E4A8AD37A}" destId="{ECEA42CD-B406-4AE3-B57E-486D32E82B6D}" srcOrd="0" destOrd="1" presId="urn:microsoft.com/office/officeart/2005/8/layout/hList1"/>
    <dgm:cxn modelId="{A3CFB69F-7711-4BDC-AA80-FB8E221FCA43}" type="presParOf" srcId="{34656806-E035-4345-A7E5-A6F59D4923FA}" destId="{374686E3-ACB4-44F2-BF6B-DBE6D1F4AC1B}" srcOrd="0" destOrd="0" presId="urn:microsoft.com/office/officeart/2005/8/layout/hList1"/>
    <dgm:cxn modelId="{7B9B8EC8-F842-4680-921A-5E65702494F4}" type="presParOf" srcId="{374686E3-ACB4-44F2-BF6B-DBE6D1F4AC1B}" destId="{9ABCA707-582F-4226-A261-A4E95F19870B}" srcOrd="0" destOrd="0" presId="urn:microsoft.com/office/officeart/2005/8/layout/hList1"/>
    <dgm:cxn modelId="{3F223C24-6D9B-408B-BE3E-CE7FD60A55FF}" type="presParOf" srcId="{374686E3-ACB4-44F2-BF6B-DBE6D1F4AC1B}" destId="{ECEA42CD-B406-4AE3-B57E-486D32E82B6D}"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4B19D9E1-C543-427B-B763-329D49809BC2}" type="doc">
      <dgm:prSet loTypeId="urn:microsoft.com/office/officeart/2005/8/layout/hList1" loCatId="list" qsTypeId="urn:microsoft.com/office/officeart/2005/8/quickstyle/simple1" qsCatId="simple" csTypeId="urn:microsoft.com/office/officeart/2005/8/colors/accent4_2" csCatId="accent4" phldr="1"/>
      <dgm:spPr/>
      <dgm:t>
        <a:bodyPr/>
        <a:lstStyle/>
        <a:p>
          <a:endParaRPr lang="uk-UA"/>
        </a:p>
      </dgm:t>
    </dgm:pt>
    <dgm:pt modelId="{485D5F31-B39C-4DC4-82D6-10FFA6E2245A}">
      <dgm:prSet phldrT="[Текст]"/>
      <dgm:spPr/>
      <dgm:t>
        <a:bodyPr/>
        <a:lstStyle/>
        <a:p>
          <a:pPr>
            <a:spcAft>
              <a:spcPts val="0"/>
            </a:spcAft>
          </a:pPr>
          <a:r>
            <a:rPr lang="uk-UA" dirty="0"/>
            <a:t>Періодичність</a:t>
          </a:r>
          <a:r>
            <a:rPr lang="uk-UA" noProof="0" dirty="0"/>
            <a:t>:</a:t>
          </a:r>
        </a:p>
      </dgm:t>
    </dgm:pt>
    <dgm:pt modelId="{48E097FA-0B01-4B89-B8A9-6C9AFFC973A7}" type="parTrans" cxnId="{A36E5A79-CFF0-42AF-A685-38847B8CA942}">
      <dgm:prSet/>
      <dgm:spPr/>
      <dgm:t>
        <a:bodyPr/>
        <a:lstStyle/>
        <a:p>
          <a:endParaRPr lang="uk-UA"/>
        </a:p>
      </dgm:t>
    </dgm:pt>
    <dgm:pt modelId="{BD51CBC5-31A5-46C1-9301-E84C146FB8EA}" type="sibTrans" cxnId="{A36E5A79-CFF0-42AF-A685-38847B8CA942}">
      <dgm:prSet/>
      <dgm:spPr/>
      <dgm:t>
        <a:bodyPr/>
        <a:lstStyle/>
        <a:p>
          <a:endParaRPr lang="uk-UA"/>
        </a:p>
      </dgm:t>
    </dgm:pt>
    <dgm:pt modelId="{96C891B1-D9FD-4F4E-AA5C-9051109152EF}">
      <dgm:prSet phldrT="[Текст]"/>
      <dgm:spPr/>
      <dgm:t>
        <a:bodyPr/>
        <a:lstStyle/>
        <a:p>
          <a:pPr marL="228600" indent="0">
            <a:buNone/>
          </a:pPr>
          <a:r>
            <a:rPr lang="uk-UA" b="0" i="0" noProof="0" dirty="0"/>
            <a:t>У разі коли </a:t>
          </a:r>
          <a:r>
            <a:rPr lang="uk-UA" b="0" i="0" u="sng" noProof="0" dirty="0"/>
            <a:t>за результатами планових та позапланових заходів </a:t>
          </a:r>
          <a:r>
            <a:rPr lang="uk-UA" b="0" i="0" noProof="0" dirty="0"/>
            <a:t>державного нагляду (контролю) (за наявності)</a:t>
          </a:r>
          <a:endParaRPr lang="uk-UA" noProof="0" dirty="0"/>
        </a:p>
      </dgm:t>
    </dgm:pt>
    <dgm:pt modelId="{C900AAB3-C08C-4C6D-9E80-CBD0CECC4458}" type="parTrans" cxnId="{7B6D0AB2-1A41-41C5-9454-F99424E424C3}">
      <dgm:prSet/>
      <dgm:spPr/>
      <dgm:t>
        <a:bodyPr/>
        <a:lstStyle/>
        <a:p>
          <a:endParaRPr lang="uk-UA"/>
        </a:p>
      </dgm:t>
    </dgm:pt>
    <dgm:pt modelId="{34A2595D-0460-4CAA-9412-DF52446BE173}" type="sibTrans" cxnId="{7B6D0AB2-1A41-41C5-9454-F99424E424C3}">
      <dgm:prSet/>
      <dgm:spPr/>
      <dgm:t>
        <a:bodyPr/>
        <a:lstStyle/>
        <a:p>
          <a:endParaRPr lang="uk-UA"/>
        </a:p>
      </dgm:t>
    </dgm:pt>
    <dgm:pt modelId="{3DC17F40-9A9F-465E-BDD0-014741B906A9}">
      <dgm:prSet phldrT="[Текст]"/>
      <dgm:spPr/>
      <dgm:t>
        <a:bodyPr/>
        <a:lstStyle/>
        <a:p>
          <a:pPr marL="714375" indent="0"/>
          <a:r>
            <a:rPr lang="uk-UA" b="0" i="0" noProof="0" dirty="0"/>
            <a:t>протягом останніх шести років для суб’єктів господарювання, які віднесені до середнього ступеня ризику, </a:t>
          </a:r>
          <a:endParaRPr lang="uk-UA" noProof="0" dirty="0"/>
        </a:p>
      </dgm:t>
    </dgm:pt>
    <dgm:pt modelId="{03E8C850-D82E-47CB-AB90-907A87FF99F3}" type="parTrans" cxnId="{D9F7251D-B723-4D81-9040-C06222A42C42}">
      <dgm:prSet/>
      <dgm:spPr/>
      <dgm:t>
        <a:bodyPr/>
        <a:lstStyle/>
        <a:p>
          <a:endParaRPr lang="uk-UA"/>
        </a:p>
      </dgm:t>
    </dgm:pt>
    <dgm:pt modelId="{FBBC6A74-0DB5-4283-B571-4149C8275A12}" type="sibTrans" cxnId="{D9F7251D-B723-4D81-9040-C06222A42C42}">
      <dgm:prSet/>
      <dgm:spPr/>
      <dgm:t>
        <a:bodyPr/>
        <a:lstStyle/>
        <a:p>
          <a:endParaRPr lang="uk-UA"/>
        </a:p>
      </dgm:t>
    </dgm:pt>
    <dgm:pt modelId="{2761884A-E063-4683-A6A6-FDCA3AD95E00}">
      <dgm:prSet phldrT="[Текст]"/>
      <dgm:spPr/>
      <dgm:t>
        <a:bodyPr/>
        <a:lstStyle/>
        <a:p>
          <a:pPr marL="714375" indent="0"/>
          <a:r>
            <a:rPr lang="uk-UA" b="0" i="0" noProof="0" dirty="0"/>
            <a:t>та протягом останніх десяти років для суб’єктів господарювання, які віднесені до незначного ступеня ризику, </a:t>
          </a:r>
          <a:endParaRPr lang="uk-UA" noProof="0" dirty="0"/>
        </a:p>
      </dgm:t>
    </dgm:pt>
    <dgm:pt modelId="{EF8AD0CF-B3EF-431F-92EB-DB3A09D8C654}" type="parTrans" cxnId="{6802051F-7B63-4C19-9EA8-0CC0121EB4FA}">
      <dgm:prSet/>
      <dgm:spPr/>
      <dgm:t>
        <a:bodyPr/>
        <a:lstStyle/>
        <a:p>
          <a:endParaRPr lang="uk-UA"/>
        </a:p>
      </dgm:t>
    </dgm:pt>
    <dgm:pt modelId="{0ECC125D-F18D-46F7-A2E0-92044E58B2E7}" type="sibTrans" cxnId="{6802051F-7B63-4C19-9EA8-0CC0121EB4FA}">
      <dgm:prSet/>
      <dgm:spPr/>
      <dgm:t>
        <a:bodyPr/>
        <a:lstStyle/>
        <a:p>
          <a:endParaRPr lang="uk-UA"/>
        </a:p>
      </dgm:t>
    </dgm:pt>
    <dgm:pt modelId="{EF541086-7AFC-4779-8A60-EB6F8E223D1D}">
      <dgm:prSet phldrT="[Текст]"/>
      <dgm:spPr/>
      <dgm:t>
        <a:bodyPr/>
        <a:lstStyle/>
        <a:p>
          <a:pPr marL="228600" indent="0">
            <a:buNone/>
          </a:pPr>
          <a:r>
            <a:rPr lang="uk-UA" b="0" i="0" noProof="0" dirty="0"/>
            <a:t>у суб’єкта господарювання </a:t>
          </a:r>
          <a:r>
            <a:rPr lang="uk-UA" b="0" i="0" u="sng" noProof="0" dirty="0"/>
            <a:t>не виявлено суттєвих порушень вимог законодавства </a:t>
          </a:r>
          <a:r>
            <a:rPr lang="uk-UA" b="0" i="0" noProof="0" dirty="0"/>
            <a:t>у сфері господарської діяльності, пов’язаної з використанням та охороною земель, </a:t>
          </a:r>
          <a:endParaRPr lang="uk-UA" noProof="0" dirty="0"/>
        </a:p>
      </dgm:t>
    </dgm:pt>
    <dgm:pt modelId="{7FEF32A1-F2A9-4AAA-8F5A-155808C19843}" type="parTrans" cxnId="{10059B2D-DD69-4241-9D72-47A167D92F53}">
      <dgm:prSet/>
      <dgm:spPr/>
      <dgm:t>
        <a:bodyPr/>
        <a:lstStyle/>
        <a:p>
          <a:endParaRPr lang="uk-UA"/>
        </a:p>
      </dgm:t>
    </dgm:pt>
    <dgm:pt modelId="{BCA57520-06A2-4A68-B12E-7EFC53B1C481}" type="sibTrans" cxnId="{10059B2D-DD69-4241-9D72-47A167D92F53}">
      <dgm:prSet/>
      <dgm:spPr/>
      <dgm:t>
        <a:bodyPr/>
        <a:lstStyle/>
        <a:p>
          <a:endParaRPr lang="uk-UA"/>
        </a:p>
      </dgm:t>
    </dgm:pt>
    <dgm:pt modelId="{ACBAD59D-CF8B-4D83-909B-38F9B798A164}">
      <dgm:prSet phldrT="[Текст]"/>
      <dgm:spPr/>
      <dgm:t>
        <a:bodyPr/>
        <a:lstStyle/>
        <a:p>
          <a:pPr marL="228600" indent="0">
            <a:buNone/>
          </a:pPr>
          <a:r>
            <a:rPr lang="uk-UA" b="1" i="0" u="sng" noProof="0" dirty="0"/>
            <a:t>наступний плановий захід щодо такого суб’єкта господарювання здійснюється не раніше ніж через період часу, встановлений для відповідного ступеня ризику, збільшений в 1,5 </a:t>
          </a:r>
          <a:r>
            <a:rPr lang="uk-UA" b="1" i="0" u="sng" noProof="0" dirty="0" err="1"/>
            <a:t>раза</a:t>
          </a:r>
          <a:r>
            <a:rPr lang="uk-UA" b="1" i="0" u="sng" noProof="0" dirty="0"/>
            <a:t>.</a:t>
          </a:r>
          <a:endParaRPr lang="uk-UA" b="1" u="sng" noProof="0" dirty="0"/>
        </a:p>
      </dgm:t>
    </dgm:pt>
    <dgm:pt modelId="{F92483F0-1DDB-4A0D-88C5-49F2466DEFD6}" type="parTrans" cxnId="{B70B2B84-61D3-4A23-831C-5C24992834FE}">
      <dgm:prSet/>
      <dgm:spPr/>
      <dgm:t>
        <a:bodyPr/>
        <a:lstStyle/>
        <a:p>
          <a:endParaRPr lang="uk-UA"/>
        </a:p>
      </dgm:t>
    </dgm:pt>
    <dgm:pt modelId="{2230B885-DD50-4F62-B5D2-D370EC7F8006}" type="sibTrans" cxnId="{B70B2B84-61D3-4A23-831C-5C24992834FE}">
      <dgm:prSet/>
      <dgm:spPr/>
      <dgm:t>
        <a:bodyPr/>
        <a:lstStyle/>
        <a:p>
          <a:endParaRPr lang="uk-UA"/>
        </a:p>
      </dgm:t>
    </dgm:pt>
    <dgm:pt modelId="{34656806-E035-4345-A7E5-A6F59D4923FA}" type="pres">
      <dgm:prSet presAssocID="{4B19D9E1-C543-427B-B763-329D49809BC2}" presName="Name0" presStyleCnt="0">
        <dgm:presLayoutVars>
          <dgm:dir/>
          <dgm:animLvl val="lvl"/>
          <dgm:resizeHandles val="exact"/>
        </dgm:presLayoutVars>
      </dgm:prSet>
      <dgm:spPr/>
    </dgm:pt>
    <dgm:pt modelId="{374686E3-ACB4-44F2-BF6B-DBE6D1F4AC1B}" type="pres">
      <dgm:prSet presAssocID="{485D5F31-B39C-4DC4-82D6-10FFA6E2245A}" presName="composite" presStyleCnt="0"/>
      <dgm:spPr/>
    </dgm:pt>
    <dgm:pt modelId="{9ABCA707-582F-4226-A261-A4E95F19870B}" type="pres">
      <dgm:prSet presAssocID="{485D5F31-B39C-4DC4-82D6-10FFA6E2245A}" presName="parTx" presStyleLbl="alignNode1" presStyleIdx="0" presStyleCnt="1">
        <dgm:presLayoutVars>
          <dgm:chMax val="0"/>
          <dgm:chPref val="0"/>
          <dgm:bulletEnabled val="1"/>
        </dgm:presLayoutVars>
      </dgm:prSet>
      <dgm:spPr/>
    </dgm:pt>
    <dgm:pt modelId="{ECEA42CD-B406-4AE3-B57E-486D32E82B6D}" type="pres">
      <dgm:prSet presAssocID="{485D5F31-B39C-4DC4-82D6-10FFA6E2245A}" presName="desTx" presStyleLbl="alignAccFollowNode1" presStyleIdx="0" presStyleCnt="1">
        <dgm:presLayoutVars>
          <dgm:bulletEnabled val="1"/>
        </dgm:presLayoutVars>
      </dgm:prSet>
      <dgm:spPr/>
    </dgm:pt>
  </dgm:ptLst>
  <dgm:cxnLst>
    <dgm:cxn modelId="{B076380F-4E8D-432B-88D5-8A91006706E0}" type="presOf" srcId="{96C891B1-D9FD-4F4E-AA5C-9051109152EF}" destId="{ECEA42CD-B406-4AE3-B57E-486D32E82B6D}" srcOrd="0" destOrd="0" presId="urn:microsoft.com/office/officeart/2005/8/layout/hList1"/>
    <dgm:cxn modelId="{D9F7251D-B723-4D81-9040-C06222A42C42}" srcId="{485D5F31-B39C-4DC4-82D6-10FFA6E2245A}" destId="{3DC17F40-9A9F-465E-BDD0-014741B906A9}" srcOrd="1" destOrd="0" parTransId="{03E8C850-D82E-47CB-AB90-907A87FF99F3}" sibTransId="{FBBC6A74-0DB5-4283-B571-4149C8275A12}"/>
    <dgm:cxn modelId="{6802051F-7B63-4C19-9EA8-0CC0121EB4FA}" srcId="{485D5F31-B39C-4DC4-82D6-10FFA6E2245A}" destId="{2761884A-E063-4683-A6A6-FDCA3AD95E00}" srcOrd="2" destOrd="0" parTransId="{EF8AD0CF-B3EF-431F-92EB-DB3A09D8C654}" sibTransId="{0ECC125D-F18D-46F7-A2E0-92044E58B2E7}"/>
    <dgm:cxn modelId="{10059B2D-DD69-4241-9D72-47A167D92F53}" srcId="{485D5F31-B39C-4DC4-82D6-10FFA6E2245A}" destId="{EF541086-7AFC-4779-8A60-EB6F8E223D1D}" srcOrd="3" destOrd="0" parTransId="{7FEF32A1-F2A9-4AAA-8F5A-155808C19843}" sibTransId="{BCA57520-06A2-4A68-B12E-7EFC53B1C481}"/>
    <dgm:cxn modelId="{A36E5A79-CFF0-42AF-A685-38847B8CA942}" srcId="{4B19D9E1-C543-427B-B763-329D49809BC2}" destId="{485D5F31-B39C-4DC4-82D6-10FFA6E2245A}" srcOrd="0" destOrd="0" parTransId="{48E097FA-0B01-4B89-B8A9-6C9AFFC973A7}" sibTransId="{BD51CBC5-31A5-46C1-9301-E84C146FB8EA}"/>
    <dgm:cxn modelId="{B70B2B84-61D3-4A23-831C-5C24992834FE}" srcId="{485D5F31-B39C-4DC4-82D6-10FFA6E2245A}" destId="{ACBAD59D-CF8B-4D83-909B-38F9B798A164}" srcOrd="4" destOrd="0" parTransId="{F92483F0-1DDB-4A0D-88C5-49F2466DEFD6}" sibTransId="{2230B885-DD50-4F62-B5D2-D370EC7F8006}"/>
    <dgm:cxn modelId="{C0E96D9E-B05E-49B7-85A3-C0695464C726}" type="presOf" srcId="{4B19D9E1-C543-427B-B763-329D49809BC2}" destId="{34656806-E035-4345-A7E5-A6F59D4923FA}" srcOrd="0" destOrd="0" presId="urn:microsoft.com/office/officeart/2005/8/layout/hList1"/>
    <dgm:cxn modelId="{DD619AAB-1A42-4A0D-A220-9808C9FF48E2}" type="presOf" srcId="{485D5F31-B39C-4DC4-82D6-10FFA6E2245A}" destId="{9ABCA707-582F-4226-A261-A4E95F19870B}" srcOrd="0" destOrd="0" presId="urn:microsoft.com/office/officeart/2005/8/layout/hList1"/>
    <dgm:cxn modelId="{7B6D0AB2-1A41-41C5-9454-F99424E424C3}" srcId="{485D5F31-B39C-4DC4-82D6-10FFA6E2245A}" destId="{96C891B1-D9FD-4F4E-AA5C-9051109152EF}" srcOrd="0" destOrd="0" parTransId="{C900AAB3-C08C-4C6D-9E80-CBD0CECC4458}" sibTransId="{34A2595D-0460-4CAA-9412-DF52446BE173}"/>
    <dgm:cxn modelId="{34FCA6C5-EB7E-48E0-98C7-2AAA010635C7}" type="presOf" srcId="{EF541086-7AFC-4779-8A60-EB6F8E223D1D}" destId="{ECEA42CD-B406-4AE3-B57E-486D32E82B6D}" srcOrd="0" destOrd="3" presId="urn:microsoft.com/office/officeart/2005/8/layout/hList1"/>
    <dgm:cxn modelId="{DD551AD2-A4ED-47CF-8DBB-3D904F322990}" type="presOf" srcId="{2761884A-E063-4683-A6A6-FDCA3AD95E00}" destId="{ECEA42CD-B406-4AE3-B57E-486D32E82B6D}" srcOrd="0" destOrd="2" presId="urn:microsoft.com/office/officeart/2005/8/layout/hList1"/>
    <dgm:cxn modelId="{CF2145E2-081B-45DC-92E9-213C8F07E0E3}" type="presOf" srcId="{ACBAD59D-CF8B-4D83-909B-38F9B798A164}" destId="{ECEA42CD-B406-4AE3-B57E-486D32E82B6D}" srcOrd="0" destOrd="4" presId="urn:microsoft.com/office/officeart/2005/8/layout/hList1"/>
    <dgm:cxn modelId="{6FE618EE-F51E-4325-AFAB-DB4E4A11861A}" type="presOf" srcId="{3DC17F40-9A9F-465E-BDD0-014741B906A9}" destId="{ECEA42CD-B406-4AE3-B57E-486D32E82B6D}" srcOrd="0" destOrd="1" presId="urn:microsoft.com/office/officeart/2005/8/layout/hList1"/>
    <dgm:cxn modelId="{A3CFB69F-7711-4BDC-AA80-FB8E221FCA43}" type="presParOf" srcId="{34656806-E035-4345-A7E5-A6F59D4923FA}" destId="{374686E3-ACB4-44F2-BF6B-DBE6D1F4AC1B}" srcOrd="0" destOrd="0" presId="urn:microsoft.com/office/officeart/2005/8/layout/hList1"/>
    <dgm:cxn modelId="{7B9B8EC8-F842-4680-921A-5E65702494F4}" type="presParOf" srcId="{374686E3-ACB4-44F2-BF6B-DBE6D1F4AC1B}" destId="{9ABCA707-582F-4226-A261-A4E95F19870B}" srcOrd="0" destOrd="0" presId="urn:microsoft.com/office/officeart/2005/8/layout/hList1"/>
    <dgm:cxn modelId="{3F223C24-6D9B-408B-BE3E-CE7FD60A55FF}" type="presParOf" srcId="{374686E3-ACB4-44F2-BF6B-DBE6D1F4AC1B}" destId="{ECEA42CD-B406-4AE3-B57E-486D32E82B6D}"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9FAA29-C554-4E3F-A5D6-2D9FF5D47E6A}">
      <dsp:nvSpPr>
        <dsp:cNvPr id="0" name=""/>
        <dsp:cNvSpPr/>
      </dsp:nvSpPr>
      <dsp:spPr>
        <a:xfrm>
          <a:off x="0" y="2436"/>
          <a:ext cx="11287760" cy="1320169"/>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uk-UA" sz="3600" b="1" kern="1200" dirty="0"/>
            <a:t>Закон України «</a:t>
          </a:r>
          <a:r>
            <a:rPr lang="ru-RU" sz="3600" b="1" i="0" u="none" kern="1200" dirty="0"/>
            <a:t>Про </a:t>
          </a:r>
          <a:r>
            <a:rPr lang="uk-UA" sz="3600" b="1" i="0" u="none" kern="1200" noProof="0" dirty="0"/>
            <a:t>основні засади державного нагляду (контролю) у сфері господарської діяльності</a:t>
          </a:r>
          <a:r>
            <a:rPr lang="ru-RU" sz="3600" b="1" i="0" u="none" kern="1200" dirty="0"/>
            <a:t>»</a:t>
          </a:r>
          <a:endParaRPr lang="ru-RU" sz="3600" b="1" i="0" kern="1200" dirty="0"/>
        </a:p>
      </dsp:txBody>
      <dsp:txXfrm>
        <a:off x="64445" y="66881"/>
        <a:ext cx="11158870" cy="1191279"/>
      </dsp:txXfrm>
    </dsp:sp>
    <dsp:sp modelId="{1E2B8747-8E71-4A3A-B5D9-68CF3441E5D7}">
      <dsp:nvSpPr>
        <dsp:cNvPr id="0" name=""/>
        <dsp:cNvSpPr/>
      </dsp:nvSpPr>
      <dsp:spPr>
        <a:xfrm>
          <a:off x="0" y="1322606"/>
          <a:ext cx="11287760" cy="33695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8386" tIns="34290" rIns="192024" bIns="34290" numCol="1" spcCol="1270" anchor="t" anchorCtr="0">
          <a:noAutofit/>
        </a:bodyPr>
        <a:lstStyle/>
        <a:p>
          <a:pPr marL="228600" lvl="1" indent="-228600" algn="l" defTabSz="1200150">
            <a:lnSpc>
              <a:spcPct val="90000"/>
            </a:lnSpc>
            <a:spcBef>
              <a:spcPct val="0"/>
            </a:spcBef>
            <a:spcAft>
              <a:spcPct val="20000"/>
            </a:spcAft>
            <a:buChar char="•"/>
          </a:pPr>
          <a:r>
            <a:rPr lang="uk-UA" sz="2700" b="0" i="0" kern="1200" noProof="0" dirty="0"/>
            <a:t>Цей Закон визначає правові та організаційні засади, основні принципи і порядок здійснення державного нагляду (контролю) у сфері господарської діяльності, повноваження органів державного нагляду (контролю), їх посадових осіб і права, обов'язки та відповідальність суб'єктів господарювання під час здійснення державного нагляду </a:t>
          </a:r>
          <a:r>
            <a:rPr lang="ru-RU" sz="2700" b="0" i="0" kern="1200" dirty="0"/>
            <a:t>(контролю).</a:t>
          </a:r>
          <a:endParaRPr lang="uk-UA" sz="2700" kern="1200" dirty="0"/>
        </a:p>
        <a:p>
          <a:pPr marL="228600" lvl="1" indent="-228600" algn="l" defTabSz="1200150">
            <a:lnSpc>
              <a:spcPct val="90000"/>
            </a:lnSpc>
            <a:spcBef>
              <a:spcPct val="0"/>
            </a:spcBef>
            <a:spcAft>
              <a:spcPct val="20000"/>
            </a:spcAft>
            <a:buChar char="•"/>
          </a:pPr>
          <a:r>
            <a:rPr lang="uk-UA" sz="2700" kern="1200" noProof="0" dirty="0"/>
            <a:t>Дія цього Закону поширюється на відносини, пов’язані із здійсненням державного контролю за використанням та охороною земель</a:t>
          </a:r>
          <a:r>
            <a:rPr lang="ru-RU" sz="2700" kern="1200" dirty="0"/>
            <a:t>.</a:t>
          </a:r>
          <a:endParaRPr lang="uk-UA" sz="2700" kern="1200" dirty="0"/>
        </a:p>
        <a:p>
          <a:pPr marL="285750" lvl="1" indent="-285750" algn="l" defTabSz="1244600">
            <a:lnSpc>
              <a:spcPct val="90000"/>
            </a:lnSpc>
            <a:spcBef>
              <a:spcPct val="0"/>
            </a:spcBef>
            <a:spcAft>
              <a:spcPct val="20000"/>
            </a:spcAft>
            <a:buChar char="•"/>
          </a:pPr>
          <a:endParaRPr lang="uk-UA" sz="2800" kern="1200" dirty="0"/>
        </a:p>
      </dsp:txBody>
      <dsp:txXfrm>
        <a:off x="0" y="1322606"/>
        <a:ext cx="11287760" cy="336951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9FAA29-C554-4E3F-A5D6-2D9FF5D47E6A}">
      <dsp:nvSpPr>
        <dsp:cNvPr id="0" name=""/>
        <dsp:cNvSpPr/>
      </dsp:nvSpPr>
      <dsp:spPr>
        <a:xfrm>
          <a:off x="0" y="2483"/>
          <a:ext cx="11287760" cy="1278392"/>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uk-UA" sz="3600" b="1" kern="1200" dirty="0"/>
            <a:t>Закон України «</a:t>
          </a:r>
          <a:r>
            <a:rPr lang="ru-RU" sz="3600" b="1" i="0" u="none" kern="1200" dirty="0"/>
            <a:t>Про </a:t>
          </a:r>
          <a:r>
            <a:rPr lang="uk-UA" sz="3600" b="1" i="0" u="none" kern="1200" noProof="0" dirty="0"/>
            <a:t>основні засади державного нагляду (контролю) у сфері господарської діяльності</a:t>
          </a:r>
          <a:r>
            <a:rPr lang="ru-RU" sz="3600" b="1" i="0" u="none" kern="1200" dirty="0"/>
            <a:t>»</a:t>
          </a:r>
          <a:endParaRPr lang="ru-RU" sz="3600" b="1" i="0" kern="1200" dirty="0"/>
        </a:p>
      </dsp:txBody>
      <dsp:txXfrm>
        <a:off x="62406" y="64889"/>
        <a:ext cx="11162948" cy="1153580"/>
      </dsp:txXfrm>
    </dsp:sp>
    <dsp:sp modelId="{1E2B8747-8E71-4A3A-B5D9-68CF3441E5D7}">
      <dsp:nvSpPr>
        <dsp:cNvPr id="0" name=""/>
        <dsp:cNvSpPr/>
      </dsp:nvSpPr>
      <dsp:spPr>
        <a:xfrm>
          <a:off x="0" y="1280875"/>
          <a:ext cx="11287760" cy="34111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8386" tIns="33020" rIns="184912" bIns="33020" numCol="1" spcCol="1270" anchor="t" anchorCtr="0">
          <a:noAutofit/>
        </a:bodyPr>
        <a:lstStyle/>
        <a:p>
          <a:pPr marL="228600" lvl="1" indent="-228600" algn="just" defTabSz="1155700">
            <a:lnSpc>
              <a:spcPct val="90000"/>
            </a:lnSpc>
            <a:spcBef>
              <a:spcPct val="0"/>
            </a:spcBef>
            <a:spcAft>
              <a:spcPct val="20000"/>
            </a:spcAft>
            <a:buChar char="•"/>
          </a:pPr>
          <a:r>
            <a:rPr lang="uk-UA" sz="2600" b="0" i="0" u="sng" kern="1200" noProof="0" dirty="0"/>
            <a:t>Виконавчі органи сільських, селищних, міських рад, що здійснюють державний нагляд (контроль) у межах делегованих законом повноважень органів виконавчої влади в частині використання та охорони земель</a:t>
          </a:r>
          <a:r>
            <a:rPr lang="uk-UA" sz="2600" b="0" i="0" kern="1200" noProof="0" dirty="0"/>
            <a:t>, визначають перелік суб’єктів господарювання, які підлягають плановим заходам державного нагляду (контролю) у плановому періоді, </a:t>
          </a:r>
          <a:r>
            <a:rPr lang="uk-UA" sz="2600" b="1" i="0" u="sng" kern="1200" noProof="0" dirty="0"/>
            <a:t>відповідно до критеріїв, за якими оцінюється ступінь ризику від провадження господарської діяльності </a:t>
          </a:r>
          <a:r>
            <a:rPr lang="uk-UA" sz="2600" b="0" i="0" kern="1200" noProof="0" dirty="0"/>
            <a:t>та визначається періодичність проведення планових заходів державного нагляду (контролю), що затверджуються відповідно до цього Закону.</a:t>
          </a:r>
          <a:endParaRPr lang="uk-UA" sz="2600" kern="1200" noProof="0" dirty="0"/>
        </a:p>
        <a:p>
          <a:pPr marL="285750" lvl="1" indent="-285750" algn="l" defTabSz="1244600">
            <a:lnSpc>
              <a:spcPct val="90000"/>
            </a:lnSpc>
            <a:spcBef>
              <a:spcPct val="0"/>
            </a:spcBef>
            <a:spcAft>
              <a:spcPct val="20000"/>
            </a:spcAft>
            <a:buChar char="•"/>
          </a:pPr>
          <a:endParaRPr lang="uk-UA" sz="2800" kern="1200" dirty="0"/>
        </a:p>
      </dsp:txBody>
      <dsp:txXfrm>
        <a:off x="0" y="1280875"/>
        <a:ext cx="11287760" cy="341119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9FAA29-C554-4E3F-A5D6-2D9FF5D47E6A}">
      <dsp:nvSpPr>
        <dsp:cNvPr id="0" name=""/>
        <dsp:cNvSpPr/>
      </dsp:nvSpPr>
      <dsp:spPr>
        <a:xfrm>
          <a:off x="0" y="2483"/>
          <a:ext cx="11287760" cy="1278392"/>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uk-UA" sz="3600" b="1" kern="1200" dirty="0"/>
            <a:t>Закон України «</a:t>
          </a:r>
          <a:r>
            <a:rPr lang="ru-RU" sz="3600" b="1" i="0" u="none" kern="1200" dirty="0"/>
            <a:t>Про </a:t>
          </a:r>
          <a:r>
            <a:rPr lang="uk-UA" sz="3600" b="1" i="0" u="none" kern="1200" noProof="0" dirty="0"/>
            <a:t>основні засади державного нагляду (контролю) у сфері господарської діяльності</a:t>
          </a:r>
          <a:r>
            <a:rPr lang="ru-RU" sz="3600" b="1" i="0" u="none" kern="1200" dirty="0"/>
            <a:t>»</a:t>
          </a:r>
          <a:endParaRPr lang="ru-RU" sz="3600" b="1" i="0" kern="1200" dirty="0"/>
        </a:p>
      </dsp:txBody>
      <dsp:txXfrm>
        <a:off x="62406" y="64889"/>
        <a:ext cx="11162948" cy="1153580"/>
      </dsp:txXfrm>
    </dsp:sp>
    <dsp:sp modelId="{1E2B8747-8E71-4A3A-B5D9-68CF3441E5D7}">
      <dsp:nvSpPr>
        <dsp:cNvPr id="0" name=""/>
        <dsp:cNvSpPr/>
      </dsp:nvSpPr>
      <dsp:spPr>
        <a:xfrm>
          <a:off x="0" y="1280875"/>
          <a:ext cx="11287760" cy="34111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8386" tIns="33020" rIns="184912" bIns="33020" numCol="1" spcCol="1270" anchor="t" anchorCtr="0">
          <a:noAutofit/>
        </a:bodyPr>
        <a:lstStyle/>
        <a:p>
          <a:pPr marL="228600" lvl="1" indent="-228600" algn="just" defTabSz="1155700">
            <a:lnSpc>
              <a:spcPct val="90000"/>
            </a:lnSpc>
            <a:spcBef>
              <a:spcPct val="0"/>
            </a:spcBef>
            <a:spcAft>
              <a:spcPct val="20000"/>
            </a:spcAft>
            <a:buChar char="•"/>
          </a:pPr>
          <a:r>
            <a:rPr lang="uk-UA" sz="2600" b="0" i="0" kern="1200" noProof="0" dirty="0"/>
            <a:t>Річні плани проведення заходів державного нагляду (контролю) на відповідний плановий період затверджуються відповідно до цього Закону з урахуванням відомостей про суб’єктів господарювання, які підлягають плановим заходам державного нагляду (контролю), внесених до інтегрованої автоматизованої системи державного нагляду (контролю) виконавчими органами сільських, селищних, міських рад, що здійснюють державний нагляд (контроль) у межах делегованих законом повноважень органів виконавчої влади в частині використання та охорони земель, відповідно до цього Закону.</a:t>
          </a:r>
          <a:endParaRPr lang="uk-UA" sz="2600" kern="1200" noProof="0" dirty="0"/>
        </a:p>
        <a:p>
          <a:pPr marL="285750" lvl="1" indent="-285750" algn="l" defTabSz="1244600">
            <a:lnSpc>
              <a:spcPct val="90000"/>
            </a:lnSpc>
            <a:spcBef>
              <a:spcPct val="0"/>
            </a:spcBef>
            <a:spcAft>
              <a:spcPct val="20000"/>
            </a:spcAft>
            <a:buChar char="•"/>
          </a:pPr>
          <a:endParaRPr lang="uk-UA" sz="2800" kern="1200" dirty="0"/>
        </a:p>
      </dsp:txBody>
      <dsp:txXfrm>
        <a:off x="0" y="1280875"/>
        <a:ext cx="11287760" cy="341119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9FAA29-C554-4E3F-A5D6-2D9FF5D47E6A}">
      <dsp:nvSpPr>
        <dsp:cNvPr id="0" name=""/>
        <dsp:cNvSpPr/>
      </dsp:nvSpPr>
      <dsp:spPr>
        <a:xfrm>
          <a:off x="0" y="2436"/>
          <a:ext cx="11287760" cy="1320169"/>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uk-UA" sz="3600" b="1" kern="1200" dirty="0"/>
            <a:t>Закон України «</a:t>
          </a:r>
          <a:r>
            <a:rPr lang="ru-RU" sz="3600" b="1" i="0" u="none" kern="1200" dirty="0"/>
            <a:t>Про </a:t>
          </a:r>
          <a:r>
            <a:rPr lang="uk-UA" sz="3600" b="1" i="0" u="none" kern="1200" noProof="0" dirty="0"/>
            <a:t>основні засади державного нагляду (контролю) у сфері господарської діяльності</a:t>
          </a:r>
          <a:r>
            <a:rPr lang="ru-RU" sz="3600" b="1" i="0" u="none" kern="1200" dirty="0"/>
            <a:t>»</a:t>
          </a:r>
          <a:endParaRPr lang="ru-RU" sz="3600" b="1" i="0" kern="1200" dirty="0"/>
        </a:p>
      </dsp:txBody>
      <dsp:txXfrm>
        <a:off x="64445" y="66881"/>
        <a:ext cx="11158870" cy="1191279"/>
      </dsp:txXfrm>
    </dsp:sp>
    <dsp:sp modelId="{1E2B8747-8E71-4A3A-B5D9-68CF3441E5D7}">
      <dsp:nvSpPr>
        <dsp:cNvPr id="0" name=""/>
        <dsp:cNvSpPr/>
      </dsp:nvSpPr>
      <dsp:spPr>
        <a:xfrm>
          <a:off x="0" y="1322606"/>
          <a:ext cx="11287760" cy="33695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8386" tIns="27940" rIns="156464" bIns="27940" numCol="1" spcCol="1270" anchor="t" anchorCtr="0">
          <a:noAutofit/>
        </a:bodyPr>
        <a:lstStyle/>
        <a:p>
          <a:pPr marL="228600" lvl="1" indent="-228600" algn="just" defTabSz="977900">
            <a:lnSpc>
              <a:spcPct val="90000"/>
            </a:lnSpc>
            <a:spcBef>
              <a:spcPct val="0"/>
            </a:spcBef>
            <a:spcAft>
              <a:spcPct val="20000"/>
            </a:spcAft>
            <a:buChar char="•"/>
          </a:pPr>
          <a:r>
            <a:rPr lang="uk-UA" sz="2200" b="0" i="0" kern="1200" noProof="0" dirty="0"/>
            <a:t>Виконавчі органи сільських, селищних, міських рад, що здійснюють державний нагляд (контроль) у межах делегованих законом повноважень органів виконавчої влади в частині використання та охорони земель, здійснюють планові заходи державного нагляду (контролю) відповідно до річних планів проведення заходів державного нагляду (контролю) на відповідний плановий період та планів проведення комплексних заходів державного нагляду (контролю), затверджених відповідно до Закону. Уніфіковані форми актів з переліком питань, що затверджені відповідно до Закону, є обов’язковими для виконавчих органів сільських, селищних, міських рад, що здійснюють державний нагляд (контроль) у межах делегованих законом повноважень органів виконавчої влади в частині використання та охорони земель.</a:t>
          </a:r>
          <a:endParaRPr lang="uk-UA" sz="2200" kern="1200" noProof="0" dirty="0"/>
        </a:p>
        <a:p>
          <a:pPr marL="285750" lvl="1" indent="-285750" algn="l" defTabSz="1244600">
            <a:lnSpc>
              <a:spcPct val="90000"/>
            </a:lnSpc>
            <a:spcBef>
              <a:spcPct val="0"/>
            </a:spcBef>
            <a:spcAft>
              <a:spcPct val="20000"/>
            </a:spcAft>
            <a:buChar char="•"/>
          </a:pPr>
          <a:endParaRPr lang="uk-UA" sz="2800" kern="1200" dirty="0"/>
        </a:p>
      </dsp:txBody>
      <dsp:txXfrm>
        <a:off x="0" y="1322606"/>
        <a:ext cx="11287760" cy="336951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9FAA29-C554-4E3F-A5D6-2D9FF5D47E6A}">
      <dsp:nvSpPr>
        <dsp:cNvPr id="0" name=""/>
        <dsp:cNvSpPr/>
      </dsp:nvSpPr>
      <dsp:spPr>
        <a:xfrm>
          <a:off x="0" y="598858"/>
          <a:ext cx="11287760" cy="1444949"/>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uk-UA" sz="3600" b="1" kern="1200" dirty="0"/>
            <a:t>Закон України «</a:t>
          </a:r>
          <a:r>
            <a:rPr lang="ru-RU" sz="3600" b="1" i="0" u="none" kern="1200" dirty="0"/>
            <a:t>Про </a:t>
          </a:r>
          <a:r>
            <a:rPr lang="uk-UA" sz="3600" b="1" i="0" u="none" kern="1200" noProof="0" dirty="0"/>
            <a:t>основні засади державного нагляду (контролю) у сфері господарської діяльності</a:t>
          </a:r>
          <a:r>
            <a:rPr lang="ru-RU" sz="3600" b="1" i="0" u="none" kern="1200" dirty="0"/>
            <a:t>»</a:t>
          </a:r>
          <a:endParaRPr lang="ru-RU" sz="3600" b="1" i="0" kern="1200" dirty="0"/>
        </a:p>
      </dsp:txBody>
      <dsp:txXfrm>
        <a:off x="70537" y="669395"/>
        <a:ext cx="11146686" cy="1303875"/>
      </dsp:txXfrm>
    </dsp:sp>
    <dsp:sp modelId="{1E2B8747-8E71-4A3A-B5D9-68CF3441E5D7}">
      <dsp:nvSpPr>
        <dsp:cNvPr id="0" name=""/>
        <dsp:cNvSpPr/>
      </dsp:nvSpPr>
      <dsp:spPr>
        <a:xfrm>
          <a:off x="0" y="2043808"/>
          <a:ext cx="11287760" cy="20518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8386" tIns="35560" rIns="199136" bIns="35560" numCol="1" spcCol="1270" anchor="t" anchorCtr="0">
          <a:noAutofit/>
        </a:bodyPr>
        <a:lstStyle/>
        <a:p>
          <a:pPr marL="285750" lvl="1" indent="-285750" algn="just" defTabSz="1244600">
            <a:lnSpc>
              <a:spcPct val="90000"/>
            </a:lnSpc>
            <a:spcBef>
              <a:spcPct val="0"/>
            </a:spcBef>
            <a:spcAft>
              <a:spcPct val="20000"/>
            </a:spcAft>
            <a:buChar char="•"/>
          </a:pPr>
          <a:r>
            <a:rPr lang="uk-UA" sz="2800" b="0" i="0" kern="1200" noProof="0" dirty="0"/>
            <a:t>Критерії, за якими оцінюється ступінь ризику від провадження господарської діяльності та визначається періодичність проведення планових заходів державного нагляду (контролю), затверджуються Кабінетом Міністрів України за поданням органу державного нагляду (контролю).</a:t>
          </a:r>
          <a:endParaRPr lang="uk-UA" sz="2800" kern="1200" noProof="0" dirty="0"/>
        </a:p>
      </dsp:txBody>
      <dsp:txXfrm>
        <a:off x="0" y="2043808"/>
        <a:ext cx="11287760" cy="205188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9FAA29-C554-4E3F-A5D6-2D9FF5D47E6A}">
      <dsp:nvSpPr>
        <dsp:cNvPr id="0" name=""/>
        <dsp:cNvSpPr/>
      </dsp:nvSpPr>
      <dsp:spPr>
        <a:xfrm>
          <a:off x="0" y="3870"/>
          <a:ext cx="11856720" cy="1556465"/>
        </a:xfrm>
        <a:prstGeom prst="roundRect">
          <a:avLst/>
        </a:prstGeom>
        <a:solidFill>
          <a:schemeClr val="accent1">
            <a:alpha val="9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ts val="0"/>
            </a:spcAft>
            <a:buNone/>
          </a:pPr>
          <a:r>
            <a:rPr lang="uk-UA" sz="2800" kern="1200" dirty="0"/>
            <a:t>Постанова Кабінету Міністрів України «</a:t>
          </a:r>
          <a:r>
            <a:rPr lang="ru-RU" sz="2800" b="1" i="0" kern="1200" dirty="0"/>
            <a:t>Про </a:t>
          </a:r>
          <a:r>
            <a:rPr lang="uk-UA" sz="2800" b="1" i="0" kern="1200" noProof="0" dirty="0"/>
            <a:t>затвердження критеріїв …</a:t>
          </a:r>
          <a:r>
            <a:rPr lang="ru-RU" sz="2800" b="1" i="0" kern="1200" dirty="0"/>
            <a:t>» </a:t>
          </a:r>
        </a:p>
        <a:p>
          <a:pPr marL="0" lvl="0" indent="0" algn="l" defTabSz="1244600">
            <a:lnSpc>
              <a:spcPct val="90000"/>
            </a:lnSpc>
            <a:spcBef>
              <a:spcPct val="0"/>
            </a:spcBef>
            <a:spcAft>
              <a:spcPct val="35000"/>
            </a:spcAft>
            <a:buNone/>
          </a:pPr>
          <a:r>
            <a:rPr lang="uk-UA" sz="2800" kern="1200" dirty="0"/>
            <a:t>від 3 жовтня 2018 р. № 801 </a:t>
          </a:r>
          <a:endParaRPr lang="ru-RU" sz="2800" kern="1200" dirty="0"/>
        </a:p>
      </dsp:txBody>
      <dsp:txXfrm>
        <a:off x="75980" y="79850"/>
        <a:ext cx="11704760" cy="1404505"/>
      </dsp:txXfrm>
    </dsp:sp>
    <dsp:sp modelId="{661EA203-F754-4A8E-B024-5669B7E32524}">
      <dsp:nvSpPr>
        <dsp:cNvPr id="0" name=""/>
        <dsp:cNvSpPr/>
      </dsp:nvSpPr>
      <dsp:spPr>
        <a:xfrm>
          <a:off x="0" y="1684176"/>
          <a:ext cx="11856720" cy="1556465"/>
        </a:xfrm>
        <a:prstGeom prst="roundRect">
          <a:avLst/>
        </a:prstGeom>
        <a:solidFill>
          <a:schemeClr val="accent4">
            <a:lumMod val="60000"/>
            <a:lumOff val="40000"/>
            <a:alpha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177800" marR="0" lvl="1" indent="4763" algn="just" defTabSz="755650" eaLnBrk="1" fontAlgn="auto" latinLnBrk="0" hangingPunct="1">
            <a:lnSpc>
              <a:spcPct val="90000"/>
            </a:lnSpc>
            <a:spcBef>
              <a:spcPct val="0"/>
            </a:spcBef>
            <a:spcAft>
              <a:spcPct val="20000"/>
            </a:spcAft>
            <a:buClrTx/>
            <a:buSzTx/>
            <a:buFont typeface="Wingdings" panose="05000000000000000000" pitchFamily="2" charset="2"/>
            <a:buNone/>
            <a:tabLst/>
            <a:defRPr/>
          </a:pPr>
          <a:r>
            <a:rPr lang="uk-UA" sz="2800" b="1" kern="1200" noProof="0" dirty="0">
              <a:solidFill>
                <a:schemeClr val="tx1"/>
              </a:solidFill>
            </a:rPr>
            <a:t>Критеріями, за якими оцінюється ступінь ризику від провадження господарської діяльності, пов’язаної з використанням та охороною земель, є:</a:t>
          </a:r>
          <a:endParaRPr lang="uk-UA" sz="2800" b="1" kern="1200" noProof="0" dirty="0">
            <a:solidFill>
              <a:schemeClr val="tx1"/>
            </a:solidFill>
            <a:latin typeface="+mn-lt"/>
          </a:endParaRPr>
        </a:p>
      </dsp:txBody>
      <dsp:txXfrm>
        <a:off x="75980" y="1760156"/>
        <a:ext cx="11704760" cy="1404505"/>
      </dsp:txXfrm>
    </dsp:sp>
    <dsp:sp modelId="{B5A68CB2-54DB-4734-BE83-CA79B4335CE2}">
      <dsp:nvSpPr>
        <dsp:cNvPr id="0" name=""/>
        <dsp:cNvSpPr/>
      </dsp:nvSpPr>
      <dsp:spPr>
        <a:xfrm>
          <a:off x="0" y="3240641"/>
          <a:ext cx="11856720" cy="15576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76451" tIns="30480" rIns="170688" bIns="30480" numCol="1" spcCol="1270" anchor="t" anchorCtr="0">
          <a:noAutofit/>
        </a:bodyPr>
        <a:lstStyle/>
        <a:p>
          <a:pPr marL="357188" marR="0" lvl="1" indent="0" algn="l" defTabSz="630238" eaLnBrk="1" fontAlgn="auto" latinLnBrk="0" hangingPunct="1">
            <a:lnSpc>
              <a:spcPct val="100000"/>
            </a:lnSpc>
            <a:spcBef>
              <a:spcPct val="0"/>
            </a:spcBef>
            <a:spcAft>
              <a:spcPts val="0"/>
            </a:spcAft>
            <a:buClrTx/>
            <a:buSzTx/>
            <a:buFont typeface="Wingdings" panose="05000000000000000000" pitchFamily="2" charset="2"/>
            <a:buChar char="Ø"/>
            <a:tabLst/>
            <a:defRPr/>
          </a:pPr>
          <a:r>
            <a:rPr lang="uk-UA" sz="2400" b="0" i="0" kern="1200" noProof="0" dirty="0">
              <a:latin typeface="+mn-lt"/>
            </a:rPr>
            <a:t>категорія землі за її основним цільовим призначенням;</a:t>
          </a:r>
          <a:endParaRPr lang="uk-UA" sz="2400" u="none" kern="1200" noProof="0" dirty="0">
            <a:latin typeface="+mn-lt"/>
          </a:endParaRPr>
        </a:p>
        <a:p>
          <a:pPr marL="357188" lvl="1" indent="0" algn="l" defTabSz="1066800">
            <a:lnSpc>
              <a:spcPct val="100000"/>
            </a:lnSpc>
            <a:spcBef>
              <a:spcPct val="0"/>
            </a:spcBef>
            <a:spcAft>
              <a:spcPts val="0"/>
            </a:spcAft>
            <a:buFont typeface="Wingdings" panose="05000000000000000000" pitchFamily="2" charset="2"/>
            <a:buChar char="Ø"/>
          </a:pPr>
          <a:r>
            <a:rPr lang="uk-UA" sz="2400" b="0" i="0" kern="1200" noProof="0" dirty="0">
              <a:latin typeface="+mn-lt"/>
            </a:rPr>
            <a:t>дотримання вимог законодавства під час використання та охорони земель;</a:t>
          </a:r>
        </a:p>
        <a:p>
          <a:pPr marL="357188" lvl="1" indent="0" algn="l" defTabSz="1066800">
            <a:lnSpc>
              <a:spcPct val="100000"/>
            </a:lnSpc>
            <a:spcBef>
              <a:spcPct val="0"/>
            </a:spcBef>
            <a:spcAft>
              <a:spcPts val="0"/>
            </a:spcAft>
            <a:buFont typeface="Wingdings" panose="05000000000000000000" pitchFamily="2" charset="2"/>
            <a:buChar char="Ø"/>
          </a:pPr>
          <a:r>
            <a:rPr lang="uk-UA" sz="2400" b="0" i="0" kern="1200" noProof="0" dirty="0">
              <a:latin typeface="+mn-lt"/>
            </a:rPr>
            <a:t>площа землі, на якій провадиться господарська діяльність;</a:t>
          </a:r>
        </a:p>
        <a:p>
          <a:pPr marL="357188" lvl="1" indent="0" algn="l" defTabSz="1066800">
            <a:lnSpc>
              <a:spcPct val="100000"/>
            </a:lnSpc>
            <a:spcBef>
              <a:spcPct val="0"/>
            </a:spcBef>
            <a:spcAft>
              <a:spcPts val="0"/>
            </a:spcAft>
            <a:buFont typeface="Wingdings" panose="05000000000000000000" pitchFamily="2" charset="2"/>
            <a:buChar char="Ø"/>
          </a:pPr>
          <a:r>
            <a:rPr lang="uk-UA" sz="2400" b="0" i="0" kern="1200" noProof="0" dirty="0">
              <a:latin typeface="+mn-lt"/>
            </a:rPr>
            <a:t>місце розташування земельної ділянки.</a:t>
          </a:r>
        </a:p>
      </dsp:txBody>
      <dsp:txXfrm>
        <a:off x="0" y="3240641"/>
        <a:ext cx="11856720" cy="155767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BCA707-582F-4226-A261-A4E95F19870B}">
      <dsp:nvSpPr>
        <dsp:cNvPr id="0" name=""/>
        <dsp:cNvSpPr/>
      </dsp:nvSpPr>
      <dsp:spPr>
        <a:xfrm>
          <a:off x="0" y="59267"/>
          <a:ext cx="11287760" cy="2501161"/>
        </a:xfrm>
        <a:prstGeom prst="rect">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7368" tIns="158496" rIns="277368" bIns="158496" numCol="1" spcCol="1270" anchor="ctr" anchorCtr="0">
          <a:noAutofit/>
        </a:bodyPr>
        <a:lstStyle/>
        <a:p>
          <a:pPr marL="0" lvl="0" indent="0" algn="ctr" defTabSz="1733550">
            <a:lnSpc>
              <a:spcPct val="90000"/>
            </a:lnSpc>
            <a:spcBef>
              <a:spcPct val="0"/>
            </a:spcBef>
            <a:spcAft>
              <a:spcPts val="0"/>
            </a:spcAft>
            <a:buNone/>
          </a:pPr>
          <a:r>
            <a:rPr lang="ru-RU" sz="3900" kern="1200" dirty="0"/>
            <a:t>Шкала </a:t>
          </a:r>
          <a:r>
            <a:rPr lang="ru-RU" sz="3900" kern="1200" dirty="0" err="1"/>
            <a:t>віднесення</a:t>
          </a:r>
          <a:r>
            <a:rPr lang="ru-RU" sz="3900" kern="1200" dirty="0"/>
            <a:t> </a:t>
          </a:r>
          <a:r>
            <a:rPr lang="uk-UA" sz="3900" kern="1200" noProof="0" dirty="0"/>
            <a:t>суб’єкта господарювання до високого, середнього або незначного ступеня ризику з урахуванням суми балів, </a:t>
          </a:r>
        </a:p>
        <a:p>
          <a:pPr marL="0" lvl="0" indent="0" algn="ctr" defTabSz="1733550">
            <a:lnSpc>
              <a:spcPct val="90000"/>
            </a:lnSpc>
            <a:spcBef>
              <a:spcPct val="0"/>
            </a:spcBef>
            <a:spcAft>
              <a:spcPts val="0"/>
            </a:spcAft>
            <a:buNone/>
          </a:pPr>
          <a:r>
            <a:rPr lang="uk-UA" sz="3900" kern="1200" noProof="0" dirty="0"/>
            <a:t>нарахованих за всіма критеріями:</a:t>
          </a:r>
        </a:p>
      </dsp:txBody>
      <dsp:txXfrm>
        <a:off x="0" y="59267"/>
        <a:ext cx="11287760" cy="2501161"/>
      </dsp:txXfrm>
    </dsp:sp>
    <dsp:sp modelId="{ECEA42CD-B406-4AE3-B57E-486D32E82B6D}">
      <dsp:nvSpPr>
        <dsp:cNvPr id="0" name=""/>
        <dsp:cNvSpPr/>
      </dsp:nvSpPr>
      <dsp:spPr>
        <a:xfrm>
          <a:off x="0" y="2560429"/>
          <a:ext cx="11287760" cy="2355210"/>
        </a:xfrm>
        <a:prstGeom prst="rect">
          <a:avLst/>
        </a:prstGeom>
        <a:solidFill>
          <a:schemeClr val="accent5">
            <a:alpha val="90000"/>
            <a:tint val="40000"/>
            <a:hueOff val="0"/>
            <a:satOff val="0"/>
            <a:lumOff val="0"/>
            <a:alphaOff val="0"/>
          </a:schemeClr>
        </a:solidFill>
        <a:ln w="12700" cap="flat" cmpd="sng" algn="ctr">
          <a:solidFill>
            <a:schemeClr val="accent5">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08026" tIns="208026" rIns="277368" bIns="312039" numCol="1" spcCol="1270" anchor="t" anchorCtr="0">
          <a:noAutofit/>
        </a:bodyPr>
        <a:lstStyle/>
        <a:p>
          <a:pPr marL="285750" lvl="1" indent="-285750" algn="l" defTabSz="1733550">
            <a:lnSpc>
              <a:spcPct val="90000"/>
            </a:lnSpc>
            <a:spcBef>
              <a:spcPct val="0"/>
            </a:spcBef>
            <a:spcAft>
              <a:spcPct val="15000"/>
            </a:spcAft>
            <a:buChar char="•"/>
          </a:pPr>
          <a:r>
            <a:rPr lang="uk-UA" sz="3900" kern="1200" noProof="0" dirty="0"/>
            <a:t>від 41 до 100 балів - високий ступінь ризику;</a:t>
          </a:r>
        </a:p>
        <a:p>
          <a:pPr marL="285750" lvl="1" indent="-285750" algn="l" defTabSz="1733550">
            <a:lnSpc>
              <a:spcPct val="90000"/>
            </a:lnSpc>
            <a:spcBef>
              <a:spcPct val="0"/>
            </a:spcBef>
            <a:spcAft>
              <a:spcPct val="15000"/>
            </a:spcAft>
            <a:buChar char="•"/>
          </a:pPr>
          <a:r>
            <a:rPr lang="uk-UA" sz="3900" kern="1200" noProof="0" dirty="0"/>
            <a:t>від 21 до 40 балів - середній ступінь ризику;</a:t>
          </a:r>
        </a:p>
        <a:p>
          <a:pPr marL="285750" lvl="1" indent="-285750" algn="l" defTabSz="1733550">
            <a:lnSpc>
              <a:spcPct val="90000"/>
            </a:lnSpc>
            <a:spcBef>
              <a:spcPct val="0"/>
            </a:spcBef>
            <a:spcAft>
              <a:spcPct val="15000"/>
            </a:spcAft>
            <a:buChar char="•"/>
          </a:pPr>
          <a:r>
            <a:rPr lang="uk-UA" sz="3900" kern="1200" noProof="0" dirty="0"/>
            <a:t>від 0 до 20 балів - незначний ступінь ризику.</a:t>
          </a:r>
        </a:p>
      </dsp:txBody>
      <dsp:txXfrm>
        <a:off x="0" y="2560429"/>
        <a:ext cx="11287760" cy="235521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BCA707-582F-4226-A261-A4E95F19870B}">
      <dsp:nvSpPr>
        <dsp:cNvPr id="0" name=""/>
        <dsp:cNvSpPr/>
      </dsp:nvSpPr>
      <dsp:spPr>
        <a:xfrm>
          <a:off x="0" y="24918"/>
          <a:ext cx="11287760" cy="1065600"/>
        </a:xfrm>
        <a:prstGeom prst="rect">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3144" tIns="150368" rIns="263144" bIns="150368" numCol="1" spcCol="1270" anchor="ctr" anchorCtr="0">
          <a:noAutofit/>
        </a:bodyPr>
        <a:lstStyle/>
        <a:p>
          <a:pPr marL="0" lvl="0" indent="0" algn="ctr" defTabSz="1644650">
            <a:lnSpc>
              <a:spcPct val="90000"/>
            </a:lnSpc>
            <a:spcBef>
              <a:spcPct val="0"/>
            </a:spcBef>
            <a:spcAft>
              <a:spcPts val="0"/>
            </a:spcAft>
            <a:buNone/>
          </a:pPr>
          <a:r>
            <a:rPr lang="uk-UA" sz="3700" kern="1200" dirty="0"/>
            <a:t>Періодичність</a:t>
          </a:r>
          <a:r>
            <a:rPr lang="uk-UA" sz="3700" kern="1200" noProof="0" dirty="0"/>
            <a:t>:</a:t>
          </a:r>
        </a:p>
      </dsp:txBody>
      <dsp:txXfrm>
        <a:off x="0" y="24918"/>
        <a:ext cx="11287760" cy="1065600"/>
      </dsp:txXfrm>
    </dsp:sp>
    <dsp:sp modelId="{ECEA42CD-B406-4AE3-B57E-486D32E82B6D}">
      <dsp:nvSpPr>
        <dsp:cNvPr id="0" name=""/>
        <dsp:cNvSpPr/>
      </dsp:nvSpPr>
      <dsp:spPr>
        <a:xfrm>
          <a:off x="0" y="1090518"/>
          <a:ext cx="11287760" cy="3859470"/>
        </a:xfrm>
        <a:prstGeom prst="rect">
          <a:avLst/>
        </a:prstGeom>
        <a:solidFill>
          <a:schemeClr val="accent4">
            <a:alpha val="90000"/>
            <a:tint val="40000"/>
            <a:hueOff val="0"/>
            <a:satOff val="0"/>
            <a:lumOff val="0"/>
            <a:alphaOff val="0"/>
          </a:schemeClr>
        </a:solidFill>
        <a:ln w="12700" cap="flat" cmpd="sng" algn="ctr">
          <a:solidFill>
            <a:schemeClr val="accent4">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97358" tIns="197358" rIns="263144" bIns="296037" numCol="1" spcCol="1270" anchor="t" anchorCtr="0">
          <a:noAutofit/>
        </a:bodyPr>
        <a:lstStyle/>
        <a:p>
          <a:pPr marL="285750" lvl="1" indent="-285750" algn="l" defTabSz="1644650">
            <a:lnSpc>
              <a:spcPct val="90000"/>
            </a:lnSpc>
            <a:spcBef>
              <a:spcPct val="0"/>
            </a:spcBef>
            <a:spcAft>
              <a:spcPct val="15000"/>
            </a:spcAft>
            <a:buChar char="•"/>
          </a:pPr>
          <a:r>
            <a:rPr lang="uk-UA" sz="3700" b="0" i="0" kern="1200" noProof="0" dirty="0"/>
            <a:t>з високим ступенем ризику - не частіше одного разу на два роки;</a:t>
          </a:r>
          <a:endParaRPr lang="uk-UA" sz="3700" kern="1200" noProof="0" dirty="0"/>
        </a:p>
        <a:p>
          <a:pPr marL="285750" lvl="1" indent="-285750" algn="l" defTabSz="1644650">
            <a:lnSpc>
              <a:spcPct val="90000"/>
            </a:lnSpc>
            <a:spcBef>
              <a:spcPct val="0"/>
            </a:spcBef>
            <a:spcAft>
              <a:spcPct val="15000"/>
            </a:spcAft>
            <a:buChar char="•"/>
          </a:pPr>
          <a:r>
            <a:rPr lang="uk-UA" sz="3700" b="0" i="0" kern="1200" noProof="0" dirty="0"/>
            <a:t>із середнім ступенем ризику - не частіше одного разу на три роки;</a:t>
          </a:r>
        </a:p>
        <a:p>
          <a:pPr marL="285750" lvl="1" indent="-285750" algn="l" defTabSz="1644650">
            <a:lnSpc>
              <a:spcPct val="90000"/>
            </a:lnSpc>
            <a:spcBef>
              <a:spcPct val="0"/>
            </a:spcBef>
            <a:spcAft>
              <a:spcPct val="15000"/>
            </a:spcAft>
            <a:buChar char="•"/>
          </a:pPr>
          <a:r>
            <a:rPr lang="uk-UA" sz="3700" b="0" i="0" kern="1200" noProof="0" dirty="0"/>
            <a:t>з незначним ступенем ризику - не частіше одного разу на п’ять років.</a:t>
          </a:r>
        </a:p>
      </dsp:txBody>
      <dsp:txXfrm>
        <a:off x="0" y="1090518"/>
        <a:ext cx="11287760" cy="385947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BCA707-582F-4226-A261-A4E95F19870B}">
      <dsp:nvSpPr>
        <dsp:cNvPr id="0" name=""/>
        <dsp:cNvSpPr/>
      </dsp:nvSpPr>
      <dsp:spPr>
        <a:xfrm>
          <a:off x="0" y="72798"/>
          <a:ext cx="11287760" cy="662400"/>
        </a:xfrm>
        <a:prstGeom prst="rect">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576" tIns="93472" rIns="163576" bIns="93472" numCol="1" spcCol="1270" anchor="ctr" anchorCtr="0">
          <a:noAutofit/>
        </a:bodyPr>
        <a:lstStyle/>
        <a:p>
          <a:pPr marL="0" lvl="0" indent="0" algn="ctr" defTabSz="1022350">
            <a:lnSpc>
              <a:spcPct val="90000"/>
            </a:lnSpc>
            <a:spcBef>
              <a:spcPct val="0"/>
            </a:spcBef>
            <a:spcAft>
              <a:spcPts val="0"/>
            </a:spcAft>
            <a:buNone/>
          </a:pPr>
          <a:r>
            <a:rPr lang="uk-UA" sz="2300" kern="1200" dirty="0"/>
            <a:t>Періодичність</a:t>
          </a:r>
          <a:r>
            <a:rPr lang="uk-UA" sz="2300" kern="1200" noProof="0" dirty="0"/>
            <a:t>:</a:t>
          </a:r>
        </a:p>
      </dsp:txBody>
      <dsp:txXfrm>
        <a:off x="0" y="72798"/>
        <a:ext cx="11287760" cy="662400"/>
      </dsp:txXfrm>
    </dsp:sp>
    <dsp:sp modelId="{ECEA42CD-B406-4AE3-B57E-486D32E82B6D}">
      <dsp:nvSpPr>
        <dsp:cNvPr id="0" name=""/>
        <dsp:cNvSpPr/>
      </dsp:nvSpPr>
      <dsp:spPr>
        <a:xfrm>
          <a:off x="0" y="735198"/>
          <a:ext cx="11287760" cy="4166909"/>
        </a:xfrm>
        <a:prstGeom prst="rect">
          <a:avLst/>
        </a:prstGeom>
        <a:solidFill>
          <a:schemeClr val="accent4">
            <a:alpha val="90000"/>
            <a:tint val="40000"/>
            <a:hueOff val="0"/>
            <a:satOff val="0"/>
            <a:lumOff val="0"/>
            <a:alphaOff val="0"/>
          </a:schemeClr>
        </a:solidFill>
        <a:ln w="12700" cap="flat" cmpd="sng" algn="ctr">
          <a:solidFill>
            <a:schemeClr val="accent4">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2682" tIns="122682" rIns="163576" bIns="184023" numCol="1" spcCol="1270" anchor="t" anchorCtr="0">
          <a:noAutofit/>
        </a:bodyPr>
        <a:lstStyle/>
        <a:p>
          <a:pPr marL="228600" lvl="1" indent="0" algn="l" defTabSz="1022350">
            <a:lnSpc>
              <a:spcPct val="90000"/>
            </a:lnSpc>
            <a:spcBef>
              <a:spcPct val="0"/>
            </a:spcBef>
            <a:spcAft>
              <a:spcPct val="15000"/>
            </a:spcAft>
            <a:buNone/>
          </a:pPr>
          <a:r>
            <a:rPr lang="uk-UA" sz="2300" b="0" i="0" kern="1200" noProof="0" dirty="0"/>
            <a:t>У разі коли </a:t>
          </a:r>
          <a:r>
            <a:rPr lang="uk-UA" sz="2300" b="0" i="0" u="sng" kern="1200" noProof="0" dirty="0"/>
            <a:t>за результатами планових та позапланових заходів </a:t>
          </a:r>
          <a:r>
            <a:rPr lang="uk-UA" sz="2300" b="0" i="0" kern="1200" noProof="0" dirty="0"/>
            <a:t>державного нагляду (контролю) (за наявності)</a:t>
          </a:r>
          <a:endParaRPr lang="uk-UA" sz="2300" kern="1200" noProof="0" dirty="0"/>
        </a:p>
        <a:p>
          <a:pPr marL="714375" lvl="1" indent="0" algn="l" defTabSz="1022350">
            <a:lnSpc>
              <a:spcPct val="90000"/>
            </a:lnSpc>
            <a:spcBef>
              <a:spcPct val="0"/>
            </a:spcBef>
            <a:spcAft>
              <a:spcPct val="15000"/>
            </a:spcAft>
            <a:buChar char="•"/>
          </a:pPr>
          <a:r>
            <a:rPr lang="uk-UA" sz="2300" b="0" i="0" kern="1200" noProof="0" dirty="0"/>
            <a:t>протягом останніх шести років для суб’єктів господарювання, які віднесені до середнього ступеня ризику, </a:t>
          </a:r>
          <a:endParaRPr lang="uk-UA" sz="2300" kern="1200" noProof="0" dirty="0"/>
        </a:p>
        <a:p>
          <a:pPr marL="714375" lvl="1" indent="0" algn="l" defTabSz="1022350">
            <a:lnSpc>
              <a:spcPct val="90000"/>
            </a:lnSpc>
            <a:spcBef>
              <a:spcPct val="0"/>
            </a:spcBef>
            <a:spcAft>
              <a:spcPct val="15000"/>
            </a:spcAft>
            <a:buChar char="•"/>
          </a:pPr>
          <a:r>
            <a:rPr lang="uk-UA" sz="2300" b="0" i="0" kern="1200" noProof="0" dirty="0"/>
            <a:t>та протягом останніх десяти років для суб’єктів господарювання, які віднесені до незначного ступеня ризику, </a:t>
          </a:r>
          <a:endParaRPr lang="uk-UA" sz="2300" kern="1200" noProof="0" dirty="0"/>
        </a:p>
        <a:p>
          <a:pPr marL="228600" lvl="1" indent="0" algn="l" defTabSz="1022350">
            <a:lnSpc>
              <a:spcPct val="90000"/>
            </a:lnSpc>
            <a:spcBef>
              <a:spcPct val="0"/>
            </a:spcBef>
            <a:spcAft>
              <a:spcPct val="15000"/>
            </a:spcAft>
            <a:buNone/>
          </a:pPr>
          <a:r>
            <a:rPr lang="uk-UA" sz="2300" b="0" i="0" kern="1200" noProof="0" dirty="0"/>
            <a:t>у суб’єкта господарювання </a:t>
          </a:r>
          <a:r>
            <a:rPr lang="uk-UA" sz="2300" b="0" i="0" u="sng" kern="1200" noProof="0" dirty="0"/>
            <a:t>не виявлено суттєвих порушень вимог законодавства </a:t>
          </a:r>
          <a:r>
            <a:rPr lang="uk-UA" sz="2300" b="0" i="0" kern="1200" noProof="0" dirty="0"/>
            <a:t>у сфері господарської діяльності, пов’язаної з використанням та охороною земель, </a:t>
          </a:r>
          <a:endParaRPr lang="uk-UA" sz="2300" kern="1200" noProof="0" dirty="0"/>
        </a:p>
        <a:p>
          <a:pPr marL="228600" lvl="1" indent="0" algn="l" defTabSz="1022350">
            <a:lnSpc>
              <a:spcPct val="90000"/>
            </a:lnSpc>
            <a:spcBef>
              <a:spcPct val="0"/>
            </a:spcBef>
            <a:spcAft>
              <a:spcPct val="15000"/>
            </a:spcAft>
            <a:buNone/>
          </a:pPr>
          <a:r>
            <a:rPr lang="uk-UA" sz="2300" b="1" i="0" u="sng" kern="1200" noProof="0" dirty="0"/>
            <a:t>наступний плановий захід щодо такого суб’єкта господарювання здійснюється не раніше ніж через період часу, встановлений для відповідного ступеня ризику, збільшений в 1,5 </a:t>
          </a:r>
          <a:r>
            <a:rPr lang="uk-UA" sz="2300" b="1" i="0" u="sng" kern="1200" noProof="0" dirty="0" err="1"/>
            <a:t>раза</a:t>
          </a:r>
          <a:r>
            <a:rPr lang="uk-UA" sz="2300" b="1" i="0" u="sng" kern="1200" noProof="0" dirty="0"/>
            <a:t>.</a:t>
          </a:r>
          <a:endParaRPr lang="uk-UA" sz="2300" b="1" u="sng" kern="1200" noProof="0" dirty="0"/>
        </a:p>
      </dsp:txBody>
      <dsp:txXfrm>
        <a:off x="0" y="735198"/>
        <a:ext cx="11287760" cy="4166909"/>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60BDAE2-5481-49A3-94CF-A9C0426B9F36}" type="datetimeFigureOut">
              <a:rPr lang="uk-UA" smtClean="0"/>
              <a:t>27.03.2024</a:t>
            </a:fld>
            <a:endParaRPr lang="uk-UA"/>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uk-UA"/>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846E676-A205-4896-B5C2-EABFA65D781F}" type="slidenum">
              <a:rPr lang="uk-UA" smtClean="0"/>
              <a:t>‹#›</a:t>
            </a:fld>
            <a:endParaRPr lang="uk-UA"/>
          </a:p>
        </p:txBody>
      </p:sp>
    </p:spTree>
    <p:extLst>
      <p:ext uri="{BB962C8B-B14F-4D97-AF65-F5344CB8AC3E}">
        <p14:creationId xmlns:p14="http://schemas.microsoft.com/office/powerpoint/2010/main" val="21526847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3" Type="http://schemas.openxmlformats.org/officeDocument/2006/relationships/hyperlink" Target="https://zakon.rada.gov.ua/laws/show/1423-20#n394" TargetMode="External"/><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just"/>
            <a:r>
              <a:rPr lang="en-GB" b="0" i="0" noProof="0" dirty="0">
                <a:solidFill>
                  <a:srgbClr val="575757"/>
                </a:solidFill>
                <a:effectLst/>
                <a:latin typeface="e-Ukraine"/>
              </a:rPr>
              <a:t>https://decentralization.ua/news/16538</a:t>
            </a:r>
            <a:endParaRPr lang="uk-UA" b="0" i="0" noProof="0" dirty="0">
              <a:solidFill>
                <a:srgbClr val="575757"/>
              </a:solidFill>
              <a:effectLst/>
              <a:latin typeface="e-Ukraine"/>
            </a:endParaRPr>
          </a:p>
          <a:p>
            <a:pPr algn="just"/>
            <a:endParaRPr lang="uk-UA" b="0" i="0" noProof="0" dirty="0">
              <a:solidFill>
                <a:srgbClr val="575757"/>
              </a:solidFill>
              <a:effectLst/>
              <a:latin typeface="e-Ukraine"/>
            </a:endParaRPr>
          </a:p>
          <a:p>
            <a:pPr algn="just"/>
            <a:r>
              <a:rPr lang="uk-UA" b="0" i="0" noProof="0" dirty="0">
                <a:solidFill>
                  <a:srgbClr val="575757"/>
                </a:solidFill>
                <a:effectLst/>
                <a:latin typeface="e-Ukraine"/>
              </a:rPr>
              <a:t>Станом на кінець квітня 2023 року 24 місцеві ради отримали такі повноваження і в них призначено 41 інспектора з державного контролю за використанням та охороною земель.</a:t>
            </a:r>
          </a:p>
          <a:p>
            <a:pPr algn="just"/>
            <a:r>
              <a:rPr lang="uk-UA" b="0" i="0" noProof="0" dirty="0">
                <a:solidFill>
                  <a:srgbClr val="575757"/>
                </a:solidFill>
                <a:effectLst/>
                <a:latin typeface="e-Ukraine"/>
              </a:rPr>
              <a:t>Лідерами з отримання зазначених повноважень є Дніпропетровська та Полтавська області, в яких, відповідно, 5 та 4 місцеві ради набули у встановленому законом порядку право здійснювати державний контроль за використанням та охороною земель, в яких  призначено найбільшу кількість інспекторів – 12 та 9 відповідно.</a:t>
            </a:r>
            <a:endParaRPr lang="uk-UA" noProof="0" dirty="0"/>
          </a:p>
        </p:txBody>
      </p:sp>
      <p:sp>
        <p:nvSpPr>
          <p:cNvPr id="4" name="Номер слайда 3"/>
          <p:cNvSpPr>
            <a:spLocks noGrp="1"/>
          </p:cNvSpPr>
          <p:nvPr>
            <p:ph type="sldNum" sz="quarter" idx="5"/>
          </p:nvPr>
        </p:nvSpPr>
        <p:spPr/>
        <p:txBody>
          <a:bodyPr/>
          <a:lstStyle/>
          <a:p>
            <a:fld id="{7846E676-A205-4896-B5C2-EABFA65D781F}" type="slidenum">
              <a:rPr lang="uk-UA" smtClean="0"/>
              <a:t>9</a:t>
            </a:fld>
            <a:endParaRPr lang="uk-UA"/>
          </a:p>
        </p:txBody>
      </p:sp>
    </p:spTree>
    <p:extLst>
      <p:ext uri="{BB962C8B-B14F-4D97-AF65-F5344CB8AC3E}">
        <p14:creationId xmlns:p14="http://schemas.microsoft.com/office/powerpoint/2010/main" val="28516268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just"/>
            <a:endParaRPr lang="uk-UA" noProof="0" dirty="0"/>
          </a:p>
        </p:txBody>
      </p:sp>
      <p:sp>
        <p:nvSpPr>
          <p:cNvPr id="4" name="Номер слайда 3"/>
          <p:cNvSpPr>
            <a:spLocks noGrp="1"/>
          </p:cNvSpPr>
          <p:nvPr>
            <p:ph type="sldNum" sz="quarter" idx="5"/>
          </p:nvPr>
        </p:nvSpPr>
        <p:spPr/>
        <p:txBody>
          <a:bodyPr/>
          <a:lstStyle/>
          <a:p>
            <a:fld id="{7846E676-A205-4896-B5C2-EABFA65D781F}" type="slidenum">
              <a:rPr lang="uk-UA" smtClean="0"/>
              <a:t>18</a:t>
            </a:fld>
            <a:endParaRPr lang="uk-UA"/>
          </a:p>
        </p:txBody>
      </p:sp>
    </p:spTree>
    <p:extLst>
      <p:ext uri="{BB962C8B-B14F-4D97-AF65-F5344CB8AC3E}">
        <p14:creationId xmlns:p14="http://schemas.microsoft.com/office/powerpoint/2010/main" val="199727282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just"/>
            <a:endParaRPr lang="uk-UA" noProof="0" dirty="0"/>
          </a:p>
        </p:txBody>
      </p:sp>
      <p:sp>
        <p:nvSpPr>
          <p:cNvPr id="4" name="Номер слайда 3"/>
          <p:cNvSpPr>
            <a:spLocks noGrp="1"/>
          </p:cNvSpPr>
          <p:nvPr>
            <p:ph type="sldNum" sz="quarter" idx="5"/>
          </p:nvPr>
        </p:nvSpPr>
        <p:spPr/>
        <p:txBody>
          <a:bodyPr/>
          <a:lstStyle/>
          <a:p>
            <a:fld id="{7846E676-A205-4896-B5C2-EABFA65D781F}" type="slidenum">
              <a:rPr lang="uk-UA" smtClean="0"/>
              <a:t>20</a:t>
            </a:fld>
            <a:endParaRPr lang="uk-UA"/>
          </a:p>
        </p:txBody>
      </p:sp>
    </p:spTree>
    <p:extLst>
      <p:ext uri="{BB962C8B-B14F-4D97-AF65-F5344CB8AC3E}">
        <p14:creationId xmlns:p14="http://schemas.microsoft.com/office/powerpoint/2010/main" val="91777442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just"/>
            <a:endParaRPr lang="uk-UA" noProof="0" dirty="0"/>
          </a:p>
        </p:txBody>
      </p:sp>
      <p:sp>
        <p:nvSpPr>
          <p:cNvPr id="4" name="Номер слайда 3"/>
          <p:cNvSpPr>
            <a:spLocks noGrp="1"/>
          </p:cNvSpPr>
          <p:nvPr>
            <p:ph type="sldNum" sz="quarter" idx="5"/>
          </p:nvPr>
        </p:nvSpPr>
        <p:spPr/>
        <p:txBody>
          <a:bodyPr/>
          <a:lstStyle/>
          <a:p>
            <a:fld id="{7846E676-A205-4896-B5C2-EABFA65D781F}" type="slidenum">
              <a:rPr lang="uk-UA" smtClean="0"/>
              <a:t>21</a:t>
            </a:fld>
            <a:endParaRPr lang="uk-UA"/>
          </a:p>
        </p:txBody>
      </p:sp>
    </p:spTree>
    <p:extLst>
      <p:ext uri="{BB962C8B-B14F-4D97-AF65-F5344CB8AC3E}">
        <p14:creationId xmlns:p14="http://schemas.microsoft.com/office/powerpoint/2010/main" val="223007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just"/>
            <a:endParaRPr lang="uk-UA" noProof="0" dirty="0"/>
          </a:p>
        </p:txBody>
      </p:sp>
      <p:sp>
        <p:nvSpPr>
          <p:cNvPr id="4" name="Номер слайда 3"/>
          <p:cNvSpPr>
            <a:spLocks noGrp="1"/>
          </p:cNvSpPr>
          <p:nvPr>
            <p:ph type="sldNum" sz="quarter" idx="5"/>
          </p:nvPr>
        </p:nvSpPr>
        <p:spPr/>
        <p:txBody>
          <a:bodyPr/>
          <a:lstStyle/>
          <a:p>
            <a:fld id="{7846E676-A205-4896-B5C2-EABFA65D781F}" type="slidenum">
              <a:rPr lang="uk-UA" smtClean="0"/>
              <a:t>22</a:t>
            </a:fld>
            <a:endParaRPr lang="uk-UA"/>
          </a:p>
        </p:txBody>
      </p:sp>
    </p:spTree>
    <p:extLst>
      <p:ext uri="{BB962C8B-B14F-4D97-AF65-F5344CB8AC3E}">
        <p14:creationId xmlns:p14="http://schemas.microsoft.com/office/powerpoint/2010/main" val="1002055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800" b="0" i="0" u="none" strike="noStrike" baseline="0" dirty="0" err="1">
                <a:latin typeface="Times New Roman" panose="02020603050405020304" pitchFamily="18" charset="0"/>
              </a:rPr>
              <a:t>Самоврядний</a:t>
            </a:r>
            <a:r>
              <a:rPr lang="ru-RU" sz="1800" b="0" i="0" u="none" strike="noStrike" baseline="0" dirty="0">
                <a:latin typeface="Times New Roman" panose="02020603050405020304" pitchFamily="18" charset="0"/>
              </a:rPr>
              <a:t> контроль за </a:t>
            </a:r>
            <a:r>
              <a:rPr lang="ru-RU" sz="1800" b="0" i="0" u="none" strike="noStrike" baseline="0" dirty="0" err="1">
                <a:latin typeface="Times New Roman" panose="02020603050405020304" pitchFamily="18" charset="0"/>
              </a:rPr>
              <a:t>використанням</a:t>
            </a:r>
            <a:r>
              <a:rPr lang="ru-RU" sz="1800" b="0" i="0" u="none" strike="noStrike" baseline="0" dirty="0">
                <a:latin typeface="Times New Roman" panose="02020603050405020304" pitchFamily="18" charset="0"/>
              </a:rPr>
              <a:t> та </a:t>
            </a:r>
            <a:r>
              <a:rPr lang="ru-RU" sz="1800" b="0" i="0" u="none" strike="noStrike" baseline="0" dirty="0" err="1">
                <a:latin typeface="Times New Roman" panose="02020603050405020304" pitchFamily="18" charset="0"/>
              </a:rPr>
              <a:t>охороною</a:t>
            </a:r>
            <a:r>
              <a:rPr lang="ru-RU" sz="1800" b="0" i="0" u="none" strike="noStrike" baseline="0" dirty="0">
                <a:latin typeface="Times New Roman" panose="02020603050405020304" pitchFamily="18" charset="0"/>
              </a:rPr>
              <a:t> земель - </a:t>
            </a:r>
            <a:r>
              <a:rPr lang="ru-RU" b="1" i="0" u="none" strike="noStrike" dirty="0" err="1">
                <a:solidFill>
                  <a:srgbClr val="333333"/>
                </a:solidFill>
                <a:effectLst/>
                <a:latin typeface="Times New Roman" panose="02020603050405020304" pitchFamily="18" charset="0"/>
              </a:rPr>
              <a:t>Стаття</a:t>
            </a:r>
            <a:r>
              <a:rPr lang="ru-RU" b="1" i="0" u="none" strike="noStrike" dirty="0">
                <a:solidFill>
                  <a:srgbClr val="333333"/>
                </a:solidFill>
                <a:effectLst/>
                <a:latin typeface="Times New Roman" panose="02020603050405020304" pitchFamily="18" charset="0"/>
              </a:rPr>
              <a:t> 189.</a:t>
            </a:r>
            <a:r>
              <a:rPr lang="ru-RU" b="0" i="0" dirty="0">
                <a:solidFill>
                  <a:srgbClr val="333333"/>
                </a:solidFill>
                <a:effectLst/>
                <a:latin typeface="Times New Roman" panose="02020603050405020304" pitchFamily="18" charset="0"/>
              </a:rPr>
              <a:t> </a:t>
            </a:r>
            <a:r>
              <a:rPr lang="ru-RU" b="0" i="1" u="none" strike="noStrike" dirty="0">
                <a:solidFill>
                  <a:srgbClr val="333333"/>
                </a:solidFill>
                <a:effectLst/>
                <a:latin typeface="Times New Roman" panose="02020603050405020304" pitchFamily="18" charset="0"/>
              </a:rPr>
              <a:t>{</a:t>
            </a:r>
            <a:r>
              <a:rPr lang="ru-RU" b="0" i="1" u="none" strike="noStrike" dirty="0" err="1">
                <a:solidFill>
                  <a:srgbClr val="333333"/>
                </a:solidFill>
                <a:effectLst/>
                <a:latin typeface="Times New Roman" panose="02020603050405020304" pitchFamily="18" charset="0"/>
              </a:rPr>
              <a:t>Статтю</a:t>
            </a:r>
            <a:r>
              <a:rPr lang="ru-RU" b="0" i="1" u="none" strike="noStrike" dirty="0">
                <a:solidFill>
                  <a:srgbClr val="333333"/>
                </a:solidFill>
                <a:effectLst/>
                <a:latin typeface="Times New Roman" panose="02020603050405020304" pitchFamily="18" charset="0"/>
              </a:rPr>
              <a:t> 189 </a:t>
            </a:r>
            <a:r>
              <a:rPr lang="ru-RU" b="0" i="1" u="none" strike="noStrike" dirty="0" err="1">
                <a:solidFill>
                  <a:srgbClr val="333333"/>
                </a:solidFill>
                <a:effectLst/>
                <a:latin typeface="Times New Roman" panose="02020603050405020304" pitchFamily="18" charset="0"/>
              </a:rPr>
              <a:t>виключено</a:t>
            </a:r>
            <a:r>
              <a:rPr lang="ru-RU" b="0" i="1" u="none" strike="noStrike" dirty="0">
                <a:solidFill>
                  <a:srgbClr val="333333"/>
                </a:solidFill>
                <a:effectLst/>
                <a:latin typeface="Times New Roman" panose="02020603050405020304" pitchFamily="18" charset="0"/>
              </a:rPr>
              <a:t> на </a:t>
            </a:r>
            <a:r>
              <a:rPr lang="ru-RU" b="0" i="1" u="none" strike="noStrike" dirty="0" err="1">
                <a:solidFill>
                  <a:srgbClr val="333333"/>
                </a:solidFill>
                <a:effectLst/>
                <a:latin typeface="Times New Roman" panose="02020603050405020304" pitchFamily="18" charset="0"/>
              </a:rPr>
              <a:t>підставі</a:t>
            </a:r>
            <a:r>
              <a:rPr lang="ru-RU" b="0" i="1" u="none" strike="noStrike" dirty="0">
                <a:solidFill>
                  <a:srgbClr val="333333"/>
                </a:solidFill>
                <a:effectLst/>
                <a:latin typeface="Times New Roman" panose="02020603050405020304" pitchFamily="18" charset="0"/>
              </a:rPr>
              <a:t> Закону </a:t>
            </a:r>
            <a:r>
              <a:rPr lang="ru-RU" b="0" i="1" u="sng" dirty="0">
                <a:solidFill>
                  <a:srgbClr val="000099"/>
                </a:solidFill>
                <a:effectLst/>
                <a:latin typeface="Times New Roman" panose="02020603050405020304" pitchFamily="18" charset="0"/>
                <a:hlinkClick r:id="rId3"/>
              </a:rPr>
              <a:t>№ 1423-IX </a:t>
            </a:r>
            <a:r>
              <a:rPr lang="ru-RU" b="0" i="1" u="sng" dirty="0" err="1">
                <a:solidFill>
                  <a:srgbClr val="000099"/>
                </a:solidFill>
                <a:effectLst/>
                <a:latin typeface="Times New Roman" panose="02020603050405020304" pitchFamily="18" charset="0"/>
                <a:hlinkClick r:id="rId3"/>
              </a:rPr>
              <a:t>від</a:t>
            </a:r>
            <a:r>
              <a:rPr lang="ru-RU" b="0" i="1" u="sng" dirty="0">
                <a:solidFill>
                  <a:srgbClr val="000099"/>
                </a:solidFill>
                <a:effectLst/>
                <a:latin typeface="Times New Roman" panose="02020603050405020304" pitchFamily="18" charset="0"/>
                <a:hlinkClick r:id="rId3"/>
              </a:rPr>
              <a:t> 28.04.2021</a:t>
            </a:r>
            <a:r>
              <a:rPr lang="ru-RU" b="0" i="1" u="none" strike="noStrike" dirty="0">
                <a:solidFill>
                  <a:srgbClr val="333333"/>
                </a:solidFill>
                <a:effectLst/>
                <a:latin typeface="Times New Roman" panose="02020603050405020304" pitchFamily="18" charset="0"/>
              </a:rPr>
              <a:t>}</a:t>
            </a:r>
          </a:p>
          <a:p>
            <a:r>
              <a:rPr lang="en-GB" dirty="0"/>
              <a:t>https://zakon.rada.gov.ua/laws/show/2768-14#n1768</a:t>
            </a:r>
            <a:endParaRPr lang="uk-UA" dirty="0"/>
          </a:p>
        </p:txBody>
      </p:sp>
      <p:sp>
        <p:nvSpPr>
          <p:cNvPr id="4" name="Номер слайда 3"/>
          <p:cNvSpPr>
            <a:spLocks noGrp="1"/>
          </p:cNvSpPr>
          <p:nvPr>
            <p:ph type="sldNum" sz="quarter" idx="5"/>
          </p:nvPr>
        </p:nvSpPr>
        <p:spPr/>
        <p:txBody>
          <a:bodyPr/>
          <a:lstStyle/>
          <a:p>
            <a:fld id="{7846E676-A205-4896-B5C2-EABFA65D781F}" type="slidenum">
              <a:rPr lang="uk-UA" smtClean="0"/>
              <a:t>25</a:t>
            </a:fld>
            <a:endParaRPr lang="uk-UA"/>
          </a:p>
        </p:txBody>
      </p:sp>
    </p:spTree>
    <p:extLst>
      <p:ext uri="{BB962C8B-B14F-4D97-AF65-F5344CB8AC3E}">
        <p14:creationId xmlns:p14="http://schemas.microsoft.com/office/powerpoint/2010/main" val="10502827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just"/>
            <a:r>
              <a:rPr lang="en-GB" b="0" i="0" noProof="0" dirty="0">
                <a:solidFill>
                  <a:srgbClr val="575757"/>
                </a:solidFill>
                <a:effectLst/>
                <a:latin typeface="e-Ukraine"/>
              </a:rPr>
              <a:t>https://decentralization.ua/news/16538</a:t>
            </a:r>
            <a:endParaRPr lang="uk-UA" b="0" i="0" noProof="0" dirty="0">
              <a:solidFill>
                <a:srgbClr val="575757"/>
              </a:solidFill>
              <a:effectLst/>
              <a:latin typeface="e-Ukraine"/>
            </a:endParaRPr>
          </a:p>
          <a:p>
            <a:pPr algn="just"/>
            <a:endParaRPr lang="uk-UA" b="0" i="0" noProof="0" dirty="0">
              <a:solidFill>
                <a:srgbClr val="575757"/>
              </a:solidFill>
              <a:effectLst/>
              <a:latin typeface="e-Ukraine"/>
            </a:endParaRPr>
          </a:p>
          <a:p>
            <a:pPr algn="just"/>
            <a:r>
              <a:rPr lang="uk-UA" b="0" i="0" noProof="0" dirty="0">
                <a:solidFill>
                  <a:srgbClr val="575757"/>
                </a:solidFill>
                <a:effectLst/>
                <a:latin typeface="e-Ukraine"/>
              </a:rPr>
              <a:t>Станом на кінець квітня 2023 року 24 місцеві ради отримали такі повноваження і в них призначено 41 інспектора з державного контролю за використанням та охороною земель.</a:t>
            </a:r>
          </a:p>
          <a:p>
            <a:pPr algn="just"/>
            <a:r>
              <a:rPr lang="uk-UA" b="0" i="0" noProof="0" dirty="0">
                <a:solidFill>
                  <a:srgbClr val="575757"/>
                </a:solidFill>
                <a:effectLst/>
                <a:latin typeface="e-Ukraine"/>
              </a:rPr>
              <a:t>Лідерами з отримання зазначених повноважень є Дніпропетровська та Полтавська області, в яких, відповідно, 5 та 4 місцеві ради набули у встановленому законом порядку право здійснювати державний контроль за використанням та охороною земель, в яких  призначено найбільшу кількість інспекторів – 12 та 9 відповідно.</a:t>
            </a:r>
            <a:endParaRPr lang="uk-UA" noProof="0" dirty="0"/>
          </a:p>
        </p:txBody>
      </p:sp>
      <p:sp>
        <p:nvSpPr>
          <p:cNvPr id="4" name="Номер слайда 3"/>
          <p:cNvSpPr>
            <a:spLocks noGrp="1"/>
          </p:cNvSpPr>
          <p:nvPr>
            <p:ph type="sldNum" sz="quarter" idx="5"/>
          </p:nvPr>
        </p:nvSpPr>
        <p:spPr/>
        <p:txBody>
          <a:bodyPr/>
          <a:lstStyle/>
          <a:p>
            <a:fld id="{7846E676-A205-4896-B5C2-EABFA65D781F}" type="slidenum">
              <a:rPr lang="uk-UA" smtClean="0"/>
              <a:t>10</a:t>
            </a:fld>
            <a:endParaRPr lang="uk-UA"/>
          </a:p>
        </p:txBody>
      </p:sp>
    </p:spTree>
    <p:extLst>
      <p:ext uri="{BB962C8B-B14F-4D97-AF65-F5344CB8AC3E}">
        <p14:creationId xmlns:p14="http://schemas.microsoft.com/office/powerpoint/2010/main" val="31930024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just"/>
            <a:r>
              <a:rPr lang="en-GB" b="0" i="0" noProof="0" dirty="0">
                <a:solidFill>
                  <a:srgbClr val="575757"/>
                </a:solidFill>
                <a:effectLst/>
                <a:latin typeface="e-Ukraine"/>
              </a:rPr>
              <a:t>https://decentralization.ua/news/16538</a:t>
            </a:r>
            <a:endParaRPr lang="uk-UA" b="0" i="0" noProof="0" dirty="0">
              <a:solidFill>
                <a:srgbClr val="575757"/>
              </a:solidFill>
              <a:effectLst/>
              <a:latin typeface="e-Ukraine"/>
            </a:endParaRPr>
          </a:p>
          <a:p>
            <a:pPr algn="just"/>
            <a:endParaRPr lang="uk-UA" b="0" i="0" noProof="0" dirty="0">
              <a:solidFill>
                <a:srgbClr val="575757"/>
              </a:solidFill>
              <a:effectLst/>
              <a:latin typeface="e-Ukraine"/>
            </a:endParaRPr>
          </a:p>
          <a:p>
            <a:pPr algn="just"/>
            <a:r>
              <a:rPr lang="uk-UA" b="0" i="0" noProof="0" dirty="0">
                <a:solidFill>
                  <a:srgbClr val="575757"/>
                </a:solidFill>
                <a:effectLst/>
                <a:latin typeface="e-Ukraine"/>
              </a:rPr>
              <a:t>Станом на кінець квітня 2023 року 24 місцеві ради отримали такі повноваження і в них призначено 41 інспектора з державного контролю за використанням та охороною земель.</a:t>
            </a:r>
          </a:p>
          <a:p>
            <a:pPr algn="just"/>
            <a:r>
              <a:rPr lang="uk-UA" b="0" i="0" noProof="0" dirty="0">
                <a:solidFill>
                  <a:srgbClr val="575757"/>
                </a:solidFill>
                <a:effectLst/>
                <a:latin typeface="e-Ukraine"/>
              </a:rPr>
              <a:t>Лідерами з отримання зазначених повноважень є Дніпропетровська та Полтавська області, в яких, відповідно, 5 та 4 місцеві ради набули у встановленому законом порядку право здійснювати державний контроль за використанням та охороною земель, в яких  призначено найбільшу кількість інспекторів – 12 та 9 відповідно.</a:t>
            </a:r>
            <a:endParaRPr lang="uk-UA" noProof="0" dirty="0"/>
          </a:p>
        </p:txBody>
      </p:sp>
      <p:sp>
        <p:nvSpPr>
          <p:cNvPr id="4" name="Номер слайда 3"/>
          <p:cNvSpPr>
            <a:spLocks noGrp="1"/>
          </p:cNvSpPr>
          <p:nvPr>
            <p:ph type="sldNum" sz="quarter" idx="5"/>
          </p:nvPr>
        </p:nvSpPr>
        <p:spPr/>
        <p:txBody>
          <a:bodyPr/>
          <a:lstStyle/>
          <a:p>
            <a:fld id="{7846E676-A205-4896-B5C2-EABFA65D781F}" type="slidenum">
              <a:rPr lang="uk-UA" smtClean="0"/>
              <a:t>11</a:t>
            </a:fld>
            <a:endParaRPr lang="uk-UA"/>
          </a:p>
        </p:txBody>
      </p:sp>
    </p:spTree>
    <p:extLst>
      <p:ext uri="{BB962C8B-B14F-4D97-AF65-F5344CB8AC3E}">
        <p14:creationId xmlns:p14="http://schemas.microsoft.com/office/powerpoint/2010/main" val="3433840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just"/>
            <a:r>
              <a:rPr lang="en-GB" b="0" i="0" noProof="0" dirty="0">
                <a:solidFill>
                  <a:srgbClr val="575757"/>
                </a:solidFill>
                <a:effectLst/>
                <a:latin typeface="e-Ukraine"/>
              </a:rPr>
              <a:t>https://decentralization.ua/news/16538</a:t>
            </a:r>
            <a:endParaRPr lang="uk-UA" b="0" i="0" noProof="0" dirty="0">
              <a:solidFill>
                <a:srgbClr val="575757"/>
              </a:solidFill>
              <a:effectLst/>
              <a:latin typeface="e-Ukraine"/>
            </a:endParaRPr>
          </a:p>
          <a:p>
            <a:pPr algn="just"/>
            <a:endParaRPr lang="uk-UA" b="0" i="0" noProof="0" dirty="0">
              <a:solidFill>
                <a:srgbClr val="575757"/>
              </a:solidFill>
              <a:effectLst/>
              <a:latin typeface="e-Ukraine"/>
            </a:endParaRPr>
          </a:p>
          <a:p>
            <a:pPr algn="just"/>
            <a:r>
              <a:rPr lang="uk-UA" b="0" i="0" noProof="0" dirty="0">
                <a:solidFill>
                  <a:srgbClr val="575757"/>
                </a:solidFill>
                <a:effectLst/>
                <a:latin typeface="e-Ukraine"/>
              </a:rPr>
              <a:t>Станом на кінець квітня 2023 року 24 місцеві ради отримали такі повноваження і в них призначено 41 інспектора з державного контролю за використанням та охороною земель.</a:t>
            </a:r>
          </a:p>
          <a:p>
            <a:pPr algn="just"/>
            <a:r>
              <a:rPr lang="uk-UA" b="0" i="0" noProof="0" dirty="0">
                <a:solidFill>
                  <a:srgbClr val="575757"/>
                </a:solidFill>
                <a:effectLst/>
                <a:latin typeface="e-Ukraine"/>
              </a:rPr>
              <a:t>Лідерами з отримання зазначених повноважень є Дніпропетровська та Полтавська області, в яких, відповідно, 5 та 4 місцеві ради набули у встановленому законом порядку право здійснювати державний контроль за використанням та охороною земель, в яких  призначено найбільшу кількість інспекторів – 12 та 9 відповідно.</a:t>
            </a:r>
            <a:endParaRPr lang="uk-UA" noProof="0" dirty="0"/>
          </a:p>
        </p:txBody>
      </p:sp>
      <p:sp>
        <p:nvSpPr>
          <p:cNvPr id="4" name="Номер слайда 3"/>
          <p:cNvSpPr>
            <a:spLocks noGrp="1"/>
          </p:cNvSpPr>
          <p:nvPr>
            <p:ph type="sldNum" sz="quarter" idx="5"/>
          </p:nvPr>
        </p:nvSpPr>
        <p:spPr/>
        <p:txBody>
          <a:bodyPr/>
          <a:lstStyle/>
          <a:p>
            <a:fld id="{7846E676-A205-4896-B5C2-EABFA65D781F}" type="slidenum">
              <a:rPr lang="uk-UA" smtClean="0"/>
              <a:t>12</a:t>
            </a:fld>
            <a:endParaRPr lang="uk-UA"/>
          </a:p>
        </p:txBody>
      </p:sp>
    </p:spTree>
    <p:extLst>
      <p:ext uri="{BB962C8B-B14F-4D97-AF65-F5344CB8AC3E}">
        <p14:creationId xmlns:p14="http://schemas.microsoft.com/office/powerpoint/2010/main" val="16283445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just"/>
            <a:r>
              <a:rPr lang="en-GB" b="0" i="0" noProof="0" dirty="0">
                <a:solidFill>
                  <a:srgbClr val="575757"/>
                </a:solidFill>
                <a:effectLst/>
                <a:latin typeface="e-Ukraine"/>
              </a:rPr>
              <a:t>https://decentralization.ua/news/16538</a:t>
            </a:r>
            <a:endParaRPr lang="uk-UA" b="0" i="0" noProof="0" dirty="0">
              <a:solidFill>
                <a:srgbClr val="575757"/>
              </a:solidFill>
              <a:effectLst/>
              <a:latin typeface="e-Ukraine"/>
            </a:endParaRPr>
          </a:p>
          <a:p>
            <a:pPr algn="just"/>
            <a:endParaRPr lang="uk-UA" b="0" i="0" noProof="0" dirty="0">
              <a:solidFill>
                <a:srgbClr val="575757"/>
              </a:solidFill>
              <a:effectLst/>
              <a:latin typeface="e-Ukraine"/>
            </a:endParaRPr>
          </a:p>
          <a:p>
            <a:pPr algn="just"/>
            <a:r>
              <a:rPr lang="uk-UA" b="0" i="0" noProof="0" dirty="0">
                <a:solidFill>
                  <a:srgbClr val="575757"/>
                </a:solidFill>
                <a:effectLst/>
                <a:latin typeface="e-Ukraine"/>
              </a:rPr>
              <a:t>Станом на кінець квітня 2023 року 24 місцеві ради отримали такі повноваження і в них призначено 41 інспектора з державного контролю за використанням та охороною земель.</a:t>
            </a:r>
          </a:p>
          <a:p>
            <a:pPr algn="just"/>
            <a:r>
              <a:rPr lang="uk-UA" b="0" i="0" noProof="0" dirty="0">
                <a:solidFill>
                  <a:srgbClr val="575757"/>
                </a:solidFill>
                <a:effectLst/>
                <a:latin typeface="e-Ukraine"/>
              </a:rPr>
              <a:t>Лідерами з отримання зазначених повноважень є Дніпропетровська та Полтавська області, в яких, відповідно, 5 та 4 місцеві ради набули у встановленому законом порядку право здійснювати державний контроль за використанням та охороною земель, в яких  призначено найбільшу кількість інспекторів – 12 та 9 відповідно.</a:t>
            </a:r>
            <a:endParaRPr lang="uk-UA" noProof="0" dirty="0"/>
          </a:p>
        </p:txBody>
      </p:sp>
      <p:sp>
        <p:nvSpPr>
          <p:cNvPr id="4" name="Номер слайда 3"/>
          <p:cNvSpPr>
            <a:spLocks noGrp="1"/>
          </p:cNvSpPr>
          <p:nvPr>
            <p:ph type="sldNum" sz="quarter" idx="5"/>
          </p:nvPr>
        </p:nvSpPr>
        <p:spPr/>
        <p:txBody>
          <a:bodyPr/>
          <a:lstStyle/>
          <a:p>
            <a:fld id="{7846E676-A205-4896-B5C2-EABFA65D781F}" type="slidenum">
              <a:rPr lang="uk-UA" smtClean="0"/>
              <a:t>13</a:t>
            </a:fld>
            <a:endParaRPr lang="uk-UA"/>
          </a:p>
        </p:txBody>
      </p:sp>
    </p:spTree>
    <p:extLst>
      <p:ext uri="{BB962C8B-B14F-4D97-AF65-F5344CB8AC3E}">
        <p14:creationId xmlns:p14="http://schemas.microsoft.com/office/powerpoint/2010/main" val="14405626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just"/>
            <a:r>
              <a:rPr lang="en-GB" b="0" i="0" noProof="0" dirty="0">
                <a:solidFill>
                  <a:srgbClr val="575757"/>
                </a:solidFill>
                <a:effectLst/>
                <a:latin typeface="e-Ukraine"/>
              </a:rPr>
              <a:t>https://decentralization.ua/news/16538</a:t>
            </a:r>
            <a:endParaRPr lang="uk-UA" b="0" i="0" noProof="0" dirty="0">
              <a:solidFill>
                <a:srgbClr val="575757"/>
              </a:solidFill>
              <a:effectLst/>
              <a:latin typeface="e-Ukraine"/>
            </a:endParaRPr>
          </a:p>
          <a:p>
            <a:pPr algn="just"/>
            <a:endParaRPr lang="uk-UA" b="0" i="0" noProof="0" dirty="0">
              <a:solidFill>
                <a:srgbClr val="575757"/>
              </a:solidFill>
              <a:effectLst/>
              <a:latin typeface="e-Ukraine"/>
            </a:endParaRPr>
          </a:p>
          <a:p>
            <a:pPr algn="just"/>
            <a:r>
              <a:rPr lang="uk-UA" b="0" i="0" noProof="0" dirty="0">
                <a:solidFill>
                  <a:srgbClr val="575757"/>
                </a:solidFill>
                <a:effectLst/>
                <a:latin typeface="e-Ukraine"/>
              </a:rPr>
              <a:t>Станом на кінець квітня 2023 року 24 місцеві ради отримали такі повноваження і в них призначено 41 інспектора з державного контролю за використанням та охороною земель.</a:t>
            </a:r>
          </a:p>
          <a:p>
            <a:pPr algn="just"/>
            <a:r>
              <a:rPr lang="uk-UA" b="0" i="0" noProof="0" dirty="0">
                <a:solidFill>
                  <a:srgbClr val="575757"/>
                </a:solidFill>
                <a:effectLst/>
                <a:latin typeface="e-Ukraine"/>
              </a:rPr>
              <a:t>Лідерами з отримання зазначених повноважень є Дніпропетровська та Полтавська області, в яких, відповідно, 5 та 4 місцеві ради набули у встановленому законом порядку право здійснювати державний контроль за використанням та охороною земель, в яких  призначено найбільшу кількість інспекторів – 12 та 9 відповідно.</a:t>
            </a:r>
            <a:endParaRPr lang="uk-UA" noProof="0" dirty="0"/>
          </a:p>
        </p:txBody>
      </p:sp>
      <p:sp>
        <p:nvSpPr>
          <p:cNvPr id="4" name="Номер слайда 3"/>
          <p:cNvSpPr>
            <a:spLocks noGrp="1"/>
          </p:cNvSpPr>
          <p:nvPr>
            <p:ph type="sldNum" sz="quarter" idx="5"/>
          </p:nvPr>
        </p:nvSpPr>
        <p:spPr/>
        <p:txBody>
          <a:bodyPr/>
          <a:lstStyle/>
          <a:p>
            <a:fld id="{7846E676-A205-4896-B5C2-EABFA65D781F}" type="slidenum">
              <a:rPr lang="uk-UA" smtClean="0"/>
              <a:t>14</a:t>
            </a:fld>
            <a:endParaRPr lang="uk-UA"/>
          </a:p>
        </p:txBody>
      </p:sp>
    </p:spTree>
    <p:extLst>
      <p:ext uri="{BB962C8B-B14F-4D97-AF65-F5344CB8AC3E}">
        <p14:creationId xmlns:p14="http://schemas.microsoft.com/office/powerpoint/2010/main" val="39404519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just"/>
            <a:r>
              <a:rPr lang="en-GB" b="0" i="0" noProof="0" dirty="0">
                <a:solidFill>
                  <a:srgbClr val="575757"/>
                </a:solidFill>
                <a:effectLst/>
                <a:latin typeface="e-Ukraine"/>
              </a:rPr>
              <a:t>https://decentralization.ua/news/16538</a:t>
            </a:r>
            <a:endParaRPr lang="uk-UA" b="0" i="0" noProof="0" dirty="0">
              <a:solidFill>
                <a:srgbClr val="575757"/>
              </a:solidFill>
              <a:effectLst/>
              <a:latin typeface="e-Ukraine"/>
            </a:endParaRPr>
          </a:p>
          <a:p>
            <a:pPr algn="just"/>
            <a:endParaRPr lang="uk-UA" b="0" i="0" noProof="0" dirty="0">
              <a:solidFill>
                <a:srgbClr val="575757"/>
              </a:solidFill>
              <a:effectLst/>
              <a:latin typeface="e-Ukraine"/>
            </a:endParaRPr>
          </a:p>
          <a:p>
            <a:pPr algn="just"/>
            <a:r>
              <a:rPr lang="uk-UA" b="0" i="0" noProof="0" dirty="0">
                <a:solidFill>
                  <a:srgbClr val="575757"/>
                </a:solidFill>
                <a:effectLst/>
                <a:latin typeface="e-Ukraine"/>
              </a:rPr>
              <a:t>Станом на кінець квітня 2023 року 24 місцеві ради отримали такі повноваження і в них призначено 41 інспектора з державного контролю за використанням та охороною земель.</a:t>
            </a:r>
          </a:p>
          <a:p>
            <a:pPr algn="just"/>
            <a:r>
              <a:rPr lang="uk-UA" b="0" i="0" noProof="0" dirty="0">
                <a:solidFill>
                  <a:srgbClr val="575757"/>
                </a:solidFill>
                <a:effectLst/>
                <a:latin typeface="e-Ukraine"/>
              </a:rPr>
              <a:t>Лідерами з отримання зазначених повноважень є Дніпропетровська та Полтавська області, в яких, відповідно, 5 та 4 місцеві ради набули у встановленому законом порядку право здійснювати державний контроль за використанням та охороною земель, в яких  призначено найбільшу кількість інспекторів – 12 та 9 відповідно.</a:t>
            </a:r>
            <a:endParaRPr lang="uk-UA" noProof="0" dirty="0"/>
          </a:p>
        </p:txBody>
      </p:sp>
      <p:sp>
        <p:nvSpPr>
          <p:cNvPr id="4" name="Номер слайда 3"/>
          <p:cNvSpPr>
            <a:spLocks noGrp="1"/>
          </p:cNvSpPr>
          <p:nvPr>
            <p:ph type="sldNum" sz="quarter" idx="5"/>
          </p:nvPr>
        </p:nvSpPr>
        <p:spPr/>
        <p:txBody>
          <a:bodyPr/>
          <a:lstStyle/>
          <a:p>
            <a:fld id="{7846E676-A205-4896-B5C2-EABFA65D781F}" type="slidenum">
              <a:rPr lang="uk-UA" smtClean="0"/>
              <a:t>15</a:t>
            </a:fld>
            <a:endParaRPr lang="uk-UA"/>
          </a:p>
        </p:txBody>
      </p:sp>
    </p:spTree>
    <p:extLst>
      <p:ext uri="{BB962C8B-B14F-4D97-AF65-F5344CB8AC3E}">
        <p14:creationId xmlns:p14="http://schemas.microsoft.com/office/powerpoint/2010/main" val="12411316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just"/>
            <a:r>
              <a:rPr lang="en-GB" b="0" i="0" noProof="0" dirty="0">
                <a:solidFill>
                  <a:srgbClr val="575757"/>
                </a:solidFill>
                <a:effectLst/>
                <a:latin typeface="e-Ukraine"/>
              </a:rPr>
              <a:t>https://decentralization.ua/news/16538</a:t>
            </a:r>
            <a:endParaRPr lang="uk-UA" b="0" i="0" noProof="0" dirty="0">
              <a:solidFill>
                <a:srgbClr val="575757"/>
              </a:solidFill>
              <a:effectLst/>
              <a:latin typeface="e-Ukraine"/>
            </a:endParaRPr>
          </a:p>
          <a:p>
            <a:pPr algn="just"/>
            <a:endParaRPr lang="uk-UA" b="0" i="0" noProof="0" dirty="0">
              <a:solidFill>
                <a:srgbClr val="575757"/>
              </a:solidFill>
              <a:effectLst/>
              <a:latin typeface="e-Ukraine"/>
            </a:endParaRPr>
          </a:p>
          <a:p>
            <a:pPr algn="just"/>
            <a:r>
              <a:rPr lang="uk-UA" b="0" i="0" noProof="0" dirty="0">
                <a:solidFill>
                  <a:srgbClr val="575757"/>
                </a:solidFill>
                <a:effectLst/>
                <a:latin typeface="e-Ukraine"/>
              </a:rPr>
              <a:t>Станом на кінець квітня 2023 року 24 місцеві ради отримали такі повноваження і в них призначено 41 інспектора з державного контролю за використанням та охороною земель.</a:t>
            </a:r>
          </a:p>
          <a:p>
            <a:pPr algn="just"/>
            <a:r>
              <a:rPr lang="uk-UA" b="0" i="0" noProof="0" dirty="0">
                <a:solidFill>
                  <a:srgbClr val="575757"/>
                </a:solidFill>
                <a:effectLst/>
                <a:latin typeface="e-Ukraine"/>
              </a:rPr>
              <a:t>Лідерами з отримання зазначених повноважень є Дніпропетровська та Полтавська області, в яких, відповідно, 5 та 4 місцеві ради набули у встановленому законом порядку право здійснювати державний контроль за використанням та охороною земель, в яких  призначено найбільшу кількість інспекторів – 12 та 9 відповідно.</a:t>
            </a:r>
            <a:endParaRPr lang="uk-UA" noProof="0" dirty="0"/>
          </a:p>
        </p:txBody>
      </p:sp>
      <p:sp>
        <p:nvSpPr>
          <p:cNvPr id="4" name="Номер слайда 3"/>
          <p:cNvSpPr>
            <a:spLocks noGrp="1"/>
          </p:cNvSpPr>
          <p:nvPr>
            <p:ph type="sldNum" sz="quarter" idx="5"/>
          </p:nvPr>
        </p:nvSpPr>
        <p:spPr/>
        <p:txBody>
          <a:bodyPr/>
          <a:lstStyle/>
          <a:p>
            <a:fld id="{7846E676-A205-4896-B5C2-EABFA65D781F}" type="slidenum">
              <a:rPr lang="uk-UA" smtClean="0"/>
              <a:t>16</a:t>
            </a:fld>
            <a:endParaRPr lang="uk-UA"/>
          </a:p>
        </p:txBody>
      </p:sp>
    </p:spTree>
    <p:extLst>
      <p:ext uri="{BB962C8B-B14F-4D97-AF65-F5344CB8AC3E}">
        <p14:creationId xmlns:p14="http://schemas.microsoft.com/office/powerpoint/2010/main" val="14125786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just"/>
            <a:r>
              <a:rPr lang="en-GB" b="0" i="0" noProof="0" dirty="0">
                <a:solidFill>
                  <a:srgbClr val="575757"/>
                </a:solidFill>
                <a:effectLst/>
                <a:latin typeface="e-Ukraine"/>
              </a:rPr>
              <a:t>https://decentralization.ua/news/16538</a:t>
            </a:r>
            <a:endParaRPr lang="uk-UA" b="0" i="0" noProof="0" dirty="0">
              <a:solidFill>
                <a:srgbClr val="575757"/>
              </a:solidFill>
              <a:effectLst/>
              <a:latin typeface="e-Ukraine"/>
            </a:endParaRPr>
          </a:p>
          <a:p>
            <a:pPr algn="just"/>
            <a:endParaRPr lang="uk-UA" b="0" i="0" noProof="0" dirty="0">
              <a:solidFill>
                <a:srgbClr val="575757"/>
              </a:solidFill>
              <a:effectLst/>
              <a:latin typeface="e-Ukraine"/>
            </a:endParaRPr>
          </a:p>
          <a:p>
            <a:pPr algn="just"/>
            <a:r>
              <a:rPr lang="uk-UA" b="0" i="0" noProof="0" dirty="0">
                <a:solidFill>
                  <a:srgbClr val="575757"/>
                </a:solidFill>
                <a:effectLst/>
                <a:latin typeface="e-Ukraine"/>
              </a:rPr>
              <a:t>Станом на кінець квітня 2023 року 24 місцеві ради отримали такі повноваження і в них призначено 41 інспектора з державного контролю за використанням та охороною земель.</a:t>
            </a:r>
          </a:p>
          <a:p>
            <a:pPr algn="just"/>
            <a:r>
              <a:rPr lang="uk-UA" b="0" i="0" noProof="0" dirty="0">
                <a:solidFill>
                  <a:srgbClr val="575757"/>
                </a:solidFill>
                <a:effectLst/>
                <a:latin typeface="e-Ukraine"/>
              </a:rPr>
              <a:t>Лідерами з отримання зазначених повноважень є Дніпропетровська та Полтавська області, в яких, відповідно, 5 та 4 місцеві ради набули у встановленому законом порядку право здійснювати державний контроль за використанням та охороною земель, в яких  призначено найбільшу кількість інспекторів – 12 та 9 відповідно.</a:t>
            </a:r>
            <a:endParaRPr lang="uk-UA" noProof="0" dirty="0"/>
          </a:p>
        </p:txBody>
      </p:sp>
      <p:sp>
        <p:nvSpPr>
          <p:cNvPr id="4" name="Номер слайда 3"/>
          <p:cNvSpPr>
            <a:spLocks noGrp="1"/>
          </p:cNvSpPr>
          <p:nvPr>
            <p:ph type="sldNum" sz="quarter" idx="5"/>
          </p:nvPr>
        </p:nvSpPr>
        <p:spPr/>
        <p:txBody>
          <a:bodyPr/>
          <a:lstStyle/>
          <a:p>
            <a:fld id="{7846E676-A205-4896-B5C2-EABFA65D781F}" type="slidenum">
              <a:rPr lang="uk-UA" smtClean="0"/>
              <a:t>17</a:t>
            </a:fld>
            <a:endParaRPr lang="uk-UA"/>
          </a:p>
        </p:txBody>
      </p:sp>
    </p:spTree>
    <p:extLst>
      <p:ext uri="{BB962C8B-B14F-4D97-AF65-F5344CB8AC3E}">
        <p14:creationId xmlns:p14="http://schemas.microsoft.com/office/powerpoint/2010/main" val="15403835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9AB3A824-1A51-4B26-AD58-A6D8E14F6C04}" type="datetimeFigureOut">
              <a:rPr lang="en-US" smtClean="0"/>
              <a:t>3/27/2024</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884520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D857E33E-8B18-4087-B112-809917729534}" type="datetimeFigureOut">
              <a:rPr lang="en-US" smtClean="0"/>
              <a:t>3/27/2024</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163191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D3FFE419-2371-464F-8239-3959401C3561}" type="datetimeFigureOut">
              <a:rPr lang="en-US" smtClean="0"/>
              <a:t>3/27/2024</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07370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97D162C4-EDD9-4389-A98B-B87ECEA2A816}" type="datetimeFigureOut">
              <a:rPr lang="en-US" smtClean="0"/>
              <a:t>3/27/2024</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548758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3E5059C3-6A89-4494-99FF-5A4D6FFD50EB}" type="datetimeFigureOut">
              <a:rPr lang="en-US" smtClean="0"/>
              <a:t>3/27/2024</a:t>
            </a:fld>
            <a:endParaRPr lang="en-US" dirty="0"/>
          </a:p>
        </p:txBody>
      </p:sp>
      <p:sp>
        <p:nvSpPr>
          <p:cNvPr id="5" name="Footer Placeholder 4"/>
          <p:cNvSpPr>
            <a:spLocks noGrp="1"/>
          </p:cNvSpPr>
          <p:nvPr>
            <p:ph type="ftr" sz="quarter" idx="11"/>
          </p:nvPr>
        </p:nvSpPr>
        <p:spPr/>
        <p:txBody>
          <a:bodyPr/>
          <a:lstStyle/>
          <a:p>
            <a:r>
              <a:rPr lang="en-US"/>
              <a:t>
              </a:t>
            </a:r>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668377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CA954B2F-12DE-47F5-8894-472B206D2E1E}" type="datetimeFigureOut">
              <a:rPr lang="en-US" smtClean="0"/>
              <a:t>3/27/2024</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419819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3F30E46F-7819-4ACF-B48B-48222C2ACC88}" type="datetimeFigureOut">
              <a:rPr lang="en-US" smtClean="0"/>
              <a:t>3/27/2024</a:t>
            </a:fld>
            <a:endParaRPr lang="en-US" dirty="0"/>
          </a:p>
        </p:txBody>
      </p:sp>
      <p:sp>
        <p:nvSpPr>
          <p:cNvPr id="8" name="Footer Placeholder 7"/>
          <p:cNvSpPr>
            <a:spLocks noGrp="1"/>
          </p:cNvSpPr>
          <p:nvPr>
            <p:ph type="ftr" sz="quarter" idx="11"/>
          </p:nvPr>
        </p:nvSpPr>
        <p:spPr/>
        <p:txBody>
          <a:bodyPr/>
          <a:lstStyle/>
          <a:p>
            <a:r>
              <a:rPr lang="en-US"/>
              <a:t>
              </a:t>
            </a:r>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2681829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1FAF3416-4057-4DAA-829D-4CA07428D088}" type="datetimeFigureOut">
              <a:rPr lang="en-US" smtClean="0"/>
              <a:t>3/27/2024</a:t>
            </a:fld>
            <a:endParaRPr lang="en-US" dirty="0"/>
          </a:p>
        </p:txBody>
      </p:sp>
      <p:sp>
        <p:nvSpPr>
          <p:cNvPr id="4" name="Footer Placeholder 3"/>
          <p:cNvSpPr>
            <a:spLocks noGrp="1"/>
          </p:cNvSpPr>
          <p:nvPr>
            <p:ph type="ftr" sz="quarter" idx="11"/>
          </p:nvPr>
        </p:nvSpPr>
        <p:spPr/>
        <p:txBody>
          <a:bodyPr/>
          <a:lstStyle/>
          <a:p>
            <a:r>
              <a:rPr lang="en-US"/>
              <a:t>
              </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637438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1D9284-D300-4297-87F7-E791DCC15DB1}" type="datetimeFigureOut">
              <a:rPr lang="en-US" smtClean="0"/>
              <a:t>3/27/2024</a:t>
            </a:fld>
            <a:endParaRPr lang="en-US" dirty="0"/>
          </a:p>
        </p:txBody>
      </p:sp>
      <p:sp>
        <p:nvSpPr>
          <p:cNvPr id="3" name="Footer Placeholder 2"/>
          <p:cNvSpPr>
            <a:spLocks noGrp="1"/>
          </p:cNvSpPr>
          <p:nvPr>
            <p:ph type="ftr" sz="quarter" idx="11"/>
          </p:nvPr>
        </p:nvSpPr>
        <p:spPr/>
        <p:txBody>
          <a:bodyPr/>
          <a:lstStyle/>
          <a:p>
            <a:r>
              <a:rPr lang="en-US"/>
              <a:t>
              </a:t>
            </a:r>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85355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37D525BB-DA17-4BA0-B3C8-3AC3ABC827E6}" type="datetimeFigureOut">
              <a:rPr lang="en-US" smtClean="0"/>
              <a:t>3/27/2024</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09561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B16C4C9A-3960-41CF-A4E9-2A8FB932454B}" type="datetimeFigureOut">
              <a:rPr lang="en-US" smtClean="0"/>
              <a:t>3/27/2024</a:t>
            </a:fld>
            <a:endParaRPr lang="en-US" dirty="0"/>
          </a:p>
        </p:txBody>
      </p:sp>
      <p:sp>
        <p:nvSpPr>
          <p:cNvPr id="6" name="Footer Placeholder 5"/>
          <p:cNvSpPr>
            <a:spLocks noGrp="1"/>
          </p:cNvSpPr>
          <p:nvPr>
            <p:ph type="ftr" sz="quarter" idx="11"/>
          </p:nvPr>
        </p:nvSpPr>
        <p:spPr/>
        <p:txBody>
          <a:bodyPr/>
          <a:lstStyle/>
          <a:p>
            <a:r>
              <a:rPr lang="en-US"/>
              <a:t>
              </a:t>
            </a:r>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978644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BC1C18-307B-4F68-A007-B5B542270E8D}" type="datetimeFigureOut">
              <a:rPr lang="en-US" smtClean="0"/>
              <a:t>3/27/2024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
              </a:t>
            </a:r>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723828148"/>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hyperlink" Target="https://zakon.rada.gov.ua/laws/show/z1787-23#Text" TargetMode="External"/><Relationship Id="rId3" Type="http://schemas.openxmlformats.org/officeDocument/2006/relationships/hyperlink" Target="https://zakon.rada.gov.ua/laws/show/2768-14#Text" TargetMode="External"/><Relationship Id="rId7" Type="http://schemas.openxmlformats.org/officeDocument/2006/relationships/hyperlink" Target="https://zakon.rada.gov.ua/laws/show/801-2018-%D0%BF#top"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hyperlink" Target="https://zakon.rada.gov.ua/laws/show/877-16#Text" TargetMode="External"/><Relationship Id="rId5" Type="http://schemas.openxmlformats.org/officeDocument/2006/relationships/hyperlink" Target="https://zakon.rada.gov.ua/laws/show/1423-20#Text" TargetMode="External"/><Relationship Id="rId4" Type="http://schemas.openxmlformats.org/officeDocument/2006/relationships/hyperlink" Target="https://zakon.rada.gov.ua/laws/show/963-15#Text" TargetMode="External"/><Relationship Id="rId9" Type="http://schemas.openxmlformats.org/officeDocument/2006/relationships/hyperlink" Target="https://auc.org.ua/sites/default/files/library/met_rek_derzh_kontr_zemelw.pdf"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8124E73-99A3-47FD-9BC3-DCB190814CF5}"/>
              </a:ext>
            </a:extLst>
          </p:cNvPr>
          <p:cNvSpPr>
            <a:spLocks noGrp="1"/>
          </p:cNvSpPr>
          <p:nvPr>
            <p:ph type="ctrTitle"/>
          </p:nvPr>
        </p:nvSpPr>
        <p:spPr>
          <a:xfrm>
            <a:off x="670560" y="1528095"/>
            <a:ext cx="10850880" cy="3988786"/>
          </a:xfrm>
        </p:spPr>
        <p:txBody>
          <a:bodyPr>
            <a:noAutofit/>
          </a:bodyPr>
          <a:lstStyle/>
          <a:p>
            <a:pPr algn="ctr"/>
            <a:r>
              <a:rPr lang="uk-UA" sz="4400" b="1" dirty="0"/>
              <a:t>Критерії, за якими оцінюється ступінь ризику від провадження господарської діяльності, пов’язаної з використанням та охороною земель, і визначається періодичність здійснення планових заходів державного нагляду (контролю)</a:t>
            </a:r>
          </a:p>
        </p:txBody>
      </p:sp>
      <p:sp>
        <p:nvSpPr>
          <p:cNvPr id="3" name="Подзаголовок 2">
            <a:extLst>
              <a:ext uri="{FF2B5EF4-FFF2-40B4-BE49-F238E27FC236}">
                <a16:creationId xmlns:a16="http://schemas.microsoft.com/office/drawing/2014/main" id="{917457D7-F28C-49B1-AB30-0C61A49199B0}"/>
              </a:ext>
            </a:extLst>
          </p:cNvPr>
          <p:cNvSpPr>
            <a:spLocks noGrp="1"/>
          </p:cNvSpPr>
          <p:nvPr>
            <p:ph type="subTitle" idx="1"/>
          </p:nvPr>
        </p:nvSpPr>
        <p:spPr>
          <a:xfrm>
            <a:off x="3294233" y="581096"/>
            <a:ext cx="5357600" cy="1160213"/>
          </a:xfrm>
        </p:spPr>
        <p:txBody>
          <a:bodyPr>
            <a:normAutofit/>
          </a:bodyPr>
          <a:lstStyle/>
          <a:p>
            <a:r>
              <a:rPr lang="uk-UA" sz="3600" b="1" dirty="0"/>
              <a:t>Лекція 5</a:t>
            </a:r>
          </a:p>
        </p:txBody>
      </p:sp>
    </p:spTree>
    <p:extLst>
      <p:ext uri="{BB962C8B-B14F-4D97-AF65-F5344CB8AC3E}">
        <p14:creationId xmlns:p14="http://schemas.microsoft.com/office/powerpoint/2010/main" val="1358775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a:xfrm>
            <a:off x="838200" y="151765"/>
            <a:ext cx="10515600" cy="1325563"/>
          </a:xfrm>
        </p:spPr>
        <p:txBody>
          <a:bodyPr>
            <a:noAutofit/>
          </a:bodyPr>
          <a:lstStyle/>
          <a:p>
            <a:pPr algn="ctr"/>
            <a:r>
              <a:rPr lang="uk-UA" sz="2800" dirty="0"/>
              <a:t>Вичерпний перелік критеріїв, за якими оцінюється ступінь ризику від провадження господарської діяльності, пов’язаної з використанням та охороною земель, їх показники та кількість балів за кожним показником (2)</a:t>
            </a:r>
          </a:p>
        </p:txBody>
      </p:sp>
      <p:graphicFrame>
        <p:nvGraphicFramePr>
          <p:cNvPr id="3" name="Таблица 2">
            <a:extLst>
              <a:ext uri="{FF2B5EF4-FFF2-40B4-BE49-F238E27FC236}">
                <a16:creationId xmlns:a16="http://schemas.microsoft.com/office/drawing/2014/main" id="{2B3F3166-4451-46F9-B24A-73F99ADDDC34}"/>
              </a:ext>
            </a:extLst>
          </p:cNvPr>
          <p:cNvGraphicFramePr>
            <a:graphicFrameLocks noGrp="1"/>
          </p:cNvGraphicFramePr>
          <p:nvPr>
            <p:extLst>
              <p:ext uri="{D42A27DB-BD31-4B8C-83A1-F6EECF244321}">
                <p14:modId xmlns:p14="http://schemas.microsoft.com/office/powerpoint/2010/main" val="3139606631"/>
              </p:ext>
            </p:extLst>
          </p:nvPr>
        </p:nvGraphicFramePr>
        <p:xfrm>
          <a:off x="434899" y="1683833"/>
          <a:ext cx="11262730" cy="5081489"/>
        </p:xfrm>
        <a:graphic>
          <a:graphicData uri="http://schemas.openxmlformats.org/drawingml/2006/table">
            <a:tbl>
              <a:tblPr firstRow="1" firstCol="1" bandRow="1">
                <a:tableStyleId>{93296810-A885-4BE3-A3E7-6D5BEEA58F35}</a:tableStyleId>
              </a:tblPr>
              <a:tblGrid>
                <a:gridCol w="3736606">
                  <a:extLst>
                    <a:ext uri="{9D8B030D-6E8A-4147-A177-3AD203B41FA5}">
                      <a16:colId xmlns:a16="http://schemas.microsoft.com/office/drawing/2014/main" val="198013255"/>
                    </a:ext>
                  </a:extLst>
                </a:gridCol>
                <a:gridCol w="6355246">
                  <a:extLst>
                    <a:ext uri="{9D8B030D-6E8A-4147-A177-3AD203B41FA5}">
                      <a16:colId xmlns:a16="http://schemas.microsoft.com/office/drawing/2014/main" val="511341566"/>
                    </a:ext>
                  </a:extLst>
                </a:gridCol>
                <a:gridCol w="1170878">
                  <a:extLst>
                    <a:ext uri="{9D8B030D-6E8A-4147-A177-3AD203B41FA5}">
                      <a16:colId xmlns:a16="http://schemas.microsoft.com/office/drawing/2014/main" val="3244954563"/>
                    </a:ext>
                  </a:extLst>
                </a:gridCol>
              </a:tblGrid>
              <a:tr h="2155409">
                <a:tc>
                  <a:txBody>
                    <a:bodyPr/>
                    <a:lstStyle/>
                    <a:p>
                      <a:pPr algn="ctr">
                        <a:spcBef>
                          <a:spcPts val="600"/>
                        </a:spcBef>
                      </a:pPr>
                      <a:r>
                        <a:rPr lang="uk-UA" sz="2000">
                          <a:effectLst/>
                        </a:rPr>
                        <a:t>Критерії, за якими оцінюється ступінь ризику від провадження господарської діяльності та визначається періодичність здійснення планових заходів державного нагляду (контролю)</a:t>
                      </a:r>
                      <a:endParaRPr lang="ru-RU" sz="2000">
                        <a:effectLst/>
                        <a:latin typeface="Antiqua"/>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Bef>
                          <a:spcPts val="600"/>
                        </a:spcBef>
                      </a:pPr>
                      <a:r>
                        <a:rPr lang="uk-UA" sz="2000" dirty="0">
                          <a:effectLst/>
                        </a:rPr>
                        <a:t>Показники критеріїв</a:t>
                      </a:r>
                      <a:endParaRPr lang="ru-RU" sz="2000" dirty="0">
                        <a:effectLst/>
                        <a:latin typeface="Antiqua"/>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Bef>
                          <a:spcPts val="600"/>
                        </a:spcBef>
                      </a:pPr>
                      <a:r>
                        <a:rPr lang="uk-UA" sz="2000">
                          <a:effectLst/>
                        </a:rPr>
                        <a:t>Кількість балів</a:t>
                      </a:r>
                      <a:endParaRPr lang="ru-RU" sz="2000">
                        <a:effectLst/>
                        <a:latin typeface="Antiqua"/>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646293200"/>
                  </a:ext>
                </a:extLst>
              </a:tr>
              <a:tr h="238916">
                <a:tc rowSpan="10">
                  <a:txBody>
                    <a:bodyPr/>
                    <a:lstStyle/>
                    <a:p>
                      <a:pPr>
                        <a:spcBef>
                          <a:spcPts val="600"/>
                        </a:spcBef>
                      </a:pPr>
                      <a:r>
                        <a:rPr lang="uk-UA" sz="2000" dirty="0">
                          <a:solidFill>
                            <a:schemeClr val="tx1"/>
                          </a:solidFill>
                          <a:effectLst/>
                          <a:latin typeface="Antiqua"/>
                          <a:ea typeface="Times New Roman" panose="02020603050405020304" pitchFamily="18" charset="0"/>
                          <a:cs typeface="Times New Roman" panose="02020603050405020304" pitchFamily="18" charset="0"/>
                        </a:rPr>
                        <a:t>2. Категорія землі за її основним цільовим призначенням</a:t>
                      </a:r>
                      <a:endParaRPr lang="ru-RU" sz="2000" dirty="0">
                        <a:solidFill>
                          <a:schemeClr val="tx1"/>
                        </a:solidFill>
                        <a:effectLst/>
                        <a:latin typeface="Antiqua"/>
                        <a:ea typeface="Times New Roman" panose="02020603050405020304" pitchFamily="18" charset="0"/>
                        <a:cs typeface="Times New Roman" panose="02020603050405020304" pitchFamily="18" charset="0"/>
                      </a:endParaRPr>
                    </a:p>
                  </a:txBody>
                  <a:tcPr marL="68580" marR="68580" marT="0" marB="0"/>
                </a:tc>
                <a:tc>
                  <a:txBody>
                    <a:bodyPr/>
                    <a:lstStyle/>
                    <a:p>
                      <a:pPr marL="85090">
                        <a:spcBef>
                          <a:spcPts val="600"/>
                        </a:spcBef>
                      </a:pPr>
                      <a:r>
                        <a:rPr lang="uk-UA" sz="1600" dirty="0">
                          <a:solidFill>
                            <a:srgbClr val="000000"/>
                          </a:solidFill>
                          <a:effectLst/>
                          <a:latin typeface="Antiqua"/>
                          <a:ea typeface="Times New Roman" panose="02020603050405020304" pitchFamily="18" charset="0"/>
                          <a:cs typeface="Times New Roman" panose="02020603050405020304" pitchFamily="18" charset="0"/>
                        </a:rPr>
                        <a:t>землі сільськогосподарського призначення</a:t>
                      </a:r>
                      <a:endParaRPr lang="ru-RU" sz="1600" dirty="0">
                        <a:effectLst/>
                        <a:latin typeface="Antiqua"/>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pPr>
                      <a:r>
                        <a:rPr lang="uk-UA" sz="1600">
                          <a:effectLst/>
                          <a:latin typeface="Antiqua"/>
                          <a:ea typeface="Times New Roman" panose="02020603050405020304" pitchFamily="18" charset="0"/>
                          <a:cs typeface="Times New Roman" panose="02020603050405020304" pitchFamily="18" charset="0"/>
                        </a:rPr>
                        <a:t>1</a:t>
                      </a:r>
                      <a:endParaRPr lang="ru-RU" sz="1600">
                        <a:effectLst/>
                        <a:latin typeface="Antiqua"/>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275734644"/>
                  </a:ext>
                </a:extLst>
              </a:tr>
              <a:tr h="238916">
                <a:tc vMerge="1">
                  <a:txBody>
                    <a:bodyPr/>
                    <a:lstStyle/>
                    <a:p>
                      <a:endParaRPr lang="uk-UA"/>
                    </a:p>
                  </a:txBody>
                  <a:tcPr/>
                </a:tc>
                <a:tc>
                  <a:txBody>
                    <a:bodyPr/>
                    <a:lstStyle/>
                    <a:p>
                      <a:pPr marL="85090">
                        <a:spcBef>
                          <a:spcPts val="600"/>
                        </a:spcBef>
                      </a:pPr>
                      <a:r>
                        <a:rPr lang="uk-UA" sz="1600" dirty="0">
                          <a:solidFill>
                            <a:srgbClr val="000000"/>
                          </a:solidFill>
                          <a:effectLst/>
                          <a:latin typeface="Antiqua"/>
                          <a:ea typeface="Times New Roman" panose="02020603050405020304" pitchFamily="18" charset="0"/>
                          <a:cs typeface="Times New Roman" panose="02020603050405020304" pitchFamily="18" charset="0"/>
                        </a:rPr>
                        <a:t>землі сільськогосподарського призначення (особливо цінні)</a:t>
                      </a:r>
                      <a:endParaRPr lang="ru-RU" sz="1600" dirty="0">
                        <a:effectLst/>
                        <a:latin typeface="Antiqua"/>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pPr>
                      <a:r>
                        <a:rPr lang="uk-UA" sz="1600">
                          <a:effectLst/>
                          <a:latin typeface="Antiqua"/>
                          <a:ea typeface="Times New Roman" panose="02020603050405020304" pitchFamily="18" charset="0"/>
                          <a:cs typeface="Times New Roman" panose="02020603050405020304" pitchFamily="18" charset="0"/>
                        </a:rPr>
                        <a:t>11</a:t>
                      </a:r>
                      <a:endParaRPr lang="ru-RU" sz="1600">
                        <a:effectLst/>
                        <a:latin typeface="Antiqua"/>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474229637"/>
                  </a:ext>
                </a:extLst>
              </a:tr>
              <a:tr h="238916">
                <a:tc vMerge="1">
                  <a:txBody>
                    <a:bodyPr/>
                    <a:lstStyle/>
                    <a:p>
                      <a:endParaRPr lang="uk-UA"/>
                    </a:p>
                  </a:txBody>
                  <a:tcPr/>
                </a:tc>
                <a:tc>
                  <a:txBody>
                    <a:bodyPr/>
                    <a:lstStyle/>
                    <a:p>
                      <a:pPr marL="85090">
                        <a:spcBef>
                          <a:spcPts val="600"/>
                        </a:spcBef>
                      </a:pPr>
                      <a:r>
                        <a:rPr lang="uk-UA" sz="1600" dirty="0">
                          <a:solidFill>
                            <a:srgbClr val="000000"/>
                          </a:solidFill>
                          <a:effectLst/>
                          <a:latin typeface="Antiqua"/>
                          <a:ea typeface="Times New Roman" panose="02020603050405020304" pitchFamily="18" charset="0"/>
                          <a:cs typeface="Times New Roman" panose="02020603050405020304" pitchFamily="18" charset="0"/>
                        </a:rPr>
                        <a:t>землі житлової та громадської забудови</a:t>
                      </a:r>
                      <a:endParaRPr lang="ru-RU" sz="1600" dirty="0">
                        <a:effectLst/>
                        <a:latin typeface="Antiqua"/>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pPr>
                      <a:r>
                        <a:rPr lang="uk-UA" sz="1600">
                          <a:effectLst/>
                          <a:latin typeface="Antiqua"/>
                          <a:ea typeface="Times New Roman" panose="02020603050405020304" pitchFamily="18" charset="0"/>
                          <a:cs typeface="Times New Roman" panose="02020603050405020304" pitchFamily="18" charset="0"/>
                        </a:rPr>
                        <a:t>10</a:t>
                      </a:r>
                      <a:endParaRPr lang="ru-RU" sz="1600">
                        <a:effectLst/>
                        <a:latin typeface="Antiqua"/>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046100176"/>
                  </a:ext>
                </a:extLst>
              </a:tr>
              <a:tr h="477832">
                <a:tc vMerge="1">
                  <a:txBody>
                    <a:bodyPr/>
                    <a:lstStyle/>
                    <a:p>
                      <a:endParaRPr lang="uk-UA"/>
                    </a:p>
                  </a:txBody>
                  <a:tcPr/>
                </a:tc>
                <a:tc>
                  <a:txBody>
                    <a:bodyPr/>
                    <a:lstStyle/>
                    <a:p>
                      <a:pPr marL="85090">
                        <a:spcBef>
                          <a:spcPts val="600"/>
                        </a:spcBef>
                      </a:pPr>
                      <a:r>
                        <a:rPr lang="uk-UA" sz="1600" dirty="0">
                          <a:solidFill>
                            <a:srgbClr val="000000"/>
                          </a:solidFill>
                          <a:effectLst/>
                          <a:latin typeface="Antiqua"/>
                          <a:ea typeface="Times New Roman" panose="02020603050405020304" pitchFamily="18" charset="0"/>
                          <a:cs typeface="Times New Roman" panose="02020603050405020304" pitchFamily="18" charset="0"/>
                        </a:rPr>
                        <a:t>землі природно-заповідного та іншого природоохоронного призначення</a:t>
                      </a:r>
                      <a:endParaRPr lang="ru-RU" sz="1600" dirty="0">
                        <a:effectLst/>
                        <a:latin typeface="Antiqua"/>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pPr>
                      <a:r>
                        <a:rPr lang="uk-UA" sz="1600" dirty="0">
                          <a:effectLst/>
                          <a:latin typeface="Antiqua"/>
                          <a:ea typeface="Times New Roman" panose="02020603050405020304" pitchFamily="18" charset="0"/>
                          <a:cs typeface="Times New Roman" panose="02020603050405020304" pitchFamily="18" charset="0"/>
                        </a:rPr>
                        <a:t>20</a:t>
                      </a:r>
                      <a:endParaRPr lang="ru-RU" sz="1600" dirty="0">
                        <a:effectLst/>
                        <a:latin typeface="Antiqua"/>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199427268"/>
                  </a:ext>
                </a:extLst>
              </a:tr>
              <a:tr h="238916">
                <a:tc vMerge="1">
                  <a:txBody>
                    <a:bodyPr/>
                    <a:lstStyle/>
                    <a:p>
                      <a:pPr>
                        <a:spcBef>
                          <a:spcPts val="600"/>
                        </a:spcBef>
                      </a:pPr>
                      <a:endParaRPr lang="ru-RU" sz="1300" dirty="0">
                        <a:effectLst/>
                        <a:latin typeface="Antiqua"/>
                        <a:ea typeface="Times New Roman" panose="02020603050405020304" pitchFamily="18" charset="0"/>
                        <a:cs typeface="Times New Roman" panose="02020603050405020304" pitchFamily="18" charset="0"/>
                      </a:endParaRPr>
                    </a:p>
                  </a:txBody>
                  <a:tcPr marL="68580" marR="68580" marT="0" marB="0"/>
                </a:tc>
                <a:tc>
                  <a:txBody>
                    <a:bodyPr/>
                    <a:lstStyle/>
                    <a:p>
                      <a:pPr marL="85090">
                        <a:spcBef>
                          <a:spcPts val="600"/>
                        </a:spcBef>
                      </a:pPr>
                      <a:r>
                        <a:rPr lang="uk-UA" sz="1600" dirty="0">
                          <a:solidFill>
                            <a:srgbClr val="000000"/>
                          </a:solidFill>
                          <a:effectLst/>
                          <a:latin typeface="Antiqua"/>
                          <a:ea typeface="Times New Roman" panose="02020603050405020304" pitchFamily="18" charset="0"/>
                          <a:cs typeface="Times New Roman" panose="02020603050405020304" pitchFamily="18" charset="0"/>
                        </a:rPr>
                        <a:t>землі оздоровчого призначення</a:t>
                      </a:r>
                      <a:endParaRPr lang="ru-RU" sz="1600" dirty="0">
                        <a:effectLst/>
                        <a:latin typeface="Antiqua"/>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pPr>
                      <a:r>
                        <a:rPr lang="uk-UA" sz="1600" dirty="0">
                          <a:effectLst/>
                          <a:latin typeface="Antiqua"/>
                          <a:ea typeface="Times New Roman" panose="02020603050405020304" pitchFamily="18" charset="0"/>
                          <a:cs typeface="Times New Roman" panose="02020603050405020304" pitchFamily="18" charset="0"/>
                        </a:rPr>
                        <a:t>15</a:t>
                      </a:r>
                      <a:endParaRPr lang="ru-RU" sz="1600" dirty="0">
                        <a:effectLst/>
                        <a:latin typeface="Antiqua"/>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029297293"/>
                  </a:ext>
                </a:extLst>
              </a:tr>
              <a:tr h="238916">
                <a:tc vMerge="1">
                  <a:txBody>
                    <a:bodyPr/>
                    <a:lstStyle/>
                    <a:p>
                      <a:endParaRPr lang="uk-UA"/>
                    </a:p>
                  </a:txBody>
                  <a:tcPr/>
                </a:tc>
                <a:tc>
                  <a:txBody>
                    <a:bodyPr/>
                    <a:lstStyle/>
                    <a:p>
                      <a:pPr marL="85090">
                        <a:spcBef>
                          <a:spcPts val="600"/>
                        </a:spcBef>
                      </a:pPr>
                      <a:r>
                        <a:rPr lang="uk-UA" sz="1600" dirty="0">
                          <a:solidFill>
                            <a:srgbClr val="000000"/>
                          </a:solidFill>
                          <a:effectLst/>
                          <a:latin typeface="Antiqua"/>
                          <a:ea typeface="Times New Roman" panose="02020603050405020304" pitchFamily="18" charset="0"/>
                          <a:cs typeface="Times New Roman" panose="02020603050405020304" pitchFamily="18" charset="0"/>
                        </a:rPr>
                        <a:t>землі рекреаційного призначення</a:t>
                      </a:r>
                      <a:endParaRPr lang="ru-RU" sz="1600" dirty="0">
                        <a:effectLst/>
                        <a:latin typeface="Antiqua"/>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pPr>
                      <a:r>
                        <a:rPr lang="uk-UA" sz="1600" dirty="0">
                          <a:effectLst/>
                          <a:latin typeface="Antiqua"/>
                          <a:ea typeface="Times New Roman" panose="02020603050405020304" pitchFamily="18" charset="0"/>
                          <a:cs typeface="Times New Roman" panose="02020603050405020304" pitchFamily="18" charset="0"/>
                        </a:rPr>
                        <a:t>15</a:t>
                      </a:r>
                      <a:endParaRPr lang="ru-RU" sz="1600" dirty="0">
                        <a:effectLst/>
                        <a:latin typeface="Antiqua"/>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565747830"/>
                  </a:ext>
                </a:extLst>
              </a:tr>
              <a:tr h="238916">
                <a:tc vMerge="1">
                  <a:txBody>
                    <a:bodyPr/>
                    <a:lstStyle/>
                    <a:p>
                      <a:endParaRPr lang="uk-UA"/>
                    </a:p>
                  </a:txBody>
                  <a:tcPr/>
                </a:tc>
                <a:tc>
                  <a:txBody>
                    <a:bodyPr/>
                    <a:lstStyle/>
                    <a:p>
                      <a:pPr marL="85090">
                        <a:spcBef>
                          <a:spcPts val="600"/>
                        </a:spcBef>
                      </a:pPr>
                      <a:r>
                        <a:rPr lang="uk-UA" sz="1600" dirty="0">
                          <a:solidFill>
                            <a:srgbClr val="000000"/>
                          </a:solidFill>
                          <a:effectLst/>
                          <a:latin typeface="Antiqua"/>
                          <a:ea typeface="Times New Roman" panose="02020603050405020304" pitchFamily="18" charset="0"/>
                          <a:cs typeface="Times New Roman" panose="02020603050405020304" pitchFamily="18" charset="0"/>
                        </a:rPr>
                        <a:t>землі історико-культурного призначення</a:t>
                      </a:r>
                      <a:endParaRPr lang="ru-RU" sz="1600" dirty="0">
                        <a:effectLst/>
                        <a:latin typeface="Antiqua"/>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pPr>
                      <a:r>
                        <a:rPr lang="uk-UA" sz="1600" dirty="0">
                          <a:effectLst/>
                          <a:latin typeface="Antiqua"/>
                          <a:ea typeface="Times New Roman" panose="02020603050405020304" pitchFamily="18" charset="0"/>
                          <a:cs typeface="Times New Roman" panose="02020603050405020304" pitchFamily="18" charset="0"/>
                        </a:rPr>
                        <a:t>20</a:t>
                      </a:r>
                      <a:endParaRPr lang="ru-RU" sz="1600" dirty="0">
                        <a:effectLst/>
                        <a:latin typeface="Antiqua"/>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519897634"/>
                  </a:ext>
                </a:extLst>
              </a:tr>
              <a:tr h="238916">
                <a:tc vMerge="1">
                  <a:txBody>
                    <a:bodyPr/>
                    <a:lstStyle/>
                    <a:p>
                      <a:endParaRPr lang="uk-UA"/>
                    </a:p>
                  </a:txBody>
                  <a:tcPr/>
                </a:tc>
                <a:tc>
                  <a:txBody>
                    <a:bodyPr/>
                    <a:lstStyle/>
                    <a:p>
                      <a:pPr marL="85090">
                        <a:spcBef>
                          <a:spcPts val="600"/>
                        </a:spcBef>
                      </a:pPr>
                      <a:r>
                        <a:rPr lang="uk-UA" sz="1600" dirty="0">
                          <a:solidFill>
                            <a:srgbClr val="000000"/>
                          </a:solidFill>
                          <a:effectLst/>
                          <a:latin typeface="Antiqua"/>
                          <a:ea typeface="Times New Roman" panose="02020603050405020304" pitchFamily="18" charset="0"/>
                          <a:cs typeface="Times New Roman" panose="02020603050405020304" pitchFamily="18" charset="0"/>
                        </a:rPr>
                        <a:t>землі лісогосподарського призначення</a:t>
                      </a:r>
                      <a:endParaRPr lang="ru-RU" sz="1600" dirty="0">
                        <a:effectLst/>
                        <a:latin typeface="Antiqua"/>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pPr>
                      <a:r>
                        <a:rPr lang="uk-UA" sz="1600" dirty="0">
                          <a:effectLst/>
                          <a:latin typeface="Antiqua"/>
                          <a:ea typeface="Times New Roman" panose="02020603050405020304" pitchFamily="18" charset="0"/>
                          <a:cs typeface="Times New Roman" panose="02020603050405020304" pitchFamily="18" charset="0"/>
                        </a:rPr>
                        <a:t>15</a:t>
                      </a:r>
                      <a:endParaRPr lang="ru-RU" sz="1600" dirty="0">
                        <a:effectLst/>
                        <a:latin typeface="Antiqua"/>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612274155"/>
                  </a:ext>
                </a:extLst>
              </a:tr>
              <a:tr h="238916">
                <a:tc vMerge="1">
                  <a:txBody>
                    <a:bodyPr/>
                    <a:lstStyle/>
                    <a:p>
                      <a:pPr>
                        <a:spcBef>
                          <a:spcPts val="600"/>
                        </a:spcBef>
                      </a:pPr>
                      <a:endParaRPr lang="ru-RU" sz="1300" dirty="0">
                        <a:effectLst/>
                        <a:latin typeface="Antiqua"/>
                        <a:ea typeface="Times New Roman" panose="02020603050405020304" pitchFamily="18" charset="0"/>
                        <a:cs typeface="Times New Roman" panose="02020603050405020304" pitchFamily="18" charset="0"/>
                      </a:endParaRPr>
                    </a:p>
                  </a:txBody>
                  <a:tcPr marL="68580" marR="68580" marT="0" marB="0"/>
                </a:tc>
                <a:tc>
                  <a:txBody>
                    <a:bodyPr/>
                    <a:lstStyle/>
                    <a:p>
                      <a:pPr marL="85090">
                        <a:spcBef>
                          <a:spcPts val="600"/>
                        </a:spcBef>
                      </a:pPr>
                      <a:r>
                        <a:rPr lang="uk-UA" sz="1600" dirty="0">
                          <a:solidFill>
                            <a:srgbClr val="000000"/>
                          </a:solidFill>
                          <a:effectLst/>
                          <a:latin typeface="Antiqua"/>
                          <a:ea typeface="Times New Roman" panose="02020603050405020304" pitchFamily="18" charset="0"/>
                          <a:cs typeface="Times New Roman" panose="02020603050405020304" pitchFamily="18" charset="0"/>
                        </a:rPr>
                        <a:t>землі водного фонду</a:t>
                      </a:r>
                      <a:endParaRPr lang="ru-RU" sz="1600" dirty="0">
                        <a:effectLst/>
                        <a:latin typeface="Antiqua"/>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pPr>
                      <a:r>
                        <a:rPr lang="uk-UA" sz="1600" dirty="0">
                          <a:effectLst/>
                          <a:latin typeface="Antiqua"/>
                          <a:ea typeface="Times New Roman" panose="02020603050405020304" pitchFamily="18" charset="0"/>
                          <a:cs typeface="Times New Roman" panose="02020603050405020304" pitchFamily="18" charset="0"/>
                        </a:rPr>
                        <a:t>15</a:t>
                      </a:r>
                      <a:endParaRPr lang="ru-RU" sz="1600" dirty="0">
                        <a:effectLst/>
                        <a:latin typeface="Antiqua"/>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164088509"/>
                  </a:ext>
                </a:extLst>
              </a:tr>
              <a:tr h="477832">
                <a:tc vMerge="1">
                  <a:txBody>
                    <a:bodyPr/>
                    <a:lstStyle/>
                    <a:p>
                      <a:pPr>
                        <a:spcBef>
                          <a:spcPts val="600"/>
                        </a:spcBef>
                      </a:pPr>
                      <a:endParaRPr lang="ru-RU" sz="1300" dirty="0">
                        <a:effectLst/>
                        <a:latin typeface="Antiqua"/>
                        <a:ea typeface="Times New Roman" panose="02020603050405020304" pitchFamily="18" charset="0"/>
                        <a:cs typeface="Times New Roman" panose="02020603050405020304" pitchFamily="18" charset="0"/>
                      </a:endParaRPr>
                    </a:p>
                  </a:txBody>
                  <a:tcPr marL="68580" marR="68580" marT="0" marB="0"/>
                </a:tc>
                <a:tc>
                  <a:txBody>
                    <a:bodyPr/>
                    <a:lstStyle/>
                    <a:p>
                      <a:pPr marL="85090">
                        <a:spcBef>
                          <a:spcPts val="600"/>
                        </a:spcBef>
                      </a:pPr>
                      <a:r>
                        <a:rPr lang="uk-UA" sz="1600">
                          <a:solidFill>
                            <a:srgbClr val="000000"/>
                          </a:solidFill>
                          <a:effectLst/>
                          <a:latin typeface="Antiqua"/>
                          <a:ea typeface="Times New Roman" panose="02020603050405020304" pitchFamily="18" charset="0"/>
                          <a:cs typeface="Times New Roman" panose="02020603050405020304" pitchFamily="18" charset="0"/>
                        </a:rPr>
                        <a:t>землі промисловості, транспорту, зв’язку, енергетики, оборони та іншого призначення</a:t>
                      </a:r>
                      <a:endParaRPr lang="ru-RU" sz="1600">
                        <a:effectLst/>
                        <a:latin typeface="Antiqua"/>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pPr>
                      <a:r>
                        <a:rPr lang="uk-UA" sz="1600" dirty="0">
                          <a:effectLst/>
                          <a:latin typeface="Antiqua"/>
                          <a:ea typeface="Times New Roman" panose="02020603050405020304" pitchFamily="18" charset="0"/>
                          <a:cs typeface="Times New Roman" panose="02020603050405020304" pitchFamily="18" charset="0"/>
                        </a:rPr>
                        <a:t>15</a:t>
                      </a:r>
                      <a:endParaRPr lang="ru-RU" sz="1600" dirty="0">
                        <a:effectLst/>
                        <a:latin typeface="Antiqua"/>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156464460"/>
                  </a:ext>
                </a:extLst>
              </a:tr>
            </a:tbl>
          </a:graphicData>
        </a:graphic>
      </p:graphicFrame>
    </p:spTree>
    <p:extLst>
      <p:ext uri="{BB962C8B-B14F-4D97-AF65-F5344CB8AC3E}">
        <p14:creationId xmlns:p14="http://schemas.microsoft.com/office/powerpoint/2010/main" val="30310775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a:xfrm>
            <a:off x="838200" y="151765"/>
            <a:ext cx="10515600" cy="1325563"/>
          </a:xfrm>
        </p:spPr>
        <p:txBody>
          <a:bodyPr>
            <a:noAutofit/>
          </a:bodyPr>
          <a:lstStyle/>
          <a:p>
            <a:pPr algn="ctr"/>
            <a:r>
              <a:rPr lang="uk-UA" sz="2800" dirty="0"/>
              <a:t>Вичерпний перелік критеріїв, за якими оцінюється ступінь ризику від провадження господарської діяльності, пов’язаної з використанням та охороною земель, їх показники та кількість балів за кожним показником (3)</a:t>
            </a:r>
          </a:p>
        </p:txBody>
      </p:sp>
      <p:graphicFrame>
        <p:nvGraphicFramePr>
          <p:cNvPr id="3" name="Таблица 2">
            <a:extLst>
              <a:ext uri="{FF2B5EF4-FFF2-40B4-BE49-F238E27FC236}">
                <a16:creationId xmlns:a16="http://schemas.microsoft.com/office/drawing/2014/main" id="{2B3F3166-4451-46F9-B24A-73F99ADDDC34}"/>
              </a:ext>
            </a:extLst>
          </p:cNvPr>
          <p:cNvGraphicFramePr>
            <a:graphicFrameLocks noGrp="1"/>
          </p:cNvGraphicFramePr>
          <p:nvPr>
            <p:extLst>
              <p:ext uri="{D42A27DB-BD31-4B8C-83A1-F6EECF244321}">
                <p14:modId xmlns:p14="http://schemas.microsoft.com/office/powerpoint/2010/main" val="1508876595"/>
              </p:ext>
            </p:extLst>
          </p:nvPr>
        </p:nvGraphicFramePr>
        <p:xfrm>
          <a:off x="598449" y="1683833"/>
          <a:ext cx="10995101" cy="5049710"/>
        </p:xfrm>
        <a:graphic>
          <a:graphicData uri="http://schemas.openxmlformats.org/drawingml/2006/table">
            <a:tbl>
              <a:tblPr firstRow="1" firstCol="1" bandRow="1">
                <a:tableStyleId>{93296810-A885-4BE3-A3E7-6D5BEEA58F35}</a:tableStyleId>
              </a:tblPr>
              <a:tblGrid>
                <a:gridCol w="3681839">
                  <a:extLst>
                    <a:ext uri="{9D8B030D-6E8A-4147-A177-3AD203B41FA5}">
                      <a16:colId xmlns:a16="http://schemas.microsoft.com/office/drawing/2014/main" val="198013255"/>
                    </a:ext>
                  </a:extLst>
                </a:gridCol>
                <a:gridCol w="4339605">
                  <a:extLst>
                    <a:ext uri="{9D8B030D-6E8A-4147-A177-3AD203B41FA5}">
                      <a16:colId xmlns:a16="http://schemas.microsoft.com/office/drawing/2014/main" val="511341566"/>
                    </a:ext>
                  </a:extLst>
                </a:gridCol>
                <a:gridCol w="2973657">
                  <a:extLst>
                    <a:ext uri="{9D8B030D-6E8A-4147-A177-3AD203B41FA5}">
                      <a16:colId xmlns:a16="http://schemas.microsoft.com/office/drawing/2014/main" val="3244954563"/>
                    </a:ext>
                  </a:extLst>
                </a:gridCol>
              </a:tblGrid>
              <a:tr h="2199830">
                <a:tc>
                  <a:txBody>
                    <a:bodyPr/>
                    <a:lstStyle/>
                    <a:p>
                      <a:pPr algn="ctr">
                        <a:spcBef>
                          <a:spcPts val="600"/>
                        </a:spcBef>
                      </a:pPr>
                      <a:r>
                        <a:rPr lang="uk-UA" sz="2000">
                          <a:effectLst/>
                        </a:rPr>
                        <a:t>Критерії, за якими оцінюється ступінь ризику від провадження господарської діяльності та визначається періодичність здійснення планових заходів державного нагляду (контролю)</a:t>
                      </a:r>
                      <a:endParaRPr lang="ru-RU" sz="2000">
                        <a:effectLst/>
                        <a:latin typeface="Antiqua"/>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Bef>
                          <a:spcPts val="600"/>
                        </a:spcBef>
                      </a:pPr>
                      <a:r>
                        <a:rPr lang="uk-UA" sz="2000" dirty="0">
                          <a:effectLst/>
                        </a:rPr>
                        <a:t>Показники критеріїв</a:t>
                      </a:r>
                      <a:endParaRPr lang="ru-RU" sz="2000" dirty="0">
                        <a:effectLst/>
                        <a:latin typeface="Antiqua"/>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Bef>
                          <a:spcPts val="600"/>
                        </a:spcBef>
                      </a:pPr>
                      <a:r>
                        <a:rPr lang="uk-UA" sz="2000">
                          <a:effectLst/>
                        </a:rPr>
                        <a:t>Кількість балів</a:t>
                      </a:r>
                      <a:endParaRPr lang="ru-RU" sz="2000">
                        <a:effectLst/>
                        <a:latin typeface="Antiqua"/>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646293200"/>
                  </a:ext>
                </a:extLst>
              </a:tr>
              <a:tr h="0">
                <a:tc rowSpan="3">
                  <a:txBody>
                    <a:bodyPr/>
                    <a:lstStyle/>
                    <a:p>
                      <a:pPr>
                        <a:spcBef>
                          <a:spcPts val="600"/>
                        </a:spcBef>
                      </a:pPr>
                      <a:r>
                        <a:rPr lang="ru-RU" sz="2000" dirty="0">
                          <a:solidFill>
                            <a:schemeClr val="tx1"/>
                          </a:solidFill>
                          <a:effectLst/>
                          <a:latin typeface="Antiqua"/>
                          <a:ea typeface="Times New Roman" panose="02020603050405020304" pitchFamily="18" charset="0"/>
                          <a:cs typeface="Times New Roman" panose="02020603050405020304" pitchFamily="18" charset="0"/>
                        </a:rPr>
                        <a:t>3. </a:t>
                      </a:r>
                      <a:r>
                        <a:rPr lang="uk-UA" sz="2000" noProof="0" dirty="0">
                          <a:solidFill>
                            <a:schemeClr val="tx1"/>
                          </a:solidFill>
                          <a:effectLst/>
                          <a:latin typeface="Antiqua"/>
                          <a:ea typeface="Times New Roman" panose="02020603050405020304" pitchFamily="18" charset="0"/>
                          <a:cs typeface="Times New Roman" panose="02020603050405020304" pitchFamily="18" charset="0"/>
                        </a:rPr>
                        <a:t>Дотримання вимог законодавства під час використання та охорони </a:t>
                      </a:r>
                      <a:r>
                        <a:rPr lang="ru-RU" sz="2000" dirty="0">
                          <a:solidFill>
                            <a:schemeClr val="tx1"/>
                          </a:solidFill>
                          <a:effectLst/>
                          <a:latin typeface="Antiqua"/>
                          <a:ea typeface="Times New Roman" panose="02020603050405020304" pitchFamily="18" charset="0"/>
                          <a:cs typeface="Times New Roman" panose="02020603050405020304" pitchFamily="18" charset="0"/>
                        </a:rPr>
                        <a:t>земель</a:t>
                      </a:r>
                    </a:p>
                  </a:txBody>
                  <a:tcPr marL="68580" marR="68580" marT="0" marB="0"/>
                </a:tc>
                <a:tc>
                  <a:txBody>
                    <a:bodyPr/>
                    <a:lstStyle/>
                    <a:p>
                      <a:pPr marL="85090">
                        <a:spcBef>
                          <a:spcPts val="600"/>
                        </a:spcBef>
                      </a:pPr>
                      <a:r>
                        <a:rPr lang="uk-UA" sz="1700" dirty="0">
                          <a:solidFill>
                            <a:srgbClr val="000000"/>
                          </a:solidFill>
                          <a:effectLst/>
                          <a:latin typeface="Antiqua"/>
                          <a:ea typeface="Times New Roman" panose="02020603050405020304" pitchFamily="18" charset="0"/>
                          <a:cs typeface="Times New Roman" panose="02020603050405020304" pitchFamily="18" charset="0"/>
                        </a:rPr>
                        <a:t>виявлення протягом останніх трьох років порушення земельного законодавства, яке усунуто в добровільному порядку</a:t>
                      </a:r>
                      <a:endParaRPr lang="ru-RU" sz="1700" dirty="0">
                        <a:effectLst/>
                        <a:latin typeface="Antiqua"/>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pPr>
                      <a:r>
                        <a:rPr lang="uk-UA" sz="1700">
                          <a:effectLst/>
                          <a:latin typeface="Antiqua"/>
                          <a:ea typeface="Times New Roman" panose="02020603050405020304" pitchFamily="18" charset="0"/>
                          <a:cs typeface="Times New Roman" panose="02020603050405020304" pitchFamily="18" charset="0"/>
                        </a:rPr>
                        <a:t>6</a:t>
                      </a:r>
                      <a:endParaRPr lang="ru-RU" sz="1700">
                        <a:effectLst/>
                        <a:latin typeface="Antiqua"/>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275734644"/>
                  </a:ext>
                </a:extLst>
              </a:tr>
              <a:tr h="0">
                <a:tc vMerge="1">
                  <a:txBody>
                    <a:bodyPr/>
                    <a:lstStyle/>
                    <a:p>
                      <a:endParaRPr lang="uk-UA"/>
                    </a:p>
                  </a:txBody>
                  <a:tcPr/>
                </a:tc>
                <a:tc>
                  <a:txBody>
                    <a:bodyPr/>
                    <a:lstStyle/>
                    <a:p>
                      <a:pPr marL="85090">
                        <a:spcBef>
                          <a:spcPts val="600"/>
                        </a:spcBef>
                      </a:pPr>
                      <a:r>
                        <a:rPr lang="uk-UA" sz="1700" dirty="0">
                          <a:solidFill>
                            <a:srgbClr val="000000"/>
                          </a:solidFill>
                          <a:effectLst/>
                          <a:latin typeface="Antiqua"/>
                          <a:ea typeface="Times New Roman" panose="02020603050405020304" pitchFamily="18" charset="0"/>
                          <a:cs typeface="Times New Roman" panose="02020603050405020304" pitchFamily="18" charset="0"/>
                        </a:rPr>
                        <a:t>притягнення протягом останніх трьох років посадової особи суб’єкта господарювання до адміністративної відповідальності за порушення земельного законодавства</a:t>
                      </a:r>
                      <a:endParaRPr lang="ru-RU" sz="1700" dirty="0">
                        <a:effectLst/>
                        <a:latin typeface="Antiqua"/>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pPr>
                      <a:r>
                        <a:rPr lang="uk-UA" sz="1700" dirty="0">
                          <a:effectLst/>
                          <a:latin typeface="Antiqua"/>
                          <a:ea typeface="Times New Roman" panose="02020603050405020304" pitchFamily="18" charset="0"/>
                          <a:cs typeface="Times New Roman" panose="02020603050405020304" pitchFamily="18" charset="0"/>
                        </a:rPr>
                        <a:t>11</a:t>
                      </a:r>
                      <a:endParaRPr lang="ru-RU" sz="1700" dirty="0">
                        <a:effectLst/>
                        <a:latin typeface="Antiqua"/>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474229637"/>
                  </a:ext>
                </a:extLst>
              </a:tr>
              <a:tr h="172720">
                <a:tc vMerge="1">
                  <a:txBody>
                    <a:bodyPr/>
                    <a:lstStyle/>
                    <a:p>
                      <a:endParaRPr lang="uk-UA"/>
                    </a:p>
                  </a:txBody>
                  <a:tcPr/>
                </a:tc>
                <a:tc>
                  <a:txBody>
                    <a:bodyPr/>
                    <a:lstStyle/>
                    <a:p>
                      <a:pPr marL="85090">
                        <a:spcBef>
                          <a:spcPts val="600"/>
                        </a:spcBef>
                      </a:pPr>
                      <a:r>
                        <a:rPr lang="uk-UA" sz="1700">
                          <a:solidFill>
                            <a:srgbClr val="000000"/>
                          </a:solidFill>
                          <a:effectLst/>
                          <a:latin typeface="Antiqua"/>
                          <a:ea typeface="Times New Roman" panose="02020603050405020304" pitchFamily="18" charset="0"/>
                          <a:cs typeface="Times New Roman" panose="02020603050405020304" pitchFamily="18" charset="0"/>
                        </a:rPr>
                        <a:t>притягнення протягом останніх трьох років посадової особи суб’єкта господарювання до кримінальної відповідальності за порушення земельного законодавства</a:t>
                      </a:r>
                      <a:endParaRPr lang="ru-RU" sz="1700">
                        <a:effectLst/>
                        <a:latin typeface="Antiqua"/>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pPr>
                      <a:r>
                        <a:rPr lang="uk-UA" sz="1700" dirty="0">
                          <a:effectLst/>
                          <a:latin typeface="Antiqua"/>
                          <a:ea typeface="Times New Roman" panose="02020603050405020304" pitchFamily="18" charset="0"/>
                          <a:cs typeface="Times New Roman" panose="02020603050405020304" pitchFamily="18" charset="0"/>
                        </a:rPr>
                        <a:t>20</a:t>
                      </a:r>
                      <a:endParaRPr lang="ru-RU" sz="1700" dirty="0">
                        <a:effectLst/>
                        <a:latin typeface="Antiqua"/>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046100176"/>
                  </a:ext>
                </a:extLst>
              </a:tr>
            </a:tbl>
          </a:graphicData>
        </a:graphic>
      </p:graphicFrame>
    </p:spTree>
    <p:extLst>
      <p:ext uri="{BB962C8B-B14F-4D97-AF65-F5344CB8AC3E}">
        <p14:creationId xmlns:p14="http://schemas.microsoft.com/office/powerpoint/2010/main" val="42858542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a:xfrm>
            <a:off x="838200" y="151765"/>
            <a:ext cx="10515600" cy="1325563"/>
          </a:xfrm>
        </p:spPr>
        <p:txBody>
          <a:bodyPr>
            <a:noAutofit/>
          </a:bodyPr>
          <a:lstStyle/>
          <a:p>
            <a:pPr algn="ctr"/>
            <a:r>
              <a:rPr lang="uk-UA" sz="2800" dirty="0"/>
              <a:t>Вичерпний перелік критеріїв, за якими оцінюється ступінь ризику від провадження господарської діяльності, пов’язаної з використанням та охороною земель, їх показники та кількість балів за кожним показником (4)</a:t>
            </a:r>
          </a:p>
        </p:txBody>
      </p:sp>
      <p:graphicFrame>
        <p:nvGraphicFramePr>
          <p:cNvPr id="3" name="Таблица 2">
            <a:extLst>
              <a:ext uri="{FF2B5EF4-FFF2-40B4-BE49-F238E27FC236}">
                <a16:creationId xmlns:a16="http://schemas.microsoft.com/office/drawing/2014/main" id="{2B3F3166-4451-46F9-B24A-73F99ADDDC34}"/>
              </a:ext>
            </a:extLst>
          </p:cNvPr>
          <p:cNvGraphicFramePr>
            <a:graphicFrameLocks noGrp="1"/>
          </p:cNvGraphicFramePr>
          <p:nvPr>
            <p:extLst>
              <p:ext uri="{D42A27DB-BD31-4B8C-83A1-F6EECF244321}">
                <p14:modId xmlns:p14="http://schemas.microsoft.com/office/powerpoint/2010/main" val="3464573660"/>
              </p:ext>
            </p:extLst>
          </p:nvPr>
        </p:nvGraphicFramePr>
        <p:xfrm>
          <a:off x="598449" y="1683833"/>
          <a:ext cx="10995101" cy="4546790"/>
        </p:xfrm>
        <a:graphic>
          <a:graphicData uri="http://schemas.openxmlformats.org/drawingml/2006/table">
            <a:tbl>
              <a:tblPr firstRow="1" firstCol="1" bandRow="1">
                <a:tableStyleId>{93296810-A885-4BE3-A3E7-6D5BEEA58F35}</a:tableStyleId>
              </a:tblPr>
              <a:tblGrid>
                <a:gridCol w="3681839">
                  <a:extLst>
                    <a:ext uri="{9D8B030D-6E8A-4147-A177-3AD203B41FA5}">
                      <a16:colId xmlns:a16="http://schemas.microsoft.com/office/drawing/2014/main" val="198013255"/>
                    </a:ext>
                  </a:extLst>
                </a:gridCol>
                <a:gridCol w="4339605">
                  <a:extLst>
                    <a:ext uri="{9D8B030D-6E8A-4147-A177-3AD203B41FA5}">
                      <a16:colId xmlns:a16="http://schemas.microsoft.com/office/drawing/2014/main" val="511341566"/>
                    </a:ext>
                  </a:extLst>
                </a:gridCol>
                <a:gridCol w="2973657">
                  <a:extLst>
                    <a:ext uri="{9D8B030D-6E8A-4147-A177-3AD203B41FA5}">
                      <a16:colId xmlns:a16="http://schemas.microsoft.com/office/drawing/2014/main" val="3244954563"/>
                    </a:ext>
                  </a:extLst>
                </a:gridCol>
              </a:tblGrid>
              <a:tr h="2199830">
                <a:tc>
                  <a:txBody>
                    <a:bodyPr/>
                    <a:lstStyle/>
                    <a:p>
                      <a:pPr algn="ctr">
                        <a:spcBef>
                          <a:spcPts val="600"/>
                        </a:spcBef>
                      </a:pPr>
                      <a:r>
                        <a:rPr lang="uk-UA" sz="2000">
                          <a:effectLst/>
                        </a:rPr>
                        <a:t>Критерії, за якими оцінюється ступінь ризику від провадження господарської діяльності та визначається періодичність здійснення планових заходів державного нагляду (контролю)</a:t>
                      </a:r>
                      <a:endParaRPr lang="ru-RU" sz="2000">
                        <a:effectLst/>
                        <a:latin typeface="Antiqua"/>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Bef>
                          <a:spcPts val="600"/>
                        </a:spcBef>
                      </a:pPr>
                      <a:r>
                        <a:rPr lang="uk-UA" sz="2000" dirty="0">
                          <a:effectLst/>
                        </a:rPr>
                        <a:t>Показники критеріїв</a:t>
                      </a:r>
                      <a:endParaRPr lang="ru-RU" sz="2000" dirty="0">
                        <a:effectLst/>
                        <a:latin typeface="Antiqua"/>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Bef>
                          <a:spcPts val="600"/>
                        </a:spcBef>
                      </a:pPr>
                      <a:r>
                        <a:rPr lang="uk-UA" sz="2000">
                          <a:effectLst/>
                        </a:rPr>
                        <a:t>Кількість балів</a:t>
                      </a:r>
                      <a:endParaRPr lang="ru-RU" sz="2000">
                        <a:effectLst/>
                        <a:latin typeface="Antiqua"/>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646293200"/>
                  </a:ext>
                </a:extLst>
              </a:tr>
              <a:tr h="0">
                <a:tc rowSpan="5">
                  <a:txBody>
                    <a:bodyPr/>
                    <a:lstStyle/>
                    <a:p>
                      <a:pPr>
                        <a:spcBef>
                          <a:spcPts val="600"/>
                        </a:spcBef>
                      </a:pPr>
                      <a:r>
                        <a:rPr lang="uk-UA" sz="2000" noProof="0" dirty="0">
                          <a:solidFill>
                            <a:schemeClr val="tx1"/>
                          </a:solidFill>
                          <a:effectLst/>
                          <a:latin typeface="Antiqua"/>
                          <a:ea typeface="Times New Roman" panose="02020603050405020304" pitchFamily="18" charset="0"/>
                          <a:cs typeface="Times New Roman" panose="02020603050405020304" pitchFamily="18" charset="0"/>
                        </a:rPr>
                        <a:t>4. Місце розташування земельної ділянки</a:t>
                      </a:r>
                    </a:p>
                  </a:txBody>
                  <a:tcPr marL="68580" marR="68580" marT="0" marB="0"/>
                </a:tc>
                <a:tc>
                  <a:txBody>
                    <a:bodyPr/>
                    <a:lstStyle/>
                    <a:p>
                      <a:pPr marL="85090">
                        <a:spcBef>
                          <a:spcPts val="600"/>
                        </a:spcBef>
                      </a:pPr>
                      <a:r>
                        <a:rPr lang="uk-UA" sz="2200" dirty="0">
                          <a:effectLst/>
                          <a:latin typeface="Antiqua"/>
                          <a:ea typeface="Times New Roman" panose="02020603050405020304" pitchFamily="18" charset="0"/>
                          <a:cs typeface="Times New Roman" panose="02020603050405020304" pitchFamily="18" charset="0"/>
                        </a:rPr>
                        <a:t>за межами населених пунктів</a:t>
                      </a:r>
                      <a:endParaRPr lang="ru-RU" sz="2200" dirty="0">
                        <a:effectLst/>
                        <a:latin typeface="Antiqua"/>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pPr>
                      <a:r>
                        <a:rPr lang="uk-UA" sz="2200" dirty="0">
                          <a:solidFill>
                            <a:srgbClr val="000000"/>
                          </a:solidFill>
                          <a:effectLst/>
                          <a:latin typeface="Antiqua"/>
                          <a:ea typeface="Times New Roman" panose="02020603050405020304" pitchFamily="18" charset="0"/>
                          <a:cs typeface="Times New Roman" panose="02020603050405020304" pitchFamily="18" charset="0"/>
                        </a:rPr>
                        <a:t>1</a:t>
                      </a:r>
                      <a:endParaRPr lang="ru-RU" sz="2200" dirty="0">
                        <a:effectLst/>
                        <a:latin typeface="Antiqua"/>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275734644"/>
                  </a:ext>
                </a:extLst>
              </a:tr>
              <a:tr h="0">
                <a:tc vMerge="1">
                  <a:txBody>
                    <a:bodyPr/>
                    <a:lstStyle/>
                    <a:p>
                      <a:endParaRPr lang="uk-UA"/>
                    </a:p>
                  </a:txBody>
                  <a:tcPr/>
                </a:tc>
                <a:tc>
                  <a:txBody>
                    <a:bodyPr/>
                    <a:lstStyle/>
                    <a:p>
                      <a:pPr marL="85090">
                        <a:spcBef>
                          <a:spcPts val="600"/>
                        </a:spcBef>
                      </a:pPr>
                      <a:r>
                        <a:rPr lang="uk-UA" sz="2200" dirty="0">
                          <a:effectLst/>
                          <a:latin typeface="Antiqua"/>
                          <a:ea typeface="Times New Roman" panose="02020603050405020304" pitchFamily="18" charset="0"/>
                          <a:cs typeface="Times New Roman" panose="02020603050405020304" pitchFamily="18" charset="0"/>
                        </a:rPr>
                        <a:t>в межах сіл</a:t>
                      </a:r>
                      <a:endParaRPr lang="ru-RU" sz="2200" dirty="0">
                        <a:effectLst/>
                        <a:latin typeface="Antiqua"/>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pPr>
                      <a:r>
                        <a:rPr lang="uk-UA" sz="2200" dirty="0">
                          <a:solidFill>
                            <a:srgbClr val="000000"/>
                          </a:solidFill>
                          <a:effectLst/>
                          <a:latin typeface="Antiqua"/>
                          <a:ea typeface="Times New Roman" panose="02020603050405020304" pitchFamily="18" charset="0"/>
                          <a:cs typeface="Times New Roman" panose="02020603050405020304" pitchFamily="18" charset="0"/>
                        </a:rPr>
                        <a:t>3</a:t>
                      </a:r>
                      <a:endParaRPr lang="ru-RU" sz="2200" dirty="0">
                        <a:effectLst/>
                        <a:latin typeface="Antiqua"/>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474229637"/>
                  </a:ext>
                </a:extLst>
              </a:tr>
              <a:tr h="172720">
                <a:tc vMerge="1">
                  <a:txBody>
                    <a:bodyPr/>
                    <a:lstStyle/>
                    <a:p>
                      <a:endParaRPr lang="uk-UA"/>
                    </a:p>
                  </a:txBody>
                  <a:tcPr/>
                </a:tc>
                <a:tc>
                  <a:txBody>
                    <a:bodyPr/>
                    <a:lstStyle/>
                    <a:p>
                      <a:pPr marL="85090">
                        <a:spcBef>
                          <a:spcPts val="600"/>
                        </a:spcBef>
                      </a:pPr>
                      <a:r>
                        <a:rPr lang="uk-UA" sz="2200" dirty="0">
                          <a:effectLst/>
                          <a:latin typeface="Antiqua"/>
                          <a:ea typeface="Times New Roman" panose="02020603050405020304" pitchFamily="18" charset="0"/>
                          <a:cs typeface="Times New Roman" panose="02020603050405020304" pitchFamily="18" charset="0"/>
                        </a:rPr>
                        <a:t>в межах селищ міського типу</a:t>
                      </a:r>
                      <a:endParaRPr lang="ru-RU" sz="2200" dirty="0">
                        <a:effectLst/>
                        <a:latin typeface="Antiqua"/>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pPr>
                      <a:r>
                        <a:rPr lang="uk-UA" sz="2200" dirty="0">
                          <a:solidFill>
                            <a:srgbClr val="000000"/>
                          </a:solidFill>
                          <a:effectLst/>
                          <a:latin typeface="Antiqua"/>
                          <a:ea typeface="Times New Roman" panose="02020603050405020304" pitchFamily="18" charset="0"/>
                          <a:cs typeface="Times New Roman" panose="02020603050405020304" pitchFamily="18" charset="0"/>
                        </a:rPr>
                        <a:t>6</a:t>
                      </a:r>
                      <a:endParaRPr lang="ru-RU" sz="2200" dirty="0">
                        <a:effectLst/>
                        <a:latin typeface="Antiqua"/>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046100176"/>
                  </a:ext>
                </a:extLst>
              </a:tr>
              <a:tr h="172720">
                <a:tc vMerge="1">
                  <a:txBody>
                    <a:bodyPr/>
                    <a:lstStyle/>
                    <a:p>
                      <a:pPr>
                        <a:spcBef>
                          <a:spcPts val="600"/>
                        </a:spcBef>
                      </a:pPr>
                      <a:endParaRPr lang="uk-UA" sz="2000" noProof="0" dirty="0">
                        <a:solidFill>
                          <a:schemeClr val="tx1"/>
                        </a:solidFill>
                        <a:effectLst/>
                        <a:latin typeface="Antiqua"/>
                        <a:ea typeface="Times New Roman" panose="02020603050405020304" pitchFamily="18" charset="0"/>
                        <a:cs typeface="Times New Roman" panose="02020603050405020304" pitchFamily="18" charset="0"/>
                      </a:endParaRPr>
                    </a:p>
                  </a:txBody>
                  <a:tcPr marL="68580" marR="68580" marT="0" marB="0"/>
                </a:tc>
                <a:tc>
                  <a:txBody>
                    <a:bodyPr/>
                    <a:lstStyle/>
                    <a:p>
                      <a:pPr marL="85090">
                        <a:spcBef>
                          <a:spcPts val="600"/>
                        </a:spcBef>
                      </a:pPr>
                      <a:r>
                        <a:rPr lang="uk-UA" sz="2200" dirty="0">
                          <a:effectLst/>
                          <a:latin typeface="Antiqua"/>
                          <a:ea typeface="Times New Roman" panose="02020603050405020304" pitchFamily="18" charset="0"/>
                          <a:cs typeface="Times New Roman" panose="02020603050405020304" pitchFamily="18" charset="0"/>
                        </a:rPr>
                        <a:t>в межах міст з чисельністю населення до 200 тис. жителів</a:t>
                      </a:r>
                      <a:endParaRPr lang="ru-RU" sz="2200" dirty="0">
                        <a:effectLst/>
                        <a:latin typeface="Antiqua"/>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pPr>
                      <a:r>
                        <a:rPr lang="uk-UA" sz="2200">
                          <a:effectLst/>
                          <a:latin typeface="Antiqua"/>
                          <a:ea typeface="Times New Roman" panose="02020603050405020304" pitchFamily="18" charset="0"/>
                          <a:cs typeface="Times New Roman" panose="02020603050405020304" pitchFamily="18" charset="0"/>
                        </a:rPr>
                        <a:t>9</a:t>
                      </a:r>
                      <a:endParaRPr lang="ru-RU" sz="2200">
                        <a:effectLst/>
                        <a:latin typeface="Antiqua"/>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417660749"/>
                  </a:ext>
                </a:extLst>
              </a:tr>
              <a:tr h="172720">
                <a:tc vMerge="1">
                  <a:txBody>
                    <a:bodyPr/>
                    <a:lstStyle/>
                    <a:p>
                      <a:pPr>
                        <a:spcBef>
                          <a:spcPts val="600"/>
                        </a:spcBef>
                      </a:pPr>
                      <a:endParaRPr lang="uk-UA" sz="2000" noProof="0" dirty="0">
                        <a:solidFill>
                          <a:schemeClr val="tx1"/>
                        </a:solidFill>
                        <a:effectLst/>
                        <a:latin typeface="Antiqua"/>
                        <a:ea typeface="Times New Roman" panose="02020603050405020304" pitchFamily="18" charset="0"/>
                        <a:cs typeface="Times New Roman" panose="02020603050405020304" pitchFamily="18" charset="0"/>
                      </a:endParaRPr>
                    </a:p>
                  </a:txBody>
                  <a:tcPr marL="68580" marR="68580" marT="0" marB="0"/>
                </a:tc>
                <a:tc>
                  <a:txBody>
                    <a:bodyPr/>
                    <a:lstStyle/>
                    <a:p>
                      <a:pPr marL="85090">
                        <a:spcBef>
                          <a:spcPts val="600"/>
                        </a:spcBef>
                      </a:pPr>
                      <a:r>
                        <a:rPr lang="uk-UA" sz="2200" dirty="0">
                          <a:effectLst/>
                          <a:latin typeface="Antiqua"/>
                          <a:ea typeface="Times New Roman" panose="02020603050405020304" pitchFamily="18" charset="0"/>
                          <a:cs typeface="Times New Roman" panose="02020603050405020304" pitchFamily="18" charset="0"/>
                        </a:rPr>
                        <a:t>в межах міст з чисельністю населення понад 200 тис. жителів</a:t>
                      </a:r>
                      <a:endParaRPr lang="ru-RU" sz="2200" dirty="0">
                        <a:effectLst/>
                        <a:latin typeface="Antiqua"/>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pPr>
                      <a:r>
                        <a:rPr lang="uk-UA" sz="2200" dirty="0">
                          <a:effectLst/>
                          <a:latin typeface="Antiqua"/>
                          <a:ea typeface="Times New Roman" panose="02020603050405020304" pitchFamily="18" charset="0"/>
                          <a:cs typeface="Times New Roman" panose="02020603050405020304" pitchFamily="18" charset="0"/>
                        </a:rPr>
                        <a:t>12</a:t>
                      </a:r>
                      <a:endParaRPr lang="ru-RU" sz="2200" dirty="0">
                        <a:effectLst/>
                        <a:latin typeface="Antiqua"/>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271696719"/>
                  </a:ext>
                </a:extLst>
              </a:tr>
            </a:tbl>
          </a:graphicData>
        </a:graphic>
      </p:graphicFrame>
    </p:spTree>
    <p:extLst>
      <p:ext uri="{BB962C8B-B14F-4D97-AF65-F5344CB8AC3E}">
        <p14:creationId xmlns:p14="http://schemas.microsoft.com/office/powerpoint/2010/main" val="22185152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a:xfrm>
            <a:off x="838200" y="151765"/>
            <a:ext cx="10515600" cy="1325563"/>
          </a:xfrm>
        </p:spPr>
        <p:txBody>
          <a:bodyPr>
            <a:noAutofit/>
          </a:bodyPr>
          <a:lstStyle/>
          <a:p>
            <a:pPr algn="ctr"/>
            <a:r>
              <a:rPr lang="uk-UA" sz="2800" dirty="0"/>
              <a:t>Ризики настання негативних наслідків від провадження господарської діяльності, пов’язаної з використанням та охороною </a:t>
            </a:r>
            <a:r>
              <a:rPr lang="ru-RU" sz="2800" dirty="0"/>
              <a:t>земель </a:t>
            </a:r>
            <a:r>
              <a:rPr lang="uk-UA" sz="2800" dirty="0"/>
              <a:t>(1)</a:t>
            </a:r>
          </a:p>
        </p:txBody>
      </p:sp>
      <p:graphicFrame>
        <p:nvGraphicFramePr>
          <p:cNvPr id="8" name="Таблица 7">
            <a:extLst>
              <a:ext uri="{FF2B5EF4-FFF2-40B4-BE49-F238E27FC236}">
                <a16:creationId xmlns:a16="http://schemas.microsoft.com/office/drawing/2014/main" id="{B84CC0F5-CFD1-4E69-87EB-E449D0AD0B81}"/>
              </a:ext>
            </a:extLst>
          </p:cNvPr>
          <p:cNvGraphicFramePr>
            <a:graphicFrameLocks noGrp="1"/>
          </p:cNvGraphicFramePr>
          <p:nvPr>
            <p:extLst>
              <p:ext uri="{D42A27DB-BD31-4B8C-83A1-F6EECF244321}">
                <p14:modId xmlns:p14="http://schemas.microsoft.com/office/powerpoint/2010/main" val="1036925100"/>
              </p:ext>
            </p:extLst>
          </p:nvPr>
        </p:nvGraphicFramePr>
        <p:xfrm>
          <a:off x="223024" y="1477328"/>
          <a:ext cx="11686477" cy="5327904"/>
        </p:xfrm>
        <a:graphic>
          <a:graphicData uri="http://schemas.openxmlformats.org/drawingml/2006/table">
            <a:tbl>
              <a:tblPr firstRow="1" firstCol="1" bandRow="1">
                <a:tableStyleId>{7DF18680-E054-41AD-8BC1-D1AEF772440D}</a:tableStyleId>
              </a:tblPr>
              <a:tblGrid>
                <a:gridCol w="2587305">
                  <a:extLst>
                    <a:ext uri="{9D8B030D-6E8A-4147-A177-3AD203B41FA5}">
                      <a16:colId xmlns:a16="http://schemas.microsoft.com/office/drawing/2014/main" val="2244176740"/>
                    </a:ext>
                  </a:extLst>
                </a:gridCol>
                <a:gridCol w="2921992">
                  <a:extLst>
                    <a:ext uri="{9D8B030D-6E8A-4147-A177-3AD203B41FA5}">
                      <a16:colId xmlns:a16="http://schemas.microsoft.com/office/drawing/2014/main" val="2861583731"/>
                    </a:ext>
                  </a:extLst>
                </a:gridCol>
                <a:gridCol w="2921992">
                  <a:extLst>
                    <a:ext uri="{9D8B030D-6E8A-4147-A177-3AD203B41FA5}">
                      <a16:colId xmlns:a16="http://schemas.microsoft.com/office/drawing/2014/main" val="2527318640"/>
                    </a:ext>
                  </a:extLst>
                </a:gridCol>
                <a:gridCol w="3255188">
                  <a:extLst>
                    <a:ext uri="{9D8B030D-6E8A-4147-A177-3AD203B41FA5}">
                      <a16:colId xmlns:a16="http://schemas.microsoft.com/office/drawing/2014/main" val="398513919"/>
                    </a:ext>
                  </a:extLst>
                </a:gridCol>
              </a:tblGrid>
              <a:tr h="454688">
                <a:tc rowSpan="2">
                  <a:txBody>
                    <a:bodyPr/>
                    <a:lstStyle/>
                    <a:p>
                      <a:pPr algn="ctr">
                        <a:lnSpc>
                          <a:spcPct val="95000"/>
                        </a:lnSpc>
                        <a:spcBef>
                          <a:spcPts val="600"/>
                        </a:spcBef>
                      </a:pPr>
                      <a:r>
                        <a:rPr lang="uk-UA" sz="1600" dirty="0">
                          <a:effectLst/>
                        </a:rPr>
                        <a:t>Цілі державного нагляду (контролю) (код)</a:t>
                      </a:r>
                      <a:endParaRPr lang="ru-RU" sz="1600" dirty="0">
                        <a:effectLst/>
                        <a:latin typeface="Antiqua"/>
                        <a:ea typeface="Times New Roman" panose="02020603050405020304" pitchFamily="18" charset="0"/>
                        <a:cs typeface="Times New Roman" panose="02020603050405020304" pitchFamily="18" charset="0"/>
                      </a:endParaRPr>
                    </a:p>
                  </a:txBody>
                  <a:tcPr marL="68580" marR="68580" marT="0" marB="0" anchor="ctr"/>
                </a:tc>
                <a:tc gridSpan="2">
                  <a:txBody>
                    <a:bodyPr/>
                    <a:lstStyle/>
                    <a:p>
                      <a:pPr algn="ctr">
                        <a:lnSpc>
                          <a:spcPct val="95000"/>
                        </a:lnSpc>
                        <a:spcBef>
                          <a:spcPts val="600"/>
                        </a:spcBef>
                      </a:pPr>
                      <a:r>
                        <a:rPr lang="uk-UA" sz="1600">
                          <a:effectLst/>
                        </a:rPr>
                        <a:t>Ризик настання негативних наслідків від провадження господарської діяльності</a:t>
                      </a:r>
                      <a:endParaRPr lang="ru-RU" sz="1600">
                        <a:effectLst/>
                        <a:latin typeface="Antiqua"/>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uk-UA"/>
                    </a:p>
                  </a:txBody>
                  <a:tcPr/>
                </a:tc>
                <a:tc rowSpan="2">
                  <a:txBody>
                    <a:bodyPr/>
                    <a:lstStyle/>
                    <a:p>
                      <a:pPr algn="ctr">
                        <a:lnSpc>
                          <a:spcPct val="95000"/>
                        </a:lnSpc>
                        <a:spcBef>
                          <a:spcPts val="600"/>
                        </a:spcBef>
                      </a:pPr>
                      <a:r>
                        <a:rPr lang="uk-UA" sz="1600">
                          <a:effectLst/>
                        </a:rPr>
                        <a:t>Критерії, за якими оцінюється ступінь ризику від провадження господарської діяльності та визначається періодичність здійснення планових заходів державного нагляду (контролю)</a:t>
                      </a:r>
                      <a:endParaRPr lang="ru-RU" sz="1600">
                        <a:effectLst/>
                        <a:latin typeface="Antiqua"/>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39439332"/>
                  </a:ext>
                </a:extLst>
              </a:tr>
              <a:tr h="909376">
                <a:tc vMerge="1">
                  <a:txBody>
                    <a:bodyPr/>
                    <a:lstStyle/>
                    <a:p>
                      <a:endParaRPr lang="uk-UA"/>
                    </a:p>
                  </a:txBody>
                  <a:tcPr/>
                </a:tc>
                <a:tc>
                  <a:txBody>
                    <a:bodyPr/>
                    <a:lstStyle/>
                    <a:p>
                      <a:pPr algn="ctr">
                        <a:lnSpc>
                          <a:spcPct val="95000"/>
                        </a:lnSpc>
                        <a:spcBef>
                          <a:spcPts val="600"/>
                        </a:spcBef>
                      </a:pPr>
                      <a:r>
                        <a:rPr lang="uk-UA" sz="1600">
                          <a:effectLst/>
                        </a:rPr>
                        <a:t>подія, що містить ризик настання негативних наслідків</a:t>
                      </a:r>
                      <a:endParaRPr lang="ru-RU" sz="1600">
                        <a:effectLst/>
                        <a:latin typeface="Antiqua"/>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95000"/>
                        </a:lnSpc>
                        <a:spcBef>
                          <a:spcPts val="600"/>
                        </a:spcBef>
                      </a:pPr>
                      <a:r>
                        <a:rPr lang="uk-UA" sz="1600">
                          <a:effectLst/>
                        </a:rPr>
                        <a:t>негативний наслідок</a:t>
                      </a:r>
                      <a:endParaRPr lang="ru-RU" sz="1600">
                        <a:effectLst/>
                        <a:latin typeface="Antiqua"/>
                        <a:ea typeface="Times New Roman" panose="02020603050405020304" pitchFamily="18" charset="0"/>
                        <a:cs typeface="Times New Roman" panose="02020603050405020304" pitchFamily="18" charset="0"/>
                      </a:endParaRPr>
                    </a:p>
                  </a:txBody>
                  <a:tcPr marL="68580" marR="68580" marT="0" marB="0" anchor="ctr"/>
                </a:tc>
                <a:tc vMerge="1">
                  <a:txBody>
                    <a:bodyPr/>
                    <a:lstStyle/>
                    <a:p>
                      <a:endParaRPr lang="uk-UA"/>
                    </a:p>
                  </a:txBody>
                  <a:tcPr/>
                </a:tc>
                <a:extLst>
                  <a:ext uri="{0D108BD9-81ED-4DB2-BD59-A6C34878D82A}">
                    <a16:rowId xmlns:a16="http://schemas.microsoft.com/office/drawing/2014/main" val="851679956"/>
                  </a:ext>
                </a:extLst>
              </a:tr>
              <a:tr h="2046093">
                <a:tc rowSpan="2">
                  <a:txBody>
                    <a:bodyPr/>
                    <a:lstStyle/>
                    <a:p>
                      <a:pPr>
                        <a:lnSpc>
                          <a:spcPct val="95000"/>
                        </a:lnSpc>
                        <a:spcBef>
                          <a:spcPts val="600"/>
                        </a:spcBef>
                      </a:pPr>
                      <a:r>
                        <a:rPr lang="uk-UA" sz="1600" dirty="0">
                          <a:effectLst/>
                        </a:rPr>
                        <a:t>Життя та здоров’я людини (О1)</a:t>
                      </a:r>
                    </a:p>
                    <a:p>
                      <a:pPr>
                        <a:lnSpc>
                          <a:spcPct val="95000"/>
                        </a:lnSpc>
                        <a:spcBef>
                          <a:spcPts val="600"/>
                        </a:spcBef>
                      </a:pPr>
                      <a:r>
                        <a:rPr lang="uk-UA" sz="1600" dirty="0">
                          <a:effectLst/>
                        </a:rPr>
                        <a:t> </a:t>
                      </a:r>
                      <a:endParaRPr lang="ru-RU" sz="1600" dirty="0">
                        <a:effectLst/>
                        <a:latin typeface="Antiqua"/>
                        <a:cs typeface="Times New Roman" panose="02020603050405020304" pitchFamily="18" charset="0"/>
                      </a:endParaRPr>
                    </a:p>
                  </a:txBody>
                  <a:tcPr marL="68580" marR="68580" marT="0" marB="0"/>
                </a:tc>
                <a:tc>
                  <a:txBody>
                    <a:bodyPr/>
                    <a:lstStyle/>
                    <a:p>
                      <a:pPr>
                        <a:lnSpc>
                          <a:spcPct val="95000"/>
                        </a:lnSpc>
                        <a:spcBef>
                          <a:spcPts val="600"/>
                        </a:spcBef>
                      </a:pPr>
                      <a:r>
                        <a:rPr lang="uk-UA" sz="1600">
                          <a:effectLst/>
                        </a:rPr>
                        <a:t>власником землі та землекористувачем, у тому числі орендарем, не здійснюються заходи з використання та охорони земель, передбачені затвердженою в установленому порядку документацією із землеустрою</a:t>
                      </a:r>
                      <a:endParaRPr lang="ru-RU" sz="1600">
                        <a:effectLst/>
                        <a:latin typeface="Antiqua"/>
                        <a:ea typeface="Times New Roman" panose="02020603050405020304" pitchFamily="18" charset="0"/>
                        <a:cs typeface="Times New Roman" panose="02020603050405020304" pitchFamily="18" charset="0"/>
                      </a:endParaRPr>
                    </a:p>
                  </a:txBody>
                  <a:tcPr marL="68580" marR="68580" marT="0" marB="0"/>
                </a:tc>
                <a:tc>
                  <a:txBody>
                    <a:bodyPr/>
                    <a:lstStyle/>
                    <a:p>
                      <a:pPr>
                        <a:lnSpc>
                          <a:spcPct val="95000"/>
                        </a:lnSpc>
                        <a:spcBef>
                          <a:spcPts val="600"/>
                        </a:spcBef>
                      </a:pPr>
                      <a:r>
                        <a:rPr lang="uk-UA" sz="1600" dirty="0">
                          <a:effectLst/>
                        </a:rPr>
                        <a:t>погіршується якісний стан земель</a:t>
                      </a:r>
                      <a:endParaRPr lang="ru-RU" sz="1600" dirty="0">
                        <a:effectLst/>
                        <a:latin typeface="Antiqua"/>
                        <a:ea typeface="Times New Roman" panose="02020603050405020304" pitchFamily="18" charset="0"/>
                        <a:cs typeface="Times New Roman" panose="02020603050405020304" pitchFamily="18" charset="0"/>
                      </a:endParaRPr>
                    </a:p>
                  </a:txBody>
                  <a:tcPr marL="68580" marR="68580" marT="0" marB="0"/>
                </a:tc>
                <a:tc>
                  <a:txBody>
                    <a:bodyPr/>
                    <a:lstStyle/>
                    <a:p>
                      <a:pPr>
                        <a:lnSpc>
                          <a:spcPct val="95000"/>
                        </a:lnSpc>
                        <a:spcBef>
                          <a:spcPts val="600"/>
                        </a:spcBef>
                      </a:pPr>
                      <a:r>
                        <a:rPr lang="uk-UA" sz="1600" dirty="0">
                          <a:effectLst/>
                        </a:rPr>
                        <a:t>площа землі, на якій провадиться господарська діяльність</a:t>
                      </a:r>
                      <a:endParaRPr lang="ru-RU" sz="1600" dirty="0">
                        <a:effectLst/>
                        <a:latin typeface="Antiqua"/>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446240311"/>
                  </a:ext>
                </a:extLst>
              </a:tr>
              <a:tr h="1818750">
                <a:tc vMerge="1">
                  <a:txBody>
                    <a:bodyPr/>
                    <a:lstStyle/>
                    <a:p>
                      <a:pPr>
                        <a:lnSpc>
                          <a:spcPct val="95000"/>
                        </a:lnSpc>
                        <a:spcBef>
                          <a:spcPts val="600"/>
                        </a:spcBef>
                      </a:pPr>
                      <a:r>
                        <a:rPr lang="uk-UA" sz="1300" dirty="0">
                          <a:effectLst/>
                        </a:rPr>
                        <a:t> </a:t>
                      </a:r>
                      <a:endParaRPr lang="ru-RU" sz="1300" dirty="0">
                        <a:effectLst/>
                        <a:latin typeface="Antiqua"/>
                        <a:ea typeface="Times New Roman" panose="02020603050405020304" pitchFamily="18" charset="0"/>
                        <a:cs typeface="Times New Roman" panose="02020603050405020304" pitchFamily="18" charset="0"/>
                      </a:endParaRPr>
                    </a:p>
                  </a:txBody>
                  <a:tcPr marL="68580" marR="68580" marT="0" marB="0"/>
                </a:tc>
                <a:tc>
                  <a:txBody>
                    <a:bodyPr/>
                    <a:lstStyle/>
                    <a:p>
                      <a:pPr>
                        <a:lnSpc>
                          <a:spcPct val="95000"/>
                        </a:lnSpc>
                        <a:spcBef>
                          <a:spcPts val="600"/>
                        </a:spcBef>
                      </a:pPr>
                      <a:r>
                        <a:rPr lang="uk-UA" sz="1600">
                          <a:effectLst/>
                        </a:rPr>
                        <a:t>відбувається ерозія, виснаження, засолення, осолонцювання, підкислення, перезволоження, підтоплення та зниження родючості ґрунтів, заростання земельних ділянок бур’янами, чагарниками і дрібноліссям</a:t>
                      </a:r>
                      <a:endParaRPr lang="ru-RU" sz="1600">
                        <a:effectLst/>
                        <a:latin typeface="Antiqua"/>
                        <a:ea typeface="Times New Roman" panose="02020603050405020304" pitchFamily="18" charset="0"/>
                        <a:cs typeface="Times New Roman" panose="02020603050405020304" pitchFamily="18" charset="0"/>
                      </a:endParaRPr>
                    </a:p>
                  </a:txBody>
                  <a:tcPr marL="68580" marR="68580" marT="0" marB="0"/>
                </a:tc>
                <a:tc>
                  <a:txBody>
                    <a:bodyPr/>
                    <a:lstStyle/>
                    <a:p>
                      <a:pPr>
                        <a:lnSpc>
                          <a:spcPct val="95000"/>
                        </a:lnSpc>
                        <a:spcBef>
                          <a:spcPts val="600"/>
                        </a:spcBef>
                      </a:pPr>
                      <a:r>
                        <a:rPr lang="uk-UA" sz="1600">
                          <a:effectLst/>
                        </a:rPr>
                        <a:t>погіршується якісний стан земель</a:t>
                      </a:r>
                      <a:endParaRPr lang="ru-RU" sz="1600">
                        <a:effectLst/>
                      </a:endParaRPr>
                    </a:p>
                    <a:p>
                      <a:pPr>
                        <a:lnSpc>
                          <a:spcPct val="95000"/>
                        </a:lnSpc>
                        <a:spcBef>
                          <a:spcPts val="600"/>
                        </a:spcBef>
                      </a:pPr>
                      <a:r>
                        <a:rPr lang="uk-UA" sz="1600">
                          <a:effectLst/>
                        </a:rPr>
                        <a:t> </a:t>
                      </a:r>
                      <a:endParaRPr lang="ru-RU" sz="1600">
                        <a:effectLst/>
                        <a:latin typeface="Antiqua"/>
                        <a:ea typeface="Times New Roman" panose="02020603050405020304" pitchFamily="18" charset="0"/>
                        <a:cs typeface="Times New Roman" panose="02020603050405020304" pitchFamily="18" charset="0"/>
                      </a:endParaRPr>
                    </a:p>
                  </a:txBody>
                  <a:tcPr marL="68580" marR="68580" marT="0" marB="0"/>
                </a:tc>
                <a:tc>
                  <a:txBody>
                    <a:bodyPr/>
                    <a:lstStyle/>
                    <a:p>
                      <a:pPr algn="ctr">
                        <a:lnSpc>
                          <a:spcPct val="95000"/>
                        </a:lnSpc>
                        <a:spcBef>
                          <a:spcPts val="600"/>
                        </a:spcBef>
                      </a:pPr>
                      <a:r>
                        <a:rPr lang="uk-UA" sz="1600" dirty="0">
                          <a:effectLst/>
                        </a:rPr>
                        <a:t>—“—</a:t>
                      </a:r>
                      <a:endParaRPr lang="ru-RU" sz="1600" dirty="0">
                        <a:effectLst/>
                        <a:latin typeface="Antiqua"/>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999569330"/>
                  </a:ext>
                </a:extLst>
              </a:tr>
            </a:tbl>
          </a:graphicData>
        </a:graphic>
      </p:graphicFrame>
    </p:spTree>
    <p:extLst>
      <p:ext uri="{BB962C8B-B14F-4D97-AF65-F5344CB8AC3E}">
        <p14:creationId xmlns:p14="http://schemas.microsoft.com/office/powerpoint/2010/main" val="20395605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a:xfrm>
            <a:off x="838200" y="151765"/>
            <a:ext cx="10515600" cy="1325563"/>
          </a:xfrm>
        </p:spPr>
        <p:txBody>
          <a:bodyPr>
            <a:noAutofit/>
          </a:bodyPr>
          <a:lstStyle/>
          <a:p>
            <a:pPr algn="ctr"/>
            <a:r>
              <a:rPr lang="uk-UA" sz="2800" dirty="0"/>
              <a:t>Ризики настання негативних наслідків від провадження господарської діяльності, пов’язаної з використанням та охороною </a:t>
            </a:r>
            <a:r>
              <a:rPr lang="ru-RU" sz="2800" dirty="0"/>
              <a:t>земель </a:t>
            </a:r>
            <a:r>
              <a:rPr lang="uk-UA" sz="2800" dirty="0"/>
              <a:t>(2)</a:t>
            </a:r>
          </a:p>
        </p:txBody>
      </p:sp>
      <p:graphicFrame>
        <p:nvGraphicFramePr>
          <p:cNvPr id="8" name="Таблица 7">
            <a:extLst>
              <a:ext uri="{FF2B5EF4-FFF2-40B4-BE49-F238E27FC236}">
                <a16:creationId xmlns:a16="http://schemas.microsoft.com/office/drawing/2014/main" id="{B84CC0F5-CFD1-4E69-87EB-E449D0AD0B81}"/>
              </a:ext>
            </a:extLst>
          </p:cNvPr>
          <p:cNvGraphicFramePr>
            <a:graphicFrameLocks noGrp="1"/>
          </p:cNvGraphicFramePr>
          <p:nvPr>
            <p:extLst>
              <p:ext uri="{D42A27DB-BD31-4B8C-83A1-F6EECF244321}">
                <p14:modId xmlns:p14="http://schemas.microsoft.com/office/powerpoint/2010/main" val="1240595129"/>
              </p:ext>
            </p:extLst>
          </p:nvPr>
        </p:nvGraphicFramePr>
        <p:xfrm>
          <a:off x="223024" y="1477328"/>
          <a:ext cx="11686477" cy="5254731"/>
        </p:xfrm>
        <a:graphic>
          <a:graphicData uri="http://schemas.openxmlformats.org/drawingml/2006/table">
            <a:tbl>
              <a:tblPr firstRow="1" firstCol="1" bandRow="1">
                <a:tableStyleId>{7DF18680-E054-41AD-8BC1-D1AEF772440D}</a:tableStyleId>
              </a:tblPr>
              <a:tblGrid>
                <a:gridCol w="2587305">
                  <a:extLst>
                    <a:ext uri="{9D8B030D-6E8A-4147-A177-3AD203B41FA5}">
                      <a16:colId xmlns:a16="http://schemas.microsoft.com/office/drawing/2014/main" val="2244176740"/>
                    </a:ext>
                  </a:extLst>
                </a:gridCol>
                <a:gridCol w="2921992">
                  <a:extLst>
                    <a:ext uri="{9D8B030D-6E8A-4147-A177-3AD203B41FA5}">
                      <a16:colId xmlns:a16="http://schemas.microsoft.com/office/drawing/2014/main" val="2861583731"/>
                    </a:ext>
                  </a:extLst>
                </a:gridCol>
                <a:gridCol w="2921992">
                  <a:extLst>
                    <a:ext uri="{9D8B030D-6E8A-4147-A177-3AD203B41FA5}">
                      <a16:colId xmlns:a16="http://schemas.microsoft.com/office/drawing/2014/main" val="2527318640"/>
                    </a:ext>
                  </a:extLst>
                </a:gridCol>
                <a:gridCol w="3255188">
                  <a:extLst>
                    <a:ext uri="{9D8B030D-6E8A-4147-A177-3AD203B41FA5}">
                      <a16:colId xmlns:a16="http://schemas.microsoft.com/office/drawing/2014/main" val="398513919"/>
                    </a:ext>
                  </a:extLst>
                </a:gridCol>
              </a:tblGrid>
              <a:tr h="454688">
                <a:tc rowSpan="2">
                  <a:txBody>
                    <a:bodyPr/>
                    <a:lstStyle/>
                    <a:p>
                      <a:pPr algn="ctr">
                        <a:lnSpc>
                          <a:spcPct val="95000"/>
                        </a:lnSpc>
                        <a:spcBef>
                          <a:spcPts val="600"/>
                        </a:spcBef>
                      </a:pPr>
                      <a:r>
                        <a:rPr lang="uk-UA" sz="1600" dirty="0">
                          <a:effectLst/>
                        </a:rPr>
                        <a:t>Цілі державного нагляду (контролю) (код)</a:t>
                      </a:r>
                      <a:endParaRPr lang="ru-RU" sz="1600" dirty="0">
                        <a:effectLst/>
                        <a:latin typeface="Antiqua"/>
                        <a:ea typeface="Times New Roman" panose="02020603050405020304" pitchFamily="18" charset="0"/>
                        <a:cs typeface="Times New Roman" panose="02020603050405020304" pitchFamily="18" charset="0"/>
                      </a:endParaRPr>
                    </a:p>
                  </a:txBody>
                  <a:tcPr marL="68580" marR="68580" marT="0" marB="0" anchor="ctr"/>
                </a:tc>
                <a:tc gridSpan="2">
                  <a:txBody>
                    <a:bodyPr/>
                    <a:lstStyle/>
                    <a:p>
                      <a:pPr algn="ctr">
                        <a:lnSpc>
                          <a:spcPct val="95000"/>
                        </a:lnSpc>
                        <a:spcBef>
                          <a:spcPts val="600"/>
                        </a:spcBef>
                      </a:pPr>
                      <a:r>
                        <a:rPr lang="uk-UA" sz="1600">
                          <a:effectLst/>
                        </a:rPr>
                        <a:t>Ризик настання негативних наслідків від провадження господарської діяльності</a:t>
                      </a:r>
                      <a:endParaRPr lang="ru-RU" sz="1600">
                        <a:effectLst/>
                        <a:latin typeface="Antiqua"/>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uk-UA"/>
                    </a:p>
                  </a:txBody>
                  <a:tcPr/>
                </a:tc>
                <a:tc rowSpan="2">
                  <a:txBody>
                    <a:bodyPr/>
                    <a:lstStyle/>
                    <a:p>
                      <a:pPr algn="ctr">
                        <a:lnSpc>
                          <a:spcPct val="95000"/>
                        </a:lnSpc>
                        <a:spcBef>
                          <a:spcPts val="600"/>
                        </a:spcBef>
                      </a:pPr>
                      <a:r>
                        <a:rPr lang="uk-UA" sz="1600">
                          <a:effectLst/>
                        </a:rPr>
                        <a:t>Критерії, за якими оцінюється ступінь ризику від провадження господарської діяльності та визначається періодичність здійснення планових заходів державного нагляду (контролю)</a:t>
                      </a:r>
                      <a:endParaRPr lang="ru-RU" sz="1600">
                        <a:effectLst/>
                        <a:latin typeface="Antiqua"/>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39439332"/>
                  </a:ext>
                </a:extLst>
              </a:tr>
              <a:tr h="909376">
                <a:tc vMerge="1">
                  <a:txBody>
                    <a:bodyPr/>
                    <a:lstStyle/>
                    <a:p>
                      <a:endParaRPr lang="uk-UA"/>
                    </a:p>
                  </a:txBody>
                  <a:tcPr/>
                </a:tc>
                <a:tc>
                  <a:txBody>
                    <a:bodyPr/>
                    <a:lstStyle/>
                    <a:p>
                      <a:pPr algn="ctr">
                        <a:lnSpc>
                          <a:spcPct val="95000"/>
                        </a:lnSpc>
                        <a:spcBef>
                          <a:spcPts val="600"/>
                        </a:spcBef>
                      </a:pPr>
                      <a:r>
                        <a:rPr lang="uk-UA" sz="1600">
                          <a:effectLst/>
                        </a:rPr>
                        <a:t>подія, що містить ризик настання негативних наслідків</a:t>
                      </a:r>
                      <a:endParaRPr lang="ru-RU" sz="1600">
                        <a:effectLst/>
                        <a:latin typeface="Antiqua"/>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95000"/>
                        </a:lnSpc>
                        <a:spcBef>
                          <a:spcPts val="600"/>
                        </a:spcBef>
                      </a:pPr>
                      <a:r>
                        <a:rPr lang="uk-UA" sz="1600">
                          <a:effectLst/>
                        </a:rPr>
                        <a:t>негативний наслідок</a:t>
                      </a:r>
                      <a:endParaRPr lang="ru-RU" sz="1600">
                        <a:effectLst/>
                        <a:latin typeface="Antiqua"/>
                        <a:ea typeface="Times New Roman" panose="02020603050405020304" pitchFamily="18" charset="0"/>
                        <a:cs typeface="Times New Roman" panose="02020603050405020304" pitchFamily="18" charset="0"/>
                      </a:endParaRPr>
                    </a:p>
                  </a:txBody>
                  <a:tcPr marL="68580" marR="68580" marT="0" marB="0" anchor="ctr"/>
                </a:tc>
                <a:tc vMerge="1">
                  <a:txBody>
                    <a:bodyPr/>
                    <a:lstStyle/>
                    <a:p>
                      <a:endParaRPr lang="uk-UA"/>
                    </a:p>
                  </a:txBody>
                  <a:tcPr/>
                </a:tc>
                <a:extLst>
                  <a:ext uri="{0D108BD9-81ED-4DB2-BD59-A6C34878D82A}">
                    <a16:rowId xmlns:a16="http://schemas.microsoft.com/office/drawing/2014/main" val="851679956"/>
                  </a:ext>
                </a:extLst>
              </a:tr>
              <a:tr h="2046093">
                <a:tc rowSpan="2">
                  <a:txBody>
                    <a:bodyPr/>
                    <a:lstStyle/>
                    <a:p>
                      <a:pPr>
                        <a:lnSpc>
                          <a:spcPct val="95000"/>
                        </a:lnSpc>
                        <a:spcBef>
                          <a:spcPts val="600"/>
                        </a:spcBef>
                      </a:pPr>
                      <a:r>
                        <a:rPr lang="uk-UA" sz="1500" dirty="0">
                          <a:effectLst/>
                          <a:latin typeface="Antiqua"/>
                          <a:ea typeface="Times New Roman" panose="02020603050405020304" pitchFamily="18" charset="0"/>
                          <a:cs typeface="Times New Roman" panose="02020603050405020304" pitchFamily="18" charset="0"/>
                        </a:rPr>
                        <a:t>Навколишнє природне середовище (О4)</a:t>
                      </a:r>
                      <a:endParaRPr lang="ru-RU" sz="1500" dirty="0">
                        <a:effectLst/>
                        <a:latin typeface="Antiqua"/>
                        <a:ea typeface="Times New Roman" panose="02020603050405020304" pitchFamily="18" charset="0"/>
                        <a:cs typeface="Times New Roman" panose="02020603050405020304" pitchFamily="18" charset="0"/>
                      </a:endParaRPr>
                    </a:p>
                  </a:txBody>
                  <a:tcPr marL="68580" marR="68580" marT="0" marB="0"/>
                </a:tc>
                <a:tc>
                  <a:txBody>
                    <a:bodyPr/>
                    <a:lstStyle/>
                    <a:p>
                      <a:pPr>
                        <a:lnSpc>
                          <a:spcPct val="95000"/>
                        </a:lnSpc>
                        <a:spcBef>
                          <a:spcPts val="600"/>
                        </a:spcBef>
                      </a:pPr>
                      <a:r>
                        <a:rPr lang="uk-UA" sz="1500" dirty="0">
                          <a:effectLst/>
                          <a:latin typeface="Antiqua"/>
                          <a:ea typeface="Times New Roman" panose="02020603050405020304" pitchFamily="18" charset="0"/>
                          <a:cs typeface="Times New Roman" panose="02020603050405020304" pitchFamily="18" charset="0"/>
                        </a:rPr>
                        <a:t>земельні ділянки використовуються власником та землекористувачем не за їх цільовим призначенням</a:t>
                      </a:r>
                      <a:endParaRPr lang="ru-RU" sz="1500" dirty="0">
                        <a:effectLst/>
                        <a:latin typeface="Antiqua"/>
                        <a:ea typeface="Times New Roman" panose="02020603050405020304" pitchFamily="18" charset="0"/>
                        <a:cs typeface="Times New Roman" panose="02020603050405020304" pitchFamily="18" charset="0"/>
                      </a:endParaRPr>
                    </a:p>
                  </a:txBody>
                  <a:tcPr marL="68580" marR="68580" marT="0" marB="0"/>
                </a:tc>
                <a:tc>
                  <a:txBody>
                    <a:bodyPr/>
                    <a:lstStyle/>
                    <a:p>
                      <a:pPr>
                        <a:lnSpc>
                          <a:spcPct val="95000"/>
                        </a:lnSpc>
                        <a:spcBef>
                          <a:spcPts val="600"/>
                        </a:spcBef>
                      </a:pPr>
                      <a:r>
                        <a:rPr lang="uk-UA" sz="1500" dirty="0">
                          <a:effectLst/>
                          <a:latin typeface="Antiqua"/>
                          <a:ea typeface="Times New Roman" panose="02020603050405020304" pitchFamily="18" charset="0"/>
                          <a:cs typeface="Times New Roman" panose="02020603050405020304" pitchFamily="18" charset="0"/>
                        </a:rPr>
                        <a:t>погіршується (знищується) якісний стан земель, відбувається негативний екологічний вплив на навколишнє природне середовище</a:t>
                      </a:r>
                      <a:endParaRPr lang="ru-RU" sz="1500" dirty="0">
                        <a:effectLst/>
                        <a:latin typeface="Antiqua"/>
                        <a:ea typeface="Times New Roman" panose="02020603050405020304" pitchFamily="18" charset="0"/>
                        <a:cs typeface="Times New Roman" panose="02020603050405020304" pitchFamily="18" charset="0"/>
                      </a:endParaRPr>
                    </a:p>
                    <a:p>
                      <a:pPr>
                        <a:lnSpc>
                          <a:spcPct val="95000"/>
                        </a:lnSpc>
                        <a:spcBef>
                          <a:spcPts val="600"/>
                        </a:spcBef>
                      </a:pPr>
                      <a:r>
                        <a:rPr lang="uk-UA" sz="1500" dirty="0">
                          <a:effectLst/>
                          <a:latin typeface="Antiqua"/>
                          <a:ea typeface="Times New Roman" panose="02020603050405020304" pitchFamily="18" charset="0"/>
                          <a:cs typeface="Times New Roman" panose="02020603050405020304" pitchFamily="18" charset="0"/>
                        </a:rPr>
                        <a:t>знищуються об’єкти природно-заповідного фонду</a:t>
                      </a:r>
                      <a:endParaRPr lang="ru-RU" sz="1500" dirty="0">
                        <a:effectLst/>
                        <a:latin typeface="Antiqua"/>
                        <a:ea typeface="Times New Roman" panose="02020603050405020304" pitchFamily="18" charset="0"/>
                        <a:cs typeface="Times New Roman" panose="02020603050405020304" pitchFamily="18" charset="0"/>
                      </a:endParaRPr>
                    </a:p>
                  </a:txBody>
                  <a:tcPr marL="68580" marR="68580" marT="0" marB="0"/>
                </a:tc>
                <a:tc>
                  <a:txBody>
                    <a:bodyPr/>
                    <a:lstStyle/>
                    <a:p>
                      <a:pPr>
                        <a:lnSpc>
                          <a:spcPct val="95000"/>
                        </a:lnSpc>
                        <a:spcBef>
                          <a:spcPts val="600"/>
                        </a:spcBef>
                      </a:pPr>
                      <a:r>
                        <a:rPr lang="uk-UA" sz="1500" dirty="0">
                          <a:effectLst/>
                          <a:latin typeface="Antiqua"/>
                          <a:ea typeface="Times New Roman" panose="02020603050405020304" pitchFamily="18" charset="0"/>
                          <a:cs typeface="Times New Roman" panose="02020603050405020304" pitchFamily="18" charset="0"/>
                        </a:rPr>
                        <a:t>категорія землі за її основним цільовим призначенням</a:t>
                      </a:r>
                      <a:endParaRPr lang="ru-RU" sz="1500" dirty="0">
                        <a:effectLst/>
                        <a:latin typeface="Antiqua"/>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446240311"/>
                  </a:ext>
                </a:extLst>
              </a:tr>
              <a:tr h="1818750">
                <a:tc vMerge="1">
                  <a:txBody>
                    <a:bodyPr/>
                    <a:lstStyle/>
                    <a:p>
                      <a:pPr>
                        <a:lnSpc>
                          <a:spcPct val="95000"/>
                        </a:lnSpc>
                        <a:spcBef>
                          <a:spcPts val="600"/>
                        </a:spcBef>
                      </a:pPr>
                      <a:r>
                        <a:rPr lang="uk-UA" sz="1300" dirty="0">
                          <a:effectLst/>
                          <a:latin typeface="Antiqua"/>
                          <a:ea typeface="Times New Roman" panose="02020603050405020304" pitchFamily="18" charset="0"/>
                          <a:cs typeface="Times New Roman" panose="02020603050405020304" pitchFamily="18" charset="0"/>
                        </a:rPr>
                        <a:t> </a:t>
                      </a:r>
                      <a:endParaRPr lang="ru-RU" sz="1300" dirty="0">
                        <a:effectLst/>
                        <a:latin typeface="Antiqua"/>
                        <a:ea typeface="Times New Roman" panose="02020603050405020304" pitchFamily="18" charset="0"/>
                        <a:cs typeface="Times New Roman" panose="02020603050405020304" pitchFamily="18" charset="0"/>
                      </a:endParaRPr>
                    </a:p>
                  </a:txBody>
                  <a:tcPr marL="68580" marR="68580" marT="0" marB="0"/>
                </a:tc>
                <a:tc>
                  <a:txBody>
                    <a:bodyPr/>
                    <a:lstStyle/>
                    <a:p>
                      <a:pPr>
                        <a:lnSpc>
                          <a:spcPct val="95000"/>
                        </a:lnSpc>
                        <a:spcBef>
                          <a:spcPts val="600"/>
                        </a:spcBef>
                      </a:pPr>
                      <a:r>
                        <a:rPr lang="uk-UA" sz="1500">
                          <a:solidFill>
                            <a:srgbClr val="000000"/>
                          </a:solidFill>
                          <a:effectLst/>
                          <a:latin typeface="Antiqua"/>
                          <a:ea typeface="Times New Roman" panose="02020603050405020304" pitchFamily="18" charset="0"/>
                          <a:cs typeface="Times New Roman" panose="02020603050405020304" pitchFamily="18" charset="0"/>
                        </a:rPr>
                        <a:t>не здійснено зняття, складування, зберігання поверхневого шару ґрунту та нанесення його на ділянку, з якої він був знятий (рекультивація), або на іншу земельну ділянку для підвищення її продуктивності та інших якостей</a:t>
                      </a:r>
                      <a:endParaRPr lang="ru-RU" sz="1500">
                        <a:effectLst/>
                        <a:latin typeface="Antiqua"/>
                        <a:ea typeface="Times New Roman" panose="02020603050405020304" pitchFamily="18" charset="0"/>
                        <a:cs typeface="Times New Roman" panose="02020603050405020304" pitchFamily="18" charset="0"/>
                      </a:endParaRPr>
                    </a:p>
                  </a:txBody>
                  <a:tcPr marL="68580" marR="68580" marT="0" marB="0"/>
                </a:tc>
                <a:tc>
                  <a:txBody>
                    <a:bodyPr/>
                    <a:lstStyle/>
                    <a:p>
                      <a:pPr>
                        <a:lnSpc>
                          <a:spcPct val="95000"/>
                        </a:lnSpc>
                        <a:spcBef>
                          <a:spcPts val="600"/>
                        </a:spcBef>
                      </a:pPr>
                      <a:r>
                        <a:rPr lang="uk-UA" sz="1500" dirty="0">
                          <a:effectLst/>
                          <a:latin typeface="Antiqua"/>
                          <a:ea typeface="Times New Roman" panose="02020603050405020304" pitchFamily="18" charset="0"/>
                          <a:cs typeface="Times New Roman" panose="02020603050405020304" pitchFamily="18" charset="0"/>
                        </a:rPr>
                        <a:t>відбувається знищення родючого шару ґрунту</a:t>
                      </a:r>
                      <a:endParaRPr lang="ru-RU" sz="1500" dirty="0">
                        <a:effectLst/>
                        <a:latin typeface="Antiqua"/>
                        <a:ea typeface="Times New Roman" panose="02020603050405020304" pitchFamily="18" charset="0"/>
                        <a:cs typeface="Times New Roman" panose="02020603050405020304" pitchFamily="18" charset="0"/>
                      </a:endParaRPr>
                    </a:p>
                  </a:txBody>
                  <a:tcPr marL="68580" marR="68580" marT="0" marB="0"/>
                </a:tc>
                <a:tc>
                  <a:txBody>
                    <a:bodyPr/>
                    <a:lstStyle/>
                    <a:p>
                      <a:pPr>
                        <a:lnSpc>
                          <a:spcPct val="95000"/>
                        </a:lnSpc>
                        <a:spcBef>
                          <a:spcPts val="600"/>
                        </a:spcBef>
                      </a:pPr>
                      <a:r>
                        <a:rPr lang="uk-UA" sz="1500" dirty="0">
                          <a:effectLst/>
                          <a:latin typeface="Antiqua"/>
                          <a:ea typeface="Times New Roman" panose="02020603050405020304" pitchFamily="18" charset="0"/>
                          <a:cs typeface="Times New Roman" panose="02020603050405020304" pitchFamily="18" charset="0"/>
                        </a:rPr>
                        <a:t>площа землі, на якій провадиться господарська діяльність</a:t>
                      </a:r>
                      <a:endParaRPr lang="ru-RU" sz="1500" dirty="0">
                        <a:effectLst/>
                        <a:latin typeface="Antiqua"/>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999569330"/>
                  </a:ext>
                </a:extLst>
              </a:tr>
            </a:tbl>
          </a:graphicData>
        </a:graphic>
      </p:graphicFrame>
    </p:spTree>
    <p:extLst>
      <p:ext uri="{BB962C8B-B14F-4D97-AF65-F5344CB8AC3E}">
        <p14:creationId xmlns:p14="http://schemas.microsoft.com/office/powerpoint/2010/main" val="19307002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a:xfrm>
            <a:off x="838200" y="151765"/>
            <a:ext cx="10515600" cy="1325563"/>
          </a:xfrm>
        </p:spPr>
        <p:txBody>
          <a:bodyPr>
            <a:noAutofit/>
          </a:bodyPr>
          <a:lstStyle/>
          <a:p>
            <a:pPr algn="ctr"/>
            <a:r>
              <a:rPr lang="uk-UA" sz="2800" dirty="0"/>
              <a:t>Ризики настання негативних наслідків від провадження господарської діяльності, пов’язаної з використанням та охороною </a:t>
            </a:r>
            <a:r>
              <a:rPr lang="ru-RU" sz="2800" dirty="0"/>
              <a:t>земель </a:t>
            </a:r>
            <a:r>
              <a:rPr lang="uk-UA" sz="2800" dirty="0"/>
              <a:t>(3)</a:t>
            </a:r>
          </a:p>
        </p:txBody>
      </p:sp>
      <p:graphicFrame>
        <p:nvGraphicFramePr>
          <p:cNvPr id="8" name="Таблица 7">
            <a:extLst>
              <a:ext uri="{FF2B5EF4-FFF2-40B4-BE49-F238E27FC236}">
                <a16:creationId xmlns:a16="http://schemas.microsoft.com/office/drawing/2014/main" id="{B84CC0F5-CFD1-4E69-87EB-E449D0AD0B81}"/>
              </a:ext>
            </a:extLst>
          </p:cNvPr>
          <p:cNvGraphicFramePr>
            <a:graphicFrameLocks noGrp="1"/>
          </p:cNvGraphicFramePr>
          <p:nvPr>
            <p:extLst>
              <p:ext uri="{D42A27DB-BD31-4B8C-83A1-F6EECF244321}">
                <p14:modId xmlns:p14="http://schemas.microsoft.com/office/powerpoint/2010/main" val="2790617482"/>
              </p:ext>
            </p:extLst>
          </p:nvPr>
        </p:nvGraphicFramePr>
        <p:xfrm>
          <a:off x="223024" y="1477328"/>
          <a:ext cx="11686477" cy="5032866"/>
        </p:xfrm>
        <a:graphic>
          <a:graphicData uri="http://schemas.openxmlformats.org/drawingml/2006/table">
            <a:tbl>
              <a:tblPr firstRow="1" firstCol="1" bandRow="1">
                <a:tableStyleId>{7DF18680-E054-41AD-8BC1-D1AEF772440D}</a:tableStyleId>
              </a:tblPr>
              <a:tblGrid>
                <a:gridCol w="2587305">
                  <a:extLst>
                    <a:ext uri="{9D8B030D-6E8A-4147-A177-3AD203B41FA5}">
                      <a16:colId xmlns:a16="http://schemas.microsoft.com/office/drawing/2014/main" val="2244176740"/>
                    </a:ext>
                  </a:extLst>
                </a:gridCol>
                <a:gridCol w="2921992">
                  <a:extLst>
                    <a:ext uri="{9D8B030D-6E8A-4147-A177-3AD203B41FA5}">
                      <a16:colId xmlns:a16="http://schemas.microsoft.com/office/drawing/2014/main" val="2861583731"/>
                    </a:ext>
                  </a:extLst>
                </a:gridCol>
                <a:gridCol w="2921992">
                  <a:extLst>
                    <a:ext uri="{9D8B030D-6E8A-4147-A177-3AD203B41FA5}">
                      <a16:colId xmlns:a16="http://schemas.microsoft.com/office/drawing/2014/main" val="2527318640"/>
                    </a:ext>
                  </a:extLst>
                </a:gridCol>
                <a:gridCol w="3255188">
                  <a:extLst>
                    <a:ext uri="{9D8B030D-6E8A-4147-A177-3AD203B41FA5}">
                      <a16:colId xmlns:a16="http://schemas.microsoft.com/office/drawing/2014/main" val="398513919"/>
                    </a:ext>
                  </a:extLst>
                </a:gridCol>
              </a:tblGrid>
              <a:tr h="454688">
                <a:tc rowSpan="2">
                  <a:txBody>
                    <a:bodyPr/>
                    <a:lstStyle/>
                    <a:p>
                      <a:pPr algn="ctr">
                        <a:lnSpc>
                          <a:spcPct val="95000"/>
                        </a:lnSpc>
                        <a:spcBef>
                          <a:spcPts val="600"/>
                        </a:spcBef>
                      </a:pPr>
                      <a:r>
                        <a:rPr lang="uk-UA" sz="1600" dirty="0">
                          <a:effectLst/>
                        </a:rPr>
                        <a:t>Цілі державного нагляду (контролю) (код)</a:t>
                      </a:r>
                      <a:endParaRPr lang="ru-RU" sz="1600" dirty="0">
                        <a:effectLst/>
                        <a:latin typeface="Antiqua"/>
                        <a:ea typeface="Times New Roman" panose="02020603050405020304" pitchFamily="18" charset="0"/>
                        <a:cs typeface="Times New Roman" panose="02020603050405020304" pitchFamily="18" charset="0"/>
                      </a:endParaRPr>
                    </a:p>
                  </a:txBody>
                  <a:tcPr marL="68580" marR="68580" marT="0" marB="0" anchor="ctr"/>
                </a:tc>
                <a:tc gridSpan="2">
                  <a:txBody>
                    <a:bodyPr/>
                    <a:lstStyle/>
                    <a:p>
                      <a:pPr algn="ctr">
                        <a:lnSpc>
                          <a:spcPct val="95000"/>
                        </a:lnSpc>
                        <a:spcBef>
                          <a:spcPts val="600"/>
                        </a:spcBef>
                      </a:pPr>
                      <a:r>
                        <a:rPr lang="uk-UA" sz="1600">
                          <a:effectLst/>
                        </a:rPr>
                        <a:t>Ризик настання негативних наслідків від провадження господарської діяльності</a:t>
                      </a:r>
                      <a:endParaRPr lang="ru-RU" sz="1600">
                        <a:effectLst/>
                        <a:latin typeface="Antiqua"/>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uk-UA"/>
                    </a:p>
                  </a:txBody>
                  <a:tcPr/>
                </a:tc>
                <a:tc rowSpan="2">
                  <a:txBody>
                    <a:bodyPr/>
                    <a:lstStyle/>
                    <a:p>
                      <a:pPr algn="ctr">
                        <a:lnSpc>
                          <a:spcPct val="95000"/>
                        </a:lnSpc>
                        <a:spcBef>
                          <a:spcPts val="600"/>
                        </a:spcBef>
                      </a:pPr>
                      <a:r>
                        <a:rPr lang="uk-UA" sz="1600">
                          <a:effectLst/>
                        </a:rPr>
                        <a:t>Критерії, за якими оцінюється ступінь ризику від провадження господарської діяльності та визначається періодичність здійснення планових заходів державного нагляду (контролю)</a:t>
                      </a:r>
                      <a:endParaRPr lang="ru-RU" sz="1600">
                        <a:effectLst/>
                        <a:latin typeface="Antiqua"/>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39439332"/>
                  </a:ext>
                </a:extLst>
              </a:tr>
              <a:tr h="909376">
                <a:tc vMerge="1">
                  <a:txBody>
                    <a:bodyPr/>
                    <a:lstStyle/>
                    <a:p>
                      <a:endParaRPr lang="uk-UA"/>
                    </a:p>
                  </a:txBody>
                  <a:tcPr/>
                </a:tc>
                <a:tc>
                  <a:txBody>
                    <a:bodyPr/>
                    <a:lstStyle/>
                    <a:p>
                      <a:pPr algn="ctr">
                        <a:lnSpc>
                          <a:spcPct val="95000"/>
                        </a:lnSpc>
                        <a:spcBef>
                          <a:spcPts val="600"/>
                        </a:spcBef>
                      </a:pPr>
                      <a:r>
                        <a:rPr lang="uk-UA" sz="1600" dirty="0">
                          <a:effectLst/>
                        </a:rPr>
                        <a:t>подія, що містить ризик настання негативних наслідків</a:t>
                      </a:r>
                      <a:endParaRPr lang="ru-RU" sz="1600" dirty="0">
                        <a:effectLst/>
                        <a:latin typeface="Antiqua"/>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95000"/>
                        </a:lnSpc>
                        <a:spcBef>
                          <a:spcPts val="600"/>
                        </a:spcBef>
                      </a:pPr>
                      <a:r>
                        <a:rPr lang="uk-UA" sz="1600">
                          <a:effectLst/>
                        </a:rPr>
                        <a:t>негативний наслідок</a:t>
                      </a:r>
                      <a:endParaRPr lang="ru-RU" sz="1600">
                        <a:effectLst/>
                        <a:latin typeface="Antiqua"/>
                        <a:ea typeface="Times New Roman" panose="02020603050405020304" pitchFamily="18" charset="0"/>
                        <a:cs typeface="Times New Roman" panose="02020603050405020304" pitchFamily="18" charset="0"/>
                      </a:endParaRPr>
                    </a:p>
                  </a:txBody>
                  <a:tcPr marL="68580" marR="68580" marT="0" marB="0" anchor="ctr"/>
                </a:tc>
                <a:tc vMerge="1">
                  <a:txBody>
                    <a:bodyPr/>
                    <a:lstStyle/>
                    <a:p>
                      <a:endParaRPr lang="uk-UA"/>
                    </a:p>
                  </a:txBody>
                  <a:tcPr/>
                </a:tc>
                <a:extLst>
                  <a:ext uri="{0D108BD9-81ED-4DB2-BD59-A6C34878D82A}">
                    <a16:rowId xmlns:a16="http://schemas.microsoft.com/office/drawing/2014/main" val="851679956"/>
                  </a:ext>
                </a:extLst>
              </a:tr>
              <a:tr h="556208">
                <a:tc rowSpan="3">
                  <a:txBody>
                    <a:bodyPr/>
                    <a:lstStyle/>
                    <a:p>
                      <a:pPr>
                        <a:lnSpc>
                          <a:spcPct val="95000"/>
                        </a:lnSpc>
                        <a:spcBef>
                          <a:spcPts val="600"/>
                        </a:spcBef>
                      </a:pPr>
                      <a:r>
                        <a:rPr lang="uk-UA" sz="1800" dirty="0">
                          <a:effectLst/>
                          <a:latin typeface="Antiqua"/>
                          <a:ea typeface="Times New Roman" panose="02020603050405020304" pitchFamily="18" charset="0"/>
                          <a:cs typeface="Times New Roman" panose="02020603050405020304" pitchFamily="18" charset="0"/>
                        </a:rPr>
                        <a:t>Інші суспільні інтереси (О6)</a:t>
                      </a:r>
                    </a:p>
                    <a:p>
                      <a:pPr>
                        <a:lnSpc>
                          <a:spcPct val="95000"/>
                        </a:lnSpc>
                        <a:spcBef>
                          <a:spcPts val="600"/>
                        </a:spcBef>
                      </a:pPr>
                      <a:r>
                        <a:rPr lang="uk-UA" sz="1800" dirty="0">
                          <a:effectLst/>
                          <a:latin typeface="Antiqua"/>
                          <a:cs typeface="Times New Roman" panose="02020603050405020304" pitchFamily="18" charset="0"/>
                        </a:rPr>
                        <a:t> </a:t>
                      </a:r>
                    </a:p>
                    <a:p>
                      <a:pPr>
                        <a:lnSpc>
                          <a:spcPct val="95000"/>
                        </a:lnSpc>
                        <a:spcBef>
                          <a:spcPts val="600"/>
                        </a:spcBef>
                      </a:pPr>
                      <a:r>
                        <a:rPr lang="uk-UA" sz="1800" dirty="0">
                          <a:effectLst/>
                          <a:latin typeface="Antiqua"/>
                          <a:cs typeface="Times New Roman" panose="02020603050405020304" pitchFamily="18" charset="0"/>
                        </a:rPr>
                        <a:t> </a:t>
                      </a:r>
                      <a:endParaRPr lang="ru-RU" sz="1800" dirty="0">
                        <a:effectLst/>
                        <a:latin typeface="Antiqua"/>
                        <a:cs typeface="Times New Roman" panose="02020603050405020304" pitchFamily="18" charset="0"/>
                      </a:endParaRPr>
                    </a:p>
                  </a:txBody>
                  <a:tcPr marL="68580" marR="68580" marT="0" marB="0"/>
                </a:tc>
                <a:tc rowSpan="2">
                  <a:txBody>
                    <a:bodyPr/>
                    <a:lstStyle/>
                    <a:p>
                      <a:pPr>
                        <a:lnSpc>
                          <a:spcPct val="95000"/>
                        </a:lnSpc>
                        <a:spcBef>
                          <a:spcPts val="600"/>
                        </a:spcBef>
                      </a:pPr>
                      <a:r>
                        <a:rPr lang="uk-UA" sz="1800" dirty="0">
                          <a:effectLst/>
                          <a:latin typeface="Antiqua"/>
                          <a:ea typeface="Times New Roman" panose="02020603050405020304" pitchFamily="18" charset="0"/>
                          <a:cs typeface="Times New Roman" panose="02020603050405020304" pitchFamily="18" charset="0"/>
                        </a:rPr>
                        <a:t>відсутня державна реєстрація прав на земельну ділянку</a:t>
                      </a:r>
                      <a:endParaRPr lang="ru-RU" sz="1800" dirty="0">
                        <a:effectLst/>
                        <a:latin typeface="Antiqua"/>
                        <a:ea typeface="Times New Roman" panose="02020603050405020304" pitchFamily="18" charset="0"/>
                        <a:cs typeface="Times New Roman" panose="02020603050405020304" pitchFamily="18" charset="0"/>
                      </a:endParaRPr>
                    </a:p>
                  </a:txBody>
                  <a:tcPr marL="68580" marR="68580" marT="0" marB="0"/>
                </a:tc>
                <a:tc>
                  <a:txBody>
                    <a:bodyPr/>
                    <a:lstStyle/>
                    <a:p>
                      <a:pPr>
                        <a:lnSpc>
                          <a:spcPct val="95000"/>
                        </a:lnSpc>
                        <a:spcBef>
                          <a:spcPts val="600"/>
                        </a:spcBef>
                      </a:pPr>
                      <a:r>
                        <a:rPr lang="uk-UA" sz="1800" dirty="0">
                          <a:effectLst/>
                          <a:latin typeface="Antiqua"/>
                          <a:ea typeface="Times New Roman" panose="02020603050405020304" pitchFamily="18" charset="0"/>
                          <a:cs typeface="Times New Roman" panose="02020603050405020304" pitchFamily="18" charset="0"/>
                        </a:rPr>
                        <a:t>наносяться збитки державі від </a:t>
                      </a:r>
                      <a:r>
                        <a:rPr lang="uk-UA" sz="1800" dirty="0" err="1">
                          <a:effectLst/>
                          <a:latin typeface="Antiqua"/>
                          <a:ea typeface="Times New Roman" panose="02020603050405020304" pitchFamily="18" charset="0"/>
                          <a:cs typeface="Times New Roman" panose="02020603050405020304" pitchFamily="18" charset="0"/>
                        </a:rPr>
                        <a:t>несправляння</a:t>
                      </a:r>
                      <a:r>
                        <a:rPr lang="uk-UA" sz="1800" dirty="0">
                          <a:effectLst/>
                          <a:latin typeface="Antiqua"/>
                          <a:ea typeface="Times New Roman" panose="02020603050405020304" pitchFamily="18" charset="0"/>
                          <a:cs typeface="Times New Roman" panose="02020603050405020304" pitchFamily="18" charset="0"/>
                        </a:rPr>
                        <a:t> плати за землю</a:t>
                      </a:r>
                      <a:endParaRPr lang="ru-RU" sz="1800" dirty="0">
                        <a:effectLst/>
                        <a:latin typeface="Antiqua"/>
                        <a:ea typeface="Times New Roman" panose="02020603050405020304" pitchFamily="18" charset="0"/>
                        <a:cs typeface="Times New Roman" panose="02020603050405020304" pitchFamily="18" charset="0"/>
                      </a:endParaRPr>
                    </a:p>
                  </a:txBody>
                  <a:tcPr marL="68580" marR="68580" marT="0" marB="0"/>
                </a:tc>
                <a:tc>
                  <a:txBody>
                    <a:bodyPr/>
                    <a:lstStyle/>
                    <a:p>
                      <a:pPr>
                        <a:lnSpc>
                          <a:spcPct val="95000"/>
                        </a:lnSpc>
                        <a:spcBef>
                          <a:spcPts val="600"/>
                        </a:spcBef>
                      </a:pPr>
                      <a:r>
                        <a:rPr lang="uk-UA" sz="1800">
                          <a:effectLst/>
                          <a:latin typeface="Antiqua"/>
                          <a:ea typeface="Times New Roman" panose="02020603050405020304" pitchFamily="18" charset="0"/>
                          <a:cs typeface="Times New Roman" panose="02020603050405020304" pitchFamily="18" charset="0"/>
                        </a:rPr>
                        <a:t>площа землі, на якій провадиться господарська діяльність</a:t>
                      </a:r>
                      <a:endParaRPr lang="ru-RU" sz="1800">
                        <a:effectLst/>
                        <a:latin typeface="Antiqua"/>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446240311"/>
                  </a:ext>
                </a:extLst>
              </a:tr>
              <a:tr h="769435">
                <a:tc vMerge="1">
                  <a:txBody>
                    <a:bodyPr/>
                    <a:lstStyle/>
                    <a:p>
                      <a:endParaRPr lang="uk-UA"/>
                    </a:p>
                  </a:txBody>
                  <a:tcPr/>
                </a:tc>
                <a:tc vMerge="1">
                  <a:txBody>
                    <a:bodyPr/>
                    <a:lstStyle/>
                    <a:p>
                      <a:endParaRPr lang="uk-UA"/>
                    </a:p>
                  </a:txBody>
                  <a:tcPr/>
                </a:tc>
                <a:tc>
                  <a:txBody>
                    <a:bodyPr/>
                    <a:lstStyle/>
                    <a:p>
                      <a:pPr>
                        <a:lnSpc>
                          <a:spcPct val="95000"/>
                        </a:lnSpc>
                        <a:spcBef>
                          <a:spcPts val="600"/>
                        </a:spcBef>
                      </a:pPr>
                      <a:r>
                        <a:rPr lang="uk-UA" sz="1800" dirty="0">
                          <a:effectLst/>
                          <a:latin typeface="Antiqua"/>
                          <a:ea typeface="Times New Roman" panose="02020603050405020304" pitchFamily="18" charset="0"/>
                          <a:cs typeface="Times New Roman" panose="02020603050405020304" pitchFamily="18" charset="0"/>
                        </a:rPr>
                        <a:t>зменшуються можливості щодо вирішення земельних спорів та захисту прав на землю інших суб’єктів</a:t>
                      </a:r>
                      <a:endParaRPr lang="ru-RU" sz="1800" dirty="0">
                        <a:effectLst/>
                        <a:latin typeface="Antiqua"/>
                        <a:ea typeface="Times New Roman" panose="02020603050405020304" pitchFamily="18" charset="0"/>
                        <a:cs typeface="Times New Roman" panose="02020603050405020304" pitchFamily="18" charset="0"/>
                      </a:endParaRPr>
                    </a:p>
                  </a:txBody>
                  <a:tcPr marL="68580" marR="68580" marT="0" marB="0"/>
                </a:tc>
                <a:tc>
                  <a:txBody>
                    <a:bodyPr/>
                    <a:lstStyle/>
                    <a:p>
                      <a:pPr>
                        <a:lnSpc>
                          <a:spcPct val="95000"/>
                        </a:lnSpc>
                        <a:spcBef>
                          <a:spcPts val="600"/>
                        </a:spcBef>
                      </a:pPr>
                      <a:r>
                        <a:rPr lang="uk-UA" sz="1800">
                          <a:effectLst/>
                          <a:latin typeface="Antiqua"/>
                          <a:ea typeface="Times New Roman" panose="02020603050405020304" pitchFamily="18" charset="0"/>
                          <a:cs typeface="Times New Roman" panose="02020603050405020304" pitchFamily="18" charset="0"/>
                        </a:rPr>
                        <a:t>місце розташування земельної ділянки</a:t>
                      </a:r>
                      <a:endParaRPr lang="ru-RU" sz="1800">
                        <a:effectLst/>
                        <a:latin typeface="Antiqua"/>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999569330"/>
                  </a:ext>
                </a:extLst>
              </a:tr>
              <a:tr h="1818750">
                <a:tc vMerge="1">
                  <a:txBody>
                    <a:bodyPr/>
                    <a:lstStyle/>
                    <a:p>
                      <a:pPr>
                        <a:lnSpc>
                          <a:spcPct val="95000"/>
                        </a:lnSpc>
                        <a:spcBef>
                          <a:spcPts val="600"/>
                        </a:spcBef>
                      </a:pPr>
                      <a:r>
                        <a:rPr lang="uk-UA" sz="1300" dirty="0">
                          <a:effectLst/>
                          <a:latin typeface="Antiqua"/>
                          <a:ea typeface="Times New Roman" panose="02020603050405020304" pitchFamily="18" charset="0"/>
                          <a:cs typeface="Times New Roman" panose="02020603050405020304" pitchFamily="18" charset="0"/>
                        </a:rPr>
                        <a:t> </a:t>
                      </a:r>
                      <a:endParaRPr lang="ru-RU" sz="1300" dirty="0">
                        <a:effectLst/>
                        <a:latin typeface="Antiqua"/>
                        <a:ea typeface="Times New Roman" panose="02020603050405020304" pitchFamily="18" charset="0"/>
                        <a:cs typeface="Times New Roman" panose="02020603050405020304" pitchFamily="18" charset="0"/>
                      </a:endParaRPr>
                    </a:p>
                  </a:txBody>
                  <a:tcPr marL="68580" marR="68580" marT="0" marB="0"/>
                </a:tc>
                <a:tc>
                  <a:txBody>
                    <a:bodyPr/>
                    <a:lstStyle/>
                    <a:p>
                      <a:pPr>
                        <a:lnSpc>
                          <a:spcPct val="95000"/>
                        </a:lnSpc>
                        <a:spcBef>
                          <a:spcPts val="600"/>
                        </a:spcBef>
                      </a:pPr>
                      <a:r>
                        <a:rPr lang="uk-UA" sz="1800" dirty="0">
                          <a:effectLst/>
                          <a:latin typeface="Antiqua"/>
                          <a:ea typeface="Times New Roman" panose="02020603050405020304" pitchFamily="18" charset="0"/>
                          <a:cs typeface="Times New Roman" panose="02020603050405020304" pitchFamily="18" charset="0"/>
                        </a:rPr>
                        <a:t>власником і землекористувачем, в тому числі орендарем, межі земельних ділянок не дотримуються</a:t>
                      </a:r>
                      <a:endParaRPr lang="ru-RU" sz="1800" dirty="0">
                        <a:effectLst/>
                        <a:latin typeface="Antiqua"/>
                        <a:ea typeface="Times New Roman" panose="02020603050405020304" pitchFamily="18" charset="0"/>
                        <a:cs typeface="Times New Roman" panose="02020603050405020304" pitchFamily="18" charset="0"/>
                      </a:endParaRPr>
                    </a:p>
                  </a:txBody>
                  <a:tcPr marL="68580" marR="68580" marT="0" marB="0"/>
                </a:tc>
                <a:tc>
                  <a:txBody>
                    <a:bodyPr/>
                    <a:lstStyle/>
                    <a:p>
                      <a:pPr>
                        <a:lnSpc>
                          <a:spcPct val="95000"/>
                        </a:lnSpc>
                        <a:spcBef>
                          <a:spcPts val="600"/>
                        </a:spcBef>
                      </a:pPr>
                      <a:r>
                        <a:rPr lang="uk-UA" sz="1800" dirty="0">
                          <a:effectLst/>
                          <a:latin typeface="Antiqua"/>
                          <a:ea typeface="Times New Roman" panose="02020603050405020304" pitchFamily="18" charset="0"/>
                          <a:cs typeface="Times New Roman" panose="02020603050405020304" pitchFamily="18" charset="0"/>
                        </a:rPr>
                        <a:t>порушуються права власників та користувачів суміжних земельних ділянок</a:t>
                      </a:r>
                      <a:endParaRPr lang="ru-RU" sz="1800" dirty="0">
                        <a:effectLst/>
                        <a:latin typeface="Antiqua"/>
                        <a:ea typeface="Times New Roman" panose="02020603050405020304" pitchFamily="18" charset="0"/>
                        <a:cs typeface="Times New Roman" panose="02020603050405020304" pitchFamily="18" charset="0"/>
                      </a:endParaRPr>
                    </a:p>
                  </a:txBody>
                  <a:tcPr marL="68580" marR="68580" marT="0" marB="0"/>
                </a:tc>
                <a:tc>
                  <a:txBody>
                    <a:bodyPr/>
                    <a:lstStyle/>
                    <a:p>
                      <a:pPr>
                        <a:lnSpc>
                          <a:spcPct val="95000"/>
                        </a:lnSpc>
                        <a:spcBef>
                          <a:spcPts val="600"/>
                        </a:spcBef>
                      </a:pPr>
                      <a:r>
                        <a:rPr lang="uk-UA" sz="1800" dirty="0">
                          <a:effectLst/>
                          <a:latin typeface="Antiqua"/>
                          <a:ea typeface="Times New Roman" panose="02020603050405020304" pitchFamily="18" charset="0"/>
                          <a:cs typeface="Times New Roman" panose="02020603050405020304" pitchFamily="18" charset="0"/>
                        </a:rPr>
                        <a:t>площа землі, на якій провадиться господарська діяльність</a:t>
                      </a:r>
                      <a:endParaRPr lang="ru-RU" sz="1800" dirty="0">
                        <a:effectLst/>
                        <a:latin typeface="Antiqua"/>
                        <a:ea typeface="Times New Roman" panose="02020603050405020304" pitchFamily="18" charset="0"/>
                        <a:cs typeface="Times New Roman" panose="02020603050405020304" pitchFamily="18" charset="0"/>
                      </a:endParaRPr>
                    </a:p>
                    <a:p>
                      <a:pPr>
                        <a:lnSpc>
                          <a:spcPct val="95000"/>
                        </a:lnSpc>
                        <a:spcBef>
                          <a:spcPts val="600"/>
                        </a:spcBef>
                      </a:pPr>
                      <a:r>
                        <a:rPr lang="uk-UA" sz="1800" dirty="0">
                          <a:effectLst/>
                          <a:latin typeface="Antiqua"/>
                          <a:ea typeface="Times New Roman" panose="02020603050405020304" pitchFamily="18" charset="0"/>
                          <a:cs typeface="Times New Roman" panose="02020603050405020304" pitchFamily="18" charset="0"/>
                        </a:rPr>
                        <a:t>місце розташування земельної ділянки</a:t>
                      </a:r>
                      <a:endParaRPr lang="ru-RU" sz="1800" dirty="0">
                        <a:effectLst/>
                        <a:latin typeface="Antiqua"/>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074009731"/>
                  </a:ext>
                </a:extLst>
              </a:tr>
            </a:tbl>
          </a:graphicData>
        </a:graphic>
      </p:graphicFrame>
    </p:spTree>
    <p:extLst>
      <p:ext uri="{BB962C8B-B14F-4D97-AF65-F5344CB8AC3E}">
        <p14:creationId xmlns:p14="http://schemas.microsoft.com/office/powerpoint/2010/main" val="13868482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a:xfrm>
            <a:off x="838200" y="151765"/>
            <a:ext cx="10515600" cy="1325563"/>
          </a:xfrm>
        </p:spPr>
        <p:txBody>
          <a:bodyPr>
            <a:noAutofit/>
          </a:bodyPr>
          <a:lstStyle/>
          <a:p>
            <a:pPr algn="ctr"/>
            <a:r>
              <a:rPr lang="uk-UA" sz="2800" dirty="0"/>
              <a:t>Ризики настання негативних наслідків від провадження господарської діяльності, пов’язаної з використанням та охороною </a:t>
            </a:r>
            <a:r>
              <a:rPr lang="ru-RU" sz="2800" dirty="0"/>
              <a:t>земель </a:t>
            </a:r>
            <a:r>
              <a:rPr lang="uk-UA" sz="2800" dirty="0"/>
              <a:t>(4)</a:t>
            </a:r>
          </a:p>
        </p:txBody>
      </p:sp>
      <p:graphicFrame>
        <p:nvGraphicFramePr>
          <p:cNvPr id="8" name="Таблица 7">
            <a:extLst>
              <a:ext uri="{FF2B5EF4-FFF2-40B4-BE49-F238E27FC236}">
                <a16:creationId xmlns:a16="http://schemas.microsoft.com/office/drawing/2014/main" id="{B84CC0F5-CFD1-4E69-87EB-E449D0AD0B81}"/>
              </a:ext>
            </a:extLst>
          </p:cNvPr>
          <p:cNvGraphicFramePr>
            <a:graphicFrameLocks noGrp="1"/>
          </p:cNvGraphicFramePr>
          <p:nvPr>
            <p:extLst>
              <p:ext uri="{D42A27DB-BD31-4B8C-83A1-F6EECF244321}">
                <p14:modId xmlns:p14="http://schemas.microsoft.com/office/powerpoint/2010/main" val="2482033900"/>
              </p:ext>
            </p:extLst>
          </p:nvPr>
        </p:nvGraphicFramePr>
        <p:xfrm>
          <a:off x="223024" y="1477328"/>
          <a:ext cx="11686477" cy="4952238"/>
        </p:xfrm>
        <a:graphic>
          <a:graphicData uri="http://schemas.openxmlformats.org/drawingml/2006/table">
            <a:tbl>
              <a:tblPr firstRow="1" firstCol="1" bandRow="1">
                <a:tableStyleId>{7DF18680-E054-41AD-8BC1-D1AEF772440D}</a:tableStyleId>
              </a:tblPr>
              <a:tblGrid>
                <a:gridCol w="2587305">
                  <a:extLst>
                    <a:ext uri="{9D8B030D-6E8A-4147-A177-3AD203B41FA5}">
                      <a16:colId xmlns:a16="http://schemas.microsoft.com/office/drawing/2014/main" val="2244176740"/>
                    </a:ext>
                  </a:extLst>
                </a:gridCol>
                <a:gridCol w="2921992">
                  <a:extLst>
                    <a:ext uri="{9D8B030D-6E8A-4147-A177-3AD203B41FA5}">
                      <a16:colId xmlns:a16="http://schemas.microsoft.com/office/drawing/2014/main" val="2861583731"/>
                    </a:ext>
                  </a:extLst>
                </a:gridCol>
                <a:gridCol w="2921992">
                  <a:extLst>
                    <a:ext uri="{9D8B030D-6E8A-4147-A177-3AD203B41FA5}">
                      <a16:colId xmlns:a16="http://schemas.microsoft.com/office/drawing/2014/main" val="2527318640"/>
                    </a:ext>
                  </a:extLst>
                </a:gridCol>
                <a:gridCol w="3255188">
                  <a:extLst>
                    <a:ext uri="{9D8B030D-6E8A-4147-A177-3AD203B41FA5}">
                      <a16:colId xmlns:a16="http://schemas.microsoft.com/office/drawing/2014/main" val="398513919"/>
                    </a:ext>
                  </a:extLst>
                </a:gridCol>
              </a:tblGrid>
              <a:tr h="454688">
                <a:tc rowSpan="2">
                  <a:txBody>
                    <a:bodyPr/>
                    <a:lstStyle/>
                    <a:p>
                      <a:pPr algn="ctr">
                        <a:lnSpc>
                          <a:spcPct val="95000"/>
                        </a:lnSpc>
                        <a:spcBef>
                          <a:spcPts val="600"/>
                        </a:spcBef>
                      </a:pPr>
                      <a:r>
                        <a:rPr lang="uk-UA" sz="1600" dirty="0">
                          <a:effectLst/>
                        </a:rPr>
                        <a:t>Цілі державного нагляду (контролю) (код)</a:t>
                      </a:r>
                      <a:endParaRPr lang="ru-RU" sz="1600" dirty="0">
                        <a:effectLst/>
                        <a:latin typeface="Antiqua"/>
                        <a:ea typeface="Times New Roman" panose="02020603050405020304" pitchFamily="18" charset="0"/>
                        <a:cs typeface="Times New Roman" panose="02020603050405020304" pitchFamily="18" charset="0"/>
                      </a:endParaRPr>
                    </a:p>
                  </a:txBody>
                  <a:tcPr marL="68580" marR="68580" marT="0" marB="0" anchor="ctr"/>
                </a:tc>
                <a:tc gridSpan="2">
                  <a:txBody>
                    <a:bodyPr/>
                    <a:lstStyle/>
                    <a:p>
                      <a:pPr algn="ctr">
                        <a:lnSpc>
                          <a:spcPct val="95000"/>
                        </a:lnSpc>
                        <a:spcBef>
                          <a:spcPts val="600"/>
                        </a:spcBef>
                      </a:pPr>
                      <a:r>
                        <a:rPr lang="uk-UA" sz="1600">
                          <a:effectLst/>
                        </a:rPr>
                        <a:t>Ризик настання негативних наслідків від провадження господарської діяльності</a:t>
                      </a:r>
                      <a:endParaRPr lang="ru-RU" sz="1600">
                        <a:effectLst/>
                        <a:latin typeface="Antiqua"/>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uk-UA"/>
                    </a:p>
                  </a:txBody>
                  <a:tcPr/>
                </a:tc>
                <a:tc rowSpan="2">
                  <a:txBody>
                    <a:bodyPr/>
                    <a:lstStyle/>
                    <a:p>
                      <a:pPr algn="ctr">
                        <a:lnSpc>
                          <a:spcPct val="95000"/>
                        </a:lnSpc>
                        <a:spcBef>
                          <a:spcPts val="600"/>
                        </a:spcBef>
                      </a:pPr>
                      <a:r>
                        <a:rPr lang="uk-UA" sz="1600">
                          <a:effectLst/>
                        </a:rPr>
                        <a:t>Критерії, за якими оцінюється ступінь ризику від провадження господарської діяльності та визначається періодичність здійснення планових заходів державного нагляду (контролю)</a:t>
                      </a:r>
                      <a:endParaRPr lang="ru-RU" sz="1600">
                        <a:effectLst/>
                        <a:latin typeface="Antiqua"/>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39439332"/>
                  </a:ext>
                </a:extLst>
              </a:tr>
              <a:tr h="909376">
                <a:tc vMerge="1">
                  <a:txBody>
                    <a:bodyPr/>
                    <a:lstStyle/>
                    <a:p>
                      <a:endParaRPr lang="uk-UA"/>
                    </a:p>
                  </a:txBody>
                  <a:tcPr/>
                </a:tc>
                <a:tc>
                  <a:txBody>
                    <a:bodyPr/>
                    <a:lstStyle/>
                    <a:p>
                      <a:pPr algn="ctr">
                        <a:lnSpc>
                          <a:spcPct val="95000"/>
                        </a:lnSpc>
                        <a:spcBef>
                          <a:spcPts val="600"/>
                        </a:spcBef>
                      </a:pPr>
                      <a:r>
                        <a:rPr lang="uk-UA" sz="1600" dirty="0">
                          <a:effectLst/>
                        </a:rPr>
                        <a:t>подія, що містить ризик настання негативних наслідків</a:t>
                      </a:r>
                      <a:endParaRPr lang="ru-RU" sz="1600" dirty="0">
                        <a:effectLst/>
                        <a:latin typeface="Antiqua"/>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95000"/>
                        </a:lnSpc>
                        <a:spcBef>
                          <a:spcPts val="600"/>
                        </a:spcBef>
                      </a:pPr>
                      <a:r>
                        <a:rPr lang="uk-UA" sz="1600">
                          <a:effectLst/>
                        </a:rPr>
                        <a:t>негативний наслідок</a:t>
                      </a:r>
                      <a:endParaRPr lang="ru-RU" sz="1600">
                        <a:effectLst/>
                        <a:latin typeface="Antiqua"/>
                        <a:ea typeface="Times New Roman" panose="02020603050405020304" pitchFamily="18" charset="0"/>
                        <a:cs typeface="Times New Roman" panose="02020603050405020304" pitchFamily="18" charset="0"/>
                      </a:endParaRPr>
                    </a:p>
                  </a:txBody>
                  <a:tcPr marL="68580" marR="68580" marT="0" marB="0" anchor="ctr"/>
                </a:tc>
                <a:tc vMerge="1">
                  <a:txBody>
                    <a:bodyPr/>
                    <a:lstStyle/>
                    <a:p>
                      <a:endParaRPr lang="uk-UA"/>
                    </a:p>
                  </a:txBody>
                  <a:tcPr/>
                </a:tc>
                <a:extLst>
                  <a:ext uri="{0D108BD9-81ED-4DB2-BD59-A6C34878D82A}">
                    <a16:rowId xmlns:a16="http://schemas.microsoft.com/office/drawing/2014/main" val="851679956"/>
                  </a:ext>
                </a:extLst>
              </a:tr>
              <a:tr h="556208">
                <a:tc rowSpan="2">
                  <a:txBody>
                    <a:bodyPr/>
                    <a:lstStyle/>
                    <a:p>
                      <a:pPr>
                        <a:lnSpc>
                          <a:spcPct val="95000"/>
                        </a:lnSpc>
                        <a:spcBef>
                          <a:spcPts val="600"/>
                        </a:spcBef>
                      </a:pPr>
                      <a:r>
                        <a:rPr lang="uk-UA" sz="1800" dirty="0">
                          <a:effectLst/>
                          <a:latin typeface="Antiqua"/>
                          <a:ea typeface="Times New Roman" panose="02020603050405020304" pitchFamily="18" charset="0"/>
                          <a:cs typeface="Times New Roman" panose="02020603050405020304" pitchFamily="18" charset="0"/>
                        </a:rPr>
                        <a:t>Інші суспільні інтереси (О6)</a:t>
                      </a:r>
                    </a:p>
                    <a:p>
                      <a:pPr>
                        <a:lnSpc>
                          <a:spcPct val="95000"/>
                        </a:lnSpc>
                        <a:spcBef>
                          <a:spcPts val="600"/>
                        </a:spcBef>
                      </a:pPr>
                      <a:r>
                        <a:rPr lang="uk-UA" sz="1800" dirty="0">
                          <a:effectLst/>
                          <a:latin typeface="Antiqua"/>
                          <a:cs typeface="Times New Roman" panose="02020603050405020304" pitchFamily="18" charset="0"/>
                        </a:rPr>
                        <a:t> </a:t>
                      </a:r>
                    </a:p>
                    <a:p>
                      <a:pPr>
                        <a:lnSpc>
                          <a:spcPct val="95000"/>
                        </a:lnSpc>
                        <a:spcBef>
                          <a:spcPts val="600"/>
                        </a:spcBef>
                      </a:pPr>
                      <a:r>
                        <a:rPr lang="uk-UA" sz="1800" dirty="0">
                          <a:effectLst/>
                          <a:latin typeface="Antiqua"/>
                          <a:cs typeface="Times New Roman" panose="02020603050405020304" pitchFamily="18" charset="0"/>
                        </a:rPr>
                        <a:t> </a:t>
                      </a:r>
                      <a:endParaRPr lang="ru-RU" sz="1800" dirty="0">
                        <a:effectLst/>
                        <a:latin typeface="Antiqua"/>
                        <a:cs typeface="Times New Roman" panose="02020603050405020304" pitchFamily="18" charset="0"/>
                      </a:endParaRPr>
                    </a:p>
                  </a:txBody>
                  <a:tcPr marL="68580" marR="68580" marT="0" marB="0"/>
                </a:tc>
                <a:tc>
                  <a:txBody>
                    <a:bodyPr/>
                    <a:lstStyle/>
                    <a:p>
                      <a:pPr>
                        <a:lnSpc>
                          <a:spcPct val="95000"/>
                        </a:lnSpc>
                        <a:spcBef>
                          <a:spcPts val="600"/>
                        </a:spcBef>
                      </a:pPr>
                      <a:r>
                        <a:rPr lang="uk-UA" sz="1500" dirty="0">
                          <a:effectLst/>
                          <a:latin typeface="Antiqua"/>
                          <a:ea typeface="Times New Roman" panose="02020603050405020304" pitchFamily="18" charset="0"/>
                          <a:cs typeface="Times New Roman" panose="02020603050405020304" pitchFamily="18" charset="0"/>
                        </a:rPr>
                        <a:t>земельні ділянки самовільно зайняті</a:t>
                      </a:r>
                      <a:endParaRPr lang="ru-RU" sz="1500" dirty="0">
                        <a:effectLst/>
                        <a:latin typeface="Antiqua"/>
                        <a:ea typeface="Times New Roman" panose="02020603050405020304" pitchFamily="18" charset="0"/>
                        <a:cs typeface="Times New Roman" panose="02020603050405020304" pitchFamily="18" charset="0"/>
                      </a:endParaRPr>
                    </a:p>
                    <a:p>
                      <a:pPr>
                        <a:lnSpc>
                          <a:spcPct val="95000"/>
                        </a:lnSpc>
                        <a:spcBef>
                          <a:spcPts val="600"/>
                        </a:spcBef>
                      </a:pPr>
                      <a:r>
                        <a:rPr lang="uk-UA" sz="1500" dirty="0">
                          <a:effectLst/>
                          <a:latin typeface="Antiqua"/>
                          <a:ea typeface="Times New Roman" panose="02020603050405020304" pitchFamily="18" charset="0"/>
                          <a:cs typeface="Times New Roman" panose="02020603050405020304" pitchFamily="18" charset="0"/>
                        </a:rPr>
                        <a:t> </a:t>
                      </a:r>
                      <a:endParaRPr lang="ru-RU" sz="1500" dirty="0">
                        <a:effectLst/>
                        <a:latin typeface="Antiqua"/>
                        <a:ea typeface="Times New Roman" panose="02020603050405020304" pitchFamily="18" charset="0"/>
                        <a:cs typeface="Times New Roman" panose="02020603050405020304" pitchFamily="18" charset="0"/>
                      </a:endParaRPr>
                    </a:p>
                  </a:txBody>
                  <a:tcPr marL="68580" marR="68580" marT="0" marB="0"/>
                </a:tc>
                <a:tc>
                  <a:txBody>
                    <a:bodyPr/>
                    <a:lstStyle/>
                    <a:p>
                      <a:pPr>
                        <a:lnSpc>
                          <a:spcPct val="95000"/>
                        </a:lnSpc>
                        <a:spcBef>
                          <a:spcPts val="600"/>
                        </a:spcBef>
                      </a:pPr>
                      <a:r>
                        <a:rPr lang="uk-UA" sz="1500" dirty="0">
                          <a:effectLst/>
                          <a:latin typeface="Antiqua"/>
                          <a:ea typeface="Times New Roman" panose="02020603050405020304" pitchFamily="18" charset="0"/>
                          <a:cs typeface="Times New Roman" panose="02020603050405020304" pitchFamily="18" charset="0"/>
                        </a:rPr>
                        <a:t>наносяться збитки державі від </a:t>
                      </a:r>
                      <a:r>
                        <a:rPr lang="uk-UA" sz="1500" dirty="0" err="1">
                          <a:effectLst/>
                          <a:latin typeface="Antiqua"/>
                          <a:ea typeface="Times New Roman" panose="02020603050405020304" pitchFamily="18" charset="0"/>
                          <a:cs typeface="Times New Roman" panose="02020603050405020304" pitchFamily="18" charset="0"/>
                        </a:rPr>
                        <a:t>несправляння</a:t>
                      </a:r>
                      <a:r>
                        <a:rPr lang="uk-UA" sz="1500" dirty="0">
                          <a:effectLst/>
                          <a:latin typeface="Antiqua"/>
                          <a:ea typeface="Times New Roman" panose="02020603050405020304" pitchFamily="18" charset="0"/>
                          <a:cs typeface="Times New Roman" panose="02020603050405020304" pitchFamily="18" charset="0"/>
                        </a:rPr>
                        <a:t> плати за землю</a:t>
                      </a:r>
                      <a:endParaRPr lang="ru-RU" sz="1500" dirty="0">
                        <a:effectLst/>
                        <a:latin typeface="Antiqua"/>
                        <a:ea typeface="Times New Roman" panose="02020603050405020304" pitchFamily="18" charset="0"/>
                        <a:cs typeface="Times New Roman" panose="02020603050405020304" pitchFamily="18" charset="0"/>
                      </a:endParaRPr>
                    </a:p>
                    <a:p>
                      <a:pPr>
                        <a:lnSpc>
                          <a:spcPct val="95000"/>
                        </a:lnSpc>
                        <a:spcBef>
                          <a:spcPts val="600"/>
                        </a:spcBef>
                      </a:pPr>
                      <a:r>
                        <a:rPr lang="uk-UA" sz="1500" dirty="0">
                          <a:effectLst/>
                          <a:latin typeface="Antiqua"/>
                          <a:ea typeface="Times New Roman" panose="02020603050405020304" pitchFamily="18" charset="0"/>
                          <a:cs typeface="Times New Roman" panose="02020603050405020304" pitchFamily="18" charset="0"/>
                        </a:rPr>
                        <a:t>завдається шкода фізичним та юридичним особам у вигляді перешкод у користуванні земельними ділянками та недоотриманої вигоди</a:t>
                      </a:r>
                      <a:endParaRPr lang="ru-RU" sz="1500" dirty="0">
                        <a:effectLst/>
                        <a:latin typeface="Antiqua"/>
                        <a:ea typeface="Times New Roman" panose="02020603050405020304" pitchFamily="18" charset="0"/>
                        <a:cs typeface="Times New Roman" panose="02020603050405020304" pitchFamily="18" charset="0"/>
                      </a:endParaRPr>
                    </a:p>
                    <a:p>
                      <a:pPr>
                        <a:lnSpc>
                          <a:spcPct val="95000"/>
                        </a:lnSpc>
                        <a:spcBef>
                          <a:spcPts val="600"/>
                        </a:spcBef>
                      </a:pPr>
                      <a:r>
                        <a:rPr lang="uk-UA" sz="1500" dirty="0">
                          <a:effectLst/>
                          <a:latin typeface="Antiqua"/>
                          <a:ea typeface="Times New Roman" panose="02020603050405020304" pitchFamily="18" charset="0"/>
                          <a:cs typeface="Times New Roman" panose="02020603050405020304" pitchFamily="18" charset="0"/>
                        </a:rPr>
                        <a:t>знищуються об’єкти культурної спадщини</a:t>
                      </a:r>
                      <a:endParaRPr lang="ru-RU" sz="1500" dirty="0">
                        <a:effectLst/>
                        <a:latin typeface="Antiqua"/>
                        <a:ea typeface="Times New Roman" panose="02020603050405020304" pitchFamily="18" charset="0"/>
                        <a:cs typeface="Times New Roman" panose="02020603050405020304" pitchFamily="18" charset="0"/>
                      </a:endParaRPr>
                    </a:p>
                  </a:txBody>
                  <a:tcPr marL="68580" marR="68580" marT="0" marB="0"/>
                </a:tc>
                <a:tc>
                  <a:txBody>
                    <a:bodyPr/>
                    <a:lstStyle/>
                    <a:p>
                      <a:pPr>
                        <a:lnSpc>
                          <a:spcPct val="95000"/>
                        </a:lnSpc>
                        <a:spcBef>
                          <a:spcPts val="600"/>
                        </a:spcBef>
                      </a:pPr>
                      <a:r>
                        <a:rPr lang="uk-UA" sz="1500" dirty="0">
                          <a:effectLst/>
                          <a:latin typeface="Antiqua"/>
                          <a:ea typeface="Times New Roman" panose="02020603050405020304" pitchFamily="18" charset="0"/>
                          <a:cs typeface="Times New Roman" panose="02020603050405020304" pitchFamily="18" charset="0"/>
                        </a:rPr>
                        <a:t>площа землі, на якій провадиться господарська діяльність</a:t>
                      </a:r>
                      <a:endParaRPr lang="ru-RU" sz="1500" dirty="0">
                        <a:effectLst/>
                        <a:latin typeface="Antiqua"/>
                        <a:ea typeface="Times New Roman" panose="02020603050405020304" pitchFamily="18" charset="0"/>
                        <a:cs typeface="Times New Roman" panose="02020603050405020304" pitchFamily="18" charset="0"/>
                      </a:endParaRPr>
                    </a:p>
                    <a:p>
                      <a:pPr>
                        <a:lnSpc>
                          <a:spcPct val="95000"/>
                        </a:lnSpc>
                        <a:spcBef>
                          <a:spcPts val="600"/>
                        </a:spcBef>
                      </a:pPr>
                      <a:r>
                        <a:rPr lang="uk-UA" sz="1500" dirty="0">
                          <a:effectLst/>
                          <a:latin typeface="Antiqua"/>
                          <a:ea typeface="Times New Roman" panose="02020603050405020304" pitchFamily="18" charset="0"/>
                          <a:cs typeface="Times New Roman" panose="02020603050405020304" pitchFamily="18" charset="0"/>
                        </a:rPr>
                        <a:t>дотримання вимог законодавства під час використання та охорони земель</a:t>
                      </a:r>
                      <a:endParaRPr lang="ru-RU" sz="1500" dirty="0">
                        <a:effectLst/>
                        <a:latin typeface="Antiqua"/>
                        <a:ea typeface="Times New Roman" panose="02020603050405020304" pitchFamily="18" charset="0"/>
                        <a:cs typeface="Times New Roman" panose="02020603050405020304" pitchFamily="18" charset="0"/>
                      </a:endParaRPr>
                    </a:p>
                    <a:p>
                      <a:pPr>
                        <a:lnSpc>
                          <a:spcPct val="95000"/>
                        </a:lnSpc>
                        <a:spcBef>
                          <a:spcPts val="600"/>
                        </a:spcBef>
                      </a:pPr>
                      <a:r>
                        <a:rPr lang="uk-UA" sz="1500" dirty="0">
                          <a:effectLst/>
                          <a:latin typeface="Antiqua"/>
                          <a:ea typeface="Times New Roman" panose="02020603050405020304" pitchFamily="18" charset="0"/>
                          <a:cs typeface="Times New Roman" panose="02020603050405020304" pitchFamily="18" charset="0"/>
                        </a:rPr>
                        <a:t>місце розташування земельної ділянки</a:t>
                      </a:r>
                      <a:endParaRPr lang="ru-RU" sz="1500" dirty="0">
                        <a:effectLst/>
                        <a:latin typeface="Antiqua"/>
                        <a:ea typeface="Times New Roman" panose="02020603050405020304" pitchFamily="18" charset="0"/>
                        <a:cs typeface="Times New Roman" panose="02020603050405020304" pitchFamily="18" charset="0"/>
                      </a:endParaRPr>
                    </a:p>
                    <a:p>
                      <a:pPr>
                        <a:lnSpc>
                          <a:spcPct val="95000"/>
                        </a:lnSpc>
                        <a:spcBef>
                          <a:spcPts val="600"/>
                        </a:spcBef>
                      </a:pPr>
                      <a:r>
                        <a:rPr lang="uk-UA" sz="1500" dirty="0">
                          <a:effectLst/>
                          <a:latin typeface="Antiqua"/>
                          <a:ea typeface="Times New Roman" panose="02020603050405020304" pitchFamily="18" charset="0"/>
                          <a:cs typeface="Times New Roman" panose="02020603050405020304" pitchFamily="18" charset="0"/>
                        </a:rPr>
                        <a:t>категорія землі за її основним цільовим призначенням</a:t>
                      </a:r>
                      <a:endParaRPr lang="ru-RU" sz="1500" dirty="0">
                        <a:effectLst/>
                        <a:latin typeface="Antiqua"/>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446240311"/>
                  </a:ext>
                </a:extLst>
              </a:tr>
              <a:tr h="769435">
                <a:tc vMerge="1">
                  <a:txBody>
                    <a:bodyPr/>
                    <a:lstStyle/>
                    <a:p>
                      <a:endParaRPr lang="uk-UA"/>
                    </a:p>
                  </a:txBody>
                  <a:tcPr/>
                </a:tc>
                <a:tc>
                  <a:txBody>
                    <a:bodyPr/>
                    <a:lstStyle/>
                    <a:p>
                      <a:pPr>
                        <a:lnSpc>
                          <a:spcPct val="95000"/>
                        </a:lnSpc>
                        <a:spcBef>
                          <a:spcPts val="600"/>
                        </a:spcBef>
                      </a:pPr>
                      <a:r>
                        <a:rPr lang="uk-UA" sz="1500" dirty="0">
                          <a:effectLst/>
                          <a:latin typeface="Antiqua"/>
                          <a:ea typeface="Times New Roman" panose="02020603050405020304" pitchFamily="18" charset="0"/>
                          <a:cs typeface="Times New Roman" panose="02020603050405020304" pitchFamily="18" charset="0"/>
                        </a:rPr>
                        <a:t>у</a:t>
                      </a:r>
                      <a:r>
                        <a:rPr lang="uk-UA" sz="1500" dirty="0">
                          <a:solidFill>
                            <a:srgbClr val="000000"/>
                          </a:solidFill>
                          <a:effectLst/>
                          <a:latin typeface="Antiqua"/>
                          <a:ea typeface="Times New Roman" panose="02020603050405020304" pitchFamily="18" charset="0"/>
                          <a:cs typeface="Times New Roman" panose="02020603050405020304" pitchFamily="18" charset="0"/>
                        </a:rPr>
                        <a:t> разі припинення або розірвання договору оренди землі земельну ділянку на умовах, визначених договором, орендарем не повернуто орендодавцеві</a:t>
                      </a:r>
                      <a:endParaRPr lang="ru-RU" sz="1500" dirty="0">
                        <a:effectLst/>
                        <a:latin typeface="Antiqua"/>
                        <a:ea typeface="Times New Roman" panose="02020603050405020304" pitchFamily="18" charset="0"/>
                        <a:cs typeface="Times New Roman" panose="02020603050405020304" pitchFamily="18" charset="0"/>
                      </a:endParaRPr>
                    </a:p>
                  </a:txBody>
                  <a:tcPr marL="68580" marR="68580" marT="0" marB="0"/>
                </a:tc>
                <a:tc>
                  <a:txBody>
                    <a:bodyPr/>
                    <a:lstStyle/>
                    <a:p>
                      <a:pPr>
                        <a:lnSpc>
                          <a:spcPct val="95000"/>
                        </a:lnSpc>
                        <a:spcBef>
                          <a:spcPts val="600"/>
                        </a:spcBef>
                      </a:pPr>
                      <a:r>
                        <a:rPr lang="uk-UA" sz="1500">
                          <a:effectLst/>
                          <a:latin typeface="Antiqua"/>
                          <a:ea typeface="Times New Roman" panose="02020603050405020304" pitchFamily="18" charset="0"/>
                          <a:cs typeface="Times New Roman" panose="02020603050405020304" pitchFamily="18" charset="0"/>
                        </a:rPr>
                        <a:t>наносяться збитки власникам земель всіх форм власності (державної, комунальної та приватної) у вигляді недоотриманого доходу</a:t>
                      </a:r>
                      <a:endParaRPr lang="ru-RU" sz="1500">
                        <a:effectLst/>
                        <a:latin typeface="Antiqua"/>
                        <a:ea typeface="Times New Roman" panose="02020603050405020304" pitchFamily="18" charset="0"/>
                        <a:cs typeface="Times New Roman" panose="02020603050405020304" pitchFamily="18" charset="0"/>
                      </a:endParaRPr>
                    </a:p>
                    <a:p>
                      <a:pPr>
                        <a:lnSpc>
                          <a:spcPct val="95000"/>
                        </a:lnSpc>
                        <a:spcBef>
                          <a:spcPts val="600"/>
                        </a:spcBef>
                      </a:pPr>
                      <a:r>
                        <a:rPr lang="uk-UA" sz="1500">
                          <a:effectLst/>
                          <a:latin typeface="Antiqua"/>
                          <a:ea typeface="Times New Roman" panose="02020603050405020304" pitchFamily="18" charset="0"/>
                          <a:cs typeface="Times New Roman" panose="02020603050405020304" pitchFamily="18" charset="0"/>
                        </a:rPr>
                        <a:t> </a:t>
                      </a:r>
                      <a:endParaRPr lang="ru-RU" sz="1500">
                        <a:effectLst/>
                        <a:latin typeface="Antiqua"/>
                        <a:ea typeface="Times New Roman" panose="02020603050405020304" pitchFamily="18" charset="0"/>
                        <a:cs typeface="Times New Roman" panose="02020603050405020304" pitchFamily="18" charset="0"/>
                      </a:endParaRPr>
                    </a:p>
                  </a:txBody>
                  <a:tcPr marL="68580" marR="68580" marT="0" marB="0"/>
                </a:tc>
                <a:tc>
                  <a:txBody>
                    <a:bodyPr/>
                    <a:lstStyle/>
                    <a:p>
                      <a:pPr>
                        <a:lnSpc>
                          <a:spcPct val="95000"/>
                        </a:lnSpc>
                        <a:spcBef>
                          <a:spcPts val="600"/>
                        </a:spcBef>
                      </a:pPr>
                      <a:r>
                        <a:rPr lang="uk-UA" sz="1500" dirty="0">
                          <a:effectLst/>
                          <a:latin typeface="Antiqua"/>
                          <a:ea typeface="Times New Roman" panose="02020603050405020304" pitchFamily="18" charset="0"/>
                          <a:cs typeface="Times New Roman" panose="02020603050405020304" pitchFamily="18" charset="0"/>
                        </a:rPr>
                        <a:t>площа землі, на якій провадиться господарська діяльність</a:t>
                      </a:r>
                      <a:endParaRPr lang="ru-RU" sz="1500" dirty="0">
                        <a:effectLst/>
                        <a:latin typeface="Antiqua"/>
                        <a:ea typeface="Times New Roman" panose="02020603050405020304" pitchFamily="18" charset="0"/>
                        <a:cs typeface="Times New Roman" panose="02020603050405020304" pitchFamily="18" charset="0"/>
                      </a:endParaRPr>
                    </a:p>
                    <a:p>
                      <a:pPr>
                        <a:lnSpc>
                          <a:spcPct val="95000"/>
                        </a:lnSpc>
                        <a:spcBef>
                          <a:spcPts val="600"/>
                        </a:spcBef>
                      </a:pPr>
                      <a:r>
                        <a:rPr lang="uk-UA" sz="1500" dirty="0">
                          <a:effectLst/>
                          <a:latin typeface="Antiqua"/>
                          <a:ea typeface="Times New Roman" panose="02020603050405020304" pitchFamily="18" charset="0"/>
                          <a:cs typeface="Times New Roman" panose="02020603050405020304" pitchFamily="18" charset="0"/>
                        </a:rPr>
                        <a:t>дотримання вимог законодавства під час використання та охорони земель</a:t>
                      </a:r>
                      <a:endParaRPr lang="ru-RU" sz="1500" dirty="0">
                        <a:effectLst/>
                        <a:latin typeface="Antiqua"/>
                        <a:ea typeface="Times New Roman" panose="02020603050405020304" pitchFamily="18" charset="0"/>
                        <a:cs typeface="Times New Roman" panose="02020603050405020304" pitchFamily="18" charset="0"/>
                      </a:endParaRPr>
                    </a:p>
                    <a:p>
                      <a:pPr>
                        <a:lnSpc>
                          <a:spcPct val="95000"/>
                        </a:lnSpc>
                        <a:spcBef>
                          <a:spcPts val="600"/>
                        </a:spcBef>
                      </a:pPr>
                      <a:r>
                        <a:rPr lang="uk-UA" sz="1500" dirty="0">
                          <a:effectLst/>
                          <a:latin typeface="Antiqua"/>
                          <a:ea typeface="Times New Roman" panose="02020603050405020304" pitchFamily="18" charset="0"/>
                          <a:cs typeface="Times New Roman" panose="02020603050405020304" pitchFamily="18" charset="0"/>
                        </a:rPr>
                        <a:t>місце розташування земельної ділянки</a:t>
                      </a:r>
                      <a:endParaRPr lang="ru-RU" sz="1500" dirty="0">
                        <a:effectLst/>
                        <a:latin typeface="Antiqua"/>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999569330"/>
                  </a:ext>
                </a:extLst>
              </a:tr>
            </a:tbl>
          </a:graphicData>
        </a:graphic>
      </p:graphicFrame>
    </p:spTree>
    <p:extLst>
      <p:ext uri="{BB962C8B-B14F-4D97-AF65-F5344CB8AC3E}">
        <p14:creationId xmlns:p14="http://schemas.microsoft.com/office/powerpoint/2010/main" val="30552567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a:xfrm>
            <a:off x="838200" y="151765"/>
            <a:ext cx="10515600" cy="1325563"/>
          </a:xfrm>
        </p:spPr>
        <p:txBody>
          <a:bodyPr>
            <a:noAutofit/>
          </a:bodyPr>
          <a:lstStyle/>
          <a:p>
            <a:pPr algn="ctr"/>
            <a:r>
              <a:rPr lang="uk-UA" sz="2800" dirty="0"/>
              <a:t>Ризики настання негативних наслідків від провадження господарської діяльності, пов’язаної з використанням та охороною </a:t>
            </a:r>
            <a:r>
              <a:rPr lang="ru-RU" sz="2800" dirty="0"/>
              <a:t>земель </a:t>
            </a:r>
            <a:r>
              <a:rPr lang="uk-UA" sz="2800" dirty="0"/>
              <a:t>(5)</a:t>
            </a:r>
          </a:p>
        </p:txBody>
      </p:sp>
      <p:graphicFrame>
        <p:nvGraphicFramePr>
          <p:cNvPr id="8" name="Таблица 7">
            <a:extLst>
              <a:ext uri="{FF2B5EF4-FFF2-40B4-BE49-F238E27FC236}">
                <a16:creationId xmlns:a16="http://schemas.microsoft.com/office/drawing/2014/main" id="{B84CC0F5-CFD1-4E69-87EB-E449D0AD0B81}"/>
              </a:ext>
            </a:extLst>
          </p:cNvPr>
          <p:cNvGraphicFramePr>
            <a:graphicFrameLocks noGrp="1"/>
          </p:cNvGraphicFramePr>
          <p:nvPr>
            <p:extLst>
              <p:ext uri="{D42A27DB-BD31-4B8C-83A1-F6EECF244321}">
                <p14:modId xmlns:p14="http://schemas.microsoft.com/office/powerpoint/2010/main" val="2205919525"/>
              </p:ext>
            </p:extLst>
          </p:nvPr>
        </p:nvGraphicFramePr>
        <p:xfrm>
          <a:off x="223024" y="1477328"/>
          <a:ext cx="11686477" cy="4835652"/>
        </p:xfrm>
        <a:graphic>
          <a:graphicData uri="http://schemas.openxmlformats.org/drawingml/2006/table">
            <a:tbl>
              <a:tblPr firstRow="1" firstCol="1" bandRow="1">
                <a:tableStyleId>{7DF18680-E054-41AD-8BC1-D1AEF772440D}</a:tableStyleId>
              </a:tblPr>
              <a:tblGrid>
                <a:gridCol w="2587305">
                  <a:extLst>
                    <a:ext uri="{9D8B030D-6E8A-4147-A177-3AD203B41FA5}">
                      <a16:colId xmlns:a16="http://schemas.microsoft.com/office/drawing/2014/main" val="2244176740"/>
                    </a:ext>
                  </a:extLst>
                </a:gridCol>
                <a:gridCol w="2921992">
                  <a:extLst>
                    <a:ext uri="{9D8B030D-6E8A-4147-A177-3AD203B41FA5}">
                      <a16:colId xmlns:a16="http://schemas.microsoft.com/office/drawing/2014/main" val="2861583731"/>
                    </a:ext>
                  </a:extLst>
                </a:gridCol>
                <a:gridCol w="2921992">
                  <a:extLst>
                    <a:ext uri="{9D8B030D-6E8A-4147-A177-3AD203B41FA5}">
                      <a16:colId xmlns:a16="http://schemas.microsoft.com/office/drawing/2014/main" val="2527318640"/>
                    </a:ext>
                  </a:extLst>
                </a:gridCol>
                <a:gridCol w="3255188">
                  <a:extLst>
                    <a:ext uri="{9D8B030D-6E8A-4147-A177-3AD203B41FA5}">
                      <a16:colId xmlns:a16="http://schemas.microsoft.com/office/drawing/2014/main" val="398513919"/>
                    </a:ext>
                  </a:extLst>
                </a:gridCol>
              </a:tblGrid>
              <a:tr h="454688">
                <a:tc rowSpan="2">
                  <a:txBody>
                    <a:bodyPr/>
                    <a:lstStyle/>
                    <a:p>
                      <a:pPr algn="ctr">
                        <a:lnSpc>
                          <a:spcPct val="95000"/>
                        </a:lnSpc>
                        <a:spcBef>
                          <a:spcPts val="600"/>
                        </a:spcBef>
                      </a:pPr>
                      <a:r>
                        <a:rPr lang="uk-UA" sz="1600" dirty="0">
                          <a:effectLst/>
                        </a:rPr>
                        <a:t>Цілі державного нагляду (контролю) (код)</a:t>
                      </a:r>
                      <a:endParaRPr lang="ru-RU" sz="1600" dirty="0">
                        <a:effectLst/>
                        <a:latin typeface="Antiqua"/>
                        <a:ea typeface="Times New Roman" panose="02020603050405020304" pitchFamily="18" charset="0"/>
                        <a:cs typeface="Times New Roman" panose="02020603050405020304" pitchFamily="18" charset="0"/>
                      </a:endParaRPr>
                    </a:p>
                  </a:txBody>
                  <a:tcPr marL="68580" marR="68580" marT="0" marB="0" anchor="ctr"/>
                </a:tc>
                <a:tc gridSpan="2">
                  <a:txBody>
                    <a:bodyPr/>
                    <a:lstStyle/>
                    <a:p>
                      <a:pPr algn="ctr">
                        <a:lnSpc>
                          <a:spcPct val="95000"/>
                        </a:lnSpc>
                        <a:spcBef>
                          <a:spcPts val="600"/>
                        </a:spcBef>
                      </a:pPr>
                      <a:r>
                        <a:rPr lang="uk-UA" sz="1600">
                          <a:effectLst/>
                        </a:rPr>
                        <a:t>Ризик настання негативних наслідків від провадження господарської діяльності</a:t>
                      </a:r>
                      <a:endParaRPr lang="ru-RU" sz="1600">
                        <a:effectLst/>
                        <a:latin typeface="Antiqua"/>
                        <a:ea typeface="Times New Roman" panose="02020603050405020304" pitchFamily="18" charset="0"/>
                        <a:cs typeface="Times New Roman" panose="02020603050405020304" pitchFamily="18" charset="0"/>
                      </a:endParaRPr>
                    </a:p>
                  </a:txBody>
                  <a:tcPr marL="68580" marR="68580" marT="0" marB="0" anchor="ctr"/>
                </a:tc>
                <a:tc hMerge="1">
                  <a:txBody>
                    <a:bodyPr/>
                    <a:lstStyle/>
                    <a:p>
                      <a:endParaRPr lang="uk-UA"/>
                    </a:p>
                  </a:txBody>
                  <a:tcPr/>
                </a:tc>
                <a:tc rowSpan="2">
                  <a:txBody>
                    <a:bodyPr/>
                    <a:lstStyle/>
                    <a:p>
                      <a:pPr algn="ctr">
                        <a:lnSpc>
                          <a:spcPct val="95000"/>
                        </a:lnSpc>
                        <a:spcBef>
                          <a:spcPts val="600"/>
                        </a:spcBef>
                      </a:pPr>
                      <a:r>
                        <a:rPr lang="uk-UA" sz="1600">
                          <a:effectLst/>
                        </a:rPr>
                        <a:t>Критерії, за якими оцінюється ступінь ризику від провадження господарської діяльності та визначається періодичність здійснення планових заходів державного нагляду (контролю)</a:t>
                      </a:r>
                      <a:endParaRPr lang="ru-RU" sz="1600">
                        <a:effectLst/>
                        <a:latin typeface="Antiqua"/>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339439332"/>
                  </a:ext>
                </a:extLst>
              </a:tr>
              <a:tr h="909376">
                <a:tc vMerge="1">
                  <a:txBody>
                    <a:bodyPr/>
                    <a:lstStyle/>
                    <a:p>
                      <a:endParaRPr lang="uk-UA"/>
                    </a:p>
                  </a:txBody>
                  <a:tcPr/>
                </a:tc>
                <a:tc>
                  <a:txBody>
                    <a:bodyPr/>
                    <a:lstStyle/>
                    <a:p>
                      <a:pPr algn="ctr">
                        <a:lnSpc>
                          <a:spcPct val="95000"/>
                        </a:lnSpc>
                        <a:spcBef>
                          <a:spcPts val="600"/>
                        </a:spcBef>
                      </a:pPr>
                      <a:r>
                        <a:rPr lang="uk-UA" sz="1600" dirty="0">
                          <a:effectLst/>
                        </a:rPr>
                        <a:t>подія, що містить ризик настання негативних наслідків</a:t>
                      </a:r>
                      <a:endParaRPr lang="ru-RU" sz="1600" dirty="0">
                        <a:effectLst/>
                        <a:latin typeface="Antiqua"/>
                        <a:ea typeface="Times New Roman" panose="02020603050405020304" pitchFamily="18" charset="0"/>
                        <a:cs typeface="Times New Roman" panose="02020603050405020304" pitchFamily="18" charset="0"/>
                      </a:endParaRPr>
                    </a:p>
                  </a:txBody>
                  <a:tcPr marL="68580" marR="68580" marT="0" marB="0" anchor="ctr"/>
                </a:tc>
                <a:tc>
                  <a:txBody>
                    <a:bodyPr/>
                    <a:lstStyle/>
                    <a:p>
                      <a:pPr algn="ctr">
                        <a:lnSpc>
                          <a:spcPct val="95000"/>
                        </a:lnSpc>
                        <a:spcBef>
                          <a:spcPts val="600"/>
                        </a:spcBef>
                      </a:pPr>
                      <a:r>
                        <a:rPr lang="uk-UA" sz="1600">
                          <a:effectLst/>
                        </a:rPr>
                        <a:t>негативний наслідок</a:t>
                      </a:r>
                      <a:endParaRPr lang="ru-RU" sz="1600">
                        <a:effectLst/>
                        <a:latin typeface="Antiqua"/>
                        <a:ea typeface="Times New Roman" panose="02020603050405020304" pitchFamily="18" charset="0"/>
                        <a:cs typeface="Times New Roman" panose="02020603050405020304" pitchFamily="18" charset="0"/>
                      </a:endParaRPr>
                    </a:p>
                  </a:txBody>
                  <a:tcPr marL="68580" marR="68580" marT="0" marB="0" anchor="ctr"/>
                </a:tc>
                <a:tc vMerge="1">
                  <a:txBody>
                    <a:bodyPr/>
                    <a:lstStyle/>
                    <a:p>
                      <a:endParaRPr lang="uk-UA"/>
                    </a:p>
                  </a:txBody>
                  <a:tcPr/>
                </a:tc>
                <a:extLst>
                  <a:ext uri="{0D108BD9-81ED-4DB2-BD59-A6C34878D82A}">
                    <a16:rowId xmlns:a16="http://schemas.microsoft.com/office/drawing/2014/main" val="851679956"/>
                  </a:ext>
                </a:extLst>
              </a:tr>
              <a:tr h="556208">
                <a:tc>
                  <a:txBody>
                    <a:bodyPr/>
                    <a:lstStyle/>
                    <a:p>
                      <a:pPr>
                        <a:lnSpc>
                          <a:spcPct val="95000"/>
                        </a:lnSpc>
                        <a:spcBef>
                          <a:spcPts val="600"/>
                        </a:spcBef>
                      </a:pPr>
                      <a:r>
                        <a:rPr lang="uk-UA" sz="1800" dirty="0">
                          <a:effectLst/>
                          <a:latin typeface="Antiqua"/>
                          <a:ea typeface="Times New Roman" panose="02020603050405020304" pitchFamily="18" charset="0"/>
                          <a:cs typeface="Times New Roman" panose="02020603050405020304" pitchFamily="18" charset="0"/>
                        </a:rPr>
                        <a:t>Інші суспільні інтереси (О6)</a:t>
                      </a:r>
                    </a:p>
                    <a:p>
                      <a:pPr>
                        <a:lnSpc>
                          <a:spcPct val="95000"/>
                        </a:lnSpc>
                        <a:spcBef>
                          <a:spcPts val="600"/>
                        </a:spcBef>
                      </a:pPr>
                      <a:r>
                        <a:rPr lang="uk-UA" sz="1800" dirty="0">
                          <a:effectLst/>
                          <a:latin typeface="Antiqua"/>
                          <a:cs typeface="Times New Roman" panose="02020603050405020304" pitchFamily="18" charset="0"/>
                        </a:rPr>
                        <a:t> </a:t>
                      </a:r>
                    </a:p>
                    <a:p>
                      <a:pPr>
                        <a:lnSpc>
                          <a:spcPct val="95000"/>
                        </a:lnSpc>
                        <a:spcBef>
                          <a:spcPts val="600"/>
                        </a:spcBef>
                      </a:pPr>
                      <a:r>
                        <a:rPr lang="uk-UA" sz="1800" dirty="0">
                          <a:effectLst/>
                          <a:latin typeface="Antiqua"/>
                          <a:cs typeface="Times New Roman" panose="02020603050405020304" pitchFamily="18" charset="0"/>
                        </a:rPr>
                        <a:t> </a:t>
                      </a:r>
                      <a:endParaRPr lang="ru-RU" sz="1800" dirty="0">
                        <a:effectLst/>
                        <a:latin typeface="Antiqua"/>
                        <a:cs typeface="Times New Roman" panose="02020603050405020304" pitchFamily="18" charset="0"/>
                      </a:endParaRPr>
                    </a:p>
                  </a:txBody>
                  <a:tcPr marL="68580" marR="68580" marT="0" marB="0"/>
                </a:tc>
                <a:tc>
                  <a:txBody>
                    <a:bodyPr/>
                    <a:lstStyle/>
                    <a:p>
                      <a:pPr>
                        <a:lnSpc>
                          <a:spcPct val="95000"/>
                        </a:lnSpc>
                        <a:spcBef>
                          <a:spcPts val="600"/>
                        </a:spcBef>
                      </a:pPr>
                      <a:r>
                        <a:rPr lang="uk-UA" sz="1700" dirty="0">
                          <a:solidFill>
                            <a:srgbClr val="000000"/>
                          </a:solidFill>
                          <a:effectLst/>
                          <a:latin typeface="Antiqua"/>
                          <a:ea typeface="Times New Roman" panose="02020603050405020304" pitchFamily="18" charset="0"/>
                          <a:cs typeface="Times New Roman" panose="02020603050405020304" pitchFamily="18" charset="0"/>
                        </a:rPr>
                        <a:t>втрати сільськогосподарського і лісогосподарського виробництва, спричинені вилученням сільськогосподарських угідь, лісових земель і чагарників для цілей, не пов’язаних із веденням сільського і лісового господарства,</a:t>
                      </a:r>
                      <a:r>
                        <a:rPr lang="uk-UA" sz="1700" dirty="0">
                          <a:effectLst/>
                          <a:latin typeface="Antiqua"/>
                          <a:ea typeface="Times New Roman" panose="02020603050405020304" pitchFamily="18" charset="0"/>
                          <a:cs typeface="Times New Roman" panose="02020603050405020304" pitchFamily="18" charset="0"/>
                        </a:rPr>
                        <a:t> не відшкодовано</a:t>
                      </a:r>
                      <a:endParaRPr lang="ru-RU" sz="1700" dirty="0">
                        <a:effectLst/>
                        <a:latin typeface="Antiqua"/>
                        <a:ea typeface="Times New Roman" panose="02020603050405020304" pitchFamily="18" charset="0"/>
                        <a:cs typeface="Times New Roman" panose="02020603050405020304" pitchFamily="18" charset="0"/>
                      </a:endParaRPr>
                    </a:p>
                  </a:txBody>
                  <a:tcPr marL="68580" marR="68580" marT="0" marB="0"/>
                </a:tc>
                <a:tc>
                  <a:txBody>
                    <a:bodyPr/>
                    <a:lstStyle/>
                    <a:p>
                      <a:pPr>
                        <a:lnSpc>
                          <a:spcPct val="95000"/>
                        </a:lnSpc>
                        <a:spcBef>
                          <a:spcPts val="600"/>
                        </a:spcBef>
                      </a:pPr>
                      <a:r>
                        <a:rPr lang="uk-UA" sz="1700" dirty="0">
                          <a:effectLst/>
                          <a:latin typeface="Antiqua"/>
                          <a:ea typeface="Times New Roman" panose="02020603050405020304" pitchFamily="18" charset="0"/>
                          <a:cs typeface="Times New Roman" panose="02020603050405020304" pitchFamily="18" charset="0"/>
                        </a:rPr>
                        <a:t>недоотримання бюджетних коштів, які використовуються на</a:t>
                      </a:r>
                      <a:r>
                        <a:rPr lang="uk-UA" sz="1700" dirty="0">
                          <a:solidFill>
                            <a:srgbClr val="000000"/>
                          </a:solidFill>
                          <a:effectLst/>
                          <a:latin typeface="Antiqua"/>
                          <a:ea typeface="Times New Roman" panose="02020603050405020304" pitchFamily="18" charset="0"/>
                          <a:cs typeface="Times New Roman" panose="02020603050405020304" pitchFamily="18" charset="0"/>
                        </a:rPr>
                        <a:t> освоєння земель для сільськогосподарських і лісогосподарських потреб, поліпшення відповідних угідь, охорону земель відповідно до розроблених програм та проектів землеустрою, а також на проведення інвентаризації земель, проведення нормативної грошової оцінки землі</a:t>
                      </a:r>
                      <a:endParaRPr lang="ru-RU" sz="1700" dirty="0">
                        <a:effectLst/>
                        <a:latin typeface="Antiqua"/>
                        <a:ea typeface="Times New Roman" panose="02020603050405020304" pitchFamily="18" charset="0"/>
                        <a:cs typeface="Times New Roman" panose="02020603050405020304" pitchFamily="18" charset="0"/>
                      </a:endParaRPr>
                    </a:p>
                  </a:txBody>
                  <a:tcPr marL="68580" marR="68580" marT="0" marB="0"/>
                </a:tc>
                <a:tc>
                  <a:txBody>
                    <a:bodyPr/>
                    <a:lstStyle/>
                    <a:p>
                      <a:pPr>
                        <a:lnSpc>
                          <a:spcPct val="95000"/>
                        </a:lnSpc>
                        <a:spcBef>
                          <a:spcPts val="600"/>
                        </a:spcBef>
                      </a:pPr>
                      <a:r>
                        <a:rPr lang="uk-UA" sz="1700" dirty="0">
                          <a:effectLst/>
                          <a:latin typeface="Antiqua"/>
                          <a:ea typeface="Times New Roman" panose="02020603050405020304" pitchFamily="18" charset="0"/>
                          <a:cs typeface="Times New Roman" panose="02020603050405020304" pitchFamily="18" charset="0"/>
                        </a:rPr>
                        <a:t>площа землі, на якій провадиться господарська діяльність</a:t>
                      </a:r>
                      <a:endParaRPr lang="ru-RU" sz="1700" dirty="0">
                        <a:effectLst/>
                        <a:latin typeface="Antiqua"/>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446240311"/>
                  </a:ext>
                </a:extLst>
              </a:tr>
            </a:tbl>
          </a:graphicData>
        </a:graphic>
      </p:graphicFrame>
      <p:sp>
        <p:nvSpPr>
          <p:cNvPr id="5" name="TextBox 4">
            <a:extLst>
              <a:ext uri="{FF2B5EF4-FFF2-40B4-BE49-F238E27FC236}">
                <a16:creationId xmlns:a16="http://schemas.microsoft.com/office/drawing/2014/main" id="{2A2A843C-E8BE-4DB1-B1F1-18E9D2A63BE2}"/>
              </a:ext>
            </a:extLst>
          </p:cNvPr>
          <p:cNvSpPr txBox="1"/>
          <p:nvPr/>
        </p:nvSpPr>
        <p:spPr>
          <a:xfrm>
            <a:off x="223024" y="6426111"/>
            <a:ext cx="6094140" cy="307777"/>
          </a:xfrm>
          <a:prstGeom prst="rect">
            <a:avLst/>
          </a:prstGeom>
          <a:noFill/>
        </p:spPr>
        <p:txBody>
          <a:bodyPr wrap="square">
            <a:spAutoFit/>
          </a:bodyPr>
          <a:lstStyle/>
          <a:p>
            <a:r>
              <a:rPr lang="uk-UA" sz="1400" dirty="0"/>
              <a:t>https://zakon.rada.gov.ua/laws/show/801-2018-%D0%BF#Text</a:t>
            </a:r>
          </a:p>
        </p:txBody>
      </p:sp>
    </p:spTree>
    <p:extLst>
      <p:ext uri="{BB962C8B-B14F-4D97-AF65-F5344CB8AC3E}">
        <p14:creationId xmlns:p14="http://schemas.microsoft.com/office/powerpoint/2010/main" val="105029053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a:xfrm>
            <a:off x="838200" y="151765"/>
            <a:ext cx="10515600" cy="1325563"/>
          </a:xfrm>
        </p:spPr>
        <p:txBody>
          <a:bodyPr>
            <a:noAutofit/>
          </a:bodyPr>
          <a:lstStyle/>
          <a:p>
            <a:pPr algn="ctr"/>
            <a:r>
              <a:rPr lang="uk-UA" sz="3200" dirty="0"/>
              <a:t>Визначення ступеня ризику </a:t>
            </a:r>
            <a:br>
              <a:rPr lang="uk-UA" sz="3200" dirty="0"/>
            </a:br>
            <a:r>
              <a:rPr lang="uk-UA" sz="3200" dirty="0"/>
              <a:t>на основі нарахування балів за всіма критеріями</a:t>
            </a:r>
          </a:p>
        </p:txBody>
      </p:sp>
      <p:sp>
        <p:nvSpPr>
          <p:cNvPr id="8" name="TextBox 7">
            <a:extLst>
              <a:ext uri="{FF2B5EF4-FFF2-40B4-BE49-F238E27FC236}">
                <a16:creationId xmlns:a16="http://schemas.microsoft.com/office/drawing/2014/main" id="{D196D3DA-4351-40E4-B4F4-DD3C10B7F8AE}"/>
              </a:ext>
            </a:extLst>
          </p:cNvPr>
          <p:cNvSpPr txBox="1"/>
          <p:nvPr/>
        </p:nvSpPr>
        <p:spPr>
          <a:xfrm>
            <a:off x="484414" y="1641860"/>
            <a:ext cx="11223171" cy="5262979"/>
          </a:xfrm>
          <a:prstGeom prst="rect">
            <a:avLst/>
          </a:prstGeom>
          <a:solidFill>
            <a:schemeClr val="accent1">
              <a:lumMod val="20000"/>
              <a:lumOff val="80000"/>
            </a:schemeClr>
          </a:solidFill>
        </p:spPr>
        <p:txBody>
          <a:bodyPr wrap="square">
            <a:spAutoFit/>
          </a:bodyPr>
          <a:lstStyle/>
          <a:p>
            <a:pPr marL="342900" indent="-342900">
              <a:buFont typeface="Wingdings" panose="05000000000000000000" pitchFamily="2" charset="2"/>
              <a:buChar char="Ø"/>
            </a:pPr>
            <a:r>
              <a:rPr lang="uk-UA" sz="2800" dirty="0"/>
              <a:t>З урахуванням значення прийнятного ризику всі суб’єкти господарювання, що підлягають нагляду (контролю), належать до одного з трьох </a:t>
            </a:r>
            <a:r>
              <a:rPr lang="uk-UA" sz="2800" u="sng" dirty="0"/>
              <a:t>ступенів ризику: високий, середній або незначний.</a:t>
            </a:r>
          </a:p>
          <a:p>
            <a:pPr marL="342900" indent="-342900">
              <a:buFont typeface="Wingdings" panose="05000000000000000000" pitchFamily="2" charset="2"/>
              <a:buChar char="Ø"/>
            </a:pPr>
            <a:endParaRPr lang="uk-UA" sz="2800" dirty="0"/>
          </a:p>
          <a:p>
            <a:pPr marL="342900" indent="-342900">
              <a:buFont typeface="Wingdings" panose="05000000000000000000" pitchFamily="2" charset="2"/>
              <a:buChar char="Ø"/>
            </a:pPr>
            <a:r>
              <a:rPr lang="uk-UA" sz="2800" dirty="0"/>
              <a:t>Залежно від ступеня ризику орган державного нагляду (контролю) визначає </a:t>
            </a:r>
            <a:r>
              <a:rPr lang="uk-UA" sz="2800" u="sng" dirty="0"/>
              <a:t>перелік питань для здійснення планових заходів</a:t>
            </a:r>
            <a:r>
              <a:rPr lang="uk-UA" sz="2800" dirty="0"/>
              <a:t>, що затверджується наказом такого органу.</a:t>
            </a:r>
          </a:p>
          <a:p>
            <a:pPr marL="342900" indent="-342900">
              <a:buFont typeface="Wingdings" panose="05000000000000000000" pitchFamily="2" charset="2"/>
              <a:buChar char="Ø"/>
            </a:pPr>
            <a:endParaRPr lang="ru-RU" sz="2800" dirty="0"/>
          </a:p>
          <a:p>
            <a:pPr marL="342900" indent="-342900">
              <a:buFont typeface="Wingdings" panose="05000000000000000000" pitchFamily="2" charset="2"/>
              <a:buChar char="Ø"/>
            </a:pPr>
            <a:r>
              <a:rPr lang="uk-UA" sz="2800" dirty="0"/>
              <a:t>Віднесення суб’єкта господарювання до високого, середнього або незначного ступеня ризику здійснюється з урахуванням </a:t>
            </a:r>
            <a:r>
              <a:rPr lang="uk-UA" sz="2800" u="sng" dirty="0"/>
              <a:t>суми балів, нарахованих за всіма критеріям</a:t>
            </a:r>
            <a:r>
              <a:rPr lang="ru-RU" sz="2800" u="sng" dirty="0"/>
              <a:t>и</a:t>
            </a:r>
            <a:endParaRPr lang="uk-UA" sz="2800" u="sng" dirty="0"/>
          </a:p>
          <a:p>
            <a:endParaRPr lang="ru-RU" sz="2800" b="1" dirty="0"/>
          </a:p>
        </p:txBody>
      </p:sp>
    </p:spTree>
    <p:extLst>
      <p:ext uri="{BB962C8B-B14F-4D97-AF65-F5344CB8AC3E}">
        <p14:creationId xmlns:p14="http://schemas.microsoft.com/office/powerpoint/2010/main" val="7492607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p:txBody>
          <a:bodyPr>
            <a:noAutofit/>
          </a:bodyPr>
          <a:lstStyle/>
          <a:p>
            <a:pPr algn="ctr"/>
            <a:r>
              <a:rPr lang="uk-UA" sz="3200" dirty="0"/>
              <a:t>Визначення ступеня ризику </a:t>
            </a:r>
            <a:br>
              <a:rPr lang="uk-UA" sz="3200" dirty="0"/>
            </a:br>
            <a:r>
              <a:rPr lang="uk-UA" sz="3200" dirty="0"/>
              <a:t>на основі нарахування балів за всіма критеріями</a:t>
            </a:r>
          </a:p>
        </p:txBody>
      </p:sp>
      <p:graphicFrame>
        <p:nvGraphicFramePr>
          <p:cNvPr id="3" name="Схема 2">
            <a:extLst>
              <a:ext uri="{FF2B5EF4-FFF2-40B4-BE49-F238E27FC236}">
                <a16:creationId xmlns:a16="http://schemas.microsoft.com/office/drawing/2014/main" id="{1A85BB02-32F5-460A-BF99-45ACE6EFA6DA}"/>
              </a:ext>
            </a:extLst>
          </p:cNvPr>
          <p:cNvGraphicFramePr/>
          <p:nvPr>
            <p:extLst>
              <p:ext uri="{D42A27DB-BD31-4B8C-83A1-F6EECF244321}">
                <p14:modId xmlns:p14="http://schemas.microsoft.com/office/powerpoint/2010/main" val="488453927"/>
              </p:ext>
            </p:extLst>
          </p:nvPr>
        </p:nvGraphicFramePr>
        <p:xfrm>
          <a:off x="375920" y="1690688"/>
          <a:ext cx="11287760" cy="49749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576288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8988E08-FD37-4CD0-B112-CA40628E3654}"/>
              </a:ext>
            </a:extLst>
          </p:cNvPr>
          <p:cNvSpPr>
            <a:spLocks noGrp="1"/>
          </p:cNvSpPr>
          <p:nvPr>
            <p:ph type="title"/>
          </p:nvPr>
        </p:nvSpPr>
        <p:spPr/>
        <p:txBody>
          <a:bodyPr/>
          <a:lstStyle/>
          <a:p>
            <a:pPr algn="ctr"/>
            <a:r>
              <a:rPr lang="uk-UA" dirty="0"/>
              <a:t>ПЛАН</a:t>
            </a:r>
          </a:p>
        </p:txBody>
      </p:sp>
      <p:sp>
        <p:nvSpPr>
          <p:cNvPr id="3" name="Объект 2">
            <a:extLst>
              <a:ext uri="{FF2B5EF4-FFF2-40B4-BE49-F238E27FC236}">
                <a16:creationId xmlns:a16="http://schemas.microsoft.com/office/drawing/2014/main" id="{B22CA2BE-BA7B-47AB-AF33-41CEBC52512A}"/>
              </a:ext>
            </a:extLst>
          </p:cNvPr>
          <p:cNvSpPr>
            <a:spLocks noGrp="1"/>
          </p:cNvSpPr>
          <p:nvPr>
            <p:ph idx="1"/>
          </p:nvPr>
        </p:nvSpPr>
        <p:spPr>
          <a:xfrm>
            <a:off x="838200" y="1690688"/>
            <a:ext cx="10515600" cy="4351338"/>
          </a:xfrm>
        </p:spPr>
        <p:txBody>
          <a:bodyPr>
            <a:noAutofit/>
          </a:bodyPr>
          <a:lstStyle/>
          <a:p>
            <a:pPr marL="514350" indent="-514350" algn="just">
              <a:buFont typeface="+mj-lt"/>
              <a:buAutoNum type="arabicPeriod"/>
            </a:pPr>
            <a:r>
              <a:rPr lang="uk-UA" dirty="0"/>
              <a:t>Критерії за якими оцінюється ступінь ризику від провадження господарської діяльності, пов’язаної з використанням та охороною земель.</a:t>
            </a:r>
          </a:p>
          <a:p>
            <a:pPr marL="514350" indent="-514350" algn="just">
              <a:buFont typeface="+mj-lt"/>
              <a:buAutoNum type="arabicPeriod"/>
            </a:pPr>
            <a:r>
              <a:rPr lang="uk-UA" dirty="0"/>
              <a:t>Ризики настання негативних наслідків від провадження господарської діяльності, пов’язаної з використанням та охороною </a:t>
            </a:r>
            <a:r>
              <a:rPr lang="ru-RU" dirty="0"/>
              <a:t>земель</a:t>
            </a:r>
            <a:r>
              <a:rPr lang="uk-UA" dirty="0"/>
              <a:t>.</a:t>
            </a:r>
          </a:p>
          <a:p>
            <a:pPr marL="514350" indent="-514350" algn="just">
              <a:buFont typeface="+mj-lt"/>
              <a:buAutoNum type="arabicPeriod"/>
            </a:pPr>
            <a:r>
              <a:rPr lang="uk-UA" dirty="0"/>
              <a:t>Визначення ступеня ризику на основі нарахування балів за всіма критеріями</a:t>
            </a:r>
            <a:r>
              <a:rPr lang="ru-RU" dirty="0"/>
              <a:t>.</a:t>
            </a:r>
          </a:p>
          <a:p>
            <a:pPr marL="514350" indent="-514350" algn="just">
              <a:buFont typeface="+mj-lt"/>
              <a:buAutoNum type="arabicPeriod"/>
            </a:pPr>
            <a:r>
              <a:rPr lang="uk-UA" dirty="0"/>
              <a:t>Планові заходи державного нагляду (контролю) за проведенням суб’єктами господарювання господарської діяльності, пов’язаної з використанням та охороною </a:t>
            </a:r>
            <a:r>
              <a:rPr lang="ru-RU" dirty="0"/>
              <a:t>земель</a:t>
            </a:r>
          </a:p>
        </p:txBody>
      </p:sp>
    </p:spTree>
    <p:extLst>
      <p:ext uri="{BB962C8B-B14F-4D97-AF65-F5344CB8AC3E}">
        <p14:creationId xmlns:p14="http://schemas.microsoft.com/office/powerpoint/2010/main" val="355237929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a:xfrm>
            <a:off x="838200" y="151765"/>
            <a:ext cx="10515600" cy="1325563"/>
          </a:xfrm>
        </p:spPr>
        <p:txBody>
          <a:bodyPr>
            <a:noAutofit/>
          </a:bodyPr>
          <a:lstStyle/>
          <a:p>
            <a:pPr algn="ctr"/>
            <a:r>
              <a:rPr lang="uk-UA" sz="3200" dirty="0"/>
              <a:t>Планові заходи державного нагляду (контролю) за проведенням суб’єктами господарювання господарської діяльності, пов’язаної з використанням та охороною земель</a:t>
            </a:r>
          </a:p>
        </p:txBody>
      </p:sp>
      <p:graphicFrame>
        <p:nvGraphicFramePr>
          <p:cNvPr id="7" name="Схема 6">
            <a:extLst>
              <a:ext uri="{FF2B5EF4-FFF2-40B4-BE49-F238E27FC236}">
                <a16:creationId xmlns:a16="http://schemas.microsoft.com/office/drawing/2014/main" id="{1648C7FC-BAFD-41B3-9E32-31BD03396019}"/>
              </a:ext>
            </a:extLst>
          </p:cNvPr>
          <p:cNvGraphicFramePr/>
          <p:nvPr>
            <p:extLst>
              <p:ext uri="{D42A27DB-BD31-4B8C-83A1-F6EECF244321}">
                <p14:modId xmlns:p14="http://schemas.microsoft.com/office/powerpoint/2010/main" val="1975399519"/>
              </p:ext>
            </p:extLst>
          </p:nvPr>
        </p:nvGraphicFramePr>
        <p:xfrm>
          <a:off x="375920" y="1690688"/>
          <a:ext cx="11287760" cy="497490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201898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a:xfrm>
            <a:off x="838200" y="151765"/>
            <a:ext cx="10515600" cy="1325563"/>
          </a:xfrm>
        </p:spPr>
        <p:txBody>
          <a:bodyPr>
            <a:noAutofit/>
          </a:bodyPr>
          <a:lstStyle/>
          <a:p>
            <a:pPr algn="ctr"/>
            <a:r>
              <a:rPr lang="uk-UA" sz="3200" dirty="0"/>
              <a:t>Планові заходи державного нагляду (контролю) за проведенням суб’єктами господарювання господарської діяльності, пов’язаної з використанням та охороною земель</a:t>
            </a:r>
          </a:p>
        </p:txBody>
      </p:sp>
      <p:graphicFrame>
        <p:nvGraphicFramePr>
          <p:cNvPr id="7" name="Схема 6">
            <a:extLst>
              <a:ext uri="{FF2B5EF4-FFF2-40B4-BE49-F238E27FC236}">
                <a16:creationId xmlns:a16="http://schemas.microsoft.com/office/drawing/2014/main" id="{1648C7FC-BAFD-41B3-9E32-31BD03396019}"/>
              </a:ext>
            </a:extLst>
          </p:cNvPr>
          <p:cNvGraphicFramePr/>
          <p:nvPr>
            <p:extLst>
              <p:ext uri="{D42A27DB-BD31-4B8C-83A1-F6EECF244321}">
                <p14:modId xmlns:p14="http://schemas.microsoft.com/office/powerpoint/2010/main" val="4222563590"/>
              </p:ext>
            </p:extLst>
          </p:nvPr>
        </p:nvGraphicFramePr>
        <p:xfrm>
          <a:off x="375920" y="1690688"/>
          <a:ext cx="11287760" cy="497490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442487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a:xfrm>
            <a:off x="838200" y="151765"/>
            <a:ext cx="10515600" cy="1325563"/>
          </a:xfrm>
        </p:spPr>
        <p:txBody>
          <a:bodyPr>
            <a:noAutofit/>
          </a:bodyPr>
          <a:lstStyle/>
          <a:p>
            <a:pPr algn="ctr"/>
            <a:r>
              <a:rPr lang="uk-UA" sz="3200" dirty="0"/>
              <a:t>Планові заходи державного нагляду (контролю) за проведенням суб’єктами господарювання господарської діяльності, пов’язаної з використанням та охороною земель</a:t>
            </a:r>
          </a:p>
        </p:txBody>
      </p:sp>
      <p:pic>
        <p:nvPicPr>
          <p:cNvPr id="4" name="Рисунок 3">
            <a:extLst>
              <a:ext uri="{FF2B5EF4-FFF2-40B4-BE49-F238E27FC236}">
                <a16:creationId xmlns:a16="http://schemas.microsoft.com/office/drawing/2014/main" id="{F154E583-93DD-4AF3-9CB6-FE55AAF9B74D}"/>
              </a:ext>
            </a:extLst>
          </p:cNvPr>
          <p:cNvPicPr>
            <a:picLocks noChangeAspect="1"/>
          </p:cNvPicPr>
          <p:nvPr/>
        </p:nvPicPr>
        <p:blipFill>
          <a:blip r:embed="rId3"/>
          <a:stretch>
            <a:fillRect/>
          </a:stretch>
        </p:blipFill>
        <p:spPr>
          <a:xfrm>
            <a:off x="838200" y="1681487"/>
            <a:ext cx="3375450" cy="5008021"/>
          </a:xfrm>
          <a:prstGeom prst="rect">
            <a:avLst/>
          </a:prstGeom>
        </p:spPr>
      </p:pic>
      <p:sp>
        <p:nvSpPr>
          <p:cNvPr id="8" name="TextBox 7">
            <a:extLst>
              <a:ext uri="{FF2B5EF4-FFF2-40B4-BE49-F238E27FC236}">
                <a16:creationId xmlns:a16="http://schemas.microsoft.com/office/drawing/2014/main" id="{8D289EC5-07E0-4A69-A401-FFFBDAC6AD79}"/>
              </a:ext>
            </a:extLst>
          </p:cNvPr>
          <p:cNvSpPr txBox="1"/>
          <p:nvPr/>
        </p:nvSpPr>
        <p:spPr>
          <a:xfrm>
            <a:off x="5009684" y="6068341"/>
            <a:ext cx="6094140" cy="276999"/>
          </a:xfrm>
          <a:prstGeom prst="rect">
            <a:avLst/>
          </a:prstGeom>
          <a:noFill/>
        </p:spPr>
        <p:txBody>
          <a:bodyPr wrap="square">
            <a:spAutoFit/>
          </a:bodyPr>
          <a:lstStyle/>
          <a:p>
            <a:r>
              <a:rPr lang="en-GB" sz="1200" dirty="0"/>
              <a:t>https://land.gov.ua/wp-content/uploads/2023/11/nakaz-388-vid-17.11.2023.pdf</a:t>
            </a:r>
            <a:endParaRPr lang="uk-UA" sz="1200" dirty="0"/>
          </a:p>
        </p:txBody>
      </p:sp>
      <p:sp>
        <p:nvSpPr>
          <p:cNvPr id="9" name="TextBox 8">
            <a:extLst>
              <a:ext uri="{FF2B5EF4-FFF2-40B4-BE49-F238E27FC236}">
                <a16:creationId xmlns:a16="http://schemas.microsoft.com/office/drawing/2014/main" id="{127E8F60-7DF9-4FB8-B5FC-18AEEF5D3B19}"/>
              </a:ext>
            </a:extLst>
          </p:cNvPr>
          <p:cNvSpPr txBox="1"/>
          <p:nvPr/>
        </p:nvSpPr>
        <p:spPr>
          <a:xfrm>
            <a:off x="5009685" y="1770697"/>
            <a:ext cx="6899816" cy="1938992"/>
          </a:xfrm>
          <a:prstGeom prst="rect">
            <a:avLst/>
          </a:prstGeom>
          <a:noFill/>
        </p:spPr>
        <p:txBody>
          <a:bodyPr wrap="square">
            <a:spAutoFit/>
          </a:bodyPr>
          <a:lstStyle/>
          <a:p>
            <a:pPr algn="just"/>
            <a:r>
              <a:rPr lang="uk-UA" sz="2400" dirty="0"/>
              <a:t>	</a:t>
            </a:r>
            <a:r>
              <a:rPr lang="uk-UA" sz="2400" dirty="0" err="1"/>
              <a:t>Держгеокадастр</a:t>
            </a:r>
            <a:r>
              <a:rPr lang="uk-UA" sz="2400" dirty="0"/>
              <a:t> наказом від 17.11.2023 №</a:t>
            </a:r>
            <a:r>
              <a:rPr lang="en-GB" sz="2400" dirty="0"/>
              <a:t> 388 </a:t>
            </a:r>
            <a:r>
              <a:rPr lang="uk-UA" sz="2400" dirty="0"/>
              <a:t>затвердив Річний план здійснення заходів державного нагляду (контролю) Державною службою України з питань геодезії, картографії та кадастру на 2024 рік</a:t>
            </a:r>
          </a:p>
        </p:txBody>
      </p:sp>
      <p:sp>
        <p:nvSpPr>
          <p:cNvPr id="11" name="TextBox 10">
            <a:extLst>
              <a:ext uri="{FF2B5EF4-FFF2-40B4-BE49-F238E27FC236}">
                <a16:creationId xmlns:a16="http://schemas.microsoft.com/office/drawing/2014/main" id="{32491673-0888-4829-B005-AB0485374AC9}"/>
              </a:ext>
            </a:extLst>
          </p:cNvPr>
          <p:cNvSpPr txBox="1"/>
          <p:nvPr/>
        </p:nvSpPr>
        <p:spPr>
          <a:xfrm>
            <a:off x="5009684" y="3734853"/>
            <a:ext cx="6899817" cy="2308324"/>
          </a:xfrm>
          <a:prstGeom prst="rect">
            <a:avLst/>
          </a:prstGeom>
          <a:noFill/>
        </p:spPr>
        <p:txBody>
          <a:bodyPr wrap="square">
            <a:spAutoFit/>
          </a:bodyPr>
          <a:lstStyle/>
          <a:p>
            <a:pPr algn="just"/>
            <a:r>
              <a:rPr lang="uk-UA" sz="2400" dirty="0"/>
              <a:t>	Згідно з наказом проведення планових заходів державного нагляду (контролю), передбачених Планом, розпочнеться з дня закінчення або припинення воєнного стану, запровадженого Указом Президента від 24.02.2022 № 64, який затверджено Законом від 24.02.2022 №2102-IX.</a:t>
            </a:r>
          </a:p>
        </p:txBody>
      </p:sp>
      <p:sp>
        <p:nvSpPr>
          <p:cNvPr id="13" name="TextBox 12">
            <a:extLst>
              <a:ext uri="{FF2B5EF4-FFF2-40B4-BE49-F238E27FC236}">
                <a16:creationId xmlns:a16="http://schemas.microsoft.com/office/drawing/2014/main" id="{A13B9C0B-3603-41F1-8E01-D09EF13621E9}"/>
              </a:ext>
            </a:extLst>
          </p:cNvPr>
          <p:cNvSpPr txBox="1"/>
          <p:nvPr/>
        </p:nvSpPr>
        <p:spPr>
          <a:xfrm>
            <a:off x="5009684" y="6344534"/>
            <a:ext cx="6344116" cy="276999"/>
          </a:xfrm>
          <a:prstGeom prst="rect">
            <a:avLst/>
          </a:prstGeom>
          <a:noFill/>
        </p:spPr>
        <p:txBody>
          <a:bodyPr wrap="square">
            <a:spAutoFit/>
          </a:bodyPr>
          <a:lstStyle/>
          <a:p>
            <a:r>
              <a:rPr lang="uk-UA" sz="1200" dirty="0"/>
              <a:t>https://news.dtkt.ua/law/inspections/87340-derzgeokadastr-zatverdiv-plan-perevirok-na-2024-rik</a:t>
            </a:r>
          </a:p>
        </p:txBody>
      </p:sp>
    </p:spTree>
    <p:extLst>
      <p:ext uri="{BB962C8B-B14F-4D97-AF65-F5344CB8AC3E}">
        <p14:creationId xmlns:p14="http://schemas.microsoft.com/office/powerpoint/2010/main" val="3840403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a:xfrm>
            <a:off x="838200" y="175554"/>
            <a:ext cx="10515600" cy="1325563"/>
          </a:xfrm>
        </p:spPr>
        <p:txBody>
          <a:bodyPr>
            <a:noAutofit/>
          </a:bodyPr>
          <a:lstStyle/>
          <a:p>
            <a:pPr algn="ctr"/>
            <a:r>
              <a:rPr lang="uk-UA" sz="2800" dirty="0"/>
              <a:t>Нормативно-правові акти, дотримання яких перевіряється під час здійснення заходів державного нагляду (контролю) у сфері державного контролю за використанням та охороною земель</a:t>
            </a:r>
          </a:p>
        </p:txBody>
      </p:sp>
      <p:sp>
        <p:nvSpPr>
          <p:cNvPr id="5" name="TextBox 4">
            <a:extLst>
              <a:ext uri="{FF2B5EF4-FFF2-40B4-BE49-F238E27FC236}">
                <a16:creationId xmlns:a16="http://schemas.microsoft.com/office/drawing/2014/main" id="{2B3378D4-C57E-45FB-8302-E92330AA9220}"/>
              </a:ext>
            </a:extLst>
          </p:cNvPr>
          <p:cNvSpPr txBox="1"/>
          <p:nvPr/>
        </p:nvSpPr>
        <p:spPr>
          <a:xfrm>
            <a:off x="379141" y="1690688"/>
            <a:ext cx="11374244" cy="5139869"/>
          </a:xfrm>
          <a:prstGeom prst="rect">
            <a:avLst/>
          </a:prstGeom>
          <a:noFill/>
        </p:spPr>
        <p:txBody>
          <a:bodyPr wrap="square">
            <a:spAutoFit/>
          </a:bodyPr>
          <a:lstStyle/>
          <a:p>
            <a:pPr marL="285750" indent="-285750">
              <a:spcAft>
                <a:spcPts val="600"/>
              </a:spcAft>
              <a:buFont typeface="Wingdings" panose="05000000000000000000" pitchFamily="2" charset="2"/>
              <a:buChar char="Ø"/>
            </a:pPr>
            <a:r>
              <a:rPr lang="uk-UA" sz="1600" dirty="0"/>
              <a:t>Земельний кодекс України від 25 жовтня 2001 року № 2768-</a:t>
            </a:r>
            <a:r>
              <a:rPr lang="en-GB" sz="1600" dirty="0"/>
              <a:t>III</a:t>
            </a:r>
            <a:r>
              <a:rPr lang="uk-UA" sz="1600" dirty="0"/>
              <a:t>;</a:t>
            </a:r>
            <a:endParaRPr lang="en-GB" sz="1600" dirty="0"/>
          </a:p>
          <a:p>
            <a:pPr marL="285750" indent="-285750">
              <a:spcAft>
                <a:spcPts val="600"/>
              </a:spcAft>
              <a:buFont typeface="Wingdings" panose="05000000000000000000" pitchFamily="2" charset="2"/>
              <a:buChar char="Ø"/>
            </a:pPr>
            <a:r>
              <a:rPr lang="uk-UA" sz="1600" dirty="0"/>
              <a:t>Закон України від 06 жовтня 1998 року № 161-</a:t>
            </a:r>
            <a:r>
              <a:rPr lang="en-GB" sz="1600" dirty="0"/>
              <a:t>XIV “</a:t>
            </a:r>
            <a:r>
              <a:rPr lang="uk-UA" sz="1600" dirty="0"/>
              <a:t>Про оренду землі”;</a:t>
            </a:r>
          </a:p>
          <a:p>
            <a:pPr marL="285750" indent="-285750">
              <a:spcAft>
                <a:spcPts val="600"/>
              </a:spcAft>
              <a:buFont typeface="Wingdings" panose="05000000000000000000" pitchFamily="2" charset="2"/>
              <a:buChar char="Ø"/>
            </a:pPr>
            <a:r>
              <a:rPr lang="uk-UA" sz="1600" dirty="0"/>
              <a:t>Закон України від 22 травня 2003 року № 858-</a:t>
            </a:r>
            <a:r>
              <a:rPr lang="en-GB" sz="1600" dirty="0"/>
              <a:t>IV “</a:t>
            </a:r>
            <a:r>
              <a:rPr lang="uk-UA" sz="1600" dirty="0"/>
              <a:t>Про землеустрій”;</a:t>
            </a:r>
          </a:p>
          <a:p>
            <a:pPr marL="285750" indent="-285750">
              <a:spcAft>
                <a:spcPts val="600"/>
              </a:spcAft>
              <a:buFont typeface="Wingdings" panose="05000000000000000000" pitchFamily="2" charset="2"/>
              <a:buChar char="Ø"/>
            </a:pPr>
            <a:r>
              <a:rPr lang="uk-UA" sz="1600" dirty="0"/>
              <a:t>Закон України від 19 червня 2003 року № 962-</a:t>
            </a:r>
            <a:r>
              <a:rPr lang="en-GB" sz="1600" dirty="0"/>
              <a:t>IV “</a:t>
            </a:r>
            <a:r>
              <a:rPr lang="uk-UA" sz="1600" dirty="0"/>
              <a:t>Про охорону земель”;</a:t>
            </a:r>
          </a:p>
          <a:p>
            <a:pPr marL="285750" indent="-285750">
              <a:spcAft>
                <a:spcPts val="600"/>
              </a:spcAft>
              <a:buFont typeface="Wingdings" panose="05000000000000000000" pitchFamily="2" charset="2"/>
              <a:buChar char="Ø"/>
            </a:pPr>
            <a:r>
              <a:rPr lang="uk-UA" sz="1600" dirty="0"/>
              <a:t>Закон України від 19 червня 2003 року № 963-</a:t>
            </a:r>
            <a:r>
              <a:rPr lang="en-GB" sz="1600" dirty="0"/>
              <a:t>IV “</a:t>
            </a:r>
            <a:r>
              <a:rPr lang="uk-UA" sz="1600" dirty="0"/>
              <a:t>Про державний контроль за використанням та охороною земель”;</a:t>
            </a:r>
          </a:p>
          <a:p>
            <a:pPr marL="285750" indent="-285750">
              <a:spcAft>
                <a:spcPts val="600"/>
              </a:spcAft>
              <a:buFont typeface="Wingdings" panose="05000000000000000000" pitchFamily="2" charset="2"/>
              <a:buChar char="Ø"/>
            </a:pPr>
            <a:r>
              <a:rPr lang="uk-UA" sz="1600" dirty="0"/>
              <a:t>Постанова Кабінету Міністрів України від 17 листопада 1997 року № 1279 “Про розміри та Порядок визначення втрат сільськогосподарського і лісогосподарського виробництва, які підлягають відшкодуванню”;</a:t>
            </a:r>
          </a:p>
          <a:p>
            <a:pPr marL="285750" indent="-285750">
              <a:spcAft>
                <a:spcPts val="600"/>
              </a:spcAft>
              <a:buFont typeface="Wingdings" panose="05000000000000000000" pitchFamily="2" charset="2"/>
              <a:buChar char="Ø"/>
            </a:pPr>
            <a:r>
              <a:rPr lang="uk-UA" sz="1600" dirty="0"/>
              <a:t>Закон України від 05 квітня 2007 року  № 877-</a:t>
            </a:r>
            <a:r>
              <a:rPr lang="en-GB" sz="1600" dirty="0"/>
              <a:t>V “</a:t>
            </a:r>
            <a:r>
              <a:rPr lang="uk-UA" sz="1600" dirty="0"/>
              <a:t>Про основні засади державного нагляду (контролю) у сфері господарської діяльності”;</a:t>
            </a:r>
          </a:p>
          <a:p>
            <a:pPr marL="285750" indent="-285750">
              <a:spcAft>
                <a:spcPts val="600"/>
              </a:spcAft>
              <a:buFont typeface="Wingdings" panose="05000000000000000000" pitchFamily="2" charset="2"/>
              <a:buChar char="Ø"/>
            </a:pPr>
            <a:r>
              <a:rPr lang="uk-UA" sz="1600" dirty="0"/>
              <a:t>Постанова Кабінету Міністрів України від 3 жовтня 2018 р. № 801 “Про затвердження критеріїв, за якими оцінюється ступінь ризику від провадження господарської діяльності, пов’язаної з використанням та охороною земель, і визначається періодичність здійснення планових заходів державного нагляду (контролю) Державною службою з питань геодезії, картографії та кадастру </a:t>
            </a:r>
            <a:r>
              <a:rPr lang="uk-UA" sz="1600" dirty="0">
                <a:solidFill>
                  <a:srgbClr val="FF0000"/>
                </a:solidFill>
              </a:rPr>
              <a:t>та виконавчими органами сільських, селищних, міських рад</a:t>
            </a:r>
            <a:r>
              <a:rPr lang="uk-UA" sz="1600" dirty="0"/>
              <a:t>”;</a:t>
            </a:r>
          </a:p>
          <a:p>
            <a:pPr marL="285750" indent="-285750">
              <a:spcAft>
                <a:spcPts val="600"/>
              </a:spcAft>
              <a:buFont typeface="Wingdings" panose="05000000000000000000" pitchFamily="2" charset="2"/>
              <a:buChar char="Ø"/>
            </a:pPr>
            <a:r>
              <a:rPr lang="uk-UA" sz="1600" dirty="0"/>
              <a:t>Наказ Міністерства аграрної політики та продовольства України від 04 вересня 2023 року № 1625 «Про затвердження уніфікованої форми </a:t>
            </a:r>
            <a:r>
              <a:rPr lang="uk-UA" sz="1600" dirty="0" err="1"/>
              <a:t>акта</a:t>
            </a:r>
            <a:r>
              <a:rPr lang="uk-UA" sz="1600" dirty="0"/>
              <a:t>, що складається за результатами проведення планового (позапланового) заходу державного нагляду (контролю) щодо дотримання суб’єктом господарювання вимог законодавства у сфері використання та охорони земель, та інших форм розпорядчих документів», зареєстрований в Міністерстві юстиції України 12 жовтня 2023 року за № 1787/40843.</a:t>
            </a:r>
          </a:p>
        </p:txBody>
      </p:sp>
    </p:spTree>
    <p:extLst>
      <p:ext uri="{BB962C8B-B14F-4D97-AF65-F5344CB8AC3E}">
        <p14:creationId xmlns:p14="http://schemas.microsoft.com/office/powerpoint/2010/main" val="373855894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a:xfrm>
            <a:off x="838200" y="175554"/>
            <a:ext cx="10515600" cy="1325563"/>
          </a:xfrm>
        </p:spPr>
        <p:txBody>
          <a:bodyPr>
            <a:noAutofit/>
          </a:bodyPr>
          <a:lstStyle/>
          <a:p>
            <a:pPr algn="ctr"/>
            <a:r>
              <a:rPr lang="uk-UA" sz="2800" dirty="0"/>
              <a:t>Уніфікована форма </a:t>
            </a:r>
            <a:r>
              <a:rPr lang="uk-UA" sz="2800" dirty="0" err="1"/>
              <a:t>акта</a:t>
            </a:r>
            <a:r>
              <a:rPr lang="uk-UA" sz="2800" dirty="0"/>
              <a:t>, що складається за результатами проведення заходів державного нагляду (контролю) у сфері використання та охорони земель</a:t>
            </a:r>
          </a:p>
        </p:txBody>
      </p:sp>
      <p:pic>
        <p:nvPicPr>
          <p:cNvPr id="4" name="Рисунок 3">
            <a:extLst>
              <a:ext uri="{FF2B5EF4-FFF2-40B4-BE49-F238E27FC236}">
                <a16:creationId xmlns:a16="http://schemas.microsoft.com/office/drawing/2014/main" id="{432FAF84-A04E-4CFF-A6AF-096090F7AA4B}"/>
              </a:ext>
            </a:extLst>
          </p:cNvPr>
          <p:cNvPicPr>
            <a:picLocks noChangeAspect="1"/>
          </p:cNvPicPr>
          <p:nvPr/>
        </p:nvPicPr>
        <p:blipFill>
          <a:blip r:embed="rId2"/>
          <a:stretch>
            <a:fillRect/>
          </a:stretch>
        </p:blipFill>
        <p:spPr>
          <a:xfrm>
            <a:off x="446049" y="1501117"/>
            <a:ext cx="4360127" cy="5186022"/>
          </a:xfrm>
          <a:prstGeom prst="rect">
            <a:avLst/>
          </a:prstGeom>
        </p:spPr>
      </p:pic>
      <p:sp>
        <p:nvSpPr>
          <p:cNvPr id="7" name="TextBox 6">
            <a:extLst>
              <a:ext uri="{FF2B5EF4-FFF2-40B4-BE49-F238E27FC236}">
                <a16:creationId xmlns:a16="http://schemas.microsoft.com/office/drawing/2014/main" id="{7ECADEA0-73F2-4D4F-ABA3-017C489F6946}"/>
              </a:ext>
            </a:extLst>
          </p:cNvPr>
          <p:cNvSpPr txBox="1"/>
          <p:nvPr/>
        </p:nvSpPr>
        <p:spPr>
          <a:xfrm>
            <a:off x="5259660" y="6518520"/>
            <a:ext cx="6094140" cy="230832"/>
          </a:xfrm>
          <a:prstGeom prst="rect">
            <a:avLst/>
          </a:prstGeom>
          <a:noFill/>
        </p:spPr>
        <p:txBody>
          <a:bodyPr wrap="square">
            <a:spAutoFit/>
          </a:bodyPr>
          <a:lstStyle/>
          <a:p>
            <a:r>
              <a:rPr lang="uk-UA" sz="900" dirty="0"/>
              <a:t>https://zakon.rada.gov.ua/laws/show/z1787-23#Text</a:t>
            </a:r>
          </a:p>
        </p:txBody>
      </p:sp>
      <p:sp>
        <p:nvSpPr>
          <p:cNvPr id="9" name="TextBox 8">
            <a:extLst>
              <a:ext uri="{FF2B5EF4-FFF2-40B4-BE49-F238E27FC236}">
                <a16:creationId xmlns:a16="http://schemas.microsoft.com/office/drawing/2014/main" id="{DF1BA495-28AC-4298-B714-C12784055E29}"/>
              </a:ext>
            </a:extLst>
          </p:cNvPr>
          <p:cNvSpPr txBox="1"/>
          <p:nvPr/>
        </p:nvSpPr>
        <p:spPr>
          <a:xfrm>
            <a:off x="5259660" y="1501117"/>
            <a:ext cx="6094140" cy="4708981"/>
          </a:xfrm>
          <a:prstGeom prst="rect">
            <a:avLst/>
          </a:prstGeom>
          <a:noFill/>
        </p:spPr>
        <p:txBody>
          <a:bodyPr wrap="square">
            <a:spAutoFit/>
          </a:bodyPr>
          <a:lstStyle/>
          <a:p>
            <a:pPr algn="just"/>
            <a:r>
              <a:rPr lang="uk-UA" sz="1500" dirty="0"/>
              <a:t>Відповідно до законодавства виконавчі органи сільських, селищних, міських рад можуть здійснювати державний контроль за використанням та охороною земель у разі прийняття відповідною радою рішення про здійснення такого контролю. Обов’язковою умовою для реалізації таких повноважень є затвердження уніфікованих форм актів.</a:t>
            </a:r>
          </a:p>
          <a:p>
            <a:endParaRPr lang="uk-UA" sz="1500" dirty="0"/>
          </a:p>
          <a:p>
            <a:pPr algn="just"/>
            <a:r>
              <a:rPr lang="uk-UA" sz="1500" dirty="0"/>
              <a:t>З набранням чинності наказу Міністерства аграрної політики та продовольства України від 04 вересня 2023 року № 1625 виконавчі органи сільських, селищних, міських рад отримали необхідний інструмент для реалізації законодавчо визначених повноважень зі здійснення планових (позапланових) заходів державного нагляду (контролю) щодо дотримання вимог законодавства суб’єктами господарювання у сфері використання та охорони земель.</a:t>
            </a:r>
          </a:p>
          <a:p>
            <a:endParaRPr lang="uk-UA" sz="1500" dirty="0"/>
          </a:p>
          <a:p>
            <a:pPr algn="just"/>
            <a:r>
              <a:rPr lang="uk-UA" sz="1500" dirty="0"/>
              <a:t>Пунктом 1 Постанови Кабінету Міністрів України від 13 березня 2022 р. № 303 «Про припинення заходів державного нагляду (контролю) і державного ринкового нагляду в умовах воєнного стану» припинено проведення планових та позапланових заходів державного нагляду (контролю) і державного ринкового нагляду на період воєнного стану.</a:t>
            </a:r>
          </a:p>
        </p:txBody>
      </p:sp>
      <p:sp>
        <p:nvSpPr>
          <p:cNvPr id="11" name="TextBox 10">
            <a:extLst>
              <a:ext uri="{FF2B5EF4-FFF2-40B4-BE49-F238E27FC236}">
                <a16:creationId xmlns:a16="http://schemas.microsoft.com/office/drawing/2014/main" id="{510D9653-AC9E-4808-A4A3-A416C23D9488}"/>
              </a:ext>
            </a:extLst>
          </p:cNvPr>
          <p:cNvSpPr txBox="1"/>
          <p:nvPr/>
        </p:nvSpPr>
        <p:spPr>
          <a:xfrm>
            <a:off x="5259660" y="6202268"/>
            <a:ext cx="6547624" cy="369332"/>
          </a:xfrm>
          <a:prstGeom prst="rect">
            <a:avLst/>
          </a:prstGeom>
          <a:noFill/>
        </p:spPr>
        <p:txBody>
          <a:bodyPr wrap="square">
            <a:spAutoFit/>
          </a:bodyPr>
          <a:lstStyle/>
          <a:p>
            <a:r>
              <a:rPr lang="uk-UA" sz="900" dirty="0"/>
              <a:t>https://land.gov.ua/zatverdzheno-novu-unifikovanu-formu-akta-shho-skladayetsya-za-rezultatamy-provedennya-zahodiv-derzhavnogo-naglyadu-kontrolyu-u-sferi-vykorystannya-ta-ohorony-zemel/</a:t>
            </a:r>
          </a:p>
        </p:txBody>
      </p:sp>
    </p:spTree>
    <p:extLst>
      <p:ext uri="{BB962C8B-B14F-4D97-AF65-F5344CB8AC3E}">
        <p14:creationId xmlns:p14="http://schemas.microsoft.com/office/powerpoint/2010/main" val="31616360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AE57EA-8ABE-4C86-AE03-3794055D02A1}"/>
              </a:ext>
            </a:extLst>
          </p:cNvPr>
          <p:cNvSpPr>
            <a:spLocks noGrp="1"/>
          </p:cNvSpPr>
          <p:nvPr>
            <p:ph type="title"/>
          </p:nvPr>
        </p:nvSpPr>
        <p:spPr>
          <a:xfrm>
            <a:off x="838200" y="0"/>
            <a:ext cx="10515600" cy="1007165"/>
          </a:xfrm>
        </p:spPr>
        <p:txBody>
          <a:bodyPr/>
          <a:lstStyle/>
          <a:p>
            <a:pPr algn="ctr"/>
            <a:r>
              <a:rPr lang="uk-UA" dirty="0"/>
              <a:t>Рекомендована література</a:t>
            </a:r>
          </a:p>
        </p:txBody>
      </p:sp>
      <p:sp>
        <p:nvSpPr>
          <p:cNvPr id="3" name="Объект 2">
            <a:extLst>
              <a:ext uri="{FF2B5EF4-FFF2-40B4-BE49-F238E27FC236}">
                <a16:creationId xmlns:a16="http://schemas.microsoft.com/office/drawing/2014/main" id="{2FC60DCE-A569-4818-9F56-FF8F24DB93D1}"/>
              </a:ext>
            </a:extLst>
          </p:cNvPr>
          <p:cNvSpPr>
            <a:spLocks noGrp="1"/>
          </p:cNvSpPr>
          <p:nvPr>
            <p:ph idx="1"/>
          </p:nvPr>
        </p:nvSpPr>
        <p:spPr>
          <a:xfrm>
            <a:off x="518160" y="768625"/>
            <a:ext cx="11064240" cy="6089375"/>
          </a:xfrm>
        </p:spPr>
        <p:txBody>
          <a:bodyPr>
            <a:normAutofit lnSpcReduction="10000"/>
          </a:bodyPr>
          <a:lstStyle/>
          <a:p>
            <a:r>
              <a:rPr lang="uk-UA" sz="1800" dirty="0"/>
              <a:t>Земельний кодекс України від </a:t>
            </a:r>
            <a:r>
              <a:rPr lang="en-GB" sz="1800" dirty="0"/>
              <a:t>25.10.2001 № 2768-III</a:t>
            </a:r>
            <a:r>
              <a:rPr lang="ru-RU" sz="1800" dirty="0"/>
              <a:t>. </a:t>
            </a:r>
            <a:r>
              <a:rPr lang="en-US" sz="1800" dirty="0"/>
              <a:t>URL</a:t>
            </a:r>
            <a:r>
              <a:rPr lang="uk-UA" sz="1800" dirty="0"/>
              <a:t>: </a:t>
            </a:r>
            <a:r>
              <a:rPr lang="ru-RU" sz="1800" dirty="0">
                <a:hlinkClick r:id="rId3"/>
              </a:rPr>
              <a:t>https://zakon.rada.gov.ua/laws/show/2768-14#Text</a:t>
            </a:r>
            <a:r>
              <a:rPr lang="ru-RU" sz="1800" dirty="0"/>
              <a:t> </a:t>
            </a:r>
          </a:p>
          <a:p>
            <a:r>
              <a:rPr lang="uk-UA" sz="1800" dirty="0"/>
              <a:t>Закон України «Про державний контроль за використанням та охороною земель» від </a:t>
            </a:r>
            <a:r>
              <a:rPr lang="ru-RU" sz="1800" dirty="0"/>
              <a:t>19.06.2003 № 963-</a:t>
            </a:r>
            <a:r>
              <a:rPr lang="en-GB" sz="1800" dirty="0"/>
              <a:t>IV</a:t>
            </a:r>
            <a:r>
              <a:rPr lang="uk-UA" sz="1800" dirty="0"/>
              <a:t>. </a:t>
            </a:r>
            <a:r>
              <a:rPr lang="en-US" sz="1800" dirty="0"/>
              <a:t>URL</a:t>
            </a:r>
            <a:r>
              <a:rPr lang="uk-UA" sz="1800" dirty="0"/>
              <a:t>: </a:t>
            </a:r>
            <a:r>
              <a:rPr lang="en-GB" sz="1800" dirty="0">
                <a:hlinkClick r:id="rId4"/>
              </a:rPr>
              <a:t>https://zakon.rada.gov.ua/laws/show/963-15#Text</a:t>
            </a:r>
            <a:r>
              <a:rPr lang="uk-UA" sz="1800" dirty="0"/>
              <a:t> </a:t>
            </a:r>
            <a:endParaRPr lang="ru-RU" sz="1800" dirty="0"/>
          </a:p>
          <a:p>
            <a:r>
              <a:rPr lang="ru-RU" sz="1800" dirty="0"/>
              <a:t>Закон </a:t>
            </a:r>
            <a:r>
              <a:rPr lang="uk-UA" sz="1800" dirty="0"/>
              <a:t>України «Про внесення змін до деяких законодавчих актів України щодо вдосконалення системи управління та дерегуляції у сфері земельних відносин» від 28.04.2021 року № 1423-IX (дата набрання чинності </a:t>
            </a:r>
            <a:r>
              <a:rPr lang="ru-RU" sz="1800" dirty="0"/>
              <a:t>27.05.2021). </a:t>
            </a:r>
            <a:r>
              <a:rPr lang="en-US" sz="1800" dirty="0"/>
              <a:t>URL</a:t>
            </a:r>
            <a:r>
              <a:rPr lang="uk-UA" sz="1800" dirty="0"/>
              <a:t>:</a:t>
            </a:r>
            <a:r>
              <a:rPr lang="ru-RU" sz="1800" dirty="0"/>
              <a:t> </a:t>
            </a:r>
            <a:r>
              <a:rPr lang="en-GB" sz="1800" dirty="0">
                <a:hlinkClick r:id="rId5"/>
              </a:rPr>
              <a:t>https://zakon.rada.gov.ua/laws/show/1423-20#Text</a:t>
            </a:r>
            <a:r>
              <a:rPr lang="uk-UA" sz="1800" dirty="0"/>
              <a:t> </a:t>
            </a:r>
            <a:endParaRPr lang="ru-RU" sz="1800" dirty="0"/>
          </a:p>
          <a:p>
            <a:r>
              <a:rPr lang="ru-RU" sz="1800" dirty="0"/>
              <a:t>Закон </a:t>
            </a:r>
            <a:r>
              <a:rPr lang="uk-UA" sz="1800" dirty="0"/>
              <a:t>України «Про основні засади державного нагляду (контролю) у сфері господарської діяльності» від </a:t>
            </a:r>
            <a:r>
              <a:rPr lang="en-GB" sz="1800" dirty="0"/>
              <a:t>05.04.2007 № 877-V</a:t>
            </a:r>
            <a:r>
              <a:rPr lang="uk-UA" sz="1800" dirty="0"/>
              <a:t>.</a:t>
            </a:r>
            <a:r>
              <a:rPr lang="ru-RU" sz="1800" dirty="0"/>
              <a:t> </a:t>
            </a:r>
            <a:r>
              <a:rPr lang="en-US" sz="1800" dirty="0"/>
              <a:t>URL</a:t>
            </a:r>
            <a:r>
              <a:rPr lang="uk-UA" sz="1800" dirty="0"/>
              <a:t>:</a:t>
            </a:r>
            <a:r>
              <a:rPr lang="en-US" sz="1800" dirty="0"/>
              <a:t> </a:t>
            </a:r>
            <a:r>
              <a:rPr lang="ru-RU" sz="1800" dirty="0">
                <a:hlinkClick r:id="rId6"/>
              </a:rPr>
              <a:t>https://zakon.rada.gov.ua/laws/show/877-16#Text</a:t>
            </a:r>
            <a:endParaRPr lang="ru-RU" sz="1800" dirty="0"/>
          </a:p>
          <a:p>
            <a:r>
              <a:rPr lang="uk-UA" sz="1800" dirty="0"/>
              <a:t>Постанова Кабінету Міністрів України “Про затвердження критеріїв, за якими оцінюється ступінь ризику від провадження господарської діяльності, пов’язаної з використанням та охороною земель, і визначається періодичність здійснення планових заходів державного нагляду (контролю) Державною службою з питань геодезії, картографії та кадастру та виконавчими органами сільських, селищних, міських рад” від 3 жовтня 2018 р. № 801. </a:t>
            </a:r>
            <a:r>
              <a:rPr lang="en-US" sz="1800" dirty="0"/>
              <a:t>URL</a:t>
            </a:r>
            <a:r>
              <a:rPr lang="uk-UA" sz="1800" dirty="0"/>
              <a:t>: </a:t>
            </a:r>
            <a:r>
              <a:rPr lang="en-GB" sz="1800" dirty="0">
                <a:hlinkClick r:id="rId7"/>
              </a:rPr>
              <a:t>https://zakon.rada.gov.ua/laws/show/801-2018-%D0%BF#top</a:t>
            </a:r>
            <a:r>
              <a:rPr lang="uk-UA" sz="1800" dirty="0"/>
              <a:t> </a:t>
            </a:r>
          </a:p>
          <a:p>
            <a:r>
              <a:rPr lang="uk-UA" sz="1800" dirty="0"/>
              <a:t>Наказ Міністерства аграрної політики та продовольства України «Про затвердження уніфікованої форми </a:t>
            </a:r>
            <a:r>
              <a:rPr lang="uk-UA" sz="1800" dirty="0" err="1"/>
              <a:t>акта</a:t>
            </a:r>
            <a:r>
              <a:rPr lang="uk-UA" sz="1800" dirty="0"/>
              <a:t>, що складається за результатами проведення планового (позапланового) заходу державного нагляду (контролю) щодо дотримання суб’єктом господарювання вимог законодавства у сфері використання та охорони земель, та інших форм розпорядчих документів» від 04 вересня 2023 року № 1625, зареєстрований в Міністерстві юстиції України 12 жовтня 2023 року за № 1787/40843. </a:t>
            </a:r>
            <a:r>
              <a:rPr lang="en-US" sz="1800" dirty="0"/>
              <a:t>URL</a:t>
            </a:r>
            <a:r>
              <a:rPr lang="uk-UA" sz="1800" dirty="0"/>
              <a:t>: </a:t>
            </a:r>
            <a:r>
              <a:rPr lang="en-GB" sz="1800" dirty="0">
                <a:hlinkClick r:id="rId8"/>
              </a:rPr>
              <a:t>https://zakon.rada.gov.ua/laws/show/z1787-23#Text</a:t>
            </a:r>
            <a:r>
              <a:rPr lang="uk-UA" sz="1800" dirty="0"/>
              <a:t> </a:t>
            </a:r>
          </a:p>
          <a:p>
            <a:r>
              <a:rPr lang="uk-UA" sz="1800" dirty="0"/>
              <a:t>Методичні рекомендації здійснення державного контролю за використанням та охороною земель органами місцевого самоврядування. За загальною редакцією </a:t>
            </a:r>
            <a:r>
              <a:rPr lang="uk-UA" sz="1800" dirty="0" err="1"/>
              <a:t>Слобожана</a:t>
            </a:r>
            <a:r>
              <a:rPr lang="uk-UA" sz="1800" dirty="0"/>
              <a:t> О. В. Асоціація міст України. Київ, </a:t>
            </a:r>
            <a:r>
              <a:rPr lang="ru-RU" sz="1800" dirty="0"/>
              <a:t>2022. </a:t>
            </a:r>
            <a:r>
              <a:rPr lang="en-US" sz="1800" dirty="0"/>
              <a:t>URL</a:t>
            </a:r>
            <a:r>
              <a:rPr lang="uk-UA" sz="1800" dirty="0"/>
              <a:t>: </a:t>
            </a:r>
            <a:r>
              <a:rPr lang="en-GB" sz="1800" dirty="0">
                <a:hlinkClick r:id="rId9"/>
              </a:rPr>
              <a:t>https://auc.org.ua/sites/default/files/library/met_rek_derzh_kontr_zemelw.pdf</a:t>
            </a:r>
            <a:r>
              <a:rPr lang="uk-UA" sz="1800" dirty="0"/>
              <a:t> </a:t>
            </a:r>
          </a:p>
        </p:txBody>
      </p:sp>
    </p:spTree>
    <p:extLst>
      <p:ext uri="{BB962C8B-B14F-4D97-AF65-F5344CB8AC3E}">
        <p14:creationId xmlns:p14="http://schemas.microsoft.com/office/powerpoint/2010/main" val="42280572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AE57EA-8ABE-4C86-AE03-3794055D02A1}"/>
              </a:ext>
            </a:extLst>
          </p:cNvPr>
          <p:cNvSpPr>
            <a:spLocks noGrp="1"/>
          </p:cNvSpPr>
          <p:nvPr>
            <p:ph type="title"/>
          </p:nvPr>
        </p:nvSpPr>
        <p:spPr>
          <a:xfrm>
            <a:off x="838200" y="0"/>
            <a:ext cx="10515600" cy="1325563"/>
          </a:xfrm>
        </p:spPr>
        <p:txBody>
          <a:bodyPr/>
          <a:lstStyle/>
          <a:p>
            <a:pPr algn="ctr"/>
            <a:r>
              <a:rPr lang="uk-UA" dirty="0"/>
              <a:t>Питання для самоконтролю</a:t>
            </a:r>
          </a:p>
        </p:txBody>
      </p:sp>
      <p:sp>
        <p:nvSpPr>
          <p:cNvPr id="3" name="Объект 2">
            <a:extLst>
              <a:ext uri="{FF2B5EF4-FFF2-40B4-BE49-F238E27FC236}">
                <a16:creationId xmlns:a16="http://schemas.microsoft.com/office/drawing/2014/main" id="{2FC60DCE-A569-4818-9F56-FF8F24DB93D1}"/>
              </a:ext>
            </a:extLst>
          </p:cNvPr>
          <p:cNvSpPr>
            <a:spLocks noGrp="1"/>
          </p:cNvSpPr>
          <p:nvPr>
            <p:ph idx="1"/>
          </p:nvPr>
        </p:nvSpPr>
        <p:spPr>
          <a:xfrm>
            <a:off x="838200" y="1120777"/>
            <a:ext cx="10744200" cy="5539409"/>
          </a:xfrm>
        </p:spPr>
        <p:txBody>
          <a:bodyPr>
            <a:normAutofit fontScale="85000" lnSpcReduction="20000"/>
          </a:bodyPr>
          <a:lstStyle/>
          <a:p>
            <a:r>
              <a:rPr lang="uk-UA" dirty="0"/>
              <a:t>Чи </a:t>
            </a:r>
            <a:r>
              <a:rPr lang="uk-UA" sz="2800" noProof="0" dirty="0"/>
              <a:t>поширюється дія Закону України «</a:t>
            </a:r>
            <a:r>
              <a:rPr lang="ru-RU" sz="2800" noProof="0" dirty="0"/>
              <a:t>Про </a:t>
            </a:r>
            <a:r>
              <a:rPr lang="uk-UA" sz="2800" dirty="0"/>
              <a:t>основні засади державного нагляду (контролю) у сфері господарської діяльності</a:t>
            </a:r>
            <a:r>
              <a:rPr lang="ru-RU" sz="2800" noProof="0" dirty="0"/>
              <a:t>» </a:t>
            </a:r>
            <a:r>
              <a:rPr lang="uk-UA" sz="2800" noProof="0" dirty="0"/>
              <a:t> на відносини, пов’язані із здійсненням державного контролю за використанням та охороною земель</a:t>
            </a:r>
            <a:r>
              <a:rPr lang="ru-RU" sz="2800" dirty="0"/>
              <a:t>.</a:t>
            </a:r>
            <a:endParaRPr lang="uk-UA" sz="2800" dirty="0"/>
          </a:p>
          <a:p>
            <a:r>
              <a:rPr lang="ru-RU" dirty="0"/>
              <a:t>Ким</a:t>
            </a:r>
            <a:r>
              <a:rPr lang="uk-UA" sz="2800" b="0" i="0" noProof="0" dirty="0"/>
              <a:t> затверджуються</a:t>
            </a:r>
            <a:r>
              <a:rPr lang="ru-RU" dirty="0"/>
              <a:t> </a:t>
            </a:r>
            <a:r>
              <a:rPr lang="uk-UA" sz="2800" b="0" i="0" noProof="0" dirty="0"/>
              <a:t>критерії, за якими оцінюється ступінь ризику від провадження господарської діяльності та визначається періодичність проведення планових заходів державного нагляду (контролю)?</a:t>
            </a:r>
            <a:endParaRPr lang="uk-UA" dirty="0"/>
          </a:p>
          <a:p>
            <a:r>
              <a:rPr lang="uk-UA" dirty="0"/>
              <a:t>Назвіть основні критерії, за якими оцінюється ступінь ризику від провадження господарської діяльності, пов’язаної з використанням та охороною земель.</a:t>
            </a:r>
          </a:p>
          <a:p>
            <a:r>
              <a:rPr lang="uk-UA" dirty="0"/>
              <a:t>За якою шкалою здійснюється віднесення суб’єкта господарювання до відповідного ступеня ризику від провадження господарської діяльності, пов’язаної з використанням та охороною </a:t>
            </a:r>
            <a:r>
              <a:rPr lang="ru-RU" dirty="0"/>
              <a:t>земель</a:t>
            </a:r>
            <a:r>
              <a:rPr lang="uk-UA" dirty="0"/>
              <a:t>?</a:t>
            </a:r>
          </a:p>
          <a:p>
            <a:r>
              <a:rPr lang="ru-RU" dirty="0"/>
              <a:t>Яка </a:t>
            </a:r>
            <a:r>
              <a:rPr lang="uk-UA" dirty="0"/>
              <a:t>періодичність планових заходів державного нагляду (контролю) за проведенням суб’єктами господарювання господарської діяльності, пов’язаної з використанням та охороною земель?</a:t>
            </a:r>
          </a:p>
          <a:p>
            <a:r>
              <a:rPr lang="uk-UA" dirty="0"/>
              <a:t>Чи ухвалено уніфіковану форму </a:t>
            </a:r>
            <a:r>
              <a:rPr lang="uk-UA" dirty="0" err="1"/>
              <a:t>акта</a:t>
            </a:r>
            <a:r>
              <a:rPr lang="uk-UA" dirty="0"/>
              <a:t>, що складається за результатами проведення планового (позапланового) заходу державного нагляду </a:t>
            </a:r>
            <a:r>
              <a:rPr lang="ru-RU" dirty="0"/>
              <a:t>(контролю) </a:t>
            </a:r>
            <a:r>
              <a:rPr lang="uk-UA" dirty="0"/>
              <a:t>щодо додержання суб’єктом господарювання вимог законодавства у сфері використання та охорони</a:t>
            </a:r>
            <a:r>
              <a:rPr lang="ru-RU" dirty="0"/>
              <a:t> земель</a:t>
            </a:r>
            <a:r>
              <a:rPr lang="uk-UA" sz="2800" dirty="0"/>
              <a:t>?</a:t>
            </a:r>
            <a:endParaRPr lang="ru-RU" dirty="0"/>
          </a:p>
        </p:txBody>
      </p:sp>
    </p:spTree>
    <p:extLst>
      <p:ext uri="{BB962C8B-B14F-4D97-AF65-F5344CB8AC3E}">
        <p14:creationId xmlns:p14="http://schemas.microsoft.com/office/powerpoint/2010/main" val="111353236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7D24C35-CFC0-499D-AC96-293E4FAE7344}"/>
              </a:ext>
            </a:extLst>
          </p:cNvPr>
          <p:cNvSpPr>
            <a:spLocks noGrp="1"/>
          </p:cNvSpPr>
          <p:nvPr>
            <p:ph type="title"/>
          </p:nvPr>
        </p:nvSpPr>
        <p:spPr>
          <a:xfrm>
            <a:off x="838200" y="365125"/>
            <a:ext cx="10515600" cy="4723710"/>
          </a:xfrm>
        </p:spPr>
        <p:txBody>
          <a:bodyPr/>
          <a:lstStyle/>
          <a:p>
            <a:pPr algn="ctr"/>
            <a:r>
              <a:rPr lang="uk-UA" sz="5000" dirty="0"/>
              <a:t>Дякую за увагу</a:t>
            </a:r>
            <a:br>
              <a:rPr lang="ru-RU" dirty="0"/>
            </a:br>
            <a:endParaRPr lang="ru-RU" dirty="0"/>
          </a:p>
        </p:txBody>
      </p:sp>
    </p:spTree>
    <p:extLst>
      <p:ext uri="{BB962C8B-B14F-4D97-AF65-F5344CB8AC3E}">
        <p14:creationId xmlns:p14="http://schemas.microsoft.com/office/powerpoint/2010/main" val="32046272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p:txBody>
          <a:bodyPr>
            <a:noAutofit/>
          </a:bodyPr>
          <a:lstStyle/>
          <a:p>
            <a:pPr algn="ctr"/>
            <a:r>
              <a:rPr lang="uk-UA" sz="3200" dirty="0"/>
              <a:t>Критерії за якими оцінюється ступінь ризику від провадження господарської діяльності, пов’язаної з використанням та охороною земель</a:t>
            </a:r>
          </a:p>
        </p:txBody>
      </p:sp>
      <p:graphicFrame>
        <p:nvGraphicFramePr>
          <p:cNvPr id="3" name="Схема 2">
            <a:extLst>
              <a:ext uri="{FF2B5EF4-FFF2-40B4-BE49-F238E27FC236}">
                <a16:creationId xmlns:a16="http://schemas.microsoft.com/office/drawing/2014/main" id="{1A85BB02-32F5-460A-BF99-45ACE6EFA6DA}"/>
              </a:ext>
            </a:extLst>
          </p:cNvPr>
          <p:cNvGraphicFramePr/>
          <p:nvPr>
            <p:extLst>
              <p:ext uri="{D42A27DB-BD31-4B8C-83A1-F6EECF244321}">
                <p14:modId xmlns:p14="http://schemas.microsoft.com/office/powerpoint/2010/main" val="3261768786"/>
              </p:ext>
            </p:extLst>
          </p:nvPr>
        </p:nvGraphicFramePr>
        <p:xfrm>
          <a:off x="375920" y="1971040"/>
          <a:ext cx="11287760" cy="46945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715795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p:txBody>
          <a:bodyPr>
            <a:noAutofit/>
          </a:bodyPr>
          <a:lstStyle/>
          <a:p>
            <a:pPr algn="ctr"/>
            <a:r>
              <a:rPr lang="uk-UA" sz="3200" dirty="0"/>
              <a:t>Критерії за якими оцінюється ступінь ризику від провадження господарської діяльності, пов’язаної з використанням та охороною земель</a:t>
            </a:r>
          </a:p>
        </p:txBody>
      </p:sp>
      <p:graphicFrame>
        <p:nvGraphicFramePr>
          <p:cNvPr id="3" name="Схема 2">
            <a:extLst>
              <a:ext uri="{FF2B5EF4-FFF2-40B4-BE49-F238E27FC236}">
                <a16:creationId xmlns:a16="http://schemas.microsoft.com/office/drawing/2014/main" id="{1A85BB02-32F5-460A-BF99-45ACE6EFA6DA}"/>
              </a:ext>
            </a:extLst>
          </p:cNvPr>
          <p:cNvGraphicFramePr/>
          <p:nvPr>
            <p:extLst>
              <p:ext uri="{D42A27DB-BD31-4B8C-83A1-F6EECF244321}">
                <p14:modId xmlns:p14="http://schemas.microsoft.com/office/powerpoint/2010/main" val="207055001"/>
              </p:ext>
            </p:extLst>
          </p:nvPr>
        </p:nvGraphicFramePr>
        <p:xfrm>
          <a:off x="375920" y="1971040"/>
          <a:ext cx="11287760" cy="46945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05599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p:txBody>
          <a:bodyPr>
            <a:noAutofit/>
          </a:bodyPr>
          <a:lstStyle/>
          <a:p>
            <a:pPr algn="ctr"/>
            <a:r>
              <a:rPr lang="uk-UA" sz="3200" dirty="0"/>
              <a:t>Критерії за якими оцінюється ступінь ризику від провадження господарської діяльності, пов’язаної з використанням та охороною земель</a:t>
            </a:r>
          </a:p>
        </p:txBody>
      </p:sp>
      <p:graphicFrame>
        <p:nvGraphicFramePr>
          <p:cNvPr id="3" name="Схема 2">
            <a:extLst>
              <a:ext uri="{FF2B5EF4-FFF2-40B4-BE49-F238E27FC236}">
                <a16:creationId xmlns:a16="http://schemas.microsoft.com/office/drawing/2014/main" id="{1A85BB02-32F5-460A-BF99-45ACE6EFA6DA}"/>
              </a:ext>
            </a:extLst>
          </p:cNvPr>
          <p:cNvGraphicFramePr/>
          <p:nvPr>
            <p:extLst>
              <p:ext uri="{D42A27DB-BD31-4B8C-83A1-F6EECF244321}">
                <p14:modId xmlns:p14="http://schemas.microsoft.com/office/powerpoint/2010/main" val="1553184237"/>
              </p:ext>
            </p:extLst>
          </p:nvPr>
        </p:nvGraphicFramePr>
        <p:xfrm>
          <a:off x="375920" y="1971040"/>
          <a:ext cx="11287760" cy="46945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2429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p:txBody>
          <a:bodyPr>
            <a:noAutofit/>
          </a:bodyPr>
          <a:lstStyle/>
          <a:p>
            <a:pPr algn="ctr"/>
            <a:r>
              <a:rPr lang="uk-UA" sz="3200" dirty="0"/>
              <a:t>Критерії за якими оцінюється ступінь ризику від провадження господарської діяльності, пов’язаної з використанням та охороною земель</a:t>
            </a:r>
          </a:p>
        </p:txBody>
      </p:sp>
      <p:graphicFrame>
        <p:nvGraphicFramePr>
          <p:cNvPr id="3" name="Схема 2">
            <a:extLst>
              <a:ext uri="{FF2B5EF4-FFF2-40B4-BE49-F238E27FC236}">
                <a16:creationId xmlns:a16="http://schemas.microsoft.com/office/drawing/2014/main" id="{1A85BB02-32F5-460A-BF99-45ACE6EFA6DA}"/>
              </a:ext>
            </a:extLst>
          </p:cNvPr>
          <p:cNvGraphicFramePr/>
          <p:nvPr>
            <p:extLst>
              <p:ext uri="{D42A27DB-BD31-4B8C-83A1-F6EECF244321}">
                <p14:modId xmlns:p14="http://schemas.microsoft.com/office/powerpoint/2010/main" val="1601252817"/>
              </p:ext>
            </p:extLst>
          </p:nvPr>
        </p:nvGraphicFramePr>
        <p:xfrm>
          <a:off x="375920" y="1971040"/>
          <a:ext cx="11287760" cy="46945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333568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p:txBody>
          <a:bodyPr>
            <a:noAutofit/>
          </a:bodyPr>
          <a:lstStyle/>
          <a:p>
            <a:pPr algn="ctr"/>
            <a:r>
              <a:rPr lang="uk-UA" sz="3200" dirty="0"/>
              <a:t>Критерії за якими оцінюється ступінь ризику від провадження господарської діяльності, пов’язаної з використанням та охороною земель</a:t>
            </a:r>
          </a:p>
        </p:txBody>
      </p:sp>
      <p:graphicFrame>
        <p:nvGraphicFramePr>
          <p:cNvPr id="3" name="Схема 2">
            <a:extLst>
              <a:ext uri="{FF2B5EF4-FFF2-40B4-BE49-F238E27FC236}">
                <a16:creationId xmlns:a16="http://schemas.microsoft.com/office/drawing/2014/main" id="{1A85BB02-32F5-460A-BF99-45ACE6EFA6DA}"/>
              </a:ext>
            </a:extLst>
          </p:cNvPr>
          <p:cNvGraphicFramePr/>
          <p:nvPr>
            <p:extLst>
              <p:ext uri="{D42A27DB-BD31-4B8C-83A1-F6EECF244321}">
                <p14:modId xmlns:p14="http://schemas.microsoft.com/office/powerpoint/2010/main" val="3245774267"/>
              </p:ext>
            </p:extLst>
          </p:nvPr>
        </p:nvGraphicFramePr>
        <p:xfrm>
          <a:off x="375920" y="1971040"/>
          <a:ext cx="11287760" cy="469455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4949078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a:xfrm>
            <a:off x="838200" y="242464"/>
            <a:ext cx="10515600" cy="1325563"/>
          </a:xfrm>
        </p:spPr>
        <p:txBody>
          <a:bodyPr>
            <a:noAutofit/>
          </a:bodyPr>
          <a:lstStyle/>
          <a:p>
            <a:pPr algn="ctr"/>
            <a:r>
              <a:rPr lang="uk-UA" sz="3200" dirty="0"/>
              <a:t>Критерії за якими оцінюється ступінь ризику від провадження господарської діяльності, пов’язаної з використанням та охороною земель</a:t>
            </a:r>
          </a:p>
        </p:txBody>
      </p:sp>
      <p:graphicFrame>
        <p:nvGraphicFramePr>
          <p:cNvPr id="3" name="Схема 2">
            <a:extLst>
              <a:ext uri="{FF2B5EF4-FFF2-40B4-BE49-F238E27FC236}">
                <a16:creationId xmlns:a16="http://schemas.microsoft.com/office/drawing/2014/main" id="{1A85BB02-32F5-460A-BF99-45ACE6EFA6DA}"/>
              </a:ext>
            </a:extLst>
          </p:cNvPr>
          <p:cNvGraphicFramePr/>
          <p:nvPr>
            <p:extLst>
              <p:ext uri="{D42A27DB-BD31-4B8C-83A1-F6EECF244321}">
                <p14:modId xmlns:p14="http://schemas.microsoft.com/office/powerpoint/2010/main" val="1657172236"/>
              </p:ext>
            </p:extLst>
          </p:nvPr>
        </p:nvGraphicFramePr>
        <p:xfrm>
          <a:off x="111760" y="1690687"/>
          <a:ext cx="11856720" cy="48021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52740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6402799-9FED-4CC2-A677-37DFCE28F494}"/>
              </a:ext>
            </a:extLst>
          </p:cNvPr>
          <p:cNvSpPr>
            <a:spLocks noGrp="1"/>
          </p:cNvSpPr>
          <p:nvPr>
            <p:ph type="title"/>
          </p:nvPr>
        </p:nvSpPr>
        <p:spPr>
          <a:xfrm>
            <a:off x="838200" y="151765"/>
            <a:ext cx="10515600" cy="1325563"/>
          </a:xfrm>
        </p:spPr>
        <p:txBody>
          <a:bodyPr>
            <a:noAutofit/>
          </a:bodyPr>
          <a:lstStyle/>
          <a:p>
            <a:pPr algn="ctr"/>
            <a:r>
              <a:rPr lang="uk-UA" sz="2800" dirty="0"/>
              <a:t>Вичерпний перелік критеріїв, за якими оцінюється ступінь ризику від провадження господарської діяльності, пов’язаної з використанням та охороною земель, їх показники та кількість балів за кожним показником (1)</a:t>
            </a:r>
          </a:p>
        </p:txBody>
      </p:sp>
      <p:graphicFrame>
        <p:nvGraphicFramePr>
          <p:cNvPr id="3" name="Таблица 2">
            <a:extLst>
              <a:ext uri="{FF2B5EF4-FFF2-40B4-BE49-F238E27FC236}">
                <a16:creationId xmlns:a16="http://schemas.microsoft.com/office/drawing/2014/main" id="{2B3F3166-4451-46F9-B24A-73F99ADDDC34}"/>
              </a:ext>
            </a:extLst>
          </p:cNvPr>
          <p:cNvGraphicFramePr>
            <a:graphicFrameLocks noGrp="1"/>
          </p:cNvGraphicFramePr>
          <p:nvPr>
            <p:extLst>
              <p:ext uri="{D42A27DB-BD31-4B8C-83A1-F6EECF244321}">
                <p14:modId xmlns:p14="http://schemas.microsoft.com/office/powerpoint/2010/main" val="3568498143"/>
              </p:ext>
            </p:extLst>
          </p:nvPr>
        </p:nvGraphicFramePr>
        <p:xfrm>
          <a:off x="598449" y="1683833"/>
          <a:ext cx="10995101" cy="4839632"/>
        </p:xfrm>
        <a:graphic>
          <a:graphicData uri="http://schemas.openxmlformats.org/drawingml/2006/table">
            <a:tbl>
              <a:tblPr firstRow="1" firstCol="1" bandRow="1">
                <a:tableStyleId>{93296810-A885-4BE3-A3E7-6D5BEEA58F35}</a:tableStyleId>
              </a:tblPr>
              <a:tblGrid>
                <a:gridCol w="3681839">
                  <a:extLst>
                    <a:ext uri="{9D8B030D-6E8A-4147-A177-3AD203B41FA5}">
                      <a16:colId xmlns:a16="http://schemas.microsoft.com/office/drawing/2014/main" val="198013255"/>
                    </a:ext>
                  </a:extLst>
                </a:gridCol>
                <a:gridCol w="3681839">
                  <a:extLst>
                    <a:ext uri="{9D8B030D-6E8A-4147-A177-3AD203B41FA5}">
                      <a16:colId xmlns:a16="http://schemas.microsoft.com/office/drawing/2014/main" val="511341566"/>
                    </a:ext>
                  </a:extLst>
                </a:gridCol>
                <a:gridCol w="3631423">
                  <a:extLst>
                    <a:ext uri="{9D8B030D-6E8A-4147-A177-3AD203B41FA5}">
                      <a16:colId xmlns:a16="http://schemas.microsoft.com/office/drawing/2014/main" val="3244954563"/>
                    </a:ext>
                  </a:extLst>
                </a:gridCol>
              </a:tblGrid>
              <a:tr h="2199830">
                <a:tc>
                  <a:txBody>
                    <a:bodyPr/>
                    <a:lstStyle/>
                    <a:p>
                      <a:pPr algn="ctr">
                        <a:spcBef>
                          <a:spcPts val="600"/>
                        </a:spcBef>
                      </a:pPr>
                      <a:r>
                        <a:rPr lang="uk-UA" sz="2000">
                          <a:effectLst/>
                        </a:rPr>
                        <a:t>Критерії, за якими оцінюється ступінь ризику від провадження господарської діяльності та визначається періодичність здійснення планових заходів державного нагляду (контролю)</a:t>
                      </a:r>
                      <a:endParaRPr lang="ru-RU" sz="2000">
                        <a:effectLst/>
                        <a:latin typeface="Antiqua"/>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Bef>
                          <a:spcPts val="600"/>
                        </a:spcBef>
                      </a:pPr>
                      <a:r>
                        <a:rPr lang="uk-UA" sz="2000" dirty="0">
                          <a:effectLst/>
                        </a:rPr>
                        <a:t>Показники критеріїв</a:t>
                      </a:r>
                      <a:endParaRPr lang="ru-RU" sz="2000" dirty="0">
                        <a:effectLst/>
                        <a:latin typeface="Antiqua"/>
                        <a:ea typeface="Times New Roman" panose="02020603050405020304" pitchFamily="18" charset="0"/>
                        <a:cs typeface="Times New Roman" panose="02020603050405020304" pitchFamily="18" charset="0"/>
                      </a:endParaRPr>
                    </a:p>
                  </a:txBody>
                  <a:tcPr marL="68580" marR="68580" marT="0" marB="0" anchor="ctr"/>
                </a:tc>
                <a:tc>
                  <a:txBody>
                    <a:bodyPr/>
                    <a:lstStyle/>
                    <a:p>
                      <a:pPr algn="ctr">
                        <a:spcBef>
                          <a:spcPts val="600"/>
                        </a:spcBef>
                      </a:pPr>
                      <a:r>
                        <a:rPr lang="uk-UA" sz="2000">
                          <a:effectLst/>
                        </a:rPr>
                        <a:t>Кількість балів</a:t>
                      </a:r>
                      <a:endParaRPr lang="ru-RU" sz="2000">
                        <a:effectLst/>
                        <a:latin typeface="Antiqua"/>
                        <a:ea typeface="Times New Roman" panose="02020603050405020304" pitchFamily="18" charset="0"/>
                        <a:cs typeface="Times New Roman" panose="02020603050405020304" pitchFamily="18" charset="0"/>
                      </a:endParaRPr>
                    </a:p>
                  </a:txBody>
                  <a:tcPr marL="68580" marR="68580" marT="0" marB="0" anchor="ctr"/>
                </a:tc>
                <a:extLst>
                  <a:ext uri="{0D108BD9-81ED-4DB2-BD59-A6C34878D82A}">
                    <a16:rowId xmlns:a16="http://schemas.microsoft.com/office/drawing/2014/main" val="1646293200"/>
                  </a:ext>
                </a:extLst>
              </a:tr>
              <a:tr h="439967">
                <a:tc rowSpan="6">
                  <a:txBody>
                    <a:bodyPr/>
                    <a:lstStyle/>
                    <a:p>
                      <a:pPr>
                        <a:spcBef>
                          <a:spcPts val="600"/>
                        </a:spcBef>
                      </a:pPr>
                      <a:r>
                        <a:rPr lang="uk-UA" sz="2000" dirty="0">
                          <a:solidFill>
                            <a:schemeClr val="tx1"/>
                          </a:solidFill>
                          <a:effectLst/>
                        </a:rPr>
                        <a:t>1. Площа землі, на якій провадиться господарська діяльність</a:t>
                      </a:r>
                      <a:endParaRPr lang="ru-RU" sz="2000" dirty="0">
                        <a:solidFill>
                          <a:schemeClr val="tx1"/>
                        </a:solidFill>
                        <a:effectLst/>
                        <a:latin typeface="Antiqua"/>
                        <a:ea typeface="Times New Roman" panose="02020603050405020304" pitchFamily="18" charset="0"/>
                        <a:cs typeface="Times New Roman" panose="02020603050405020304" pitchFamily="18" charset="0"/>
                      </a:endParaRPr>
                    </a:p>
                  </a:txBody>
                  <a:tcPr marL="68580" marR="68580" marT="0" marB="0"/>
                </a:tc>
                <a:tc>
                  <a:txBody>
                    <a:bodyPr/>
                    <a:lstStyle/>
                    <a:p>
                      <a:pPr marL="85090">
                        <a:spcBef>
                          <a:spcPts val="600"/>
                        </a:spcBef>
                      </a:pPr>
                      <a:r>
                        <a:rPr lang="uk-UA" sz="2000">
                          <a:effectLst/>
                        </a:rPr>
                        <a:t>0 гектарів</a:t>
                      </a:r>
                      <a:endParaRPr lang="ru-RU" sz="2000">
                        <a:effectLst/>
                        <a:latin typeface="Antiqua"/>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pPr>
                      <a:r>
                        <a:rPr lang="uk-UA" sz="2000">
                          <a:effectLst/>
                        </a:rPr>
                        <a:t>0</a:t>
                      </a:r>
                      <a:endParaRPr lang="ru-RU" sz="2000">
                        <a:effectLst/>
                        <a:latin typeface="Antiqua"/>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275734644"/>
                  </a:ext>
                </a:extLst>
              </a:tr>
              <a:tr h="439967">
                <a:tc vMerge="1">
                  <a:txBody>
                    <a:bodyPr/>
                    <a:lstStyle/>
                    <a:p>
                      <a:endParaRPr lang="uk-UA"/>
                    </a:p>
                  </a:txBody>
                  <a:tcPr/>
                </a:tc>
                <a:tc>
                  <a:txBody>
                    <a:bodyPr/>
                    <a:lstStyle/>
                    <a:p>
                      <a:pPr marL="85090">
                        <a:spcBef>
                          <a:spcPts val="600"/>
                        </a:spcBef>
                      </a:pPr>
                      <a:r>
                        <a:rPr lang="uk-UA" sz="2000">
                          <a:effectLst/>
                        </a:rPr>
                        <a:t>до 100 гектарів</a:t>
                      </a:r>
                      <a:endParaRPr lang="ru-RU" sz="2000">
                        <a:effectLst/>
                        <a:latin typeface="Antiqua"/>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pPr>
                      <a:r>
                        <a:rPr lang="uk-UA" sz="2000">
                          <a:effectLst/>
                        </a:rPr>
                        <a:t>6</a:t>
                      </a:r>
                      <a:endParaRPr lang="ru-RU" sz="2000">
                        <a:effectLst/>
                        <a:latin typeface="Antiqua"/>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474229637"/>
                  </a:ext>
                </a:extLst>
              </a:tr>
              <a:tr h="439967">
                <a:tc vMerge="1">
                  <a:txBody>
                    <a:bodyPr/>
                    <a:lstStyle/>
                    <a:p>
                      <a:endParaRPr lang="uk-UA"/>
                    </a:p>
                  </a:txBody>
                  <a:tcPr/>
                </a:tc>
                <a:tc>
                  <a:txBody>
                    <a:bodyPr/>
                    <a:lstStyle/>
                    <a:p>
                      <a:pPr marL="85090">
                        <a:spcBef>
                          <a:spcPts val="600"/>
                        </a:spcBef>
                      </a:pPr>
                      <a:r>
                        <a:rPr lang="uk-UA" sz="2000">
                          <a:effectLst/>
                        </a:rPr>
                        <a:t>від 100 до 500 гектарів</a:t>
                      </a:r>
                      <a:endParaRPr lang="ru-RU" sz="2000">
                        <a:effectLst/>
                        <a:latin typeface="Antiqua"/>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pPr>
                      <a:r>
                        <a:rPr lang="uk-UA" sz="2000">
                          <a:effectLst/>
                        </a:rPr>
                        <a:t>10</a:t>
                      </a:r>
                      <a:endParaRPr lang="ru-RU" sz="2000">
                        <a:effectLst/>
                        <a:latin typeface="Antiqua"/>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4046100176"/>
                  </a:ext>
                </a:extLst>
              </a:tr>
              <a:tr h="439967">
                <a:tc vMerge="1">
                  <a:txBody>
                    <a:bodyPr/>
                    <a:lstStyle/>
                    <a:p>
                      <a:endParaRPr lang="uk-UA"/>
                    </a:p>
                  </a:txBody>
                  <a:tcPr/>
                </a:tc>
                <a:tc>
                  <a:txBody>
                    <a:bodyPr/>
                    <a:lstStyle/>
                    <a:p>
                      <a:pPr marL="85090">
                        <a:spcBef>
                          <a:spcPts val="600"/>
                        </a:spcBef>
                      </a:pPr>
                      <a:r>
                        <a:rPr lang="uk-UA" sz="2000">
                          <a:effectLst/>
                        </a:rPr>
                        <a:t>від 500 до 1000 гектарів</a:t>
                      </a:r>
                      <a:endParaRPr lang="ru-RU" sz="2000">
                        <a:effectLst/>
                        <a:latin typeface="Antiqua"/>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pPr>
                      <a:r>
                        <a:rPr lang="uk-UA" sz="2000">
                          <a:effectLst/>
                        </a:rPr>
                        <a:t>20</a:t>
                      </a:r>
                      <a:endParaRPr lang="ru-RU" sz="2000">
                        <a:effectLst/>
                        <a:latin typeface="Antiqua"/>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199427268"/>
                  </a:ext>
                </a:extLst>
              </a:tr>
              <a:tr h="439967">
                <a:tc vMerge="1">
                  <a:txBody>
                    <a:bodyPr/>
                    <a:lstStyle/>
                    <a:p>
                      <a:endParaRPr lang="uk-UA"/>
                    </a:p>
                  </a:txBody>
                  <a:tcPr/>
                </a:tc>
                <a:tc>
                  <a:txBody>
                    <a:bodyPr/>
                    <a:lstStyle/>
                    <a:p>
                      <a:pPr marL="85090">
                        <a:spcBef>
                          <a:spcPts val="600"/>
                        </a:spcBef>
                      </a:pPr>
                      <a:r>
                        <a:rPr lang="uk-UA" sz="2000">
                          <a:effectLst/>
                        </a:rPr>
                        <a:t>від 1000 до 5000 гектарів</a:t>
                      </a:r>
                      <a:endParaRPr lang="ru-RU" sz="2000">
                        <a:effectLst/>
                        <a:latin typeface="Antiqua"/>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pPr>
                      <a:r>
                        <a:rPr lang="uk-UA" sz="2000">
                          <a:effectLst/>
                        </a:rPr>
                        <a:t>30</a:t>
                      </a:r>
                      <a:endParaRPr lang="ru-RU" sz="2000">
                        <a:effectLst/>
                        <a:latin typeface="Antiqua"/>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71214718"/>
                  </a:ext>
                </a:extLst>
              </a:tr>
              <a:tr h="439967">
                <a:tc vMerge="1">
                  <a:txBody>
                    <a:bodyPr/>
                    <a:lstStyle/>
                    <a:p>
                      <a:endParaRPr lang="uk-UA"/>
                    </a:p>
                  </a:txBody>
                  <a:tcPr/>
                </a:tc>
                <a:tc>
                  <a:txBody>
                    <a:bodyPr/>
                    <a:lstStyle/>
                    <a:p>
                      <a:pPr marL="85090">
                        <a:spcBef>
                          <a:spcPts val="600"/>
                        </a:spcBef>
                      </a:pPr>
                      <a:r>
                        <a:rPr lang="uk-UA" sz="2000">
                          <a:effectLst/>
                        </a:rPr>
                        <a:t>від 5000 гектарів</a:t>
                      </a:r>
                      <a:endParaRPr lang="ru-RU" sz="2000">
                        <a:effectLst/>
                        <a:latin typeface="Antiqua"/>
                        <a:ea typeface="Times New Roman" panose="02020603050405020304" pitchFamily="18" charset="0"/>
                        <a:cs typeface="Times New Roman" panose="02020603050405020304" pitchFamily="18" charset="0"/>
                      </a:endParaRPr>
                    </a:p>
                  </a:txBody>
                  <a:tcPr marL="68580" marR="68580" marT="0" marB="0"/>
                </a:tc>
                <a:tc>
                  <a:txBody>
                    <a:bodyPr/>
                    <a:lstStyle/>
                    <a:p>
                      <a:pPr algn="ctr">
                        <a:spcBef>
                          <a:spcPts val="600"/>
                        </a:spcBef>
                      </a:pPr>
                      <a:r>
                        <a:rPr lang="uk-UA" sz="2000" dirty="0">
                          <a:effectLst/>
                        </a:rPr>
                        <a:t>41</a:t>
                      </a:r>
                      <a:endParaRPr lang="ru-RU" sz="2000" dirty="0">
                        <a:effectLst/>
                        <a:latin typeface="Antiqua"/>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815243410"/>
                  </a:ext>
                </a:extLst>
              </a:tr>
            </a:tbl>
          </a:graphicData>
        </a:graphic>
      </p:graphicFrame>
    </p:spTree>
    <p:extLst>
      <p:ext uri="{BB962C8B-B14F-4D97-AF65-F5344CB8AC3E}">
        <p14:creationId xmlns:p14="http://schemas.microsoft.com/office/powerpoint/2010/main" val="2668047495"/>
      </p:ext>
    </p:extLst>
  </p:cSld>
  <p:clrMapOvr>
    <a:masterClrMapping/>
  </p:clrMapOvr>
</p:sld>
</file>

<file path=ppt/theme/theme1.xml><?xml version="1.0" encoding="utf-8"?>
<a:theme xmlns:a="http://schemas.openxmlformats.org/drawingml/2006/main" name="Office Theme">
  <a:themeElements>
    <a:clrScheme name="Тема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Тема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1730</TotalTime>
  <Words>4298</Words>
  <Application>Microsoft Office PowerPoint</Application>
  <PresentationFormat>Широкоэкранный</PresentationFormat>
  <Paragraphs>298</Paragraphs>
  <Slides>27</Slides>
  <Notes>14</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27</vt:i4>
      </vt:variant>
    </vt:vector>
  </HeadingPairs>
  <TitlesOfParts>
    <vt:vector size="35" baseType="lpstr">
      <vt:lpstr>Antiqua</vt:lpstr>
      <vt:lpstr>Arial</vt:lpstr>
      <vt:lpstr>Calibri</vt:lpstr>
      <vt:lpstr>Calibri Light</vt:lpstr>
      <vt:lpstr>e-Ukraine</vt:lpstr>
      <vt:lpstr>Times New Roman</vt:lpstr>
      <vt:lpstr>Wingdings</vt:lpstr>
      <vt:lpstr>Office Theme</vt:lpstr>
      <vt:lpstr>Критерії, за якими оцінюється ступінь ризику від провадження господарської діяльності, пов’язаної з використанням та охороною земель, і визначається періодичність здійснення планових заходів державного нагляду (контролю)</vt:lpstr>
      <vt:lpstr>ПЛАН</vt:lpstr>
      <vt:lpstr>Критерії за якими оцінюється ступінь ризику від провадження господарської діяльності, пов’язаної з використанням та охороною земель</vt:lpstr>
      <vt:lpstr>Критерії за якими оцінюється ступінь ризику від провадження господарської діяльності, пов’язаної з використанням та охороною земель</vt:lpstr>
      <vt:lpstr>Критерії за якими оцінюється ступінь ризику від провадження господарської діяльності, пов’язаної з використанням та охороною земель</vt:lpstr>
      <vt:lpstr>Критерії за якими оцінюється ступінь ризику від провадження господарської діяльності, пов’язаної з використанням та охороною земель</vt:lpstr>
      <vt:lpstr>Критерії за якими оцінюється ступінь ризику від провадження господарської діяльності, пов’язаної з використанням та охороною земель</vt:lpstr>
      <vt:lpstr>Критерії за якими оцінюється ступінь ризику від провадження господарської діяльності, пов’язаної з використанням та охороною земель</vt:lpstr>
      <vt:lpstr>Вичерпний перелік критеріїв, за якими оцінюється ступінь ризику від провадження господарської діяльності, пов’язаної з використанням та охороною земель, їх показники та кількість балів за кожним показником (1)</vt:lpstr>
      <vt:lpstr>Вичерпний перелік критеріїв, за якими оцінюється ступінь ризику від провадження господарської діяльності, пов’язаної з використанням та охороною земель, їх показники та кількість балів за кожним показником (2)</vt:lpstr>
      <vt:lpstr>Вичерпний перелік критеріїв, за якими оцінюється ступінь ризику від провадження господарської діяльності, пов’язаної з використанням та охороною земель, їх показники та кількість балів за кожним показником (3)</vt:lpstr>
      <vt:lpstr>Вичерпний перелік критеріїв, за якими оцінюється ступінь ризику від провадження господарської діяльності, пов’язаної з використанням та охороною земель, їх показники та кількість балів за кожним показником (4)</vt:lpstr>
      <vt:lpstr>Ризики настання негативних наслідків від провадження господарської діяльності, пов’язаної з використанням та охороною земель (1)</vt:lpstr>
      <vt:lpstr>Ризики настання негативних наслідків від провадження господарської діяльності, пов’язаної з використанням та охороною земель (2)</vt:lpstr>
      <vt:lpstr>Ризики настання негативних наслідків від провадження господарської діяльності, пов’язаної з використанням та охороною земель (3)</vt:lpstr>
      <vt:lpstr>Ризики настання негативних наслідків від провадження господарської діяльності, пов’язаної з використанням та охороною земель (4)</vt:lpstr>
      <vt:lpstr>Ризики настання негативних наслідків від провадження господарської діяльності, пов’язаної з використанням та охороною земель (5)</vt:lpstr>
      <vt:lpstr>Визначення ступеня ризику  на основі нарахування балів за всіма критеріями</vt:lpstr>
      <vt:lpstr>Визначення ступеня ризику  на основі нарахування балів за всіма критеріями</vt:lpstr>
      <vt:lpstr>Планові заходи державного нагляду (контролю) за проведенням суб’єктами господарювання господарської діяльності, пов’язаної з використанням та охороною земель</vt:lpstr>
      <vt:lpstr>Планові заходи державного нагляду (контролю) за проведенням суб’єктами господарювання господарської діяльності, пов’язаної з використанням та охороною земель</vt:lpstr>
      <vt:lpstr>Планові заходи державного нагляду (контролю) за проведенням суб’єктами господарювання господарської діяльності, пов’язаної з використанням та охороною земель</vt:lpstr>
      <vt:lpstr>Нормативно-правові акти, дотримання яких перевіряється під час здійснення заходів державного нагляду (контролю) у сфері державного контролю за використанням та охороною земель</vt:lpstr>
      <vt:lpstr>Уніфікована форма акта, що складається за результатами проведення заходів державного нагляду (контролю) у сфері використання та охорони земель</vt:lpstr>
      <vt:lpstr>Рекомендована література</vt:lpstr>
      <vt:lpstr>Питання для самоконтролю</vt:lpstr>
      <vt:lpstr>Дякую за увагу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ПРАВОВІ ОСНОВИ, ЗАВДАННЯ, ПРИНЦИПИ ЗДІЙСНЕННЯ ДЕРЖАВНОГО КОНТРОЛЮ  ЗА ВИКОРИСТАННЯМ ЗЕМЕЛЬ</dc:title>
  <dc:creator>USer</dc:creator>
  <cp:lastModifiedBy>USer</cp:lastModifiedBy>
  <cp:revision>68</cp:revision>
  <dcterms:created xsi:type="dcterms:W3CDTF">2024-02-13T18:03:32Z</dcterms:created>
  <dcterms:modified xsi:type="dcterms:W3CDTF">2024-03-28T09:18:52Z</dcterms:modified>
</cp:coreProperties>
</file>