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6"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93943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032522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pPr/>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8171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926688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pPr/>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6165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820678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6049052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16132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612688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306220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60247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86252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41371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638936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661540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31.08.2022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95498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31.08.2022</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339407610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204864"/>
            <a:ext cx="8643400" cy="2585323"/>
          </a:xfrm>
          <a:prstGeom prst="rect">
            <a:avLst/>
          </a:prstGeom>
        </p:spPr>
        <p:txBody>
          <a:bodyPr wrap="square">
            <a:spAutoFit/>
          </a:bodyPr>
          <a:lstStyle/>
          <a:p>
            <a:pPr algn="ctr"/>
            <a:r>
              <a:rPr lang="uk-UA" sz="5400" dirty="0" smtClean="0">
                <a:solidFill>
                  <a:schemeClr val="bg2">
                    <a:lumMod val="25000"/>
                  </a:schemeClr>
                </a:solidFill>
                <a:latin typeface="Impact" pitchFamily="34" charset="0"/>
              </a:rPr>
              <a:t>ПРАВО  ВЛАСНОСТІ  </a:t>
            </a:r>
          </a:p>
          <a:p>
            <a:pPr algn="ctr"/>
            <a:r>
              <a:rPr lang="uk-UA" sz="5400" dirty="0" smtClean="0">
                <a:solidFill>
                  <a:schemeClr val="bg2">
                    <a:lumMod val="25000"/>
                  </a:schemeClr>
                </a:solidFill>
                <a:latin typeface="Impact" pitchFamily="34" charset="0"/>
              </a:rPr>
              <a:t>і  </a:t>
            </a:r>
          </a:p>
          <a:p>
            <a:pPr algn="ctr"/>
            <a:r>
              <a:rPr lang="uk-UA" sz="5400" dirty="0" smtClean="0">
                <a:solidFill>
                  <a:schemeClr val="bg2">
                    <a:lumMod val="25000"/>
                  </a:schemeClr>
                </a:solidFill>
                <a:latin typeface="Impact" pitchFamily="34" charset="0"/>
              </a:rPr>
              <a:t>ІНТЕЛЕКТУАЛЬНА ВЛАСНІСТЬ</a:t>
            </a:r>
            <a:endParaRPr lang="ru-RU" sz="5400" dirty="0">
              <a:solidFill>
                <a:schemeClr val="bg2">
                  <a:lumMod val="25000"/>
                </a:schemeClr>
              </a:solidFill>
              <a:latin typeface="Impact"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7278" y="296442"/>
            <a:ext cx="5295900" cy="1123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uk-UA" sz="4000" b="1" dirty="0" smtClean="0">
                <a:effectLst/>
              </a:rPr>
              <a:t>право Інтелектуальної власності</a:t>
            </a:r>
          </a:p>
        </p:txBody>
      </p:sp>
      <p:graphicFrame>
        <p:nvGraphicFramePr>
          <p:cNvPr id="18457" name="Group 25"/>
          <p:cNvGraphicFramePr>
            <a:graphicFrameLocks noGrp="1"/>
          </p:cNvGraphicFramePr>
          <p:nvPr>
            <p:ph idx="1"/>
            <p:extLst>
              <p:ext uri="{D42A27DB-BD31-4B8C-83A1-F6EECF244321}">
                <p14:modId xmlns:p14="http://schemas.microsoft.com/office/powerpoint/2010/main" val="2927821694"/>
              </p:ext>
            </p:extLst>
          </p:nvPr>
        </p:nvGraphicFramePr>
        <p:xfrm>
          <a:off x="1259632" y="1905000"/>
          <a:ext cx="7704856" cy="4692352"/>
        </p:xfrm>
        <a:graphic>
          <a:graphicData uri="http://schemas.openxmlformats.org/drawingml/2006/table">
            <a:tbl>
              <a:tblPr/>
              <a:tblGrid>
                <a:gridCol w="3384376">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64314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800" b="1" i="0" u="none" strike="noStrike" cap="none" normalizeH="0" baseline="0" smtClean="0">
                          <a:ln>
                            <a:noFill/>
                          </a:ln>
                          <a:solidFill>
                            <a:schemeClr val="tx1"/>
                          </a:solidFill>
                          <a:effectLst/>
                          <a:latin typeface="Tahoma" pitchFamily="34" charset="0"/>
                        </a:rPr>
                        <a:t>СУБ'ЄКТИ</a:t>
                      </a:r>
                      <a:r>
                        <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marL="73237" marR="732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800" b="1" i="0" u="none" strike="noStrike" cap="none" normalizeH="0" baseline="0" smtClean="0">
                          <a:ln>
                            <a:noFill/>
                          </a:ln>
                          <a:solidFill>
                            <a:schemeClr val="tx1"/>
                          </a:solidFill>
                          <a:effectLst/>
                          <a:latin typeface="Tahoma" pitchFamily="34" charset="0"/>
                        </a:rPr>
                        <a:t>ОБ'ЄКТИ</a:t>
                      </a:r>
                      <a:r>
                        <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p>
                  </a:txBody>
                  <a:tcPr marL="73237" marR="732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4920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000" b="0" i="0" u="none" strike="noStrike" cap="none" normalizeH="0" baseline="0" dirty="0" smtClean="0">
                          <a:ln>
                            <a:noFill/>
                          </a:ln>
                          <a:solidFill>
                            <a:schemeClr val="tx1"/>
                          </a:solidFill>
                          <a:effectLst/>
                          <a:latin typeface="Tahoma" pitchFamily="34" charset="0"/>
                        </a:rPr>
                        <a:t>творець (творці) об'єкта права інтелектуальної власності (автор, виконавець, винахідник тощо) та інші особи, яким належать особисті немайнові та (або) майнові права інтелектуальної власності відповідно до ЦК України, іншого закону чи договору</a:t>
                      </a:r>
                      <a:endParaRPr kumimoji="0" lang="uk-UA"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marL="73237" marR="732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b="0" i="0" u="none" strike="noStrike" cap="none" normalizeH="0" baseline="0" dirty="0" smtClean="0">
                          <a:ln>
                            <a:noFill/>
                          </a:ln>
                          <a:solidFill>
                            <a:schemeClr val="tx1"/>
                          </a:solidFill>
                          <a:effectLst/>
                          <a:latin typeface="Tahoma" pitchFamily="34" charset="0"/>
                        </a:rPr>
                        <a:t>1) літературні та художні твори;</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b="0" i="0" u="none" strike="noStrike" cap="none" normalizeH="0" baseline="0" dirty="0" smtClean="0">
                          <a:ln>
                            <a:noFill/>
                          </a:ln>
                          <a:solidFill>
                            <a:schemeClr val="tx1"/>
                          </a:solidFill>
                          <a:effectLst/>
                          <a:latin typeface="Tahoma" pitchFamily="34" charset="0"/>
                        </a:rPr>
                        <a:t>2)  комп'ютерні програми; 3) компіляції даних (бази  даних);   4)   виконання;   </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b="0" i="0" u="none" strike="noStrike" cap="none" normalizeH="0" baseline="0" dirty="0" smtClean="0">
                          <a:ln>
                            <a:noFill/>
                          </a:ln>
                          <a:solidFill>
                            <a:schemeClr val="tx1"/>
                          </a:solidFill>
                          <a:effectLst/>
                          <a:latin typeface="Tahoma" pitchFamily="34" charset="0"/>
                        </a:rPr>
                        <a:t>5)  фонограми, відеограми,  передачі  (програми)  організацій мовлення;   </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b="0" i="0" u="none" strike="noStrike" cap="none" normalizeH="0" baseline="0" dirty="0" smtClean="0">
                          <a:ln>
                            <a:noFill/>
                          </a:ln>
                          <a:solidFill>
                            <a:schemeClr val="tx1"/>
                          </a:solidFill>
                          <a:effectLst/>
                          <a:latin typeface="Tahoma" pitchFamily="34" charset="0"/>
                        </a:rPr>
                        <a:t>6) наукові відкриття; 7) винаходи, корисні моделі, промислові зразки;  </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b="0" i="0" u="none" strike="noStrike" cap="none" normalizeH="0" baseline="0" dirty="0" smtClean="0">
                          <a:ln>
                            <a:noFill/>
                          </a:ln>
                          <a:solidFill>
                            <a:schemeClr val="tx1"/>
                          </a:solidFill>
                          <a:effectLst/>
                          <a:latin typeface="Tahoma" pitchFamily="34" charset="0"/>
                        </a:rPr>
                        <a:t>8) компонування (топографії) інтегральних мікросхем; 9)  раціоналізаторські   пропозиції;   10)  сорти рослин, породи тварин; 11) комерційні (фірмові) найменування, торговельні марки (знаки для товарів і послуг), географічні зазначення; 12) комерційні таємниці</a:t>
                      </a:r>
                      <a:endParaRPr kumimoji="0" lang="uk-UA"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marL="73237" marR="732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blinds(horizontal)">
                                      <p:cBhvr>
                                        <p:cTn id="7" dur="20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8457"/>
                                        </p:tgtEl>
                                        <p:attrNameLst>
                                          <p:attrName>style.visibility</p:attrName>
                                        </p:attrNameLst>
                                      </p:cBhvr>
                                      <p:to>
                                        <p:strVal val="visible"/>
                                      </p:to>
                                    </p:set>
                                    <p:animEffect transition="in" filter="box(in)">
                                      <p:cBhvr>
                                        <p:cTn id="12" dur="2000"/>
                                        <p:tgtEl>
                                          <p:spTgt spid="184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57224" y="1571612"/>
            <a:ext cx="6400800" cy="4143404"/>
          </a:xfrm>
          <a:prstGeom prst="rect">
            <a:avLst/>
          </a:prstGeom>
        </p:spPr>
        <p:txBody>
          <a:bodyPr/>
          <a:lstStyle/>
          <a:p>
            <a:pPr marL="609600" marR="0" lvl="0" indent="-609600" algn="l" defTabSz="914400" rtl="0" eaLnBrk="1" fontAlgn="base" latinLnBrk="0" hangingPunct="1">
              <a:lnSpc>
                <a:spcPct val="150000"/>
              </a:lnSpc>
              <a:spcBef>
                <a:spcPct val="20000"/>
              </a:spcBef>
              <a:spcAft>
                <a:spcPct val="0"/>
              </a:spcAft>
              <a:buClr>
                <a:srgbClr val="602E04"/>
              </a:buClr>
              <a:buSzTx/>
              <a:buFontTx/>
              <a:buAutoNum type="arabicPeriod"/>
              <a:tabLst/>
              <a:defRPr/>
            </a:pPr>
            <a:r>
              <a:rPr lang="uk-UA" sz="2800" i="1" dirty="0" smtClean="0">
                <a:solidFill>
                  <a:schemeClr val="bg2">
                    <a:lumMod val="10000"/>
                  </a:schemeClr>
                </a:solidFill>
              </a:rPr>
              <a:t>Що таке право </a:t>
            </a:r>
            <a:r>
              <a:rPr kumimoji="0" lang="uk-UA" sz="2800" b="0" i="1" u="none" strike="noStrike" kern="1200" cap="none" spc="0" normalizeH="0" baseline="0" noProof="0" dirty="0" smtClean="0">
                <a:ln>
                  <a:noFill/>
                </a:ln>
                <a:solidFill>
                  <a:schemeClr val="bg2">
                    <a:lumMod val="10000"/>
                  </a:schemeClr>
                </a:solidFill>
                <a:effectLst/>
                <a:uLnTx/>
                <a:uFillTx/>
                <a:latin typeface="+mn-lt"/>
                <a:ea typeface="+mn-ea"/>
                <a:cs typeface="+mn-cs"/>
              </a:rPr>
              <a:t>власності</a:t>
            </a:r>
          </a:p>
          <a:p>
            <a:pPr marL="609600" marR="0" lvl="0" indent="-609600" algn="l" defTabSz="914400" rtl="0" eaLnBrk="1" fontAlgn="base" latinLnBrk="0" hangingPunct="1">
              <a:lnSpc>
                <a:spcPct val="150000"/>
              </a:lnSpc>
              <a:spcBef>
                <a:spcPct val="20000"/>
              </a:spcBef>
              <a:spcAft>
                <a:spcPct val="0"/>
              </a:spcAft>
              <a:buClr>
                <a:srgbClr val="602E04"/>
              </a:buClr>
              <a:buSzTx/>
              <a:buFontTx/>
              <a:buAutoNum type="arabicPeriod"/>
              <a:tabLst/>
              <a:defRPr/>
            </a:pPr>
            <a:r>
              <a:rPr kumimoji="0" lang="uk-UA" sz="2800" b="0" i="1" u="none" strike="noStrike" kern="1200" cap="none" spc="0" normalizeH="0" baseline="0" noProof="0" dirty="0" smtClean="0">
                <a:ln>
                  <a:noFill/>
                </a:ln>
                <a:solidFill>
                  <a:schemeClr val="bg2">
                    <a:lumMod val="10000"/>
                  </a:schemeClr>
                </a:solidFill>
                <a:effectLst/>
                <a:uLnTx/>
                <a:uFillTx/>
                <a:latin typeface="+mn-lt"/>
                <a:ea typeface="+mn-ea"/>
                <a:cs typeface="+mn-cs"/>
              </a:rPr>
              <a:t>Здійснення права власності</a:t>
            </a:r>
          </a:p>
          <a:p>
            <a:pPr marL="609600" marR="0" lvl="0" indent="-609600" algn="l" defTabSz="914400" rtl="0" eaLnBrk="1" fontAlgn="base" latinLnBrk="0" hangingPunct="1">
              <a:lnSpc>
                <a:spcPct val="150000"/>
              </a:lnSpc>
              <a:spcBef>
                <a:spcPct val="20000"/>
              </a:spcBef>
              <a:spcAft>
                <a:spcPct val="0"/>
              </a:spcAft>
              <a:buClr>
                <a:srgbClr val="602E04"/>
              </a:buClr>
              <a:buSzTx/>
              <a:buFontTx/>
              <a:buAutoNum type="arabicPeriod"/>
              <a:tabLst/>
              <a:defRPr/>
            </a:pPr>
            <a:r>
              <a:rPr kumimoji="0" lang="uk-UA" sz="2800" b="0" i="1" u="none" strike="noStrike" kern="1200" cap="none" spc="0" normalizeH="0" baseline="0" noProof="0" dirty="0" smtClean="0">
                <a:ln>
                  <a:noFill/>
                </a:ln>
                <a:solidFill>
                  <a:schemeClr val="bg2">
                    <a:lumMod val="10000"/>
                  </a:schemeClr>
                </a:solidFill>
                <a:effectLst/>
                <a:uLnTx/>
                <a:uFillTx/>
                <a:latin typeface="+mn-lt"/>
                <a:ea typeface="+mn-ea"/>
                <a:cs typeface="+mn-cs"/>
              </a:rPr>
              <a:t>Хто і як може стати власником</a:t>
            </a:r>
          </a:p>
          <a:p>
            <a:pPr marL="609600" marR="0" lvl="0" indent="-609600" algn="l" defTabSz="914400" rtl="0" eaLnBrk="1" fontAlgn="base" latinLnBrk="0" hangingPunct="1">
              <a:lnSpc>
                <a:spcPct val="150000"/>
              </a:lnSpc>
              <a:spcBef>
                <a:spcPct val="20000"/>
              </a:spcBef>
              <a:spcAft>
                <a:spcPct val="0"/>
              </a:spcAft>
              <a:buClr>
                <a:srgbClr val="602E04"/>
              </a:buClr>
              <a:buSzTx/>
              <a:buFontTx/>
              <a:buAutoNum type="arabicPeriod"/>
              <a:tabLst/>
              <a:defRPr/>
            </a:pPr>
            <a:r>
              <a:rPr kumimoji="0" lang="uk-UA" sz="2800" b="0" i="1" u="none" strike="noStrike" kern="1200" cap="none" spc="0" normalizeH="0" baseline="0" noProof="0" dirty="0" smtClean="0">
                <a:ln>
                  <a:noFill/>
                </a:ln>
                <a:solidFill>
                  <a:schemeClr val="bg2">
                    <a:lumMod val="10000"/>
                  </a:schemeClr>
                </a:solidFill>
                <a:effectLst/>
                <a:uLnTx/>
                <a:uFillTx/>
                <a:latin typeface="+mn-lt"/>
                <a:ea typeface="+mn-ea"/>
                <a:cs typeface="+mn-cs"/>
              </a:rPr>
              <a:t>Право інтелектуальної власності</a:t>
            </a:r>
          </a:p>
        </p:txBody>
      </p:sp>
      <p:sp>
        <p:nvSpPr>
          <p:cNvPr id="3" name="Заголовок 2"/>
          <p:cNvSpPr>
            <a:spLocks noGrp="1"/>
          </p:cNvSpPr>
          <p:nvPr>
            <p:ph type="title"/>
          </p:nvPr>
        </p:nvSpPr>
        <p:spPr>
          <a:xfrm>
            <a:off x="1907704" y="2473"/>
            <a:ext cx="6589200" cy="128089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uk-UA" dirty="0" smtClean="0"/>
              <a:t>ПИТАННЯ, </a:t>
            </a:r>
            <a:br>
              <a:rPr lang="uk-UA" dirty="0" smtClean="0"/>
            </a:br>
            <a:r>
              <a:rPr lang="uk-UA" dirty="0" smtClean="0"/>
              <a:t>ЩО  РОЗГЛЯДАЮТЬСЯ</a:t>
            </a:r>
            <a:endParaRPr lang="ru-RU" dirty="0"/>
          </a:p>
        </p:txBody>
      </p:sp>
      <p:pic>
        <p:nvPicPr>
          <p:cNvPr id="2050" name="Picture 2" descr="C:\Users\Usert\Pictures\i.jpg"/>
          <p:cNvPicPr>
            <a:picLocks noChangeAspect="1" noChangeArrowheads="1"/>
          </p:cNvPicPr>
          <p:nvPr/>
        </p:nvPicPr>
        <p:blipFill>
          <a:blip r:embed="rId2" cstate="print"/>
          <a:srcRect/>
          <a:stretch>
            <a:fillRect/>
          </a:stretch>
        </p:blipFill>
        <p:spPr bwMode="auto">
          <a:xfrm>
            <a:off x="6286512" y="4572008"/>
            <a:ext cx="2071702" cy="2071702"/>
          </a:xfrm>
          <a:prstGeom prst="rect">
            <a:avLst/>
          </a:prstGeom>
          <a:noFill/>
        </p:spPr>
      </p:pic>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17" presetClass="entr" presetSubtype="10"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style>
          <a:lnRef idx="1">
            <a:schemeClr val="accent6"/>
          </a:lnRef>
          <a:fillRef idx="3">
            <a:schemeClr val="accent6"/>
          </a:fillRef>
          <a:effectRef idx="2">
            <a:schemeClr val="accent6"/>
          </a:effectRef>
          <a:fontRef idx="minor">
            <a:schemeClr val="lt1"/>
          </a:fontRef>
        </p:style>
        <p:txBody>
          <a:bodyPr/>
          <a:lstStyle/>
          <a:p>
            <a:pPr eaLnBrk="1" hangingPunct="1">
              <a:defRPr/>
            </a:pPr>
            <a:r>
              <a:rPr lang="uk-UA" dirty="0" smtClean="0"/>
              <a:t>Право власності :</a:t>
            </a:r>
          </a:p>
        </p:txBody>
      </p:sp>
      <p:sp>
        <p:nvSpPr>
          <p:cNvPr id="7171" name="Rectangle 3"/>
          <p:cNvSpPr>
            <a:spLocks noGrp="1" noChangeArrowheads="1"/>
          </p:cNvSpPr>
          <p:nvPr>
            <p:ph idx="1"/>
          </p:nvPr>
        </p:nvSpPr>
        <p:spPr/>
        <p:txBody>
          <a:bodyPr/>
          <a:lstStyle/>
          <a:p>
            <a:pPr eaLnBrk="1" hangingPunct="1">
              <a:defRPr/>
            </a:pPr>
            <a:r>
              <a:rPr lang="uk-UA" dirty="0" smtClean="0"/>
              <a:t>Це сукупність правових норм, які регулюють суспільні відносини з приводу володіння, користування та розпорядження майном;</a:t>
            </a:r>
          </a:p>
          <a:p>
            <a:pPr eaLnBrk="1" hangingPunct="1">
              <a:defRPr/>
            </a:pPr>
            <a:r>
              <a:rPr lang="uk-UA" dirty="0" smtClean="0"/>
              <a:t>Це право особи на річ (майно), яке вона здійснює відповідно до закону за своєю волею, незалежно від волі інших осіб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ox(in)">
                                      <p:cBhvr>
                                        <p:cTn id="7" dur="2000"/>
                                        <p:tgtEl>
                                          <p:spTgt spid="7170"/>
                                        </p:tgtEl>
                                      </p:cBhvr>
                                    </p:animEffect>
                                  </p:childTnLst>
                                </p:cTn>
                              </p:par>
                            </p:childTnLst>
                          </p:cTn>
                        </p:par>
                        <p:par>
                          <p:cTn id="8" fill="hold">
                            <p:stCondLst>
                              <p:cond delay="2000"/>
                            </p:stCondLst>
                            <p:childTnLst>
                              <p:par>
                                <p:cTn id="9" presetID="39" presetClass="entr" presetSubtype="0" accel="100000" fill="hold" grpId="0" nodeType="after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anim calcmode="lin" valueType="num">
                                      <p:cBhvr>
                                        <p:cTn id="11" dur="2000" fill="hold"/>
                                        <p:tgtEl>
                                          <p:spTgt spid="717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2" dur="2000" fill="hold"/>
                                        <p:tgtEl>
                                          <p:spTgt spid="717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3" dur="2000" fill="hold"/>
                                        <p:tgtEl>
                                          <p:spTgt spid="717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4" dur="20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4000"/>
                            </p:stCondLst>
                            <p:childTnLst>
                              <p:par>
                                <p:cTn id="16" presetID="39" presetClass="entr" presetSubtype="0" accel="100000" fill="hold" grpId="0" nodeType="afterEffect">
                                  <p:stCondLst>
                                    <p:cond delay="0"/>
                                  </p:stCondLst>
                                  <p:childTnLst>
                                    <p:set>
                                      <p:cBhvr>
                                        <p:cTn id="17" dur="1" fill="hold">
                                          <p:stCondLst>
                                            <p:cond delay="0"/>
                                          </p:stCondLst>
                                        </p:cTn>
                                        <p:tgtEl>
                                          <p:spTgt spid="7171">
                                            <p:txEl>
                                              <p:pRg st="1" end="1"/>
                                            </p:txEl>
                                          </p:spTgt>
                                        </p:tgtEl>
                                        <p:attrNameLst>
                                          <p:attrName>style.visibility</p:attrName>
                                        </p:attrNameLst>
                                      </p:cBhvr>
                                      <p:to>
                                        <p:strVal val="visible"/>
                                      </p:to>
                                    </p:set>
                                    <p:anim calcmode="lin" valueType="num">
                                      <p:cBhvr>
                                        <p:cTn id="18" dur="2000" fill="hold"/>
                                        <p:tgtEl>
                                          <p:spTgt spid="717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9" dur="2000" fill="hold"/>
                                        <p:tgtEl>
                                          <p:spTgt spid="717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0" dur="2000" fill="hold"/>
                                        <p:tgtEl>
                                          <p:spTgt spid="717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1" dur="2000" fill="hold"/>
                                        <p:tgtEl>
                                          <p:spTgt spid="717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p:bldP spid="71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467544" y="260648"/>
            <a:ext cx="8229600" cy="1143000"/>
          </a:xfrm>
        </p:spPr>
        <p:style>
          <a:lnRef idx="3">
            <a:schemeClr val="lt1"/>
          </a:lnRef>
          <a:fillRef idx="1">
            <a:schemeClr val="accent3"/>
          </a:fillRef>
          <a:effectRef idx="1">
            <a:schemeClr val="accent3"/>
          </a:effectRef>
          <a:fontRef idx="minor">
            <a:schemeClr val="lt1"/>
          </a:fontRef>
        </p:style>
        <p:txBody>
          <a:bodyPr>
            <a:normAutofit fontScale="90000"/>
          </a:bodyPr>
          <a:lstStyle/>
          <a:p>
            <a:pPr eaLnBrk="1" hangingPunct="1">
              <a:defRPr/>
            </a:pPr>
            <a:r>
              <a:rPr lang="uk-UA" sz="2400" b="1" dirty="0" smtClean="0"/>
              <a:t>Зміст права власності полягає у тому, що власникові належать права володіння, користування та розпорядження своїм майном</a:t>
            </a:r>
            <a:endParaRPr lang="uk-UA" sz="4000" b="1" dirty="0" smtClean="0"/>
          </a:p>
        </p:txBody>
      </p:sp>
      <p:graphicFrame>
        <p:nvGraphicFramePr>
          <p:cNvPr id="8268" name="Group 76"/>
          <p:cNvGraphicFramePr>
            <a:graphicFrameLocks noGrp="1"/>
          </p:cNvGraphicFramePr>
          <p:nvPr>
            <p:ph idx="1"/>
          </p:nvPr>
        </p:nvGraphicFramePr>
        <p:xfrm>
          <a:off x="467544" y="1484784"/>
          <a:ext cx="8351837" cy="6022848"/>
        </p:xfrm>
        <a:graphic>
          <a:graphicData uri="http://schemas.openxmlformats.org/drawingml/2006/table">
            <a:tbl>
              <a:tblPr>
                <a:tableStyleId>{69C7853C-536D-4A76-A0AE-DD22124D55A5}</a:tableStyleId>
              </a:tblPr>
              <a:tblGrid>
                <a:gridCol w="2784475">
                  <a:extLst>
                    <a:ext uri="{9D8B030D-6E8A-4147-A177-3AD203B41FA5}">
                      <a16:colId xmlns:a16="http://schemas.microsoft.com/office/drawing/2014/main" val="20000"/>
                    </a:ext>
                  </a:extLst>
                </a:gridCol>
                <a:gridCol w="2782887">
                  <a:extLst>
                    <a:ext uri="{9D8B030D-6E8A-4147-A177-3AD203B41FA5}">
                      <a16:colId xmlns:a16="http://schemas.microsoft.com/office/drawing/2014/main" val="20001"/>
                    </a:ext>
                  </a:extLst>
                </a:gridCol>
                <a:gridCol w="2784475">
                  <a:extLst>
                    <a:ext uri="{9D8B030D-6E8A-4147-A177-3AD203B41FA5}">
                      <a16:colId xmlns:a16="http://schemas.microsoft.com/office/drawing/2014/main" val="20002"/>
                    </a:ext>
                  </a:extLst>
                </a:gridCol>
              </a:tblGrid>
              <a:tr h="3603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dirty="0" smtClean="0">
                          <a:ln>
                            <a:noFill/>
                          </a:ln>
                          <a:effectLst>
                            <a:outerShdw blurRad="38100" dist="38100" dir="2700000" algn="tl">
                              <a:srgbClr val="000000"/>
                            </a:outerShdw>
                          </a:effectLst>
                        </a:rPr>
                        <a:t>ПРАВО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dirty="0" smtClean="0">
                          <a:ln>
                            <a:noFill/>
                          </a:ln>
                          <a:effectLst>
                            <a:outerShdw blurRad="38100" dist="38100" dir="2700000" algn="tl">
                              <a:srgbClr val="000000"/>
                            </a:outerShdw>
                          </a:effectLst>
                        </a:rPr>
                        <a:t>ВОЛОДІННЯ</a:t>
                      </a:r>
                      <a:endParaRPr kumimoji="0" lang="uk-UA" sz="16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smtClean="0">
                          <a:ln>
                            <a:noFill/>
                          </a:ln>
                          <a:effectLst>
                            <a:outerShdw blurRad="38100" dist="38100" dir="2700000" algn="tl">
                              <a:srgbClr val="000000"/>
                            </a:outerShdw>
                          </a:effectLst>
                        </a:rPr>
                        <a:t>ПРАВО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smtClean="0">
                          <a:ln>
                            <a:noFill/>
                          </a:ln>
                          <a:effectLst>
                            <a:outerShdw blurRad="38100" dist="38100" dir="2700000" algn="tl">
                              <a:srgbClr val="000000"/>
                            </a:outerShdw>
                          </a:effectLst>
                        </a:rPr>
                        <a:t>КОРИСТУВАННЯ</a:t>
                      </a:r>
                      <a:endParaRPr kumimoji="0" lang="uk-U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smtClean="0">
                          <a:ln>
                            <a:noFill/>
                          </a:ln>
                          <a:effectLst>
                            <a:outerShdw blurRad="38100" dist="38100" dir="2700000" algn="tl">
                              <a:srgbClr val="000000"/>
                            </a:outerShdw>
                          </a:effectLst>
                        </a:rPr>
                        <a:t>ПРАВО РОЗПОРЯДЖЕННЯ</a:t>
                      </a:r>
                      <a:endParaRPr kumimoji="0" lang="uk-U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0"/>
                  </a:ext>
                </a:extLst>
              </a:tr>
              <a:tr h="28892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800" u="none" strike="noStrike" cap="none" normalizeH="0" baseline="0" dirty="0" smtClean="0">
                          <a:ln>
                            <a:noFill/>
                          </a:ln>
                          <a:effectLst>
                            <a:outerShdw blurRad="38100" dist="38100" dir="2700000" algn="tl">
                              <a:srgbClr val="000000"/>
                            </a:outerShdw>
                          </a:effectLst>
                        </a:rPr>
                        <a:t>- </a:t>
                      </a:r>
                      <a:r>
                        <a:rPr kumimoji="0" lang="uk-UA" sz="2000" u="none" strike="noStrike" cap="none" normalizeH="0" baseline="0" dirty="0" smtClean="0">
                          <a:ln>
                            <a:noFill/>
                          </a:ln>
                          <a:effectLst>
                            <a:outerShdw blurRad="38100" dist="38100" dir="2700000" algn="tl">
                              <a:srgbClr val="000000"/>
                            </a:outerShdw>
                          </a:effectLst>
                        </a:rPr>
                        <a:t>Це заснована на законі можливість фактичного утримання конкретною особою конкретної речі (майна) у своєму господарстві та здійснення безпосереднього впливу над нею</a:t>
                      </a:r>
                      <a:r>
                        <a:rPr kumimoji="0" lang="uk-UA" sz="2400" u="none" strike="noStrike" cap="none" normalizeH="0" baseline="0" dirty="0" smtClean="0">
                          <a:ln>
                            <a:noFill/>
                          </a:ln>
                          <a:effectLst>
                            <a:outerShdw blurRad="38100" dist="38100" dir="2700000" algn="tl">
                              <a:srgbClr val="000000"/>
                            </a:outerShdw>
                          </a:effectLst>
                        </a:rPr>
                        <a:t> </a:t>
                      </a:r>
                      <a:endParaRPr kumimoji="0" lang="uk-UA"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800" u="none" strike="noStrike" cap="none" normalizeH="0" baseline="0" dirty="0" smtClean="0">
                          <a:ln>
                            <a:noFill/>
                          </a:ln>
                          <a:effectLst>
                            <a:outerShdw blurRad="38100" dist="38100" dir="2700000" algn="tl">
                              <a:srgbClr val="000000"/>
                            </a:outerShdw>
                          </a:effectLst>
                        </a:rPr>
                        <a:t>- </a:t>
                      </a:r>
                      <a:r>
                        <a:rPr kumimoji="0" lang="uk-UA" sz="2000" u="none" strike="noStrike" cap="none" normalizeH="0" baseline="0" dirty="0" smtClean="0">
                          <a:ln>
                            <a:noFill/>
                          </a:ln>
                          <a:effectLst>
                            <a:outerShdw blurRad="38100" dist="38100" dir="2700000" algn="tl">
                              <a:srgbClr val="000000"/>
                            </a:outerShdw>
                          </a:effectLst>
                        </a:rPr>
                        <a:t>Це заснована на законі можливість володільця використовувати корисні властивості від конкретних речей (майна), які дають можливість задовольнити його відповідні потреби та інтереси</a:t>
                      </a:r>
                      <a:endParaRPr kumimoji="0" lang="uk-UA"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2800" u="none" strike="noStrike" cap="none" normalizeH="0" baseline="0" dirty="0" smtClean="0">
                          <a:ln>
                            <a:noFill/>
                          </a:ln>
                          <a:effectLst>
                            <a:outerShdw blurRad="38100" dist="38100" dir="2700000" algn="tl">
                              <a:srgbClr val="000000"/>
                            </a:outerShdw>
                          </a:effectLst>
                        </a:rPr>
                        <a:t>- </a:t>
                      </a:r>
                      <a:r>
                        <a:rPr kumimoji="0" lang="uk-UA" sz="2000" u="none" strike="noStrike" cap="none" normalizeH="0" baseline="0" dirty="0" smtClean="0">
                          <a:ln>
                            <a:noFill/>
                          </a:ln>
                          <a:effectLst>
                            <a:outerShdw blurRad="38100" dist="38100" dir="2700000" algn="tl">
                              <a:srgbClr val="000000"/>
                            </a:outerShdw>
                          </a:effectLst>
                        </a:rPr>
                        <a:t>Це заснована на законі можливість визначати фактичну або юридичну долю речі (майна) шляхом її безпосередньої реалізації (споживання), відчуження (продажу, дарування, міни тощо) або здійснення інших правочинів чи договорів з приводу речей (майна)</a:t>
                      </a:r>
                      <a:endParaRPr kumimoji="0" lang="uk-UA"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1"/>
                  </a:ext>
                </a:extLst>
              </a:tr>
            </a:tbl>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2000" fill="hold"/>
                                        <p:tgtEl>
                                          <p:spTgt spid="8196"/>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8196"/>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8196"/>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8196"/>
                                        </p:tgtEl>
                                        <p:attrNameLst>
                                          <p:attrName>ppt_y</p:attrName>
                                        </p:attrNameLst>
                                      </p:cBhvr>
                                      <p:tavLst>
                                        <p:tav tm="0">
                                          <p:val>
                                            <p:strVal val="#ppt_y"/>
                                          </p:val>
                                        </p:tav>
                                        <p:tav tm="100000">
                                          <p:val>
                                            <p:strVal val="#ppt_y"/>
                                          </p:val>
                                        </p:tav>
                                      </p:tavLst>
                                    </p:anim>
                                  </p:childTnLst>
                                </p:cTn>
                              </p:par>
                            </p:childTnLst>
                          </p:cTn>
                        </p:par>
                        <p:par>
                          <p:cTn id="11" fill="hold">
                            <p:stCondLst>
                              <p:cond delay="2000"/>
                            </p:stCondLst>
                            <p:childTnLst>
                              <p:par>
                                <p:cTn id="12" presetID="8" presetClass="entr" presetSubtype="16" fill="hold" nodeType="afterEffect">
                                  <p:stCondLst>
                                    <p:cond delay="0"/>
                                  </p:stCondLst>
                                  <p:childTnLst>
                                    <p:set>
                                      <p:cBhvr>
                                        <p:cTn id="13" dur="1" fill="hold">
                                          <p:stCondLst>
                                            <p:cond delay="0"/>
                                          </p:stCondLst>
                                        </p:cTn>
                                        <p:tgtEl>
                                          <p:spTgt spid="8268"/>
                                        </p:tgtEl>
                                        <p:attrNameLst>
                                          <p:attrName>style.visibility</p:attrName>
                                        </p:attrNameLst>
                                      </p:cBhvr>
                                      <p:to>
                                        <p:strVal val="visible"/>
                                      </p:to>
                                    </p:set>
                                    <p:animEffect transition="in" filter="diamond(in)">
                                      <p:cBhvr>
                                        <p:cTn id="14" dur="2000"/>
                                        <p:tgtEl>
                                          <p:spTgt spid="8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defRPr/>
            </a:pPr>
            <a:r>
              <a:rPr lang="uk-UA" sz="4000" b="1" u="sng" dirty="0" smtClean="0">
                <a:effectLst/>
              </a:rPr>
              <a:t>здійснення права власності означає, що:</a:t>
            </a:r>
            <a:r>
              <a:rPr lang="uk-UA" sz="4000" dirty="0" smtClean="0"/>
              <a:t> </a:t>
            </a:r>
          </a:p>
        </p:txBody>
      </p:sp>
      <p:sp>
        <p:nvSpPr>
          <p:cNvPr id="10243" name="Rectangle 3"/>
          <p:cNvSpPr>
            <a:spLocks noGrp="1" noChangeArrowheads="1"/>
          </p:cNvSpPr>
          <p:nvPr>
            <p:ph idx="1"/>
          </p:nvPr>
        </p:nvSpPr>
        <p:spPr>
          <a:xfrm>
            <a:off x="457200" y="1600200"/>
            <a:ext cx="8435975" cy="5068888"/>
          </a:xfrm>
        </p:spPr>
        <p:txBody>
          <a:bodyPr>
            <a:normAutofit lnSpcReduction="10000"/>
          </a:bodyPr>
          <a:lstStyle/>
          <a:p>
            <a:pPr eaLnBrk="1" hangingPunct="1">
              <a:lnSpc>
                <a:spcPct val="80000"/>
              </a:lnSpc>
              <a:defRPr/>
            </a:pPr>
            <a:r>
              <a:rPr lang="uk-UA" sz="2400" dirty="0" smtClean="0">
                <a:effectLst/>
              </a:rPr>
              <a:t>власник володіє, користується, розпоряджається своїм майном на власний розсуд</a:t>
            </a:r>
            <a:r>
              <a:rPr lang="uk-UA" sz="2400" dirty="0" smtClean="0"/>
              <a:t> </a:t>
            </a:r>
          </a:p>
          <a:p>
            <a:pPr eaLnBrk="1" hangingPunct="1">
              <a:lnSpc>
                <a:spcPct val="80000"/>
              </a:lnSpc>
              <a:defRPr/>
            </a:pPr>
            <a:r>
              <a:rPr lang="uk-UA" sz="2400" dirty="0" smtClean="0">
                <a:effectLst/>
              </a:rPr>
              <a:t>власник має право вчиняти щодо свого майна будь-які дії, які не суперечать закону</a:t>
            </a:r>
            <a:r>
              <a:rPr lang="uk-UA" sz="2400" dirty="0" smtClean="0"/>
              <a:t> </a:t>
            </a:r>
          </a:p>
          <a:p>
            <a:pPr eaLnBrk="1" hangingPunct="1">
              <a:lnSpc>
                <a:spcPct val="80000"/>
              </a:lnSpc>
              <a:defRPr/>
            </a:pPr>
            <a:r>
              <a:rPr lang="uk-UA" sz="2400" dirty="0" smtClean="0">
                <a:effectLst/>
              </a:rPr>
              <a:t>власник зобов'язаний при здійсненні своїх прав та виконанні обов'язків додержуватися моральних засад суспільства</a:t>
            </a:r>
            <a:r>
              <a:rPr lang="uk-UA" sz="2400" dirty="0" smtClean="0"/>
              <a:t> </a:t>
            </a:r>
          </a:p>
          <a:p>
            <a:pPr eaLnBrk="1" hangingPunct="1">
              <a:lnSpc>
                <a:spcPct val="80000"/>
              </a:lnSpc>
              <a:defRPr/>
            </a:pPr>
            <a:r>
              <a:rPr lang="uk-UA" sz="2400" dirty="0" smtClean="0">
                <a:effectLst/>
              </a:rPr>
              <a:t>усім  власникам забезпечуються рівні умови здійснення своїх  прав;  власність зобов'язує</a:t>
            </a:r>
            <a:r>
              <a:rPr lang="uk-UA" sz="2400" dirty="0" smtClean="0"/>
              <a:t> </a:t>
            </a:r>
          </a:p>
          <a:p>
            <a:pPr eaLnBrk="1" hangingPunct="1">
              <a:lnSpc>
                <a:spcPct val="80000"/>
              </a:lnSpc>
              <a:defRPr/>
            </a:pPr>
            <a:r>
              <a:rPr lang="uk-UA" sz="2400" dirty="0" smtClean="0">
                <a:effectLst/>
              </a:rPr>
              <a:t>власник не може використовувати право власності на шкоду правам, свободам та гідності громадян, інтересам суспільства, погіршувати екологічну ситуацію та природні якості землі</a:t>
            </a:r>
          </a:p>
          <a:p>
            <a:pPr eaLnBrk="1" hangingPunct="1">
              <a:lnSpc>
                <a:spcPct val="80000"/>
              </a:lnSpc>
              <a:defRPr/>
            </a:pPr>
            <a:r>
              <a:rPr lang="uk-UA" sz="2400" dirty="0" smtClean="0">
                <a:effectLst/>
              </a:rPr>
              <a:t>держава не втручається у здійснення власником права власності</a:t>
            </a:r>
            <a:r>
              <a:rPr lang="uk-UA" sz="2400" dirty="0" smtClean="0"/>
              <a:t> </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2000" fill="hold"/>
                                        <p:tgtEl>
                                          <p:spTgt spid="10242"/>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10242"/>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10242"/>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10242"/>
                                        </p:tgtEl>
                                        <p:attrNameLst>
                                          <p:attrName>ppt_y</p:attrName>
                                        </p:attrNameLst>
                                      </p:cBhvr>
                                      <p:tavLst>
                                        <p:tav tm="0">
                                          <p:val>
                                            <p:strVal val="#ppt_y"/>
                                          </p:val>
                                        </p:tav>
                                        <p:tav tm="100000">
                                          <p:val>
                                            <p:strVal val="#ppt_y"/>
                                          </p:val>
                                        </p:tav>
                                      </p:tavLst>
                                    </p:anim>
                                  </p:childTnLst>
                                </p:cTn>
                              </p:par>
                            </p:childTnLst>
                          </p:cTn>
                        </p:par>
                        <p:par>
                          <p:cTn id="11" fill="hold">
                            <p:stCondLst>
                              <p:cond delay="2000"/>
                            </p:stCondLst>
                            <p:childTnLst>
                              <p:par>
                                <p:cTn id="12" presetID="17" presetClass="entr" presetSubtype="10" fill="hold" grpId="0" nodeType="after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 calcmode="lin" valueType="num">
                                      <p:cBhvr>
                                        <p:cTn id="14" dur="2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15" dur="2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17" presetClass="entr" presetSubtype="10" fill="hold" grpId="0" nodeType="afterEffect">
                                  <p:stCondLst>
                                    <p:cond delay="0"/>
                                  </p:stCondLst>
                                  <p:childTnLst>
                                    <p:set>
                                      <p:cBhvr>
                                        <p:cTn id="18" dur="1" fill="hold">
                                          <p:stCondLst>
                                            <p:cond delay="0"/>
                                          </p:stCondLst>
                                        </p:cTn>
                                        <p:tgtEl>
                                          <p:spTgt spid="10243">
                                            <p:txEl>
                                              <p:pRg st="1" end="1"/>
                                            </p:txEl>
                                          </p:spTgt>
                                        </p:tgtEl>
                                        <p:attrNameLst>
                                          <p:attrName>style.visibility</p:attrName>
                                        </p:attrNameLst>
                                      </p:cBhvr>
                                      <p:to>
                                        <p:strVal val="visible"/>
                                      </p:to>
                                    </p:set>
                                    <p:anim calcmode="lin" valueType="num">
                                      <p:cBhvr>
                                        <p:cTn id="19" dur="2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20" dur="2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par>
                          <p:cTn id="21" fill="hold">
                            <p:stCondLst>
                              <p:cond delay="6000"/>
                            </p:stCondLst>
                            <p:childTnLst>
                              <p:par>
                                <p:cTn id="22" presetID="17" presetClass="entr" presetSubtype="10" fill="hold" grpId="0" nodeType="afterEffect">
                                  <p:stCondLst>
                                    <p:cond delay="0"/>
                                  </p:stCondLst>
                                  <p:childTnLst>
                                    <p:set>
                                      <p:cBhvr>
                                        <p:cTn id="23" dur="1" fill="hold">
                                          <p:stCondLst>
                                            <p:cond delay="0"/>
                                          </p:stCondLst>
                                        </p:cTn>
                                        <p:tgtEl>
                                          <p:spTgt spid="10243">
                                            <p:txEl>
                                              <p:pRg st="2" end="2"/>
                                            </p:txEl>
                                          </p:spTgt>
                                        </p:tgtEl>
                                        <p:attrNameLst>
                                          <p:attrName>style.visibility</p:attrName>
                                        </p:attrNameLst>
                                      </p:cBhvr>
                                      <p:to>
                                        <p:strVal val="visible"/>
                                      </p:to>
                                    </p:set>
                                    <p:anim calcmode="lin" valueType="num">
                                      <p:cBhvr>
                                        <p:cTn id="24" dur="2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5" dur="2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par>
                          <p:cTn id="26" fill="hold">
                            <p:stCondLst>
                              <p:cond delay="8000"/>
                            </p:stCondLst>
                            <p:childTnLst>
                              <p:par>
                                <p:cTn id="27" presetID="17" presetClass="entr" presetSubtype="10" fill="hold" grpId="0" nodeType="after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p:cTn id="29" dur="2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30" dur="2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par>
                          <p:cTn id="31" fill="hold">
                            <p:stCondLst>
                              <p:cond delay="10000"/>
                            </p:stCondLst>
                            <p:childTnLst>
                              <p:par>
                                <p:cTn id="32" presetID="17" presetClass="entr" presetSubtype="10" fill="hold" grpId="0" nodeType="afterEffect">
                                  <p:stCondLst>
                                    <p:cond delay="0"/>
                                  </p:stCondLst>
                                  <p:childTnLst>
                                    <p:set>
                                      <p:cBhvr>
                                        <p:cTn id="33" dur="1" fill="hold">
                                          <p:stCondLst>
                                            <p:cond delay="0"/>
                                          </p:stCondLst>
                                        </p:cTn>
                                        <p:tgtEl>
                                          <p:spTgt spid="10243">
                                            <p:txEl>
                                              <p:pRg st="4" end="4"/>
                                            </p:txEl>
                                          </p:spTgt>
                                        </p:tgtEl>
                                        <p:attrNameLst>
                                          <p:attrName>style.visibility</p:attrName>
                                        </p:attrNameLst>
                                      </p:cBhvr>
                                      <p:to>
                                        <p:strVal val="visible"/>
                                      </p:to>
                                    </p:set>
                                    <p:anim calcmode="lin" valueType="num">
                                      <p:cBhvr>
                                        <p:cTn id="34" dur="2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5" dur="2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par>
                          <p:cTn id="36" fill="hold">
                            <p:stCondLst>
                              <p:cond delay="12000"/>
                            </p:stCondLst>
                            <p:childTnLst>
                              <p:par>
                                <p:cTn id="37" presetID="17" presetClass="entr" presetSubtype="10" fill="hold" grpId="0" nodeType="afterEffect">
                                  <p:stCondLst>
                                    <p:cond delay="0"/>
                                  </p:stCondLst>
                                  <p:childTnLst>
                                    <p:set>
                                      <p:cBhvr>
                                        <p:cTn id="38" dur="1" fill="hold">
                                          <p:stCondLst>
                                            <p:cond delay="0"/>
                                          </p:stCondLst>
                                        </p:cTn>
                                        <p:tgtEl>
                                          <p:spTgt spid="10243">
                                            <p:txEl>
                                              <p:pRg st="5" end="5"/>
                                            </p:txEl>
                                          </p:spTgt>
                                        </p:tgtEl>
                                        <p:attrNameLst>
                                          <p:attrName>style.visibility</p:attrName>
                                        </p:attrNameLst>
                                      </p:cBhvr>
                                      <p:to>
                                        <p:strVal val="visible"/>
                                      </p:to>
                                    </p:set>
                                    <p:anim calcmode="lin" valueType="num">
                                      <p:cBhvr>
                                        <p:cTn id="39" dur="2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40" dur="2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507288" cy="4378498"/>
          </a:xfrm>
        </p:spPr>
        <p:txBody>
          <a:bodyPr>
            <a:normAutofit fontScale="90000"/>
          </a:bodyPr>
          <a:lstStyle/>
          <a:p>
            <a:pPr algn="l" eaLnBrk="1" hangingPunct="1">
              <a:defRPr/>
            </a:pPr>
            <a:r>
              <a:rPr lang="uk-UA" sz="3600" dirty="0" smtClean="0">
                <a:solidFill>
                  <a:srgbClr val="0070C0"/>
                </a:solidFill>
              </a:rPr>
              <a:t>Спадкування – перехід прав і обов'язків щодо майна від особи, яка померла(спадкодавця) до спадкоємців.</a:t>
            </a:r>
            <a:r>
              <a:rPr lang="uk-UA" sz="3600" dirty="0" smtClean="0"/>
              <a:t/>
            </a:r>
            <a:br>
              <a:rPr lang="uk-UA" sz="3600" dirty="0" smtClean="0"/>
            </a:br>
            <a:r>
              <a:rPr lang="uk-UA" sz="3600" dirty="0" smtClean="0"/>
              <a:t/>
            </a:r>
            <a:br>
              <a:rPr lang="uk-UA" sz="3600" dirty="0" smtClean="0"/>
            </a:br>
            <a:r>
              <a:rPr lang="uk-UA" sz="3600" dirty="0" smtClean="0">
                <a:solidFill>
                  <a:srgbClr val="002060"/>
                </a:solidFill>
              </a:rPr>
              <a:t>Заповіт – письмове розпорядження людини щодо долі свого майна на випадок </a:t>
            </a:r>
            <a:r>
              <a:rPr lang="uk-UA" sz="3600" dirty="0" err="1" smtClean="0">
                <a:solidFill>
                  <a:srgbClr val="002060"/>
                </a:solidFill>
              </a:rPr>
              <a:t>смерті.посвідчене</a:t>
            </a:r>
            <a:r>
              <a:rPr lang="uk-UA" sz="3600" dirty="0" smtClean="0">
                <a:solidFill>
                  <a:srgbClr val="002060"/>
                </a:solidFill>
              </a:rPr>
              <a:t> у встановленому законом порядку.</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amond(in)">
                                      <p:cBhvr>
                                        <p:cTn id="7" dur="20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idx="4294967295"/>
          </p:nvPr>
        </p:nvSpPr>
        <p:spPr>
          <a:xfrm>
            <a:off x="914400" y="188913"/>
            <a:ext cx="8229600" cy="576262"/>
          </a:xfrm>
        </p:spPr>
        <p:txBody>
          <a:bodyPr>
            <a:normAutofit fontScale="90000"/>
          </a:bodyPr>
          <a:lstStyle/>
          <a:p>
            <a:pPr eaLnBrk="1" hangingPunct="1">
              <a:defRPr/>
            </a:pPr>
            <a:r>
              <a:rPr lang="uk-UA" sz="4000" dirty="0" smtClean="0"/>
              <a:t>Право власності</a:t>
            </a:r>
          </a:p>
        </p:txBody>
      </p:sp>
      <p:graphicFrame>
        <p:nvGraphicFramePr>
          <p:cNvPr id="13405" name="Group 93"/>
          <p:cNvGraphicFramePr>
            <a:graphicFrameLocks noGrp="1"/>
          </p:cNvGraphicFramePr>
          <p:nvPr>
            <p:ph idx="4294967295"/>
          </p:nvPr>
        </p:nvGraphicFramePr>
        <p:xfrm>
          <a:off x="708025" y="857250"/>
          <a:ext cx="8435975" cy="6158802"/>
        </p:xfrm>
        <a:graphic>
          <a:graphicData uri="http://schemas.openxmlformats.org/drawingml/2006/table">
            <a:tbl>
              <a:tblPr>
                <a:tableStyleId>{35758FB7-9AC5-4552-8A53-C91805E547FA}</a:tableStyleId>
              </a:tblPr>
              <a:tblGrid>
                <a:gridCol w="2811463">
                  <a:extLst>
                    <a:ext uri="{9D8B030D-6E8A-4147-A177-3AD203B41FA5}">
                      <a16:colId xmlns:a16="http://schemas.microsoft.com/office/drawing/2014/main" val="20000"/>
                    </a:ext>
                  </a:extLst>
                </a:gridCol>
                <a:gridCol w="2813050">
                  <a:extLst>
                    <a:ext uri="{9D8B030D-6E8A-4147-A177-3AD203B41FA5}">
                      <a16:colId xmlns:a16="http://schemas.microsoft.com/office/drawing/2014/main" val="20001"/>
                    </a:ext>
                  </a:extLst>
                </a:gridCol>
                <a:gridCol w="2811462">
                  <a:extLst>
                    <a:ext uri="{9D8B030D-6E8A-4147-A177-3AD203B41FA5}">
                      <a16:colId xmlns:a16="http://schemas.microsoft.com/office/drawing/2014/main" val="20002"/>
                    </a:ext>
                  </a:extLst>
                </a:gridCol>
              </a:tblGrid>
              <a:tr h="3635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dirty="0" smtClean="0">
                          <a:ln>
                            <a:noFill/>
                          </a:ln>
                          <a:effectLst/>
                        </a:rPr>
                        <a:t>форми</a:t>
                      </a:r>
                      <a:r>
                        <a:rPr kumimoji="0" lang="uk-UA" sz="1600" u="none" strike="noStrike" cap="none" normalizeH="0" baseline="0" dirty="0" smtClean="0">
                          <a:ln>
                            <a:noFill/>
                          </a:ln>
                          <a:effectLst>
                            <a:outerShdw blurRad="38100" dist="38100" dir="2700000" algn="tl">
                              <a:srgbClr val="000000"/>
                            </a:outerShdw>
                          </a:effectLst>
                        </a:rPr>
                        <a:t> </a:t>
                      </a:r>
                      <a:endParaRPr kumimoji="0" lang="uk-UA" sz="16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smtClean="0">
                          <a:ln>
                            <a:noFill/>
                          </a:ln>
                          <a:effectLst/>
                        </a:rPr>
                        <a:t>суб'єкти</a:t>
                      </a:r>
                      <a:r>
                        <a:rPr kumimoji="0" lang="uk-UA" sz="1600" u="none" strike="noStrike" cap="none" normalizeH="0" baseline="0" smtClean="0">
                          <a:ln>
                            <a:noFill/>
                          </a:ln>
                          <a:effectLst>
                            <a:outerShdw blurRad="38100" dist="38100" dir="2700000" algn="tl">
                              <a:srgbClr val="000000"/>
                            </a:outerShdw>
                          </a:effectLst>
                        </a:rPr>
                        <a:t> </a:t>
                      </a:r>
                      <a:endParaRPr kumimoji="0" lang="uk-U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600" u="none" strike="noStrike" cap="none" normalizeH="0" baseline="0" smtClean="0">
                          <a:ln>
                            <a:noFill/>
                          </a:ln>
                          <a:effectLst/>
                        </a:rPr>
                        <a:t>об'єкти</a:t>
                      </a:r>
                      <a:r>
                        <a:rPr kumimoji="0" lang="uk-UA" sz="1600" u="none" strike="noStrike" cap="none" normalizeH="0" baseline="0" smtClean="0">
                          <a:ln>
                            <a:noFill/>
                          </a:ln>
                          <a:effectLst>
                            <a:outerShdw blurRad="38100" dist="38100" dir="2700000" algn="tl">
                              <a:srgbClr val="000000"/>
                            </a:outerShdw>
                          </a:effectLst>
                        </a:rPr>
                        <a:t> </a:t>
                      </a:r>
                      <a:endParaRPr kumimoji="0" lang="uk-UA" sz="1600" b="1"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0"/>
                  </a:ext>
                </a:extLst>
              </a:tr>
              <a:tr h="1912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право</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власності</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Українського</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народу</a:t>
                      </a:r>
                      <a:r>
                        <a:rPr kumimoji="0" lang="uk-UA" sz="1400" u="none" strike="noStrike" cap="none" normalizeH="0" baseline="0" dirty="0" smtClean="0">
                          <a:ln>
                            <a:noFill/>
                          </a:ln>
                          <a:effectLst>
                            <a:outerShdw blurRad="38100" dist="38100" dir="2700000" algn="tl">
                              <a:srgbClr val="000000"/>
                            </a:outerShdw>
                          </a:effectLst>
                        </a:rPr>
                        <a:t> </a:t>
                      </a:r>
                      <a:endParaRPr kumimoji="0" lang="uk-UA"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від імені Українського народу права   власника  здійснюють:</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1)  органи державної влади та</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2)  органи місцевого самоврядування   в  межах,  встановлених Конституцією України</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земля, її надра, атмосферне повітря, водні та інші природні ресурси, які знаходяться в межах території України, природні ресурси її континентального шельфу, виключної (морської) економічної зони</a:t>
                      </a:r>
                      <a:endPar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1"/>
                  </a:ext>
                </a:extLst>
              </a:tr>
              <a:tr h="9493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право приватної власності</a:t>
                      </a:r>
                      <a:r>
                        <a:rPr kumimoji="0" lang="uk-UA" sz="2800" u="none" strike="noStrike" cap="none" normalizeH="0" baseline="0" smtClean="0">
                          <a:ln>
                            <a:noFill/>
                          </a:ln>
                          <a:effectLst>
                            <a:outerShdw blurRad="38100" dist="38100" dir="2700000" algn="tl">
                              <a:srgbClr val="000000"/>
                            </a:outerShdw>
                          </a:effectLst>
                        </a:rPr>
                        <a:t> </a:t>
                      </a:r>
                      <a:endPar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суб'єктами права приватної</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власності є: 1) фізичні та</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2) юридичні особи</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будь-яке майно, склад, кількість та вартість якого не є обмеженими (крім обмеження розміру земельної ділянки)</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2"/>
                  </a:ext>
                </a:extLst>
              </a:tr>
              <a:tr h="1162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право державної власності</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від імені та в інтересах держави Україна право власності здійснюють відповідно: 1) органи державної влади</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майно, у тому числі грошові кошти, яке належить державі Україна</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3"/>
                  </a:ext>
                </a:extLst>
              </a:tr>
              <a:tr h="13779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право</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комунальної</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власності</a:t>
                      </a:r>
                      <a:endPar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управління майном, що є у комунальній власності, здійснюють безпосередньо: 1) територіальна громада та утворені нею 2) органи місцевого самоврядування</a:t>
                      </a:r>
                      <a:r>
                        <a:rPr kumimoji="0" lang="uk-UA" sz="1400" u="none" strike="noStrike" cap="none" normalizeH="0" baseline="0" dirty="0" smtClean="0">
                          <a:ln>
                            <a:noFill/>
                          </a:ln>
                          <a:effectLst>
                            <a:outerShdw blurRad="38100" dist="38100" dir="2700000" algn="tl">
                              <a:srgbClr val="000000"/>
                            </a:outerShdw>
                          </a:effectLst>
                        </a:rPr>
                        <a:t> </a:t>
                      </a:r>
                      <a:endParaRPr kumimoji="0" lang="uk-UA"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майно, у тому числі грошові кошти, яке належить територіальній громаді</a:t>
                      </a:r>
                      <a:endParaRPr kumimoji="0" lang="uk-UA"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4"/>
                  </a:ext>
                </a:extLst>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p:cTn id="7" dur="500" fill="hold"/>
                                        <p:tgtEl>
                                          <p:spTgt spid="1331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331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331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3316"/>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6" presetClass="entr" presetSubtype="16" fill="hold" nodeType="afterEffect">
                                  <p:stCondLst>
                                    <p:cond delay="0"/>
                                  </p:stCondLst>
                                  <p:childTnLst>
                                    <p:set>
                                      <p:cBhvr>
                                        <p:cTn id="13" dur="1" fill="hold">
                                          <p:stCondLst>
                                            <p:cond delay="0"/>
                                          </p:stCondLst>
                                        </p:cTn>
                                        <p:tgtEl>
                                          <p:spTgt spid="13405"/>
                                        </p:tgtEl>
                                        <p:attrNameLst>
                                          <p:attrName>style.visibility</p:attrName>
                                        </p:attrNameLst>
                                      </p:cBhvr>
                                      <p:to>
                                        <p:strVal val="visible"/>
                                      </p:to>
                                    </p:set>
                                    <p:animEffect transition="in" filter="circle(in)">
                                      <p:cBhvr>
                                        <p:cTn id="14" dur="2000"/>
                                        <p:tgtEl>
                                          <p:spTgt spid="134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pPr eaLnBrk="1" hangingPunct="1">
              <a:defRPr/>
            </a:pPr>
            <a:r>
              <a:rPr lang="uk-UA" sz="3600" b="1" dirty="0" smtClean="0">
                <a:effectLst/>
              </a:rPr>
              <a:t>ПРАВО</a:t>
            </a:r>
            <a:r>
              <a:rPr lang="uk-UA" sz="3600" dirty="0" smtClean="0">
                <a:effectLst/>
              </a:rPr>
              <a:t/>
            </a:r>
            <a:br>
              <a:rPr lang="uk-UA" sz="3600" dirty="0" smtClean="0">
                <a:effectLst/>
              </a:rPr>
            </a:br>
            <a:r>
              <a:rPr lang="uk-UA" sz="3600" b="1" dirty="0" smtClean="0">
                <a:effectLst/>
              </a:rPr>
              <a:t>ІНТЕЛЕКТУАЛЬНОЇ ВЛАСНОСТІ</a:t>
            </a:r>
            <a:r>
              <a:rPr lang="uk-UA" sz="3600" dirty="0" smtClean="0"/>
              <a:t> </a:t>
            </a:r>
          </a:p>
        </p:txBody>
      </p:sp>
      <p:sp>
        <p:nvSpPr>
          <p:cNvPr id="15363" name="Rectangle 3"/>
          <p:cNvSpPr>
            <a:spLocks noGrp="1" noChangeArrowheads="1"/>
          </p:cNvSpPr>
          <p:nvPr>
            <p:ph idx="1"/>
          </p:nvPr>
        </p:nvSpPr>
        <p:spPr>
          <a:xfrm>
            <a:off x="457200" y="2349500"/>
            <a:ext cx="8229600" cy="3311525"/>
          </a:xfrm>
        </p:spPr>
        <p:txBody>
          <a:bodyPr/>
          <a:lstStyle/>
          <a:p>
            <a:pPr eaLnBrk="1" hangingPunct="1">
              <a:defRPr/>
            </a:pPr>
            <a:r>
              <a:rPr lang="uk-UA" dirty="0" smtClean="0">
                <a:effectLst/>
              </a:rPr>
              <a:t>- це право особи на результат інтелектуальної, творчої діяльності або на інший об'єкт права інтелектуальної власності, визначений Цивільним кодексом України та іншими законами</a:t>
            </a:r>
            <a:r>
              <a:rPr lang="uk-UA" dirty="0" smtClean="0"/>
              <a:t> </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checkerboard(across)">
                                      <p:cBhvr>
                                        <p:cTn id="7" dur="2000"/>
                                        <p:tgtEl>
                                          <p:spTgt spid="15362"/>
                                        </p:tgtEl>
                                      </p:cBhvr>
                                    </p:animEffect>
                                  </p:childTnLst>
                                </p:cTn>
                              </p:par>
                            </p:childTnLst>
                          </p:cTn>
                        </p:par>
                        <p:par>
                          <p:cTn id="8" fill="hold">
                            <p:stCondLst>
                              <p:cond delay="2000"/>
                            </p:stCondLst>
                            <p:childTnLst>
                              <p:par>
                                <p:cTn id="9" presetID="39" presetClass="entr" presetSubtype="0" accel="100000" fill="hold" grpId="0" nodeType="afterEffect">
                                  <p:stCondLst>
                                    <p:cond delay="0"/>
                                  </p:stCondLst>
                                  <p:childTnLst>
                                    <p:set>
                                      <p:cBhvr>
                                        <p:cTn id="10" dur="1" fill="hold">
                                          <p:stCondLst>
                                            <p:cond delay="0"/>
                                          </p:stCondLst>
                                        </p:cTn>
                                        <p:tgtEl>
                                          <p:spTgt spid="15363">
                                            <p:txEl>
                                              <p:pRg st="0" end="0"/>
                                            </p:txEl>
                                          </p:spTgt>
                                        </p:tgtEl>
                                        <p:attrNameLst>
                                          <p:attrName>style.visibility</p:attrName>
                                        </p:attrNameLst>
                                      </p:cBhvr>
                                      <p:to>
                                        <p:strVal val="visible"/>
                                      </p:to>
                                    </p:set>
                                    <p:anim calcmode="lin" valueType="num">
                                      <p:cBhvr>
                                        <p:cTn id="11" dur="2000" fill="hold"/>
                                        <p:tgtEl>
                                          <p:spTgt spid="1536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2" dur="2000" fill="hold"/>
                                        <p:tgtEl>
                                          <p:spTgt spid="1536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3" dur="2000" fill="hold"/>
                                        <p:tgtEl>
                                          <p:spTgt spid="1536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4" dur="20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style>
          <a:lnRef idx="1">
            <a:schemeClr val="accent4"/>
          </a:lnRef>
          <a:fillRef idx="3">
            <a:schemeClr val="accent4"/>
          </a:fillRef>
          <a:effectRef idx="2">
            <a:schemeClr val="accent4"/>
          </a:effectRef>
          <a:fontRef idx="minor">
            <a:schemeClr val="lt1"/>
          </a:fontRef>
        </p:style>
        <p:txBody>
          <a:bodyPr>
            <a:normAutofit fontScale="90000"/>
          </a:bodyPr>
          <a:lstStyle/>
          <a:p>
            <a:pPr eaLnBrk="1" hangingPunct="1">
              <a:defRPr/>
            </a:pPr>
            <a:r>
              <a:rPr lang="uk-UA" sz="4000" b="1" dirty="0" smtClean="0">
                <a:effectLst/>
              </a:rPr>
              <a:t>право Інтелектуальної власності становлять:</a:t>
            </a:r>
            <a:r>
              <a:rPr lang="uk-UA" sz="4000" dirty="0" smtClean="0"/>
              <a:t> </a:t>
            </a:r>
          </a:p>
        </p:txBody>
      </p:sp>
      <p:graphicFrame>
        <p:nvGraphicFramePr>
          <p:cNvPr id="16469" name="Group 85"/>
          <p:cNvGraphicFramePr>
            <a:graphicFrameLocks noGrp="1"/>
          </p:cNvGraphicFramePr>
          <p:nvPr>
            <p:ph idx="1"/>
          </p:nvPr>
        </p:nvGraphicFramePr>
        <p:xfrm>
          <a:off x="467544" y="1484784"/>
          <a:ext cx="8229600" cy="4858322"/>
        </p:xfrm>
        <a:graphic>
          <a:graphicData uri="http://schemas.openxmlformats.org/drawingml/2006/table">
            <a:tbl>
              <a:tblPr>
                <a:tableStyleId>{775DCB02-9BB8-47FD-8907-85C794F793BA}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048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800" u="none" strike="noStrike" cap="none" normalizeH="0" baseline="0" dirty="0" smtClean="0">
                          <a:ln>
                            <a:noFill/>
                          </a:ln>
                          <a:effectLst/>
                        </a:rPr>
                        <a:t>особисті немайнові права інтелектуальної власності</a:t>
                      </a:r>
                      <a:r>
                        <a:rPr kumimoji="0" lang="uk-UA" sz="1600" u="none" strike="noStrike" cap="none" normalizeH="0" baseline="0" dirty="0" smtClean="0">
                          <a:ln>
                            <a:noFill/>
                          </a:ln>
                          <a:effectLst>
                            <a:outerShdw blurRad="38100" dist="38100" dir="2700000" algn="tl">
                              <a:srgbClr val="000000"/>
                            </a:outerShdw>
                          </a:effectLst>
                        </a:rPr>
                        <a:t> </a:t>
                      </a:r>
                      <a:endParaRPr kumimoji="0" lang="uk-UA" sz="16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800" u="none" strike="noStrike" cap="none" normalizeH="0" baseline="0" smtClean="0">
                          <a:ln>
                            <a:noFill/>
                          </a:ln>
                          <a:effectLst/>
                        </a:rPr>
                        <a:t>майнові права інтелектуальної власності</a:t>
                      </a:r>
                      <a:endParaRPr kumimoji="0" lang="uk-UA" sz="1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0"/>
                  </a:ext>
                </a:extLst>
              </a:tr>
              <a:tr h="396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право на визнання людини творцем (автором, виконавцем, винахідником тощо) об'єкта права інтелектуальної власності</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право на використання об'єкта права інтелектуальної власності</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1"/>
                  </a:ext>
                </a:extLst>
              </a:tr>
              <a:tr h="460375">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право перешкоджати будь — якому посяганню на право інтелектуальної власності, здатному завдати шкоди честі чи репутації творця об'єкта права інтелектуальної власності</a:t>
                      </a:r>
                      <a:endParaRPr kumimoji="0" lang="uk-UA"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виключне право дозволяти використання об'єкта права інтелектуальної власності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2"/>
                  </a:ext>
                </a:extLst>
              </a:tr>
              <a:tr h="360363">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виключне право перешкоджати неправомірному використанню об'єкта права інтелектуальної власності, в тому числі забороняти таке використання</a:t>
                      </a:r>
                      <a:endParaRPr kumimoji="0" lang="uk-UA" sz="2800" u="none" strike="noStrike" cap="none" normalizeH="0" baseline="0" smtClean="0">
                        <a:ln>
                          <a:noFill/>
                        </a:ln>
                        <a:effectLst>
                          <a:outerShdw blurRad="38100" dist="38100" dir="2700000" algn="tl">
                            <a:srgbClr val="000000"/>
                          </a:outerShdw>
                        </a:effectLst>
                      </a:endParaRP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3"/>
                  </a:ext>
                </a:extLst>
              </a:tr>
              <a:tr h="5794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інші особисті немайнові права інтелектуальної власності, встановлені законом</a:t>
                      </a:r>
                      <a:endParaRPr kumimoji="0" lang="uk-UA"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інші майнові права інтелектуальної власності, встановлені законом</a:t>
                      </a:r>
                      <a:r>
                        <a:rPr kumimoji="0" lang="uk-UA" sz="1400" u="none" strike="noStrike" cap="none" normalizeH="0" baseline="0" smtClean="0">
                          <a:ln>
                            <a:noFill/>
                          </a:ln>
                          <a:effectLst>
                            <a:outerShdw blurRad="38100" dist="38100" dir="2700000" algn="tl">
                              <a:srgbClr val="000000"/>
                            </a:outerShdw>
                          </a:effectLst>
                        </a:rPr>
                        <a:t> </a:t>
                      </a:r>
                      <a:endParaRPr kumimoji="0" lang="uk-UA"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4"/>
                  </a:ext>
                </a:extLst>
              </a:tr>
              <a:tr h="5667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smtClean="0">
                          <a:ln>
                            <a:noFill/>
                          </a:ln>
                          <a:effectLst/>
                        </a:rPr>
                        <a:t>є чинними безстроково, якщо інше не встановлено законом</a:t>
                      </a:r>
                      <a:endParaRPr kumimoji="0" lang="uk-UA" sz="2800" b="1" i="1"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uk-UA" sz="1400" u="none" strike="noStrike" cap="none" normalizeH="0" baseline="0" dirty="0" smtClean="0">
                          <a:ln>
                            <a:noFill/>
                          </a:ln>
                          <a:effectLst/>
                        </a:rPr>
                        <a:t>є чинними протягом строків, встановлених ЦК  України,  іншим  законом чи договором</a:t>
                      </a:r>
                      <a:r>
                        <a:rPr kumimoji="0" lang="uk-UA" sz="1400" u="none" strike="noStrike" cap="none" normalizeH="0" baseline="0" dirty="0" smtClean="0">
                          <a:ln>
                            <a:noFill/>
                          </a:ln>
                          <a:effectLst>
                            <a:outerShdw blurRad="38100" dist="38100" dir="2700000" algn="tl">
                              <a:srgbClr val="000000"/>
                            </a:outerShdw>
                          </a:effectLst>
                        </a:rPr>
                        <a:t> </a:t>
                      </a:r>
                      <a:endParaRPr kumimoji="0" lang="uk-UA"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61</TotalTime>
  <Words>756</Words>
  <Application>Microsoft Office PowerPoint</Application>
  <PresentationFormat>Экран (4:3)</PresentationFormat>
  <Paragraphs>76</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Century Gothic</vt:lpstr>
      <vt:lpstr>Impact</vt:lpstr>
      <vt:lpstr>Tahoma</vt:lpstr>
      <vt:lpstr>Wingdings</vt:lpstr>
      <vt:lpstr>Wingdings 3</vt:lpstr>
      <vt:lpstr>Легкий дым</vt:lpstr>
      <vt:lpstr>Презентация PowerPoint</vt:lpstr>
      <vt:lpstr>ПИТАННЯ,  ЩО  РОЗГЛЯДАЮТЬСЯ</vt:lpstr>
      <vt:lpstr>Право власності :</vt:lpstr>
      <vt:lpstr>Зміст права власності полягає у тому, що власникові належать права володіння, користування та розпорядження своїм майном</vt:lpstr>
      <vt:lpstr>здійснення права власності означає, що: </vt:lpstr>
      <vt:lpstr>Спадкування – перехід прав і обов'язків щодо майна від особи, яка померла(спадкодавця) до спадкоємців.  Заповіт – письмове розпорядження людини щодо долі свого майна на випадок смерті.посвідчене у встановленому законом порядку.</vt:lpstr>
      <vt:lpstr>Право власності</vt:lpstr>
      <vt:lpstr>ПРАВО ІНТЕЛЕКТУАЛЬНОЇ ВЛАСНОСТІ </vt:lpstr>
      <vt:lpstr>право Інтелектуальної власності становлять: </vt:lpstr>
      <vt:lpstr>право Інтелектуальної власності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Usert</dc:creator>
  <cp:lastModifiedBy>_AB_</cp:lastModifiedBy>
  <cp:revision>14</cp:revision>
  <dcterms:created xsi:type="dcterms:W3CDTF">2013-03-04T18:24:53Z</dcterms:created>
  <dcterms:modified xsi:type="dcterms:W3CDTF">2022-08-31T09:05:20Z</dcterms:modified>
</cp:coreProperties>
</file>