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660" r:id="rId14"/>
  </p:sldMasterIdLst>
  <p:sldIdLst>
    <p:sldId id="256" r:id="rId16"/>
    <p:sldId id="267" r:id="rId17"/>
    <p:sldId id="258" r:id="rId18"/>
    <p:sldId id="257" r:id="rId19"/>
    <p:sldId id="259" r:id="rId20"/>
    <p:sldId id="260" r:id="rId21"/>
    <p:sldId id="270" r:id="rId22"/>
    <p:sldId id="261" r:id="rId23"/>
    <p:sldId id="268" r:id="rId24"/>
    <p:sldId id="262" r:id="rId25"/>
    <p:sldId id="269" r:id="rId26"/>
    <p:sldId id="263" r:id="rId27"/>
    <p:sldId id="264" r:id="rId28"/>
    <p:sldId id="266" r:id="rId2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DF6334-840F-D2E9-D691-DCF48FB6850A}" v="24" dt="2022-01-20T14:06:52.673"/>
    <p1510:client id="{78BFDB12-42DB-48C5-84BC-62A3F22504DF}" v="221" dt="2022-01-19T19:32:20.609"/>
    <p1510:client id="{BDD68B9F-5C0A-BC6B-635C-14E7A49EBA9C}" v="40" dt="2022-01-30T20:27:51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4975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
<Relationships xmlns="http://schemas.openxmlformats.org/package/2006/relationships"><Relationship Id="rId1" Type="http://schemas.microsoft.com/office/2015/10/relationships/revisionInfo" Target="revisionInfo.xml"></Relationship><Relationship Id="rId2" Type="http://schemas.openxmlformats.org/officeDocument/2006/relationships/tableStyles" Target="tableStyles.xml"></Relationship><Relationship Id="rId14" Type="http://schemas.openxmlformats.org/officeDocument/2006/relationships/slideMaster" Target="slideMasters/slideMaster1.xml"></Relationship><Relationship Id="rId15" Type="http://schemas.openxmlformats.org/officeDocument/2006/relationships/theme" Target="theme/theme1.xml"></Relationship><Relationship Id="rId16" Type="http://schemas.openxmlformats.org/officeDocument/2006/relationships/slide" Target="slides/slide1.xml"></Relationship><Relationship Id="rId17" Type="http://schemas.openxmlformats.org/officeDocument/2006/relationships/slide" Target="slides/slide2.xml"></Relationship><Relationship Id="rId18" Type="http://schemas.openxmlformats.org/officeDocument/2006/relationships/slide" Target="slides/slide3.xml"></Relationship><Relationship Id="rId19" Type="http://schemas.openxmlformats.org/officeDocument/2006/relationships/slide" Target="slides/slide4.xml"></Relationship><Relationship Id="rId20" Type="http://schemas.openxmlformats.org/officeDocument/2006/relationships/slide" Target="slides/slide5.xml"></Relationship><Relationship Id="rId21" Type="http://schemas.openxmlformats.org/officeDocument/2006/relationships/slide" Target="slides/slide6.xml"></Relationship><Relationship Id="rId22" Type="http://schemas.openxmlformats.org/officeDocument/2006/relationships/slide" Target="slides/slide7.xml"></Relationship><Relationship Id="rId23" Type="http://schemas.openxmlformats.org/officeDocument/2006/relationships/slide" Target="slides/slide8.xml"></Relationship><Relationship Id="rId24" Type="http://schemas.openxmlformats.org/officeDocument/2006/relationships/slide" Target="slides/slide9.xml"></Relationship><Relationship Id="rId25" Type="http://schemas.openxmlformats.org/officeDocument/2006/relationships/slide" Target="slides/slide10.xml"></Relationship><Relationship Id="rId26" Type="http://schemas.openxmlformats.org/officeDocument/2006/relationships/slide" Target="slides/slide11.xml"></Relationship><Relationship Id="rId27" Type="http://schemas.openxmlformats.org/officeDocument/2006/relationships/slide" Target="slides/slide12.xml"></Relationship><Relationship Id="rId28" Type="http://schemas.openxmlformats.org/officeDocument/2006/relationships/slide" Target="slides/slide13.xml"></Relationship><Relationship Id="rId29" Type="http://schemas.openxmlformats.org/officeDocument/2006/relationships/slide" Target="slides/slide14.xml"></Relationship><Relationship Id="rId30" Type="http://schemas.openxmlformats.org/officeDocument/2006/relationships/viewProps" Target="viewProps.xml"></Relationship><Relationship Id="rId31" Type="http://schemas.openxmlformats.org/officeDocument/2006/relationships/presProps" Target="presProps.xml"></Relationship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0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8874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6257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703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179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308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588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177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360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052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730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protosavitsk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7.xml"></Relationship><Relationship Id="rId2" Type="http://schemas.openxmlformats.org/officeDocument/2006/relationships/image" Target="../media/fImage1481121596500.jpeg"></Relationship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13811116841.jpeg"></Relationship></Relationships>
</file>

<file path=ppt/slides/_rels/slide8.xml.rels><?xml version="1.0" encoding="UTF-8"?>
<Relationships xmlns="http://schemas.openxmlformats.org/package/2006/relationships"><Relationship Id="rId3" Type="http://schemas.openxmlformats.org/officeDocument/2006/relationships/image" Target="../media/image7.jpeg"></Relationship><Relationship Id="rId2" Type="http://schemas.openxmlformats.org/officeDocument/2006/relationships/image" Target="../media/image6.jpeg"></Relationship><Relationship Id="rId4" Type="http://schemas.openxmlformats.org/officeDocument/2006/relationships/image" Target="../media/fImage307551018467.png"></Relationship><Relationship Id="rId5" Type="http://schemas.openxmlformats.org/officeDocument/2006/relationships/slideLayout" Target="../slideLayouts/slideLayout2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357471566334.jpeg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42248" y="1481328"/>
            <a:ext cx="2926080" cy="2468880"/>
          </a:xfrm>
        </p:spPr>
        <p:txBody>
          <a:bodyPr>
            <a:normAutofit/>
          </a:bodyPr>
          <a:lstStyle/>
          <a:p>
            <a:pPr algn="l"/>
            <a:r>
              <a:rPr lang="uk-UA" sz="3700" b="1" dirty="0">
                <a:ea typeface="+mj-lt"/>
                <a:cs typeface="+mj-lt"/>
              </a:rPr>
              <a:t>Застосування права</a:t>
            </a:r>
            <a:r>
              <a:rPr lang="uk-UA" sz="3700" dirty="0">
                <a:ea typeface="+mj-lt"/>
                <a:cs typeface="+mj-lt"/>
              </a:rPr>
              <a:t> </a:t>
            </a:r>
            <a:endParaRPr lang="uk-UA" sz="37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8318373" y="5018818"/>
            <a:ext cx="3354705" cy="13075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10000"/>
              </a:lnSpc>
            </a:pPr>
            <a:r>
              <a:rPr lang="uk-UA" sz="2000">
                <a:ea typeface="+mn-lt"/>
                <a:cs typeface="+mn-lt"/>
              </a:rPr>
              <a:t>Лектор: Протосавіцька  Л. С.</a:t>
            </a:r>
          </a:p>
          <a:p>
            <a:pPr algn="l">
              <a:lnSpc>
                <a:spcPct val="110000"/>
              </a:lnSpc>
            </a:pPr>
            <a:r>
              <a:rPr lang="uk-UA" sz="2000">
                <a:ea typeface="+mn-lt"/>
                <a:cs typeface="+mn-lt"/>
              </a:rPr>
              <a:t>E-mail: </a:t>
            </a:r>
            <a:r>
              <a:rPr lang="uk-UA" sz="2000">
                <a:ea typeface="+mn-lt"/>
                <a:cs typeface="+mn-lt"/>
                <a:hlinkClick r:id="rId2"/>
              </a:rPr>
              <a:t>protosavitska@gmail.com</a:t>
            </a:r>
            <a:r>
              <a:rPr lang="uk-UA" sz="2000">
                <a:ea typeface="+mn-lt"/>
                <a:cs typeface="+mn-lt"/>
              </a:rPr>
              <a:t> </a:t>
            </a:r>
            <a:endParaRPr lang="uk-UA"/>
          </a:p>
        </p:txBody>
      </p:sp>
      <p:sp>
        <p:nvSpPr>
          <p:cNvPr id="31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4" name="Рисунок 4" descr="Зображення, що містить текст, у приміщенні, ліжко&#10;&#10;Опис створено автоматично">
            <a:extLst>
              <a:ext uri="{FF2B5EF4-FFF2-40B4-BE49-F238E27FC236}">
                <a16:creationId xmlns:a16="http://schemas.microsoft.com/office/drawing/2014/main" id="{C2531745-D925-45E5-B687-795961965D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81" r="9910" b="1"/>
          <a:stretch/>
        </p:blipFill>
        <p:spPr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3209A-B238-4AE1-8C35-A47366FC4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294" y="400844"/>
            <a:ext cx="10515600" cy="396877"/>
          </a:xfrm>
        </p:spPr>
        <p:txBody>
          <a:bodyPr>
            <a:normAutofit fontScale="90000"/>
          </a:bodyPr>
          <a:lstStyle/>
          <a:p>
            <a:r>
              <a:rPr lang="uk-UA" b="1" dirty="0">
                <a:ea typeface="+mj-lt"/>
                <a:cs typeface="+mj-lt"/>
              </a:rPr>
              <a:t>Петиція 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6813EB3-8758-4575-8A13-29BAF37B6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2762" y="361156"/>
            <a:ext cx="7550944" cy="6723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uk-UA" sz="1600" dirty="0">
                <a:ea typeface="+mn-lt"/>
                <a:cs typeface="+mn-lt"/>
              </a:rPr>
              <a:t>індивідуальна або колективна вимога, звернення, пропозиція, скарга, прохання, клопотання, яка подається у органи державної влади у письмовій формі. </a:t>
            </a:r>
            <a:endParaRPr lang="uk-UA" sz="160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39476F-203C-47DA-A381-48E29A28913C}"/>
              </a:ext>
            </a:extLst>
          </p:cNvPr>
          <p:cNvSpPr txBox="1"/>
          <p:nvPr/>
        </p:nvSpPr>
        <p:spPr>
          <a:xfrm>
            <a:off x="378034" y="1312380"/>
            <a:ext cx="10637042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 err="1">
                <a:latin typeface="Tw Cen MT"/>
              </a:rPr>
              <a:t>до</a:t>
            </a:r>
            <a:r>
              <a:rPr lang="en-US" sz="1200" dirty="0">
                <a:latin typeface="Tw Cen MT"/>
              </a:rPr>
              <a:t>: </a:t>
            </a:r>
            <a:endParaRPr lang="uk-UA"/>
          </a:p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 err="1">
                <a:latin typeface="Tw Cen MT"/>
              </a:rPr>
              <a:t>Місто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Краків</a:t>
            </a:r>
            <a:r>
              <a:rPr lang="en-US" sz="1200" dirty="0">
                <a:latin typeface="Tw Cen MT"/>
              </a:rPr>
              <a:t> </a:t>
            </a:r>
          </a:p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 err="1">
                <a:latin typeface="Tw Cen MT"/>
              </a:rPr>
              <a:t>Мер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міста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Кракова</a:t>
            </a:r>
            <a:r>
              <a:rPr lang="en-US" sz="1200" dirty="0">
                <a:latin typeface="Tw Cen MT"/>
              </a:rPr>
              <a:t> - Jacek Majchrowski </a:t>
            </a:r>
          </a:p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Pl. </a:t>
            </a:r>
            <a:r>
              <a:rPr lang="en-US" sz="1200" dirty="0" err="1">
                <a:latin typeface="Tw Cen MT"/>
              </a:rPr>
              <a:t>Wszystkich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Świętych</a:t>
            </a:r>
            <a:r>
              <a:rPr lang="en-US" sz="1200" dirty="0">
                <a:latin typeface="Tw Cen MT"/>
              </a:rPr>
              <a:t> 3/4</a:t>
            </a:r>
          </a:p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31-004 Kraków </a:t>
            </a:r>
          </a:p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(012) 616-1200 </a:t>
            </a:r>
          </a:p>
          <a:p>
            <a:pPr algn="r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prezydent@um.krakow.pl </a:t>
            </a:r>
            <a:endParaRPr lang="en-US" sz="1200" dirty="0">
              <a:latin typeface="Tw Cen MT"/>
              <a:cs typeface="Arial"/>
            </a:endParaRPr>
          </a:p>
          <a:p>
            <a:pPr algn="just"/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Skatepark є </a:t>
            </a:r>
            <a:r>
              <a:rPr lang="en-US" sz="1200" dirty="0" err="1">
                <a:latin typeface="Tw Cen MT"/>
              </a:rPr>
              <a:t>місцем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активного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відпочинку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молоді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сьогодні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Все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більше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число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людей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які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активно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займатися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екстремальними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видами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спорту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жаль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потреба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місці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де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безпечно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їздити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таких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як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скейтбординг</a:t>
            </a:r>
            <a:r>
              <a:rPr lang="en-US" sz="1200" dirty="0">
                <a:latin typeface="Tw Cen MT"/>
              </a:rPr>
              <a:t>, BMX і </a:t>
            </a:r>
            <a:r>
              <a:rPr lang="en-US" sz="1200" dirty="0" err="1">
                <a:latin typeface="Tw Cen MT"/>
              </a:rPr>
              <a:t>роликах</a:t>
            </a:r>
            <a:r>
              <a:rPr lang="en-US" sz="1200" dirty="0">
                <a:latin typeface="Tw Cen MT"/>
              </a:rPr>
              <a:t>. У </a:t>
            </a:r>
            <a:r>
              <a:rPr lang="en-US" sz="1200" dirty="0" err="1">
                <a:latin typeface="Tw Cen MT"/>
              </a:rPr>
              <a:t>Кракові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вже</a:t>
            </a:r>
            <a:r>
              <a:rPr lang="en-US" sz="1200" dirty="0">
                <a:latin typeface="Tw Cen MT"/>
              </a:rPr>
              <a:t> є </a:t>
            </a:r>
            <a:r>
              <a:rPr lang="en-US" sz="1200" dirty="0" err="1">
                <a:latin typeface="Tw Cen MT"/>
              </a:rPr>
              <a:t>два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об'єкти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цього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типу</a:t>
            </a:r>
            <a:r>
              <a:rPr lang="en-US" sz="1200" dirty="0">
                <a:latin typeface="Tw Cen MT"/>
              </a:rPr>
              <a:t>, а </a:t>
            </a:r>
            <a:r>
              <a:rPr lang="en-US" sz="1200" dirty="0" err="1">
                <a:latin typeface="Tw Cen MT"/>
              </a:rPr>
              <a:t>саме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скейт-парку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нерухомість</a:t>
            </a:r>
            <a:r>
              <a:rPr lang="en-US" sz="1200" dirty="0">
                <a:latin typeface="Tw Cen MT"/>
              </a:rPr>
              <a:t> і </a:t>
            </a:r>
            <a:r>
              <a:rPr lang="en-US" sz="1200" dirty="0" err="1">
                <a:latin typeface="Tw Cen MT"/>
              </a:rPr>
              <a:t>Kurdwanów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зору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жаль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для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всіх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екстремальних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видів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спорту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для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цих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об'єктів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можуть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їздити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тільки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навесні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влітку</a:t>
            </a:r>
            <a:r>
              <a:rPr lang="en-US" sz="1200" dirty="0">
                <a:latin typeface="Tw Cen MT"/>
              </a:rPr>
              <a:t> і </a:t>
            </a:r>
            <a:r>
              <a:rPr lang="en-US" sz="1200" dirty="0" err="1">
                <a:latin typeface="Tw Cen MT"/>
              </a:rPr>
              <a:t>іноді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теплу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осінь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Зима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сезону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для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сноубордистів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зараз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тому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що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нинішніх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двох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скейт-парків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Кракові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мають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даху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Створення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закритий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скейтпарку</a:t>
            </a:r>
            <a:r>
              <a:rPr lang="en-US" sz="1200" dirty="0">
                <a:latin typeface="Tw Cen MT"/>
              </a:rPr>
              <a:t> у </a:t>
            </a:r>
            <a:r>
              <a:rPr lang="en-US" sz="1200" dirty="0" err="1">
                <a:latin typeface="Tw Cen MT"/>
              </a:rPr>
              <a:t>Кракові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була</a:t>
            </a:r>
            <a:r>
              <a:rPr lang="en-US" sz="1200" dirty="0">
                <a:latin typeface="Tw Cen MT"/>
              </a:rPr>
              <a:t> б </a:t>
            </a:r>
            <a:r>
              <a:rPr lang="en-US" sz="1200" dirty="0" err="1">
                <a:latin typeface="Tw Cen MT"/>
              </a:rPr>
              <a:t>дуже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гарною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інвестицією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Люди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їзді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скейтбордах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роликах</a:t>
            </a:r>
            <a:r>
              <a:rPr lang="en-US" sz="1200" dirty="0">
                <a:latin typeface="Tw Cen MT"/>
              </a:rPr>
              <a:t> і BMX </a:t>
            </a:r>
            <a:r>
              <a:rPr lang="en-US" sz="1200" dirty="0" err="1">
                <a:latin typeface="Tw Cen MT"/>
              </a:rPr>
              <a:t>Краків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niszczyłyby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немає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стін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викликати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небезпеку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для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людей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похилого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віку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дітей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рухаючись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навколо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ринку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Кракові</a:t>
            </a:r>
            <a:r>
              <a:rPr lang="en-US" sz="1200" dirty="0">
                <a:latin typeface="Tw Cen MT"/>
              </a:rPr>
              <a:t> і в </a:t>
            </a:r>
            <a:r>
              <a:rPr lang="en-US" sz="1200" dirty="0" err="1">
                <a:latin typeface="Tw Cen MT"/>
              </a:rPr>
              <a:t>інших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місцях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отримали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право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цей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вид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спорту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Такий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об'єкт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був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великий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вітриною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міста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Кракова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За</a:t>
            </a:r>
            <a:r>
              <a:rPr lang="en-US" sz="1200" dirty="0">
                <a:latin typeface="Tw Cen MT"/>
              </a:rPr>
              <a:t> 365 </a:t>
            </a:r>
            <a:r>
              <a:rPr lang="en-US" sz="1200" dirty="0" err="1">
                <a:latin typeface="Tw Cen MT"/>
              </a:rPr>
              <a:t>днів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році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молоді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люди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могли</a:t>
            </a:r>
            <a:r>
              <a:rPr lang="en-US" sz="1200" dirty="0">
                <a:latin typeface="Tw Cen MT"/>
              </a:rPr>
              <a:t> б </a:t>
            </a:r>
            <a:r>
              <a:rPr lang="en-US" sz="1200" dirty="0" err="1">
                <a:latin typeface="Tw Cen MT"/>
              </a:rPr>
              <a:t>активно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провести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час</a:t>
            </a:r>
            <a:r>
              <a:rPr lang="en-US" sz="1200" dirty="0">
                <a:latin typeface="Tw Cen MT"/>
              </a:rPr>
              <a:t> у </a:t>
            </a:r>
            <a:r>
              <a:rPr lang="en-US" sz="1200" dirty="0" err="1">
                <a:latin typeface="Tw Cen MT"/>
              </a:rPr>
              <a:t>скейтпарк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Ми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прийшли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Кракова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відомі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скейтбордисти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любителі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роликів</a:t>
            </a:r>
            <a:r>
              <a:rPr lang="en-US" sz="1200" dirty="0">
                <a:latin typeface="Tw Cen MT"/>
              </a:rPr>
              <a:t> і BMX. </a:t>
            </a:r>
            <a:r>
              <a:rPr lang="en-US" sz="1200" dirty="0" err="1">
                <a:latin typeface="Tw Cen MT"/>
              </a:rPr>
              <a:t>Події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відбуватимуться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щоб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зібрати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незліченну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аудиторії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Це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була</a:t>
            </a:r>
            <a:r>
              <a:rPr lang="en-US" sz="1200" dirty="0">
                <a:latin typeface="Tw Cen MT"/>
              </a:rPr>
              <a:t> б </a:t>
            </a:r>
            <a:r>
              <a:rPr lang="en-US" sz="1200" dirty="0" err="1">
                <a:latin typeface="Tw Cen MT"/>
              </a:rPr>
              <a:t>відмінна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реклама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нашого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міста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як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серце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активного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відпочинку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Польщі.Просторий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критий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скейтпарк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центрі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міста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це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можливість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для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міста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Місця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такого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роду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Польщі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вже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збирають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натовпи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ентузіастів</a:t>
            </a:r>
            <a:r>
              <a:rPr lang="en-US" sz="1200" dirty="0">
                <a:latin typeface="Tw Cen MT"/>
              </a:rPr>
              <a:t>, а </a:t>
            </a:r>
            <a:r>
              <a:rPr lang="en-US" sz="1200" dirty="0" err="1">
                <a:latin typeface="Tw Cen MT"/>
              </a:rPr>
              <a:t>також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звичайних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громадян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Прикладами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цього</a:t>
            </a:r>
            <a:r>
              <a:rPr lang="en-US" sz="1200" dirty="0">
                <a:latin typeface="Tw Cen MT"/>
              </a:rPr>
              <a:t> є </a:t>
            </a:r>
            <a:r>
              <a:rPr lang="en-US" sz="1200" dirty="0" err="1">
                <a:latin typeface="Tw Cen MT"/>
              </a:rPr>
              <a:t>два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скейт-парків</a:t>
            </a:r>
            <a:r>
              <a:rPr lang="en-US" sz="1200" dirty="0">
                <a:latin typeface="Tw Cen MT"/>
              </a:rPr>
              <a:t> у </a:t>
            </a:r>
            <a:r>
              <a:rPr lang="en-US" sz="1200" dirty="0" err="1">
                <a:latin typeface="Tw Cen MT"/>
              </a:rPr>
              <a:t>Варшаві</a:t>
            </a:r>
            <a:r>
              <a:rPr lang="en-US" sz="1200" dirty="0">
                <a:latin typeface="Tw Cen MT"/>
              </a:rPr>
              <a:t> - </a:t>
            </a:r>
            <a:r>
              <a:rPr lang="en-US" sz="1200" dirty="0" err="1">
                <a:latin typeface="Tw Cen MT"/>
              </a:rPr>
              <a:t>Світанок</a:t>
            </a:r>
            <a:r>
              <a:rPr lang="en-US" sz="1200" dirty="0">
                <a:latin typeface="Tw Cen MT"/>
              </a:rPr>
              <a:t> і </a:t>
            </a:r>
            <a:r>
              <a:rPr lang="en-US" sz="1200" dirty="0" err="1">
                <a:latin typeface="Tw Cen MT"/>
              </a:rPr>
              <a:t>парк</a:t>
            </a:r>
            <a:r>
              <a:rPr lang="en-US" sz="1200" dirty="0">
                <a:latin typeface="Tw Cen MT"/>
              </a:rPr>
              <a:t> в Blue City. </a:t>
            </a:r>
            <a:r>
              <a:rPr lang="en-US" sz="1200" dirty="0" err="1">
                <a:latin typeface="Tw Cen MT"/>
              </a:rPr>
              <a:t>Час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Краків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польським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капіталом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склало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великий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критий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скейтпарк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доступною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для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всіх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протязі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всього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року.Я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глибоко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переконаний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тому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що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Управління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міста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Кракова</a:t>
            </a:r>
            <a:r>
              <a:rPr lang="en-US" sz="1200" dirty="0">
                <a:latin typeface="Tw Cen MT"/>
              </a:rPr>
              <a:t>, в </a:t>
            </a:r>
            <a:r>
              <a:rPr lang="en-US" sz="1200" dirty="0" err="1">
                <a:latin typeface="Tw Cen MT"/>
              </a:rPr>
              <a:t>тому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числі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мер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Кракова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Яцек</a:t>
            </a:r>
            <a:r>
              <a:rPr lang="en-US" sz="1200" dirty="0">
                <a:latin typeface="Tw Cen MT"/>
              </a:rPr>
              <a:t> Majchrowski, </a:t>
            </a:r>
            <a:r>
              <a:rPr lang="en-US" sz="1200" dirty="0" err="1">
                <a:latin typeface="Tw Cen MT"/>
              </a:rPr>
              <a:t>сприятиме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створенню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критого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скейтпарку</a:t>
            </a:r>
            <a:r>
              <a:rPr lang="en-US" sz="1200" dirty="0">
                <a:latin typeface="Tw Cen MT"/>
              </a:rPr>
              <a:t> у </a:t>
            </a:r>
            <a:r>
              <a:rPr lang="en-US" sz="1200" dirty="0" err="1">
                <a:latin typeface="Tw Cen MT"/>
              </a:rPr>
              <a:t>Кракові</a:t>
            </a:r>
            <a:r>
              <a:rPr lang="en-US" sz="1200" dirty="0">
                <a:latin typeface="Tw Cen MT"/>
              </a:rPr>
              <a:t>. </a:t>
            </a:r>
            <a:r>
              <a:rPr lang="en-US" sz="1200" dirty="0" err="1">
                <a:latin typeface="Tw Cen MT"/>
              </a:rPr>
              <a:t>Спасибі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за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позитивний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розгляд</a:t>
            </a:r>
            <a:r>
              <a:rPr lang="en-US" sz="1200" dirty="0">
                <a:latin typeface="Tw Cen MT"/>
              </a:rPr>
              <a:t> і </a:t>
            </a:r>
            <a:r>
              <a:rPr lang="en-US" sz="1200" dirty="0" err="1">
                <a:latin typeface="Tw Cen MT"/>
              </a:rPr>
              <a:t>підписання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моя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ідея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яку</a:t>
            </a:r>
            <a:r>
              <a:rPr lang="en-US" sz="1200" dirty="0">
                <a:latin typeface="Tw Cen MT"/>
              </a:rPr>
              <a:t> я </a:t>
            </a:r>
            <a:r>
              <a:rPr lang="en-US" sz="1200" dirty="0" err="1">
                <a:latin typeface="Tw Cen MT"/>
              </a:rPr>
              <a:t>хотів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би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відповісти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що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нижче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підписалися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що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не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тільки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моя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ідея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але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всі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любителі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скейтборд</a:t>
            </a:r>
            <a:r>
              <a:rPr lang="en-US" sz="1200" dirty="0">
                <a:latin typeface="Tw Cen MT"/>
              </a:rPr>
              <a:t>, </a:t>
            </a:r>
            <a:r>
              <a:rPr lang="en-US" sz="1200" dirty="0" err="1">
                <a:latin typeface="Tw Cen MT"/>
              </a:rPr>
              <a:t>ковзани</a:t>
            </a:r>
            <a:r>
              <a:rPr lang="en-US" sz="1200" dirty="0">
                <a:latin typeface="Tw Cen MT"/>
              </a:rPr>
              <a:t> і BMX, </a:t>
            </a:r>
            <a:r>
              <a:rPr lang="en-US" sz="1200" dirty="0" err="1">
                <a:latin typeface="Tw Cen MT"/>
              </a:rPr>
              <a:t>які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мріють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об'єкта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цього</a:t>
            </a:r>
            <a:r>
              <a:rPr lang="en-US" sz="1200" dirty="0">
                <a:latin typeface="Tw Cen MT"/>
              </a:rPr>
              <a:t> </a:t>
            </a:r>
            <a:r>
              <a:rPr lang="en-US" sz="1200" dirty="0" err="1">
                <a:latin typeface="Tw Cen MT"/>
              </a:rPr>
              <a:t>типу</a:t>
            </a:r>
            <a:r>
              <a:rPr lang="en-US" sz="1200" dirty="0">
                <a:latin typeface="Tw Cen MT"/>
              </a:rPr>
              <a:t> в </a:t>
            </a:r>
            <a:r>
              <a:rPr lang="en-US" sz="1200" dirty="0" err="1">
                <a:latin typeface="Tw Cen MT"/>
              </a:rPr>
              <a:t>Кракові</a:t>
            </a:r>
            <a:r>
              <a:rPr lang="en-US" sz="1200" dirty="0">
                <a:latin typeface="Tw Cen MT"/>
              </a:rPr>
              <a:t>. </a:t>
            </a:r>
            <a:endParaRPr lang="en-US"/>
          </a:p>
          <a:p>
            <a:r>
              <a:rPr lang="en-US" sz="1200" dirty="0">
                <a:latin typeface="Arial"/>
                <a:cs typeface="Arial"/>
              </a:rPr>
              <a:t>• </a:t>
            </a:r>
          </a:p>
          <a:p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 err="1">
                <a:latin typeface="Tw Cen MT"/>
              </a:rPr>
              <a:t>нижчепідписаний</a:t>
            </a:r>
            <a:endParaRPr lang="en-US" sz="1200" dirty="0">
              <a:latin typeface="Tw Cen MT"/>
            </a:endParaRPr>
          </a:p>
          <a:p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Przemysław Flak </a:t>
            </a:r>
          </a:p>
          <a:p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31-232 Kraków </a:t>
            </a:r>
          </a:p>
          <a:p>
            <a:r>
              <a:rPr lang="en-US" sz="1200" dirty="0">
                <a:latin typeface="Arial"/>
                <a:cs typeface="Arial"/>
              </a:rPr>
              <a:t>• </a:t>
            </a:r>
            <a:r>
              <a:rPr lang="en-US" sz="1200" dirty="0">
                <a:latin typeface="Tw Cen MT"/>
              </a:rPr>
              <a:t>przemyslawflak@konto.pl</a:t>
            </a:r>
          </a:p>
        </p:txBody>
      </p:sp>
    </p:spTree>
    <p:extLst>
      <p:ext uri="{BB962C8B-B14F-4D97-AF65-F5344CB8AC3E}">
        <p14:creationId xmlns:p14="http://schemas.microsoft.com/office/powerpoint/2010/main" val="3710201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6" descr="C:/Users/HP/AppData/Roaming/PolarisOffice/ETemp/6700_6921344/fImage1481121596500.jpeg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458470" y="3810"/>
            <a:ext cx="4879975" cy="6557645"/>
          </a:xfrm>
          <a:prstGeom prst="rect"/>
          <a:noFill/>
        </p:spPr>
      </p:pic>
      <p:sp>
        <p:nvSpPr>
          <p:cNvPr id="3" name="Текстовое поле 7"/>
          <p:cNvSpPr txBox="1">
            <a:spLocks/>
          </p:cNvSpPr>
          <p:nvPr/>
        </p:nvSpPr>
        <p:spPr>
          <a:xfrm rot="0">
            <a:off x="5927725" y="2125345"/>
            <a:ext cx="4885055" cy="258508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r>
              <a:rPr sz="2800" cap="all" b="1">
                <a:latin typeface="Tw Cen MT" charset="0"/>
                <a:ea typeface="Segoe UI" charset="0"/>
              </a:rPr>
              <a:t>Ска́рга</a:t>
            </a:r>
            <a:r>
              <a:rPr sz="2800" cap="all">
                <a:latin typeface="Tw Cen MT" charset="0"/>
                <a:ea typeface="Segoe UI" charset="0"/>
              </a:rPr>
              <a:t> — офіційна письмова чи усна заява про незаконні або неправильні дії якої-небудь особи, установи і т. ін.</a:t>
            </a:r>
            <a:endParaRPr lang="ko-KR" altLang="en-US" sz="1800">
              <a:latin typeface="Segoe UI" charset="0"/>
              <a:ea typeface="Segoe UI" charset="0"/>
            </a:endParaRPr>
          </a:p>
        </p:txBody>
      </p:sp>
      <p:sp>
        <p:nvSpPr>
          <p:cNvPr id="4" name="Текстовое поле 8"/>
          <p:cNvSpPr txBox="1">
            <a:spLocks/>
          </p:cNvSpPr>
          <p:nvPr/>
        </p:nvSpPr>
        <p:spPr>
          <a:xfrm rot="0">
            <a:off x="6232525" y="441325"/>
            <a:ext cx="4572635" cy="67754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r" hangingPunct="1"/>
            <a:r>
              <a:rPr sz="4400" cap="all" b="1">
                <a:latin typeface="Tw Cen MT" charset="0"/>
                <a:ea typeface="Segoe UI" charset="0"/>
              </a:rPr>
              <a:t>Скарга</a:t>
            </a:r>
            <a:endParaRPr lang="ko-KR" altLang="en-US" sz="1800" b="1">
              <a:latin typeface="Segoe UI" charset="0"/>
              <a:ea typeface="Segoe UI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40A79-9466-43FB-884E-4C5086452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4" y="341313"/>
            <a:ext cx="2431258" cy="908845"/>
          </a:xfrm>
        </p:spPr>
        <p:txBody>
          <a:bodyPr/>
          <a:lstStyle/>
          <a:p>
            <a:r>
              <a:rPr lang="uk-UA" b="1" dirty="0">
                <a:cs typeface="Calibri Light"/>
              </a:rPr>
              <a:t>Скарга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47273A-DC30-4F67-8327-4974872E3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512" y="635000"/>
            <a:ext cx="3609976" cy="9580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uk-UA" sz="1600" dirty="0">
                <a:ea typeface="+mn-lt"/>
                <a:cs typeface="+mn-lt"/>
              </a:rPr>
              <a:t> офіційна письмова чи усна заява про незаконні або неправильні дії якої-небудь особи, установи і т. ін. </a:t>
            </a:r>
            <a:endParaRPr lang="uk-UA" sz="16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23C1E-B708-443B-851F-3F1BC83F4F43}"/>
              </a:ext>
            </a:extLst>
          </p:cNvPr>
          <p:cNvSpPr txBox="1"/>
          <p:nvPr/>
        </p:nvSpPr>
        <p:spPr>
          <a:xfrm>
            <a:off x="1819277" y="188119"/>
            <a:ext cx="9041602" cy="61401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b="1" dirty="0"/>
              <a:t>   </a:t>
            </a:r>
            <a:r>
              <a:rPr lang="en-US" sz="1200" dirty="0"/>
              <a:t>В </a:t>
            </a:r>
            <a:r>
              <a:rPr lang="en-US" sz="1200" dirty="0" err="1"/>
              <a:t>приймальню</a:t>
            </a:r>
            <a:r>
              <a:rPr lang="en-US" sz="1200" dirty="0"/>
              <a:t> </a:t>
            </a:r>
            <a:r>
              <a:rPr lang="en-US" sz="1200" dirty="0" err="1"/>
              <a:t>Президента</a:t>
            </a:r>
            <a:r>
              <a:rPr lang="en-US" sz="1200" dirty="0"/>
              <a:t> </a:t>
            </a:r>
            <a:r>
              <a:rPr lang="en-US" sz="1200" dirty="0" err="1"/>
              <a:t>України</a:t>
            </a:r>
            <a:br>
              <a:rPr lang="en-US" sz="1200" b="1" dirty="0"/>
            </a:br>
            <a:r>
              <a:rPr lang="en-US" sz="1200" b="1" dirty="0"/>
              <a:t>                                                                                       _____________________________</a:t>
            </a:r>
            <a:br>
              <a:rPr lang="en-US" sz="1200" b="1" dirty="0"/>
            </a:br>
            <a:r>
              <a:rPr lang="en-US" sz="1200" b="1" dirty="0"/>
              <a:t>                                                                                       </a:t>
            </a:r>
            <a:r>
              <a:rPr lang="en-US" sz="1200" dirty="0"/>
              <a:t>м. </a:t>
            </a:r>
            <a:r>
              <a:rPr lang="en-US" sz="1200" dirty="0" err="1"/>
              <a:t>Київ</a:t>
            </a:r>
            <a:r>
              <a:rPr lang="en-US" sz="1200" dirty="0"/>
              <a:t>, </a:t>
            </a:r>
            <a:r>
              <a:rPr lang="en-US" sz="1200" dirty="0" err="1"/>
              <a:t>вул</a:t>
            </a:r>
            <a:r>
              <a:rPr lang="en-US" sz="1200" dirty="0"/>
              <a:t>. </a:t>
            </a:r>
            <a:r>
              <a:rPr lang="en-US" sz="1200" dirty="0" err="1"/>
              <a:t>Шовковична</a:t>
            </a:r>
            <a:r>
              <a:rPr lang="en-US" sz="1200" dirty="0"/>
              <a:t>, 12 </a:t>
            </a:r>
            <a:endParaRPr lang="en-US" sz="1200" dirty="0">
              <a:cs typeface="Calibri"/>
            </a:endParaRPr>
          </a:p>
          <a:p>
            <a:pPr algn="r"/>
            <a:r>
              <a:rPr lang="en-US" sz="1200" b="1" dirty="0"/>
              <a:t>                                                                   </a:t>
            </a:r>
            <a:r>
              <a:rPr lang="en-US" sz="1200" b="1" dirty="0" err="1"/>
              <a:t>Копія</a:t>
            </a:r>
            <a:r>
              <a:rPr lang="en-US" sz="1200" b="1" dirty="0"/>
              <a:t>:        </a:t>
            </a:r>
            <a:r>
              <a:rPr lang="en-US" sz="1200" dirty="0"/>
              <a:t>в </a:t>
            </a:r>
            <a:r>
              <a:rPr lang="en-US" sz="1200" dirty="0" err="1"/>
              <a:t>приймальню</a:t>
            </a:r>
            <a:r>
              <a:rPr lang="en-US" sz="1200" dirty="0"/>
              <a:t> МВС </a:t>
            </a:r>
            <a:r>
              <a:rPr lang="en-US" sz="1200" dirty="0" err="1"/>
              <a:t>України</a:t>
            </a:r>
            <a:br>
              <a:rPr lang="en-US" sz="1200" b="1" dirty="0"/>
            </a:br>
            <a:r>
              <a:rPr lang="en-US" sz="1200" b="1" dirty="0"/>
              <a:t>                                                                                       _____________________________</a:t>
            </a:r>
            <a:br>
              <a:rPr lang="en-US" sz="1200" b="1" dirty="0"/>
            </a:br>
            <a:r>
              <a:rPr lang="en-US" sz="1200" b="1" dirty="0"/>
              <a:t>                                                                                   </a:t>
            </a:r>
            <a:r>
              <a:rPr lang="en-US" sz="1200" dirty="0"/>
              <a:t>    м. </a:t>
            </a:r>
            <a:r>
              <a:rPr lang="en-US" sz="1200" dirty="0" err="1"/>
              <a:t>Київ</a:t>
            </a:r>
            <a:r>
              <a:rPr lang="en-US" sz="1200" dirty="0"/>
              <a:t>, </a:t>
            </a:r>
            <a:r>
              <a:rPr lang="en-US" sz="1200" dirty="0" err="1"/>
              <a:t>вул</a:t>
            </a:r>
            <a:r>
              <a:rPr lang="en-US" sz="1200" dirty="0"/>
              <a:t>. А. </a:t>
            </a:r>
            <a:r>
              <a:rPr lang="en-US" sz="1200" dirty="0" err="1"/>
              <a:t>Богомольца</a:t>
            </a:r>
            <a:r>
              <a:rPr lang="en-US" sz="1200" dirty="0"/>
              <a:t>, 10</a:t>
            </a:r>
            <a:br>
              <a:rPr lang="en-US" sz="1200" b="1" dirty="0"/>
            </a:br>
            <a:endParaRPr lang="en-US" sz="1200" b="1" dirty="0">
              <a:cs typeface="Calibri"/>
            </a:endParaRPr>
          </a:p>
          <a:p>
            <a:pPr algn="ctr"/>
            <a:r>
              <a:rPr lang="en-US" sz="1200" b="1" dirty="0"/>
              <a:t>          CКАРГА</a:t>
            </a:r>
            <a:endParaRPr lang="en-US" sz="1200" dirty="0">
              <a:cs typeface="Calibri"/>
            </a:endParaRPr>
          </a:p>
          <a:p>
            <a:pPr algn="ctr"/>
            <a:r>
              <a:rPr lang="en-US" sz="1200" dirty="0"/>
              <a:t>              </a:t>
            </a:r>
            <a:r>
              <a:rPr lang="en-US" sz="900" dirty="0"/>
              <a:t>      </a:t>
            </a:r>
            <a:r>
              <a:rPr lang="en-US" sz="900" dirty="0" err="1"/>
              <a:t>мешканців</a:t>
            </a:r>
            <a:r>
              <a:rPr lang="en-US" sz="900" dirty="0"/>
              <a:t> </a:t>
            </a:r>
            <a:r>
              <a:rPr lang="en-US" sz="900" dirty="0" err="1"/>
              <a:t>вулиці</a:t>
            </a:r>
            <a:r>
              <a:rPr lang="en-US" sz="900" dirty="0"/>
              <a:t> </a:t>
            </a:r>
            <a:r>
              <a:rPr lang="en-US" sz="900" dirty="0" err="1"/>
              <a:t>Карла</a:t>
            </a:r>
            <a:r>
              <a:rPr lang="en-US" sz="900" dirty="0"/>
              <a:t> </a:t>
            </a:r>
            <a:r>
              <a:rPr lang="en-US" sz="900" dirty="0" err="1"/>
              <a:t>Маркса</a:t>
            </a:r>
            <a:r>
              <a:rPr lang="en-US" sz="900" dirty="0"/>
              <a:t>, </a:t>
            </a:r>
            <a:r>
              <a:rPr lang="en-US" sz="900" dirty="0" err="1"/>
              <a:t>селища</a:t>
            </a:r>
            <a:r>
              <a:rPr lang="en-US" sz="900" dirty="0"/>
              <a:t> </a:t>
            </a:r>
            <a:r>
              <a:rPr lang="en-US" sz="900" dirty="0" err="1"/>
              <a:t>Володарськ-Волинський</a:t>
            </a:r>
            <a:r>
              <a:rPr lang="en-US" sz="900" dirty="0"/>
              <a:t>,</a:t>
            </a:r>
            <a:endParaRPr lang="en-US" sz="900">
              <a:cs typeface="Calibri"/>
            </a:endParaRPr>
          </a:p>
          <a:p>
            <a:pPr algn="ctr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у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Житомирській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області</a:t>
            </a:r>
            <a:r>
              <a:rPr lang="en-US" sz="900" dirty="0">
                <a:latin typeface="Times New Roman"/>
                <a:cs typeface="Times New Roman"/>
              </a:rPr>
              <a:t> 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Вимушенні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звернутися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у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Вашу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адресу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як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попередні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звернення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селищної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районної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ради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районної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Державної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Адміністрації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прокуратури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району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прокурора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області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районного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відділу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міліції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селища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Володарськ-Волинського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ГУ МВС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України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Житомирській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області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звернення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Голови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обласної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Державної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Адміністрації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результатів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дали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телефонування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місцевої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міліції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мова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взагалі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йде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їх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було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безліч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 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Останній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випадок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14.08.2010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року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03-00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години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виклик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міліції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вчинення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шуму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сторони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кафе-бару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“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Море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”,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голосно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грала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музика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була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бійка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вибухали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піротехнічні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засоби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черговий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відмовив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у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направленні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наряду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міліції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і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порекомендував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звертатися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селищної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ради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є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порушенням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вимог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“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Наказу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Міністерства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внутрішніх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справ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України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14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квітня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2004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року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N 400”.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Справа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тому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поруч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з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нашими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будинками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розташоване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кафе-бар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“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Море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”,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даний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час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без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дозвілу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працює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цілодобово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власником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якого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є ПП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Іванова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І.І.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звернення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якої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прохання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припинити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протиправні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чути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відголоси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районі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як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працювала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і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буде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працювати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і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ніхто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нічого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їй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зробить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результаті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щодено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внічний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час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порушуеться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наш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спокій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внаслідок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постійного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шуму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бійок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гучномовної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музики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вибухів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піротехнічних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виробів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подібного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передбачена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відповідальність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згідно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ст.182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КУпАП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“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Порушення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вимог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законодавчих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інших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нормативно-правових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актів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захисту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населення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шкідливого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впливу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шуму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правил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додержання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тиші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населених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пунктах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і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громадських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місцях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”. А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кожній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сім'ї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є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неповнолітні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діти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хворі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пенсіонери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</a:p>
          <a:p>
            <a:pPr algn="just"/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У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Конституції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України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передбачено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право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життя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(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27),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право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повагу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гідності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людини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(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28),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право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свободу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особисту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недоторканність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(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29),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право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невтручання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особисте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сімейне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життя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(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32)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тощо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Слід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звернути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увагу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порушення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антисанітарії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внаслідок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сміття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у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вигляді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порожніх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розбитих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пляшок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недопалків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кидаються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наші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подвір'я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відвідувачі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справляють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природні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потреби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під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огорожу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наших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будинків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порушуються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вимоги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24 “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Закону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України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забеспечення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санітарного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епідемічного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благополуччя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населення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”. 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Відповідно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ст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30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Закону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України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«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місцеве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самоврядування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в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Україні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»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виконавчі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органи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міської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ради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повинні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здійснювати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встановлення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зручного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для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населення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режиму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роботи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об’єктів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соціально-культурного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побутового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торговельного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призначення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Просимо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допомоги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у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позитивному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вирішенні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проблемної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ситуації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Сподіваємося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допомогу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винні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особи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будуть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покарані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та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притягнуті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відповідальності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відповідно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чинниого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законодавства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а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ПП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Іванової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І.І.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будуть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прийнятті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відповідні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міри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реагування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притягнення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адміністративної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відповідальності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з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відповідними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наслідками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щодо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припинення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(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закриття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)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підприємницької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діяльності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</a:p>
          <a:p>
            <a:pPr algn="just"/>
            <a:endParaRPr lang="en-US" sz="900">
              <a:solidFill>
                <a:srgbClr val="404040"/>
              </a:solidFill>
              <a:latin typeface="Arial"/>
              <a:cs typeface="Arial"/>
            </a:endParaRPr>
          </a:p>
          <a:p>
            <a:pPr algn="just"/>
            <a:r>
              <a:rPr lang="en-US" sz="900" i="1" dirty="0" err="1">
                <a:solidFill>
                  <a:srgbClr val="404040"/>
                </a:solidFill>
                <a:latin typeface="Arial"/>
                <a:cs typeface="Arial"/>
              </a:rPr>
              <a:t>Додаток</a:t>
            </a:r>
            <a:r>
              <a:rPr lang="en-US" sz="900" i="1" dirty="0">
                <a:solidFill>
                  <a:srgbClr val="404040"/>
                </a:solidFill>
                <a:latin typeface="Arial"/>
                <a:cs typeface="Arial"/>
              </a:rPr>
              <a:t>: </a:t>
            </a:r>
            <a:r>
              <a:rPr lang="en-US" sz="900" i="1" dirty="0" err="1">
                <a:solidFill>
                  <a:srgbClr val="404040"/>
                </a:solidFill>
                <a:latin typeface="Arial"/>
                <a:cs typeface="Arial"/>
              </a:rPr>
              <a:t>на</a:t>
            </a:r>
            <a:r>
              <a:rPr lang="en-US" sz="900" i="1" dirty="0">
                <a:solidFill>
                  <a:srgbClr val="404040"/>
                </a:solidFill>
                <a:latin typeface="Arial"/>
                <a:cs typeface="Arial"/>
              </a:rPr>
              <a:t>     </a:t>
            </a:r>
            <a:r>
              <a:rPr lang="en-US" sz="900" i="1" dirty="0" err="1">
                <a:solidFill>
                  <a:srgbClr val="404040"/>
                </a:solidFill>
                <a:latin typeface="Arial"/>
                <a:cs typeface="Arial"/>
              </a:rPr>
              <a:t>аркушах</a:t>
            </a:r>
            <a:r>
              <a:rPr lang="en-US" sz="900" i="1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</a:p>
          <a:p>
            <a:pPr algn="just"/>
            <a:endParaRPr lang="en-US" sz="900">
              <a:solidFill>
                <a:srgbClr val="404040"/>
              </a:solidFill>
              <a:latin typeface="Arial"/>
              <a:cs typeface="Arial"/>
            </a:endParaRPr>
          </a:p>
          <a:p>
            <a:pPr algn="just"/>
            <a:r>
              <a:rPr lang="en-US" sz="900" b="1" dirty="0">
                <a:solidFill>
                  <a:srgbClr val="404040"/>
                </a:solidFill>
                <a:latin typeface="Arial"/>
                <a:cs typeface="Arial"/>
              </a:rPr>
              <a:t>З </a:t>
            </a:r>
            <a:r>
              <a:rPr lang="en-US" sz="900" b="1" dirty="0" err="1">
                <a:solidFill>
                  <a:srgbClr val="404040"/>
                </a:solidFill>
                <a:latin typeface="Arial"/>
                <a:cs typeface="Arial"/>
              </a:rPr>
              <a:t>повагою</a:t>
            </a:r>
            <a:r>
              <a:rPr lang="en-US" sz="900" b="1" dirty="0">
                <a:solidFill>
                  <a:srgbClr val="404040"/>
                </a:solidFill>
                <a:latin typeface="Arial"/>
                <a:cs typeface="Arial"/>
              </a:rPr>
              <a:t>,</a:t>
            </a:r>
          </a:p>
          <a:p>
            <a:pPr algn="just"/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мешканці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селища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Володарськ-Волинський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що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мешкають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по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вул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.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Карла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900" dirty="0" err="1">
                <a:solidFill>
                  <a:srgbClr val="404040"/>
                </a:solidFill>
                <a:latin typeface="Arial"/>
                <a:cs typeface="Arial"/>
              </a:rPr>
              <a:t>Маркса</a:t>
            </a:r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:</a:t>
            </a:r>
          </a:p>
          <a:p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1.</a:t>
            </a:r>
          </a:p>
          <a:p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2.</a:t>
            </a:r>
          </a:p>
          <a:p>
            <a:r>
              <a:rPr lang="en-US" sz="900" dirty="0">
                <a:solidFill>
                  <a:srgbClr val="404040"/>
                </a:solidFill>
                <a:latin typeface="Arial"/>
                <a:cs typeface="Arial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1770032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610728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343079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5" y="340424"/>
            <a:ext cx="4630139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Рисунок 2" descr="Зображення, що містить стіл&#10;&#10;Опис створено автоматично">
            <a:extLst>
              <a:ext uri="{FF2B5EF4-FFF2-40B4-BE49-F238E27FC236}">
                <a16:creationId xmlns:a16="http://schemas.microsoft.com/office/drawing/2014/main" id="{7B63923A-B70A-46B2-A252-937E161A9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391" y="983891"/>
            <a:ext cx="2805171" cy="3993126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1780" y="1071563"/>
            <a:ext cx="7290218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Рисунок 3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E1188845-B866-46EE-A5CE-36A544AB3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5244" y="2012782"/>
            <a:ext cx="6020730" cy="337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338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0E51DB-30B2-42DD-933F-2151691EF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356" y="3103563"/>
            <a:ext cx="10515600" cy="1325563"/>
          </a:xfrm>
        </p:spPr>
        <p:txBody>
          <a:bodyPr/>
          <a:lstStyle/>
          <a:p>
            <a:pPr algn="ctr"/>
            <a:r>
              <a:rPr lang="uk-UA" b="1" dirty="0">
                <a:cs typeface="Calibri Light"/>
              </a:rPr>
              <a:t>Дякую за увагу.</a:t>
            </a:r>
            <a:r>
              <a:rPr lang="uk-UA" dirty="0">
                <a:cs typeface="Calibri Light"/>
              </a:rPr>
              <a:t> </a:t>
            </a:r>
            <a:endParaRPr lang="uk-UA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8396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39BC3-221A-498D-A3EC-AAA97532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cs typeface="Calibri Light"/>
              </a:rPr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1D6ED93-A720-459E-8354-E9762D9E2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1.Правозастосовна діяльність органів державної влади. Стадії правозастосовного процесу</a:t>
            </a:r>
            <a:endParaRPr lang="uk-UA" dirty="0"/>
          </a:p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2.Акти застосування права за цивільним, земельним, кримінальним, сімейним, трудовим та фінансовим законодавством.</a:t>
            </a:r>
            <a:endParaRPr lang="uk-UA" dirty="0"/>
          </a:p>
          <a:p>
            <a:pPr marL="0" indent="0">
              <a:buNone/>
            </a:pPr>
            <a:endParaRPr lang="uk-UA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19006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7DD61-B277-4D3D-9202-E7F881215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uk-UA" sz="5000">
                <a:cs typeface="Calibri Light"/>
              </a:rPr>
              <a:t>Правозастосовна діяльність</a:t>
            </a:r>
            <a:endParaRPr lang="uk-UA" sz="5000"/>
          </a:p>
        </p:txBody>
      </p:sp>
      <p:sp>
        <p:nvSpPr>
          <p:cNvPr id="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93DE6B-502F-48C2-B98D-FDAC2062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z="2000">
                <a:ea typeface="+mn-lt"/>
                <a:cs typeface="+mn-lt"/>
              </a:rPr>
              <a:t>це правова форма діяльності держави, яка забезпечує безперервність процесу здійснення нормативно-правових розпоряджень через наділення одних учасників правових відносин суб'єктивними юридичними правами, а інших — суб'єктивними юридичними обов'язками; полягає у розгляді і вирішенні індивідуальних справ, що мають юридичне значення. </a:t>
            </a:r>
            <a:endParaRPr lang="uk-UA" sz="200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032A59B-C1FA-4ACD-A73A-08E77F1F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965525"/>
            <a:ext cx="5458968" cy="492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6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A4F6F0-5583-41FB-AB5D-238B8FEB1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>
              <a:buNone/>
            </a:pPr>
            <a:r>
              <a:rPr lang="uk-UA" b="1" dirty="0">
                <a:ea typeface="+mn-lt"/>
                <a:cs typeface="+mn-lt"/>
              </a:rPr>
              <a:t>Юридичний зміст</a:t>
            </a:r>
            <a:r>
              <a:rPr lang="uk-UA" i="1" u="sng" dirty="0">
                <a:ea typeface="+mn-lt"/>
                <a:cs typeface="+mn-lt"/>
              </a:rPr>
              <a:t> правозастосовної діяльності створюють відповідні один одному права і обов'язки їх суб'єктів: право компетентного органу вирішити справу і обов'язок зацікавлених у справі осіб виконати прийняте рішення. </a:t>
            </a:r>
            <a:endParaRPr lang="uk-UA" dirty="0"/>
          </a:p>
          <a:p>
            <a:pPr marL="0" indent="0">
              <a:buNone/>
            </a:pPr>
            <a:r>
              <a:rPr lang="uk-UA" b="1" dirty="0">
                <a:ea typeface="+mn-lt"/>
                <a:cs typeface="+mn-lt"/>
              </a:rPr>
              <a:t>Фактичний зміст</a:t>
            </a:r>
            <a:r>
              <a:rPr lang="uk-UA" dirty="0">
                <a:ea typeface="+mn-lt"/>
                <a:cs typeface="+mn-lt"/>
              </a:rPr>
              <a:t> правозастосовної діяльності полягає в </a:t>
            </a:r>
            <a:r>
              <a:rPr lang="uk-UA" i="1" u="sng" dirty="0">
                <a:ea typeface="+mn-lt"/>
                <a:cs typeface="+mn-lt"/>
              </a:rPr>
              <a:t>діяльності уповноважених органів і посадових осіб, пов'язаній з вивченням обставин справи, її юридичною кваліфікацією і винесенням </a:t>
            </a:r>
            <a:r>
              <a:rPr lang="uk-UA" i="1" u="sng" dirty="0" err="1">
                <a:ea typeface="+mn-lt"/>
                <a:cs typeface="+mn-lt"/>
              </a:rPr>
              <a:t>акта</a:t>
            </a:r>
            <a:r>
              <a:rPr lang="uk-UA" i="1" u="sng" dirty="0">
                <a:ea typeface="+mn-lt"/>
                <a:cs typeface="+mn-lt"/>
              </a:rPr>
              <a:t> застосування права, а також у діях зацікавлених у справі осіб у зв'язку з її розглядом і ухваленням рішення</a:t>
            </a:r>
            <a:r>
              <a:rPr lang="uk-UA" dirty="0">
                <a:ea typeface="+mn-lt"/>
                <a:cs typeface="+mn-lt"/>
              </a:rPr>
              <a:t>. 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883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02C9F-47EB-42D1-A67E-C3B31F870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Під зверненнями громадян слід розуміти викладені в письмовій або усній формі пропозиції (зауваження), заяви (клопотання) і скарги. 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21B5CF1-7BE6-4566-99C1-45BFD5323A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567" y="2788861"/>
            <a:ext cx="5455917" cy="327355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CB28BF5-79CB-4576-88E1-E068BBB6E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073" y="2897980"/>
            <a:ext cx="5455917" cy="305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76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35A04CF-97D4-4FF7-B359-C546B1F6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1332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232227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0D02C3-1D86-4D44-A28B-AE876A8C9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12489"/>
            <a:ext cx="2871095" cy="21566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Види звернень</a:t>
            </a:r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4A8C18D-55A3-4894-88F5-B88CEB33D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6524" y="3198427"/>
            <a:ext cx="2926080" cy="24588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u="sng"/>
              <a:t>1. Пропозиція (зауваження) </a:t>
            </a:r>
            <a:endParaRPr lang="en-US" sz="2000"/>
          </a:p>
          <a:p>
            <a:r>
              <a:rPr lang="en-US" sz="2000" u="sng"/>
              <a:t>2. Заява (клопотання) </a:t>
            </a:r>
            <a:endParaRPr lang="en-US" sz="2000"/>
          </a:p>
          <a:p>
            <a:r>
              <a:rPr lang="en-US" sz="2000" u="sng"/>
              <a:t>3. Скарга</a:t>
            </a:r>
            <a:r>
              <a:rPr lang="en-US" sz="200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BBD141-352F-49E9-ABED-563761284852}"/>
              </a:ext>
            </a:extLst>
          </p:cNvPr>
          <p:cNvSpPr txBox="1"/>
          <p:nvPr/>
        </p:nvSpPr>
        <p:spPr>
          <a:xfrm>
            <a:off x="7856292" y="2126864"/>
            <a:ext cx="4176236" cy="436384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Відповідно</a:t>
            </a:r>
            <a:r>
              <a:rPr lang="en-US" sz="1400" dirty="0"/>
              <a:t> </a:t>
            </a:r>
            <a:r>
              <a:rPr lang="en-US" sz="1400" dirty="0" err="1"/>
              <a:t>до</a:t>
            </a:r>
            <a:r>
              <a:rPr lang="en-US" sz="1400" dirty="0"/>
              <a:t> </a:t>
            </a:r>
            <a:r>
              <a:rPr lang="en-US" sz="1400" dirty="0" err="1"/>
              <a:t>ст</a:t>
            </a:r>
            <a:r>
              <a:rPr lang="en-US" sz="1400" dirty="0"/>
              <a:t>. 5 </a:t>
            </a:r>
            <a:r>
              <a:rPr lang="en-US" sz="1400" dirty="0" err="1"/>
              <a:t>Закону</a:t>
            </a:r>
            <a:r>
              <a:rPr lang="en-US" sz="1400" dirty="0"/>
              <a:t> </a:t>
            </a:r>
            <a:r>
              <a:rPr lang="en-US" sz="1400" dirty="0" err="1"/>
              <a:t>України</a:t>
            </a:r>
            <a:r>
              <a:rPr lang="en-US" sz="1400" dirty="0"/>
              <a:t> «</a:t>
            </a:r>
            <a:r>
              <a:rPr lang="en-US" sz="1400" dirty="0" err="1"/>
              <a:t>Про</a:t>
            </a:r>
            <a:r>
              <a:rPr lang="en-US" sz="1400" dirty="0"/>
              <a:t> </a:t>
            </a:r>
            <a:r>
              <a:rPr lang="en-US" sz="1400" dirty="0" err="1"/>
              <a:t>звернення</a:t>
            </a:r>
            <a:r>
              <a:rPr lang="en-US" sz="1400" dirty="0"/>
              <a:t> </a:t>
            </a:r>
            <a:r>
              <a:rPr lang="en-US" sz="1400" dirty="0" err="1"/>
              <a:t>громадян</a:t>
            </a:r>
            <a:r>
              <a:rPr lang="en-US" sz="1400" dirty="0"/>
              <a:t>», </a:t>
            </a:r>
            <a:r>
              <a:rPr lang="en-US" sz="1400" u="sng" dirty="0"/>
              <a:t>у </a:t>
            </a:r>
            <a:r>
              <a:rPr lang="en-US" sz="1400" u="sng" dirty="0" err="1"/>
              <a:t>зверненні</a:t>
            </a:r>
            <a:r>
              <a:rPr lang="en-US" sz="1400" u="sng" dirty="0"/>
              <a:t> </a:t>
            </a:r>
            <a:r>
              <a:rPr lang="en-US" sz="1400" u="sng" dirty="0" err="1"/>
              <a:t>має</a:t>
            </a:r>
            <a:r>
              <a:rPr lang="en-US" sz="1400" u="sng" dirty="0"/>
              <a:t> </a:t>
            </a:r>
            <a:r>
              <a:rPr lang="en-US" sz="1400" u="sng" dirty="0" err="1"/>
              <a:t>бути</a:t>
            </a:r>
            <a:r>
              <a:rPr lang="en-US" sz="1400" u="sng" dirty="0"/>
              <a:t> </a:t>
            </a:r>
            <a:r>
              <a:rPr lang="en-US" sz="1400" u="sng" dirty="0" err="1"/>
              <a:t>зазначено</a:t>
            </a:r>
            <a:r>
              <a:rPr lang="en-US" sz="1400" u="sng" dirty="0"/>
              <a:t>:</a:t>
            </a:r>
            <a:endParaRPr lang="en-US" sz="1400" u="sng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1.прізвище, </a:t>
            </a:r>
            <a:r>
              <a:rPr lang="en-US" sz="1400" b="1" dirty="0" err="1"/>
              <a:t>ім'я</a:t>
            </a:r>
            <a:r>
              <a:rPr lang="en-US" sz="1400" b="1" dirty="0"/>
              <a:t>, </a:t>
            </a:r>
            <a:r>
              <a:rPr lang="en-US" sz="1400" b="1" dirty="0" err="1"/>
              <a:t>по</a:t>
            </a:r>
            <a:r>
              <a:rPr lang="en-US" sz="1400" b="1" dirty="0"/>
              <a:t> </a:t>
            </a:r>
            <a:r>
              <a:rPr lang="en-US" sz="1400" b="1" dirty="0" err="1"/>
              <a:t>батькові</a:t>
            </a:r>
            <a:r>
              <a:rPr lang="en-US" sz="1400" b="1" dirty="0"/>
              <a:t> </a:t>
            </a:r>
            <a:r>
              <a:rPr lang="en-US" sz="1400" b="1" dirty="0" err="1"/>
              <a:t>громадянина</a:t>
            </a:r>
            <a:r>
              <a:rPr lang="en-US" sz="1400" b="1" dirty="0"/>
              <a:t>; </a:t>
            </a:r>
            <a:endParaRPr lang="en-US" sz="1400" b="1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2.місце </a:t>
            </a:r>
            <a:r>
              <a:rPr lang="en-US" sz="1400" b="1" dirty="0" err="1"/>
              <a:t>проживання</a:t>
            </a:r>
            <a:r>
              <a:rPr lang="en-US" sz="1400" b="1" dirty="0"/>
              <a:t> </a:t>
            </a:r>
            <a:r>
              <a:rPr lang="en-US" sz="1400" b="1" dirty="0" err="1"/>
              <a:t>громадянина</a:t>
            </a:r>
            <a:r>
              <a:rPr lang="en-US" sz="1400" b="1" dirty="0"/>
              <a:t>;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3.викладено </a:t>
            </a:r>
            <a:r>
              <a:rPr lang="en-US" sz="1400" b="1" dirty="0" err="1"/>
              <a:t>суть</a:t>
            </a:r>
            <a:r>
              <a:rPr lang="en-US" sz="1400" b="1" dirty="0"/>
              <a:t> </a:t>
            </a:r>
            <a:r>
              <a:rPr lang="en-US" sz="1400" b="1" dirty="0" err="1"/>
              <a:t>порушеного</a:t>
            </a:r>
            <a:r>
              <a:rPr lang="en-US" sz="1400" b="1" dirty="0"/>
              <a:t> </a:t>
            </a:r>
            <a:r>
              <a:rPr lang="en-US" sz="1400" b="1" dirty="0" err="1"/>
              <a:t>питання</a:t>
            </a:r>
            <a:r>
              <a:rPr lang="en-US" sz="1400" dirty="0"/>
              <a:t>, </a:t>
            </a:r>
            <a:r>
              <a:rPr lang="en-US" sz="1400" b="1" dirty="0" err="1"/>
              <a:t>зауваження</a:t>
            </a:r>
            <a:r>
              <a:rPr lang="en-US" sz="1400" b="1" dirty="0"/>
              <a:t>, </a:t>
            </a:r>
            <a:r>
              <a:rPr lang="en-US" sz="1400" b="1" dirty="0" err="1"/>
              <a:t>пропозиції</a:t>
            </a:r>
            <a:r>
              <a:rPr lang="en-US" sz="1400" b="1" dirty="0"/>
              <a:t>, </a:t>
            </a:r>
            <a:r>
              <a:rPr lang="en-US" sz="1400" b="1" dirty="0" err="1"/>
              <a:t>заяви</a:t>
            </a:r>
            <a:r>
              <a:rPr lang="en-US" sz="1400" b="1" dirty="0"/>
              <a:t> </a:t>
            </a:r>
            <a:r>
              <a:rPr lang="en-US" sz="1400" b="1" dirty="0" err="1"/>
              <a:t>чи</a:t>
            </a:r>
            <a:r>
              <a:rPr lang="en-US" sz="1400" b="1" dirty="0"/>
              <a:t> </a:t>
            </a:r>
            <a:r>
              <a:rPr lang="en-US" sz="1400" b="1" dirty="0" err="1"/>
              <a:t>скарги</a:t>
            </a:r>
            <a:r>
              <a:rPr lang="en-US" sz="1400" b="1" dirty="0"/>
              <a:t>, </a:t>
            </a:r>
            <a:r>
              <a:rPr lang="en-US" sz="1400" b="1" dirty="0" err="1"/>
              <a:t>прохання</a:t>
            </a:r>
            <a:r>
              <a:rPr lang="en-US" sz="1400" b="1" dirty="0"/>
              <a:t> </a:t>
            </a:r>
            <a:r>
              <a:rPr lang="en-US" sz="1400" b="1" dirty="0" err="1"/>
              <a:t>чи</a:t>
            </a:r>
            <a:r>
              <a:rPr lang="en-US" sz="1400" b="1" dirty="0"/>
              <a:t> </a:t>
            </a:r>
            <a:r>
              <a:rPr lang="en-US" sz="1400" b="1" dirty="0" err="1"/>
              <a:t>вимоги</a:t>
            </a:r>
            <a:r>
              <a:rPr lang="en-US" sz="1400" dirty="0"/>
              <a:t>. </a:t>
            </a:r>
            <a:endParaRPr lang="en-US" sz="1400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Звернення</a:t>
            </a:r>
            <a:r>
              <a:rPr lang="en-US" sz="1400" dirty="0"/>
              <a:t> </a:t>
            </a:r>
            <a:r>
              <a:rPr lang="en-US" sz="1400" u="sng" dirty="0" err="1"/>
              <a:t>може</a:t>
            </a:r>
            <a:r>
              <a:rPr lang="en-US" sz="1400" u="sng" dirty="0"/>
              <a:t> </a:t>
            </a:r>
            <a:r>
              <a:rPr lang="en-US" sz="1400" u="sng" dirty="0" err="1"/>
              <a:t>бути</a:t>
            </a:r>
            <a:r>
              <a:rPr lang="en-US" sz="1400" u="sng" dirty="0"/>
              <a:t> </a:t>
            </a:r>
            <a:r>
              <a:rPr lang="en-US" sz="1400" u="sng" dirty="0" err="1"/>
              <a:t>усним</a:t>
            </a:r>
            <a:r>
              <a:rPr lang="en-US" sz="1400" dirty="0"/>
              <a:t> (</a:t>
            </a:r>
            <a:r>
              <a:rPr lang="en-US" sz="1400" dirty="0" err="1"/>
              <a:t>викладеним</a:t>
            </a:r>
            <a:r>
              <a:rPr lang="en-US" sz="1400" dirty="0"/>
              <a:t> </a:t>
            </a:r>
            <a:r>
              <a:rPr lang="en-US" sz="1400" dirty="0" err="1"/>
              <a:t>громадянином</a:t>
            </a:r>
            <a:r>
              <a:rPr lang="en-US" sz="1400" dirty="0"/>
              <a:t> і </a:t>
            </a:r>
            <a:r>
              <a:rPr lang="en-US" sz="1400" dirty="0" err="1"/>
              <a:t>записаним</a:t>
            </a:r>
            <a:r>
              <a:rPr lang="en-US" sz="1400" dirty="0"/>
              <a:t> </a:t>
            </a:r>
            <a:r>
              <a:rPr lang="en-US" sz="1400" dirty="0" err="1"/>
              <a:t>посадовою</a:t>
            </a:r>
            <a:r>
              <a:rPr lang="en-US" sz="1400" dirty="0"/>
              <a:t> </a:t>
            </a:r>
            <a:r>
              <a:rPr lang="en-US" sz="1400" dirty="0" err="1"/>
              <a:t>особою</a:t>
            </a:r>
            <a:r>
              <a:rPr lang="en-US" sz="1400" dirty="0"/>
              <a:t> </a:t>
            </a:r>
            <a:r>
              <a:rPr lang="en-US" sz="1400" dirty="0" err="1"/>
              <a:t>на</a:t>
            </a:r>
            <a:r>
              <a:rPr lang="en-US" sz="1400" dirty="0"/>
              <a:t> </a:t>
            </a:r>
            <a:r>
              <a:rPr lang="en-US" sz="1400" dirty="0" err="1"/>
              <a:t>особистому</a:t>
            </a:r>
            <a:r>
              <a:rPr lang="en-US" sz="1400" dirty="0"/>
              <a:t> </a:t>
            </a:r>
            <a:r>
              <a:rPr lang="en-US" sz="1400" dirty="0" err="1"/>
              <a:t>прийомі</a:t>
            </a:r>
            <a:r>
              <a:rPr lang="en-US" sz="1400" dirty="0"/>
              <a:t>) </a:t>
            </a:r>
            <a:r>
              <a:rPr lang="en-US" sz="1400" u="sng" dirty="0" err="1"/>
              <a:t>чи</a:t>
            </a:r>
            <a:r>
              <a:rPr lang="en-US" sz="1400" u="sng" dirty="0"/>
              <a:t> </a:t>
            </a:r>
            <a:r>
              <a:rPr lang="en-US" sz="1400" u="sng" dirty="0" err="1"/>
              <a:t>письмовим</a:t>
            </a:r>
            <a:r>
              <a:rPr lang="en-US" sz="1400" dirty="0"/>
              <a:t>, </a:t>
            </a:r>
            <a:r>
              <a:rPr lang="en-US" sz="1400" dirty="0" err="1"/>
              <a:t>надісланим</a:t>
            </a:r>
            <a:r>
              <a:rPr lang="en-US" sz="1400" dirty="0"/>
              <a:t> </a:t>
            </a:r>
            <a:r>
              <a:rPr lang="en-US" sz="1400" dirty="0" err="1"/>
              <a:t>поштою</a:t>
            </a:r>
            <a:r>
              <a:rPr lang="en-US" sz="1400" dirty="0"/>
              <a:t> </a:t>
            </a:r>
            <a:r>
              <a:rPr lang="en-US" sz="1400" dirty="0" err="1"/>
              <a:t>або</a:t>
            </a:r>
            <a:r>
              <a:rPr lang="en-US" sz="1400" dirty="0"/>
              <a:t> </a:t>
            </a:r>
            <a:r>
              <a:rPr lang="en-US" sz="1400" dirty="0" err="1"/>
              <a:t>переданим</a:t>
            </a:r>
            <a:r>
              <a:rPr lang="en-US" sz="1400" dirty="0"/>
              <a:t> </a:t>
            </a:r>
            <a:r>
              <a:rPr lang="en-US" sz="1400" dirty="0" err="1"/>
              <a:t>громадянином</a:t>
            </a:r>
            <a:r>
              <a:rPr lang="en-US" sz="1400" dirty="0"/>
              <a:t> </a:t>
            </a:r>
            <a:r>
              <a:rPr lang="en-US" sz="1400" dirty="0" err="1"/>
              <a:t>до</a:t>
            </a:r>
            <a:r>
              <a:rPr lang="en-US" sz="1400" dirty="0"/>
              <a:t> </a:t>
            </a:r>
            <a:r>
              <a:rPr lang="en-US" sz="1400" dirty="0" err="1"/>
              <a:t>відповідного</a:t>
            </a:r>
            <a:r>
              <a:rPr lang="en-US" sz="1400" dirty="0"/>
              <a:t> </a:t>
            </a:r>
            <a:r>
              <a:rPr lang="en-US" sz="1400" dirty="0" err="1"/>
              <a:t>органу</a:t>
            </a:r>
            <a:r>
              <a:rPr lang="en-US" sz="1400" dirty="0"/>
              <a:t>, </a:t>
            </a:r>
            <a:r>
              <a:rPr lang="en-US" sz="1400" dirty="0" err="1"/>
              <a:t>установи</a:t>
            </a:r>
            <a:r>
              <a:rPr lang="en-US" sz="1400" dirty="0"/>
              <a:t> </a:t>
            </a:r>
            <a:r>
              <a:rPr lang="en-US" sz="1400" dirty="0" err="1"/>
              <a:t>особисто</a:t>
            </a:r>
            <a:r>
              <a:rPr lang="en-US" sz="1400" dirty="0"/>
              <a:t> </a:t>
            </a:r>
            <a:r>
              <a:rPr lang="en-US" sz="1400" dirty="0" err="1"/>
              <a:t>чи</a:t>
            </a:r>
            <a:r>
              <a:rPr lang="en-US" sz="1400" dirty="0"/>
              <a:t> </a:t>
            </a:r>
            <a:r>
              <a:rPr lang="en-US" sz="1400" dirty="0" err="1"/>
              <a:t>через</a:t>
            </a:r>
            <a:r>
              <a:rPr lang="en-US" sz="1400" dirty="0"/>
              <a:t> </a:t>
            </a:r>
            <a:r>
              <a:rPr lang="en-US" sz="1400" dirty="0" err="1"/>
              <a:t>уповноважену</a:t>
            </a:r>
            <a:r>
              <a:rPr lang="en-US" sz="1400" dirty="0"/>
              <a:t> </a:t>
            </a:r>
            <a:r>
              <a:rPr lang="en-US" sz="1400" dirty="0" err="1"/>
              <a:t>ним</a:t>
            </a:r>
            <a:r>
              <a:rPr lang="en-US" sz="1400" dirty="0"/>
              <a:t> </a:t>
            </a:r>
            <a:r>
              <a:rPr lang="en-US" sz="1400" dirty="0" err="1"/>
              <a:t>особу</a:t>
            </a:r>
            <a:r>
              <a:rPr lang="en-US" sz="1400" dirty="0"/>
              <a:t>, </a:t>
            </a:r>
            <a:r>
              <a:rPr lang="en-US" sz="1400" dirty="0" err="1"/>
              <a:t>якщо</a:t>
            </a:r>
            <a:r>
              <a:rPr lang="en-US" sz="1400" dirty="0"/>
              <a:t> </a:t>
            </a:r>
            <a:r>
              <a:rPr lang="en-US" sz="1400" dirty="0" err="1"/>
              <a:t>ці</a:t>
            </a:r>
            <a:r>
              <a:rPr lang="en-US" sz="1400" dirty="0"/>
              <a:t> </a:t>
            </a:r>
            <a:r>
              <a:rPr lang="en-US" sz="1400" dirty="0" err="1"/>
              <a:t>повноваження</a:t>
            </a:r>
            <a:r>
              <a:rPr lang="en-US" sz="1400" dirty="0"/>
              <a:t> </a:t>
            </a:r>
            <a:r>
              <a:rPr lang="en-US" sz="1400" dirty="0" err="1"/>
              <a:t>оформлені</a:t>
            </a:r>
            <a:r>
              <a:rPr lang="en-US" sz="1400" dirty="0"/>
              <a:t> </a:t>
            </a:r>
            <a:r>
              <a:rPr lang="en-US" sz="1400" dirty="0" err="1"/>
              <a:t>відповідно</a:t>
            </a:r>
            <a:r>
              <a:rPr lang="en-US" sz="1400" dirty="0"/>
              <a:t> </a:t>
            </a:r>
            <a:r>
              <a:rPr lang="en-US" sz="1400" dirty="0" err="1"/>
              <a:t>до</a:t>
            </a:r>
            <a:r>
              <a:rPr lang="en-US" sz="1400" dirty="0"/>
              <a:t> </a:t>
            </a:r>
            <a:r>
              <a:rPr lang="en-US" sz="1400" dirty="0" err="1"/>
              <a:t>чинного</a:t>
            </a:r>
            <a:r>
              <a:rPr lang="en-US" sz="1400" dirty="0"/>
              <a:t> </a:t>
            </a:r>
            <a:r>
              <a:rPr lang="en-US" sz="1400" dirty="0" err="1"/>
              <a:t>законодавства</a:t>
            </a:r>
            <a:r>
              <a:rPr lang="en-US" sz="1400" dirty="0"/>
              <a:t>. </a:t>
            </a:r>
            <a:endParaRPr lang="en-US" sz="1400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Звернення</a:t>
            </a:r>
            <a:r>
              <a:rPr lang="en-US" sz="1400" dirty="0"/>
              <a:t> </a:t>
            </a:r>
            <a:r>
              <a:rPr lang="en-US" sz="1400" u="sng" dirty="0" err="1"/>
              <a:t>може</a:t>
            </a:r>
            <a:r>
              <a:rPr lang="en-US" sz="1400" u="sng" dirty="0"/>
              <a:t> </a:t>
            </a:r>
            <a:r>
              <a:rPr lang="en-US" sz="1400" u="sng" dirty="0" err="1"/>
              <a:t>бути</a:t>
            </a:r>
            <a:r>
              <a:rPr lang="en-US" sz="1400" u="sng" dirty="0"/>
              <a:t> </a:t>
            </a:r>
            <a:r>
              <a:rPr lang="en-US" sz="1400" u="sng" dirty="0" err="1"/>
              <a:t>подано</a:t>
            </a:r>
            <a:r>
              <a:rPr lang="en-US" sz="1400" dirty="0"/>
              <a:t> </a:t>
            </a:r>
            <a:r>
              <a:rPr lang="en-US" sz="1400" dirty="0" err="1"/>
              <a:t>як</a:t>
            </a:r>
            <a:r>
              <a:rPr lang="en-US" sz="1400" dirty="0"/>
              <a:t> </a:t>
            </a:r>
            <a:r>
              <a:rPr lang="en-US" sz="1400" u="sng" dirty="0" err="1"/>
              <a:t>окремою</a:t>
            </a:r>
            <a:r>
              <a:rPr lang="en-US" sz="1400" u="sng" dirty="0"/>
              <a:t> </a:t>
            </a:r>
            <a:r>
              <a:rPr lang="en-US" sz="1400" u="sng" dirty="0" err="1"/>
              <a:t>особою</a:t>
            </a:r>
            <a:r>
              <a:rPr lang="en-US" sz="1400" dirty="0"/>
              <a:t> (</a:t>
            </a:r>
            <a:r>
              <a:rPr lang="en-US" sz="1400" dirty="0" err="1"/>
              <a:t>індивідуальне</a:t>
            </a:r>
            <a:r>
              <a:rPr lang="en-US" sz="1400" dirty="0"/>
              <a:t>), </a:t>
            </a:r>
            <a:r>
              <a:rPr lang="en-US" sz="1400" dirty="0" err="1"/>
              <a:t>так</a:t>
            </a:r>
            <a:r>
              <a:rPr lang="en-US" sz="1400" dirty="0"/>
              <a:t> </a:t>
            </a:r>
            <a:r>
              <a:rPr lang="en-US" sz="1400" u="sng" dirty="0"/>
              <a:t>і </a:t>
            </a:r>
            <a:r>
              <a:rPr lang="en-US" sz="1400" u="sng" dirty="0" err="1"/>
              <a:t>групою</a:t>
            </a:r>
            <a:r>
              <a:rPr lang="en-US" sz="1400" dirty="0"/>
              <a:t> </a:t>
            </a:r>
            <a:r>
              <a:rPr lang="en-US" sz="1400" dirty="0" err="1"/>
              <a:t>осіб</a:t>
            </a:r>
            <a:r>
              <a:rPr lang="en-US" sz="1400" dirty="0"/>
              <a:t> (</a:t>
            </a:r>
            <a:r>
              <a:rPr lang="en-US" sz="1400" dirty="0" err="1"/>
              <a:t>колективне</a:t>
            </a:r>
            <a:r>
              <a:rPr lang="en-US" sz="1400" dirty="0"/>
              <a:t>). </a:t>
            </a:r>
            <a:endParaRPr lang="en-US" sz="1400" dirty="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Письмове</a:t>
            </a:r>
            <a:r>
              <a:rPr lang="en-US" sz="1400" dirty="0"/>
              <a:t> </a:t>
            </a:r>
            <a:r>
              <a:rPr lang="en-US" sz="1400" dirty="0" err="1"/>
              <a:t>звернення</a:t>
            </a:r>
            <a:r>
              <a:rPr lang="en-US" sz="1400" dirty="0"/>
              <a:t> </a:t>
            </a:r>
            <a:r>
              <a:rPr lang="en-US" sz="1400" i="1" u="sng" dirty="0" err="1"/>
              <a:t>повинно</a:t>
            </a:r>
            <a:r>
              <a:rPr lang="en-US" sz="1400" i="1" u="sng" dirty="0"/>
              <a:t> </a:t>
            </a:r>
            <a:r>
              <a:rPr lang="en-US" sz="1400" i="1" u="sng" dirty="0" err="1"/>
              <a:t>бути</a:t>
            </a:r>
            <a:r>
              <a:rPr lang="en-US" sz="1400" i="1" u="sng" dirty="0"/>
              <a:t> </a:t>
            </a:r>
            <a:r>
              <a:rPr lang="en-US" sz="1400" i="1" u="sng" dirty="0" err="1"/>
              <a:t>підписано</a:t>
            </a:r>
            <a:r>
              <a:rPr lang="en-US" sz="1400" i="1" u="sng" dirty="0"/>
              <a:t> </a:t>
            </a:r>
            <a:r>
              <a:rPr lang="en-US" sz="1400" i="1" u="sng" dirty="0" err="1"/>
              <a:t>заявником</a:t>
            </a:r>
            <a:r>
              <a:rPr lang="en-US" sz="1400" i="1" u="sng" dirty="0"/>
              <a:t> (</a:t>
            </a:r>
            <a:r>
              <a:rPr lang="en-US" sz="1400" i="1" u="sng" dirty="0" err="1"/>
              <a:t>заявниками</a:t>
            </a:r>
            <a:r>
              <a:rPr lang="en-US" sz="1400" i="1" u="sng" dirty="0"/>
              <a:t>) </a:t>
            </a:r>
            <a:r>
              <a:rPr lang="en-US" sz="1400" i="1" u="sng" dirty="0" err="1"/>
              <a:t>із</a:t>
            </a:r>
            <a:r>
              <a:rPr lang="en-US" sz="1400" i="1" u="sng" dirty="0"/>
              <a:t> </a:t>
            </a:r>
            <a:r>
              <a:rPr lang="en-US" sz="1400" i="1" u="sng" dirty="0" err="1"/>
              <a:t>зазначенням</a:t>
            </a:r>
            <a:r>
              <a:rPr lang="en-US" sz="1400" i="1" u="sng" dirty="0"/>
              <a:t> </a:t>
            </a:r>
            <a:r>
              <a:rPr lang="en-US" sz="1400" i="1" u="sng" dirty="0" err="1"/>
              <a:t>дати</a:t>
            </a:r>
            <a:r>
              <a:rPr lang="en-US" sz="1400" i="1" u="sng" dirty="0"/>
              <a:t>. </a:t>
            </a:r>
            <a:endParaRPr lang="en-US" sz="1100"/>
          </a:p>
        </p:txBody>
      </p:sp>
      <p:pic>
        <p:nvPicPr>
          <p:cNvPr id="5" name="Рисунок 5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6F455C1C-EF76-407E-9D9B-51411A81C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182" y="1112043"/>
            <a:ext cx="3362325" cy="1371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6F0A63-F967-4716-AFA6-1B250E13D4ED}"/>
              </a:ext>
            </a:extLst>
          </p:cNvPr>
          <p:cNvSpPr txBox="1"/>
          <p:nvPr/>
        </p:nvSpPr>
        <p:spPr>
          <a:xfrm>
            <a:off x="7903369" y="438150"/>
            <a:ext cx="329088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i="1" dirty="0" err="1">
                <a:cs typeface="Calibri"/>
              </a:rPr>
              <a:t>Основні</a:t>
            </a:r>
            <a:r>
              <a:rPr lang="en-US" sz="2400" b="1" i="1" dirty="0">
                <a:cs typeface="Calibri"/>
              </a:rPr>
              <a:t> </a:t>
            </a:r>
            <a:r>
              <a:rPr lang="en-US" sz="2400" b="1" i="1" dirty="0" err="1">
                <a:cs typeface="Calibri"/>
              </a:rPr>
              <a:t>вимоги</a:t>
            </a:r>
            <a:r>
              <a:rPr lang="en-US" sz="2400" b="1" i="1" dirty="0">
                <a:cs typeface="Calibri"/>
              </a:rPr>
              <a:t> </a:t>
            </a:r>
            <a:r>
              <a:rPr lang="en-US" sz="2400" b="1" i="1" dirty="0" err="1">
                <a:cs typeface="Calibri"/>
              </a:rPr>
              <a:t>до</a:t>
            </a:r>
            <a:r>
              <a:rPr lang="en-US" sz="2400" b="1" i="1" dirty="0">
                <a:cs typeface="Calibri"/>
              </a:rPr>
              <a:t> </a:t>
            </a:r>
            <a:r>
              <a:rPr lang="en-US" sz="2400" b="1" i="1" dirty="0" err="1">
                <a:cs typeface="Calibri"/>
              </a:rPr>
              <a:t>звернення</a:t>
            </a:r>
            <a:r>
              <a:rPr lang="en-US" sz="2400" dirty="0"/>
              <a:t> </a:t>
            </a:r>
            <a:endParaRPr lang="en-US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15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sz="3600" cap="all">
                <a:latin typeface="Tw Cen MT" charset="0"/>
                <a:ea typeface="Segoe UI" charset="0"/>
              </a:rPr>
              <a:t>Заява</a:t>
            </a:r>
            <a:endParaRPr lang="ko-KR" altLang="en-US"/>
          </a:p>
        </p:txBody>
      </p:sp>
      <p:sp>
        <p:nvSpPr>
          <p:cNvPr id="3" name="Місце для вмісту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561149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sz="2400" b="1">
                <a:latin typeface="Tw Cen MT" charset="0"/>
                <a:ea typeface="Segoe UI" charset="0"/>
              </a:rPr>
              <a:t>Заява</a:t>
            </a:r>
            <a:r>
              <a:rPr sz="2400">
                <a:latin typeface="Tw Cen MT" charset="0"/>
                <a:ea typeface="Segoe UI" charset="0"/>
              </a:rPr>
              <a:t> —  це документ, у якому приватна чи посадова особа звертається з проханням тобто пропозицією на адресу установи чи посадової особи. Офіційне повідомлення в усній формі, в якому викладається певне прохання, теж називається заявою. За місцем виникнення розрізняють заяви внутрішні і зовнішні, які бувають від організацій, установ (службові) та особисті.</a:t>
            </a:r>
            <a:endParaRPr lang="ko-KR" altLang="en-US"/>
          </a:p>
        </p:txBody>
      </p:sp>
      <p:pic>
        <p:nvPicPr>
          <p:cNvPr id="4" name="Рисунок 10" descr="C:/Users/HP/AppData/Roaming/PolarisOffice/ETemp/6700_6921344/fImage13811116841.jpeg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7202170" y="157480"/>
            <a:ext cx="4058285" cy="651700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5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CF776-BB69-4F53-9972-F9B22FFCB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8930"/>
            <a:ext cx="6894830" cy="1783080"/>
          </a:xfrm>
        </p:spPr>
        <p:txBody>
          <a:bodyPr anchor="b">
            <a:normAutofit/>
          </a:bodyPr>
          <a:lstStyle/>
          <a:p>
            <a:r>
              <a:rPr lang="uk-UA" sz="5400">
                <a:cs typeface="Calibri Light"/>
              </a:rPr>
              <a:t>Пропозиція </a:t>
            </a:r>
            <a:endParaRPr lang="uk-UA" sz="5400"/>
          </a:p>
        </p:txBody>
      </p:sp>
      <p:sp>
        <p:nvSpPr>
          <p:cNvPr id="4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825" y="2395855"/>
            <a:ext cx="4243705" cy="18415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F6E1A78-D65E-499E-84E6-B11A35C5E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6370"/>
            <a:ext cx="6894830" cy="348361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200">
                <a:ea typeface="+mn-lt"/>
                <a:cs typeface="+mn-lt"/>
              </a:rPr>
              <a:t>-  це документ, у якому особа висловлює свої думки щодо поліпшення організації, методів, структурної будови діяль-ності установ, фірм, товариств тощо. </a:t>
            </a:r>
            <a:endParaRPr lang="uk-UA" sz="2200"/>
          </a:p>
        </p:txBody>
      </p:sp>
      <p:pic>
        <p:nvPicPr>
          <p:cNvPr id="4" name="Рисунок 4" descr="C:/Users/HP/AppData/Roaming/PolarisOffice/ETemp/6700_6921344/image6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42"/>
          <a:stretch>
            <a:fillRect/>
          </a:stretch>
        </p:blipFill>
        <p:spPr>
          <a:xfrm rot="0">
            <a:off x="3629025" y="4027170"/>
            <a:ext cx="3028950" cy="2163445"/>
          </a:xfrm>
          <a:prstGeom prst="rect"/>
          <a:noFill/>
        </p:spPr>
      </p:pic>
      <p:pic>
        <p:nvPicPr>
          <p:cNvPr id="5" name="Рисунок 5" descr="C:/Users/HP/AppData/Roaming/PolarisOffice/ETemp/6700_6921344/image7.jpe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5" r="1" b="1"/>
          <a:stretch>
            <a:fillRect/>
          </a:stretch>
        </p:blipFill>
        <p:spPr>
          <a:xfrm rot="0">
            <a:off x="646430" y="4046855"/>
            <a:ext cx="3031490" cy="2176780"/>
          </a:xfrm>
          <a:prstGeom prst="rect"/>
          <a:noFill/>
        </p:spPr>
      </p:pic>
      <p:pic>
        <p:nvPicPr>
          <p:cNvPr id="45" name="Содержимое 2" descr="C:/Users/HP/AppData/Roaming/PolarisOffice/ETemp/6700_6921344/fImage307551018467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322820" y="7620"/>
            <a:ext cx="4339590" cy="6618605"/>
          </a:xfrm>
          <a:prstGeom prst="rect"/>
          <a:noFill/>
        </p:spPr>
      </p:pic>
    </p:spTree>
    <p:extLst>
      <p:ext uri="{BB962C8B-B14F-4D97-AF65-F5344CB8AC3E}">
        <p14:creationId xmlns:p14="http://schemas.microsoft.com/office/powerpoint/2010/main" val="2835086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sz="3200" cap="all">
                <a:latin typeface="Tw Cen MT" charset="0"/>
                <a:ea typeface="Segoe UI" charset="0"/>
              </a:rPr>
              <a:t>Клопотання</a:t>
            </a:r>
            <a:endParaRPr lang="ko-KR" altLang="en-US"/>
          </a:p>
        </p:txBody>
      </p:sp>
      <p:sp>
        <p:nvSpPr>
          <p:cNvPr id="3" name="Місце для вмісту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5306695" cy="4352290"/>
          </a:xfrm>
          <a:prstGeom prst="rect"/>
        </p:spPr>
        <p:txBody>
          <a:bodyPr wrap="square" lIns="91440" tIns="45720" rIns="91440" bIns="45720" numCol="1" vert="horz" anchor="t">
            <a:normAutofit fontScale="92500" lnSpcReduction="0"/>
          </a:bodyPr>
          <a:lstStyle/>
          <a:p>
            <a:pPr marL="228600" indent="-228600" rtl="0" algn="just" defTabSz="91440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sz="2400" cap="all" b="1">
                <a:latin typeface="Tw Cen MT" charset="0"/>
                <a:ea typeface="Segoe UI" charset="0"/>
              </a:rPr>
              <a:t>Клопота́ння</a:t>
            </a:r>
            <a:r>
              <a:rPr sz="2400" cap="all">
                <a:latin typeface="Tw Cen MT" charset="0"/>
                <a:ea typeface="Segoe UI" charset="0"/>
              </a:rPr>
              <a:t> — звернення громадян із проханням про сприяння реалізації закріплених Конституцією та чинним законодавством їх прав та інтересів або повідомлення про порушення чинного законодавства чи недоліки в діяльності підприємств, установ, організацій незалежно від форм власності, народних депутатів України, депутатів місцевих рад, посадових осіб, а також висловлення думки щодо поліпшення їх діяльності.</a:t>
            </a:r>
            <a:endParaRPr lang="ko-KR" altLang="en-US" sz="2400"/>
          </a:p>
        </p:txBody>
      </p:sp>
      <p:pic>
        <p:nvPicPr>
          <p:cNvPr id="4" name="Содержимое 4" descr="C:/Users/HP/AppData/Roaming/PolarisOffice/ETemp/6700_6921344/fImage357471566334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48145" y="162560"/>
            <a:ext cx="4613275" cy="652780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14</Pages>
  <Paragraphs>0</Paragraphs>
  <Words>0</Words>
  <TotalTime>0</TotalTime>
  <MMClips>0</MMClip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HP</cp:lastModifiedBy>
  <dc:title>Презентація PowerPoint</dc:title>
  <cp:version>9.103.110.45940</cp:version>
  <dcterms:modified xsi:type="dcterms:W3CDTF">2022-01-30T20:28:14Z</dcterms:modified>
</cp:coreProperties>
</file>