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Poppins Light" panose="020B0604020202020204" charset="0"/>
      <p:regular r:id="rId18"/>
    </p:embeddedFont>
    <p:embeddedFont>
      <p:font typeface="Roboto Ligh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1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8640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Управління активами корпорації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44128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Активи – це ресурси, контрольовані підприємством у результаті минулих подій, використання яких, як очікується, приведе до отримання економічних вигод у майбутньому. Кожне підприємство, враховуючи характер використання майна та особливості діяльності, поділяє активи на необоротні та оборотні.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13791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Необоротні активи – це ресурси, які утримуються підприємством більше дванадцяти місяців або одного операційного циклу з метою отримання майбутніх економічних вигод. Оборотні активи – гроші та їх еквіваленти, що не обмежені у використанні, а також інші активи, призначені для реалізації чи споживання протягом операційного циклу чи протягом дванадцяти місяців з дати балансу.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633" y="696873"/>
            <a:ext cx="6492478" cy="6131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запасів підприємства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86633" y="1702237"/>
            <a:ext cx="3738205" cy="647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5050" dirty="0"/>
          </a:p>
        </p:txBody>
      </p:sp>
      <p:sp>
        <p:nvSpPr>
          <p:cNvPr id="5" name="Text 2"/>
          <p:cNvSpPr/>
          <p:nvPr/>
        </p:nvSpPr>
        <p:spPr>
          <a:xfrm>
            <a:off x="1329571" y="2594610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Визнання запасів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86633" y="3018830"/>
            <a:ext cx="3738205" cy="125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Запаси визнаються активом, якщо є ймовірність отримання економічних вигод та їх вартість можна достовірно визначити.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719042" y="1702237"/>
            <a:ext cx="3738324" cy="647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6</a:t>
            </a:r>
            <a:endParaRPr lang="en-US" sz="5050" dirty="0"/>
          </a:p>
        </p:txBody>
      </p:sp>
      <p:sp>
        <p:nvSpPr>
          <p:cNvPr id="8" name="Text 5"/>
          <p:cNvSpPr/>
          <p:nvPr/>
        </p:nvSpPr>
        <p:spPr>
          <a:xfrm>
            <a:off x="5361980" y="2594610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Видів запасів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719042" y="3018830"/>
            <a:ext cx="3738324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Сировина, незавершене виробництво, готова продукція, товари, малоцінні та швидкозношувані предмети.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702838" y="4960739"/>
            <a:ext cx="3738205" cy="647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5050" dirty="0"/>
          </a:p>
        </p:txBody>
      </p:sp>
      <p:sp>
        <p:nvSpPr>
          <p:cNvPr id="11" name="Text 8"/>
          <p:cNvSpPr/>
          <p:nvPr/>
        </p:nvSpPr>
        <p:spPr>
          <a:xfrm>
            <a:off x="3345775" y="5853113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Умови оптимізації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2702838" y="6277332"/>
            <a:ext cx="3738205" cy="125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Обґрунтовані розрахунки потреби, стабільні відносини з постачальниками, належна організація виробництва, раціональне використання.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269" y="609481"/>
            <a:ext cx="5848469" cy="563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Склад запасів підприємства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9" y="1443514"/>
            <a:ext cx="901779" cy="16162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03559" y="1623774"/>
            <a:ext cx="2463403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Сировина та матеріали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1803559" y="2013704"/>
            <a:ext cx="6709172" cy="865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Основні та допоміжні матеріали, комплектуючі вироби та інші матеріальні цінності, призначені для виробництва продукції, виконання робіт, надання послуг, обслуговування виробництва й адміністративних потреб.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69" y="3059787"/>
            <a:ext cx="901779" cy="16162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03559" y="3240048"/>
            <a:ext cx="2958108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Незавершене виробництво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1803559" y="3629978"/>
            <a:ext cx="6709172" cy="865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Незакінчені обробленням і складанням деталі, вузли, вироби та незакінчені технологічні процеси. На підприємствах, що виконують роботи та надають послуги, складається з витрат на виконання незакінчених робіт.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69" y="4676061"/>
            <a:ext cx="901779" cy="16162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03559" y="4856321"/>
            <a:ext cx="2254568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Готова продукція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803559" y="5246251"/>
            <a:ext cx="6709172" cy="865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Продукція, що виготовлена на підприємстві, призначена для продажу і відповідає технічним та якісним характеристикам, передбаченим договором або іншим нормативно-правовим актом.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69" y="6292334"/>
            <a:ext cx="901779" cy="132766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03559" y="6472595"/>
            <a:ext cx="2254568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Товари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803559" y="6862524"/>
            <a:ext cx="6709172" cy="577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Матеріальні цінності, що придбані (отримані) та утримуються підприємством із метою подальшого продажу.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4939" y="365284"/>
            <a:ext cx="7145298" cy="415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запасів та їх вплив на фінансовий стан</a:t>
            </a:r>
            <a:endParaRPr lang="en-US" sz="2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9" y="1046083"/>
            <a:ext cx="13700522" cy="750903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573292" y="8585597"/>
            <a:ext cx="132755" cy="132755"/>
          </a:xfrm>
          <a:prstGeom prst="roundRect">
            <a:avLst>
              <a:gd name="adj" fmla="val 13776"/>
            </a:avLst>
          </a:prstGeom>
          <a:solidFill>
            <a:srgbClr val="252528"/>
          </a:solidFill>
          <a:ln/>
        </p:spPr>
      </p:sp>
      <p:sp>
        <p:nvSpPr>
          <p:cNvPr id="5" name="Text 2"/>
          <p:cNvSpPr/>
          <p:nvPr/>
        </p:nvSpPr>
        <p:spPr>
          <a:xfrm>
            <a:off x="1767007" y="8585597"/>
            <a:ext cx="1316117" cy="13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Сировина і матеріали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3611642" y="8585597"/>
            <a:ext cx="132755" cy="132755"/>
          </a:xfrm>
          <a:prstGeom prst="roundRect">
            <a:avLst>
              <a:gd name="adj" fmla="val 13776"/>
            </a:avLst>
          </a:prstGeom>
          <a:solidFill>
            <a:srgbClr val="4C4C52"/>
          </a:solidFill>
          <a:ln/>
        </p:spPr>
      </p:sp>
      <p:sp>
        <p:nvSpPr>
          <p:cNvPr id="7" name="Text 4"/>
          <p:cNvSpPr/>
          <p:nvPr/>
        </p:nvSpPr>
        <p:spPr>
          <a:xfrm>
            <a:off x="3805357" y="8585597"/>
            <a:ext cx="1672114" cy="13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Незавершене виробництво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6692979" y="8585597"/>
            <a:ext cx="132755" cy="132755"/>
          </a:xfrm>
          <a:prstGeom prst="roundRect">
            <a:avLst>
              <a:gd name="adj" fmla="val 13776"/>
            </a:avLst>
          </a:prstGeom>
          <a:solidFill>
            <a:srgbClr val="73737D"/>
          </a:solidFill>
          <a:ln/>
        </p:spPr>
      </p:sp>
      <p:sp>
        <p:nvSpPr>
          <p:cNvPr id="9" name="Text 6"/>
          <p:cNvSpPr/>
          <p:nvPr/>
        </p:nvSpPr>
        <p:spPr>
          <a:xfrm>
            <a:off x="6886694" y="8585597"/>
            <a:ext cx="1050608" cy="13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Готова продукція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9768364" y="8585597"/>
            <a:ext cx="132755" cy="132755"/>
          </a:xfrm>
          <a:prstGeom prst="roundRect">
            <a:avLst>
              <a:gd name="adj" fmla="val 13776"/>
            </a:avLst>
          </a:prstGeom>
          <a:solidFill>
            <a:srgbClr val="9D9DA4"/>
          </a:solidFill>
          <a:ln/>
        </p:spPr>
      </p:sp>
      <p:sp>
        <p:nvSpPr>
          <p:cNvPr id="11" name="Text 8"/>
          <p:cNvSpPr/>
          <p:nvPr/>
        </p:nvSpPr>
        <p:spPr>
          <a:xfrm>
            <a:off x="9962078" y="8585597"/>
            <a:ext cx="441127" cy="13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Товари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11547277" y="8585597"/>
            <a:ext cx="132755" cy="132755"/>
          </a:xfrm>
          <a:prstGeom prst="roundRect">
            <a:avLst>
              <a:gd name="adj" fmla="val 13776"/>
            </a:avLst>
          </a:prstGeom>
          <a:solidFill>
            <a:srgbClr val="C7C7CC"/>
          </a:solidFill>
          <a:ln/>
        </p:spPr>
      </p:sp>
      <p:sp>
        <p:nvSpPr>
          <p:cNvPr id="13" name="Text 10"/>
          <p:cNvSpPr/>
          <p:nvPr/>
        </p:nvSpPr>
        <p:spPr>
          <a:xfrm>
            <a:off x="11740991" y="8585597"/>
            <a:ext cx="1248013" cy="13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Малоцінні предмети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464939" y="8867775"/>
            <a:ext cx="13700522" cy="425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 процесі аналізу запасів необхідно порівняти фактичні залишки за відповідний період із нормативами (плановою потребою), а також оцінити їх динаміку. Надлишок або нестача запасів є факторами незадовільного фінансового стану підприємства.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64939" y="9442252"/>
            <a:ext cx="13700522" cy="425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Збільшення залишків готової продукції негативно впливає на фінансовий стан підприємства внаслідок заморожування оборотного капіталу, уповільнення його обертання, нестачі коштів, необхідності отримання додаткових кредитів і зростання кредиторської заборгованості.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357" y="595074"/>
            <a:ext cx="8947309" cy="676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дебіторської заборгованості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7" y="1704142"/>
            <a:ext cx="4155519" cy="25682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7357" y="4542949"/>
            <a:ext cx="320706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Класифікація за строками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757357" y="5010864"/>
            <a:ext cx="4155519" cy="1731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 даними розділу IX Приміток до річної фінансової звітності дають оцінку складу дебіторської заборгованості за строками її непогашення: до 12 місяців, від 12-18 і від 18-36 місяців.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440" y="1704142"/>
            <a:ext cx="4155519" cy="25682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7440" y="4542949"/>
            <a:ext cx="4155519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простроченої заборгованості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5237440" y="5349002"/>
            <a:ext cx="4155519" cy="2423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Аналізуючи прострочену дебіторську заборгованість, необхідно розглянути кожного боржника окремо, щоб виявити причини виникнення заборгованості, реальність кожного боргу, а також оцінити достатність заходів, вжитих для стягнення боргів.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524" y="1704142"/>
            <a:ext cx="4155519" cy="256829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524" y="4542949"/>
            <a:ext cx="4155519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Оцінка резерву сумнівних боргів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9717524" y="5349002"/>
            <a:ext cx="4155519" cy="1731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Збільшення резерву сумнівних боргів свідчить про погіршення стану розрахунків, оскільки при цьому зростає коефіцієнт сумнівності дебіторської заборгованості.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34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325" y="3331250"/>
            <a:ext cx="12917924" cy="620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Вплив дебіторської заборгованості на фінансовий стан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5325" y="4846201"/>
            <a:ext cx="4214574" cy="198596"/>
          </a:xfrm>
          <a:prstGeom prst="roundRect">
            <a:avLst>
              <a:gd name="adj" fmla="val 4201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5325" y="5342811"/>
            <a:ext cx="3765352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Оцінка динаміки заборгованості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95325" y="5772388"/>
            <a:ext cx="4214574" cy="158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Збільшення в дебіторській заборгованості часток із значними термінами непогашення оцінюється негативно, тому що це свідчить про іммобілізацію капіталу підприємства з обороту.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5207913" y="4548187"/>
            <a:ext cx="4214574" cy="198596"/>
          </a:xfrm>
          <a:prstGeom prst="roundRect">
            <a:avLst>
              <a:gd name="adj" fmla="val 4201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07913" y="5044797"/>
            <a:ext cx="3189089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причин виникнення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5207913" y="5474375"/>
            <a:ext cx="4214574" cy="1907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 даними аналітичного обліку розрахунків з дебіторами розглядають кожного боржника окремо, щоб виявити причини виникнення заборгованості, реальність кожного боргу, а також оцінити достатність заходів, вжитих для стягнення боргів.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9720501" y="4250174"/>
            <a:ext cx="4214574" cy="198596"/>
          </a:xfrm>
          <a:prstGeom prst="roundRect">
            <a:avLst>
              <a:gd name="adj" fmla="val 4201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20501" y="4746784"/>
            <a:ext cx="3554730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Розробка заходів з управління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720501" y="5176361"/>
            <a:ext cx="4214574" cy="158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 основі проведеного аналізу розробляють заходи щодо прискорення погашення дебіторської заборгованості, зменшення ризику неповернення боргів та оптимізації структури дебіторської заборгованості.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1420"/>
            <a:ext cx="88333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Управління грошовими коштами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16060" y="2043827"/>
            <a:ext cx="28764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Оптимізація залишків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534245"/>
            <a:ext cx="389870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Вправний фінансовий менеджер намагається зберігати на рахунках в банку і в касі лише мінімальну суму грошей, достатню для проведення першорядних платежів.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048113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Забезпечення збалансованості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892862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Залишки грошових коштів повинні забезпечувати поточну збалансованість грошових потоків підприємства.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66084"/>
            <a:ext cx="32621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Дотримання нормативів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356503"/>
            <a:ext cx="3898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Згідно з вимогами фінансового менеджменту частка грошових коштів та їх еквівалентів не повинна перевищувати 5% у всіх оборотних активах підприємства.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4688919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Уникнення надлишкової ліквідності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533668"/>
            <a:ext cx="389870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Якщо впродовж тривалого часу на рахунках підприємства є великі залишки грошей, то це може бути наслідком неправильного використання оборотного капіталу.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9756"/>
            <a:ext cx="111611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Економічна сутність активів підприємства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35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Необоротні активи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1665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Нематеріальні активи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588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Незавершені капітальні інвестиції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6010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Основні засоби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Інвестиційна нерухомість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4854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Довгострокові біологічні активи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9276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Довгострокові фінансові інвестиції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3135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Оборотні активи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99521" y="371665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Запаси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1588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Поточні біологічні активи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6010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Дебіторська заборгованість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Поточні фінансові інвестиції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99521" y="54854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Гроші та їх еквіваленти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59276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Витрати майбутніх періодів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205" y="681514"/>
            <a:ext cx="7763589" cy="1232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динаміки складу і структури активів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0205" y="2209800"/>
            <a:ext cx="3783211" cy="3358991"/>
          </a:xfrm>
          <a:prstGeom prst="roundRect">
            <a:avLst>
              <a:gd name="adj" fmla="val 246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4993" y="2414588"/>
            <a:ext cx="246507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Важливість аналізу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94993" y="2840831"/>
            <a:ext cx="3373636" cy="2207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Належний стан та структура активів підприємства – важлива умова для здійснення комерційної діяльності на сучасному ринку. Майновий стан – одна з найбільш важливих характеристик основної діяльності підприємства.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670584" y="2209800"/>
            <a:ext cx="3783211" cy="3358991"/>
          </a:xfrm>
          <a:prstGeom prst="roundRect">
            <a:avLst>
              <a:gd name="adj" fmla="val 246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75371" y="2414588"/>
            <a:ext cx="246507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Методи аналізу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875371" y="2840831"/>
            <a:ext cx="3373636" cy="2523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Аналіз майна підприємства та джерел їхнього фінансування проводять за допомогою складання агрегованого порівняльного аналітичного балансу. Оцінюючи структуру майна, проводять горизонтальний і вертикальний аналіз та аналіз оборотності.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0205" y="5765959"/>
            <a:ext cx="7763589" cy="1782008"/>
          </a:xfrm>
          <a:prstGeom prst="roundRect">
            <a:avLst>
              <a:gd name="adj" fmla="val 464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94993" y="5970746"/>
            <a:ext cx="2465070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Мета аналізу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94993" y="6396990"/>
            <a:ext cx="7354014" cy="94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Основною метою такого аналізу є виявлення співвідношення між основним та оборотним капіталом, що дозволить виявити тенденції у зміні майна підприємства в бік зменшення або збільшення його ліквідності й оборотності.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3059"/>
            <a:ext cx="112087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необоротних активів підприємства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182546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44149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052280"/>
            <a:ext cx="36989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Ефективність використання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542699"/>
            <a:ext cx="61816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Коефіцієнти фондовіддачі, фондомісткості, рентабельності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14551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18908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64319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415903"/>
            <a:ext cx="31221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Форми функціонування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3906322"/>
            <a:ext cx="39403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Матеріальні, нематеріальні, фінансові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50913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55271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00681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4779526"/>
            <a:ext cx="31000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Виробничий потенціал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269944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Основа господарської діяльності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114812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Необоротні активи підприємства – це сукупність господарських засобів, що використовуються протягом тривалого часу, вартість яких поступово зменшується у зв'язку із фізичним і моральним зносом. Від забезпеченості підприємства необоротними активами та ефективності їх використання багато в чому залежить господарська діяльність та фінансовий стан підприємства.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3063" y="1006912"/>
            <a:ext cx="7332940" cy="618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Матеріальні необоротні активи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3063" y="2145387"/>
            <a:ext cx="445532" cy="44553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58" y="2182535"/>
            <a:ext cx="296942" cy="37123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36596" y="2145387"/>
            <a:ext cx="2475428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Основні засоби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36596" y="2573417"/>
            <a:ext cx="3136463" cy="2850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Матеріальні активи, які підприємство утримує з метою використання їх у процесі виробництва або постачання товарів, надання послуг, здавання в оренду іншим особам або для здійснення адміністративних і соціально-культурних функцій.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4671060" y="2145387"/>
            <a:ext cx="445532" cy="44553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55" y="2182535"/>
            <a:ext cx="296942" cy="37123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14593" y="2145387"/>
            <a:ext cx="3110984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Незавершене будівництво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5314593" y="2573417"/>
            <a:ext cx="3136463" cy="2850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Для оцінювання стану незавершеного будівництва визначають ступінь його придатності та строк, протягом якого об'єкт перебуває в незавершеному стані. Встановлюються об'єкти, добудова яких економічно ефективна.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693063" y="5844540"/>
            <a:ext cx="445532" cy="44553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58" y="5881688"/>
            <a:ext cx="296942" cy="37123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36596" y="5844540"/>
            <a:ext cx="297572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Інвестиційна нерухомість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36596" y="6272570"/>
            <a:ext cx="7114342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Власні або орендовані на умовах фінансової оренди земельні ділянки, будівлі, споруди, які розташовуються на землі, утримувані з метою отримання орендних платежів та/або збільшення власного капіталу.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40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828" y="3227903"/>
            <a:ext cx="8647152" cy="640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Нематеріальні активи підприємства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28" y="4212312"/>
            <a:ext cx="512802" cy="5128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35656" y="4176474"/>
            <a:ext cx="2350056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Права користування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435656" y="4940498"/>
            <a:ext cx="2350056" cy="1968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Права користування природними ресурсами, майном, земельною ділянкою, будівлею, право на оренду приміщень тощо.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369" y="4212312"/>
            <a:ext cx="512802" cy="5128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11197" y="4176474"/>
            <a:ext cx="2350175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Комерційні позначення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811197" y="4940498"/>
            <a:ext cx="2350175" cy="1640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Права на торговельні марки (знаки для товарів і послуг), комерційні (фірмові) найменування тощо.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029" y="4212312"/>
            <a:ext cx="512802" cy="5128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186857" y="4176474"/>
            <a:ext cx="2350056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Промислова власність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8186857" y="4940498"/>
            <a:ext cx="2350056" cy="2625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Право на винаходи, корисні моделі, промислові зразки, сорти рослин, породи тварин, комерційні таємниці, ноу-хау, захист від недобросовісної конкуренції.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4570" y="4212312"/>
            <a:ext cx="512802" cy="51280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62398" y="4176474"/>
            <a:ext cx="235017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Авторське право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1562398" y="4619982"/>
            <a:ext cx="2350175" cy="2296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Право на літературні, художні, музичні твори, комп'ютерні програми, бази даних, виконання, фонограми, відеограми, передачі організацій мовлення.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357" y="767715"/>
            <a:ext cx="7812167" cy="676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нематеріальних активів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757357" y="1876782"/>
            <a:ext cx="2185868" cy="1246823"/>
          </a:xfrm>
          <a:prstGeom prst="roundRect">
            <a:avLst>
              <a:gd name="adj" fmla="val 729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69" y="2309932"/>
            <a:ext cx="304324" cy="3804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59562" y="2093119"/>
            <a:ext cx="346102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динаміки і структури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3159562" y="2561034"/>
            <a:ext cx="5892165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 основі балансу і приміток до річної фінансової звітності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3051334" y="3108365"/>
            <a:ext cx="10713601" cy="15240"/>
          </a:xfrm>
          <a:prstGeom prst="roundRect">
            <a:avLst>
              <a:gd name="adj" fmla="val 596401"/>
            </a:avLst>
          </a:prstGeom>
          <a:solidFill>
            <a:srgbClr val="56565B"/>
          </a:solidFill>
          <a:ln/>
        </p:spPr>
      </p:sp>
      <p:sp>
        <p:nvSpPr>
          <p:cNvPr id="8" name="Shape 5"/>
          <p:cNvSpPr/>
          <p:nvPr/>
        </p:nvSpPr>
        <p:spPr>
          <a:xfrm>
            <a:off x="757357" y="3231713"/>
            <a:ext cx="4371856" cy="1246823"/>
          </a:xfrm>
          <a:prstGeom prst="roundRect">
            <a:avLst>
              <a:gd name="adj" fmla="val 729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063" y="3664863"/>
            <a:ext cx="304324" cy="38040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45549" y="3448050"/>
            <a:ext cx="4099441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Оцінка інноваційного характеру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5345549" y="3915966"/>
            <a:ext cx="7540585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Висока частка нематеріальних активів свідчить про інноваційний розвиток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237321" y="4463296"/>
            <a:ext cx="8527613" cy="15240"/>
          </a:xfrm>
          <a:prstGeom prst="roundRect">
            <a:avLst>
              <a:gd name="adj" fmla="val 596401"/>
            </a:avLst>
          </a:prstGeom>
          <a:solidFill>
            <a:srgbClr val="56565B"/>
          </a:solidFill>
          <a:ln/>
        </p:spPr>
      </p:sp>
      <p:sp>
        <p:nvSpPr>
          <p:cNvPr id="13" name="Shape 9"/>
          <p:cNvSpPr/>
          <p:nvPr/>
        </p:nvSpPr>
        <p:spPr>
          <a:xfrm>
            <a:off x="757357" y="4586645"/>
            <a:ext cx="6557843" cy="1593056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057" y="5192911"/>
            <a:ext cx="304324" cy="38040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31537" y="4802981"/>
            <a:ext cx="441090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ефективності використання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531537" y="5270897"/>
            <a:ext cx="6125170" cy="69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Темпи зростання доходу мають випереджати темп зростання нематеріальних активів</a:t>
            </a:r>
            <a:endParaRPr lang="en-US" sz="1700" dirty="0"/>
          </a:p>
        </p:txBody>
      </p:sp>
      <p:sp>
        <p:nvSpPr>
          <p:cNvPr id="17" name="Text 12"/>
          <p:cNvSpPr/>
          <p:nvPr/>
        </p:nvSpPr>
        <p:spPr>
          <a:xfrm>
            <a:off x="757357" y="6423065"/>
            <a:ext cx="13115687" cy="1038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Нематеріальні активи використовують з метою одержання економічного ефекту під час виробництва продукції, виконання робіт, надання послуг. Кінцевий ефект використання нематеріальних активів відображається у результативних показниках господарської діяльності: зменшення витрат на виробництво, збільшення обсягів реалізації продукції, зростання прибутку тощо.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7133"/>
            <a:ext cx="67975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Аналіз оборотних активів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30968" y="2039541"/>
            <a:ext cx="31181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сферою розміщення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529959"/>
            <a:ext cx="435530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Оборотні активи у сфері виробництва (виробничі запаси, біологічні активи, незавершене виробництво) та у сфері обігу (готова продукція, товари, дебіторська заборгованість, фінансові інвестиції, гроші).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2209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формою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2711410"/>
            <a:ext cx="435530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Оборотні активи в матеріальній формі (запаси і біологічні активи) та в розрахунках і грошовій формі (дебіторська заборгованість, фінансові інвестиції, гроші).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410438"/>
            <a:ext cx="3605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джерелами формування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900857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Власні оборотні активи (робочий капітал) та оборотні активи, сформовані за рахунок позикових коштів.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047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рівнем ліквідності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537954"/>
            <a:ext cx="435530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Високоліквідні (гроші та їх еквіваленти, поточні фінансові інвестиції), середньоліквідні (дебіторська заборгованість) та низьколіквідні (запаси, біологічні активи).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0565" y="875467"/>
            <a:ext cx="7603331" cy="634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Класифікація оборотних активів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38927" y="1814274"/>
            <a:ext cx="22860" cy="5539740"/>
          </a:xfrm>
          <a:prstGeom prst="roundRect">
            <a:avLst>
              <a:gd name="adj" fmla="val 373013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1144429" y="2259568"/>
            <a:ext cx="609005" cy="22860"/>
          </a:xfrm>
          <a:prstGeom prst="roundRect">
            <a:avLst>
              <a:gd name="adj" fmla="val 373013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710565" y="2042636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05" y="2080677"/>
            <a:ext cx="304443" cy="38064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54054" y="2017276"/>
            <a:ext cx="3121819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практикою планування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1954054" y="2456378"/>
            <a:ext cx="6479381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Нормовані (підлягають нормуванню, визначається мінімальний норматив наявності) та ненормовані (норматив забезпеченості не визначається).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1144429" y="4282083"/>
            <a:ext cx="609005" cy="22860"/>
          </a:xfrm>
          <a:prstGeom prst="roundRect">
            <a:avLst>
              <a:gd name="adj" fmla="val 373013"/>
            </a:avLst>
          </a:prstGeom>
          <a:solidFill>
            <a:srgbClr val="56565B"/>
          </a:solidFill>
          <a:ln/>
        </p:spPr>
      </p:sp>
      <p:sp>
        <p:nvSpPr>
          <p:cNvPr id="11" name="Shape 7"/>
          <p:cNvSpPr/>
          <p:nvPr/>
        </p:nvSpPr>
        <p:spPr>
          <a:xfrm>
            <a:off x="710565" y="4065151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05" y="4103191"/>
            <a:ext cx="304443" cy="38064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54054" y="4039791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видами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1954054" y="4478893"/>
            <a:ext cx="6479381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Поділ оборотних активів здійснюється згідно з Планом рахунків бухгалтерського обліку.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1144429" y="5979795"/>
            <a:ext cx="609005" cy="22860"/>
          </a:xfrm>
          <a:prstGeom prst="roundRect">
            <a:avLst>
              <a:gd name="adj" fmla="val 373013"/>
            </a:avLst>
          </a:prstGeom>
          <a:solidFill>
            <a:srgbClr val="56565B"/>
          </a:solidFill>
          <a:ln/>
        </p:spPr>
      </p:sp>
      <p:sp>
        <p:nvSpPr>
          <p:cNvPr id="16" name="Shape 11"/>
          <p:cNvSpPr/>
          <p:nvPr/>
        </p:nvSpPr>
        <p:spPr>
          <a:xfrm>
            <a:off x="710565" y="5762863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05" y="5800904"/>
            <a:ext cx="304443" cy="38064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954054" y="5737503"/>
            <a:ext cx="3114794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За значимістю для аналізу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1954054" y="6176605"/>
            <a:ext cx="6479381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Особливу увагу під час вивчення оборотних активів приділяють аналізу запасів, які мають суттєвий вплив на фінансовий стан підприємства та його виробничі результати.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Довільний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Poppins Light</vt:lpstr>
      <vt:lpstr>Roboto Light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2025-04-22T22:08:10Z</dcterms:created>
  <dcterms:modified xsi:type="dcterms:W3CDTF">2025-04-22T22:09:00Z</dcterms:modified>
</cp:coreProperties>
</file>