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7" r:id="rId2"/>
    <p:sldId id="299" r:id="rId3"/>
    <p:sldId id="295" r:id="rId4"/>
    <p:sldId id="300" r:id="rId5"/>
    <p:sldId id="266" r:id="rId6"/>
    <p:sldId id="301" r:id="rId7"/>
    <p:sldId id="302" r:id="rId8"/>
    <p:sldId id="282" r:id="rId9"/>
    <p:sldId id="296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9" autoAdjust="0"/>
    <p:restoredTop sz="94660"/>
  </p:normalViewPr>
  <p:slideViewPr>
    <p:cSldViewPr>
      <p:cViewPr varScale="1">
        <p:scale>
          <a:sx n="83" d="100"/>
          <a:sy n="83" d="100"/>
        </p:scale>
        <p:origin x="-13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025525032993352E-2"/>
          <c:y val="1.6781033605362792E-2"/>
          <c:w val="0.94679913517158376"/>
          <c:h val="0.912707457229494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графіки!$AD$18</c:f>
              <c:strCache>
                <c:ptCount val="1"/>
                <c:pt idx="0">
                  <c:v>Деревна біомаса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графіки!$AE$17:$AP$17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графіки!$AE$19:$AP$19</c:f>
              <c:numCache>
                <c:formatCode>0.00</c:formatCode>
                <c:ptCount val="12"/>
                <c:pt idx="0">
                  <c:v>1.9</c:v>
                </c:pt>
                <c:pt idx="1">
                  <c:v>1.95</c:v>
                </c:pt>
                <c:pt idx="2">
                  <c:v>2.12</c:v>
                </c:pt>
                <c:pt idx="3">
                  <c:v>2.35</c:v>
                </c:pt>
                <c:pt idx="4">
                  <c:v>2.4</c:v>
                </c:pt>
                <c:pt idx="5">
                  <c:v>2.5123450688373392</c:v>
                </c:pt>
                <c:pt idx="6">
                  <c:v>2.6383175582364502</c:v>
                </c:pt>
                <c:pt idx="7">
                  <c:v>2.7368206700613844</c:v>
                </c:pt>
                <c:pt idx="8">
                  <c:v>2.8299081966016311</c:v>
                </c:pt>
                <c:pt idx="9">
                  <c:v>2.8885446149915133</c:v>
                </c:pt>
                <c:pt idx="10">
                  <c:v>2.9499108004355947</c:v>
                </c:pt>
                <c:pt idx="11">
                  <c:v>2.9993372147493811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8C-4F8E-A7EE-A6593C293273}"/>
            </c:ext>
          </c:extLst>
        </c:ser>
        <c:ser>
          <c:idx val="1"/>
          <c:order val="1"/>
          <c:tx>
            <c:strRef>
              <c:f>графіки!$AD$20</c:f>
              <c:strCache>
                <c:ptCount val="1"/>
                <c:pt idx="0">
                  <c:v>Солома, стебла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cat>
            <c:numRef>
              <c:f>графіки!$AE$17:$AP$17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графіки!$AE$21:$AP$21</c:f>
              <c:numCache>
                <c:formatCode>0.00</c:formatCode>
                <c:ptCount val="12"/>
                <c:pt idx="0">
                  <c:v>4.8000000000000001E-2</c:v>
                </c:pt>
                <c:pt idx="1">
                  <c:v>7.0000000000000007E-2</c:v>
                </c:pt>
                <c:pt idx="2">
                  <c:v>0.08</c:v>
                </c:pt>
                <c:pt idx="3">
                  <c:v>0.1</c:v>
                </c:pt>
                <c:pt idx="4">
                  <c:v>0.4</c:v>
                </c:pt>
                <c:pt idx="5">
                  <c:v>0.79272775942520979</c:v>
                </c:pt>
                <c:pt idx="6">
                  <c:v>1.7778607435527736</c:v>
                </c:pt>
                <c:pt idx="7">
                  <c:v>3.1108222639971284</c:v>
                </c:pt>
                <c:pt idx="8">
                  <c:v>4.8046532654389713</c:v>
                </c:pt>
                <c:pt idx="9">
                  <c:v>6.3996371277521256</c:v>
                </c:pt>
                <c:pt idx="10">
                  <c:v>7.3423949967452078</c:v>
                </c:pt>
                <c:pt idx="11">
                  <c:v>7.8505742913982228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8C-4F8E-A7EE-A6593C293273}"/>
            </c:ext>
          </c:extLst>
        </c:ser>
        <c:ser>
          <c:idx val="2"/>
          <c:order val="2"/>
          <c:tx>
            <c:strRef>
              <c:f>графіки!$AD$22</c:f>
              <c:strCache>
                <c:ptCount val="1"/>
                <c:pt idx="0">
                  <c:v>Лушпиння соняшнику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графіки!$AE$17:$AP$17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графіки!$AE$23:$AP$23</c:f>
              <c:numCache>
                <c:formatCode>0.00</c:formatCode>
                <c:ptCount val="12"/>
                <c:pt idx="0">
                  <c:v>0.25</c:v>
                </c:pt>
                <c:pt idx="1">
                  <c:v>0.26</c:v>
                </c:pt>
                <c:pt idx="2">
                  <c:v>0.3</c:v>
                </c:pt>
                <c:pt idx="3">
                  <c:v>0.34</c:v>
                </c:pt>
                <c:pt idx="4">
                  <c:v>0.38</c:v>
                </c:pt>
                <c:pt idx="5">
                  <c:v>0.38</c:v>
                </c:pt>
                <c:pt idx="6">
                  <c:v>0.38598786905392007</c:v>
                </c:pt>
                <c:pt idx="7">
                  <c:v>0.5032474189800028</c:v>
                </c:pt>
                <c:pt idx="8">
                  <c:v>0.64449212461900673</c:v>
                </c:pt>
                <c:pt idx="9">
                  <c:v>0.74688198183399956</c:v>
                </c:pt>
                <c:pt idx="10">
                  <c:v>0.79959467795805872</c:v>
                </c:pt>
                <c:pt idx="11">
                  <c:v>0.84421261399378245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8C-4F8E-A7EE-A6593C293273}"/>
            </c:ext>
          </c:extLst>
        </c:ser>
        <c:ser>
          <c:idx val="3"/>
          <c:order val="3"/>
          <c:tx>
            <c:strRef>
              <c:f>графіки!$AD$24</c:f>
              <c:strCache>
                <c:ptCount val="1"/>
                <c:pt idx="0">
                  <c:v>Енергетичні рослини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numRef>
              <c:f>графіки!$AE$17:$AP$17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графіки!$AE$25:$AP$25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0.01</c:v>
                </c:pt>
                <c:pt idx="4">
                  <c:v>0.04</c:v>
                </c:pt>
                <c:pt idx="5">
                  <c:v>3.5414575386468585E-3</c:v>
                </c:pt>
                <c:pt idx="6">
                  <c:v>0.37353774646687721</c:v>
                </c:pt>
                <c:pt idx="7">
                  <c:v>1.0131907308377897</c:v>
                </c:pt>
                <c:pt idx="8">
                  <c:v>1.7837941754424389</c:v>
                </c:pt>
                <c:pt idx="9">
                  <c:v>2.3637483041618754</c:v>
                </c:pt>
                <c:pt idx="10">
                  <c:v>2.7569335596478748</c:v>
                </c:pt>
                <c:pt idx="11">
                  <c:v>3.0137309655478699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8C-4F8E-A7EE-A6593C293273}"/>
            </c:ext>
          </c:extLst>
        </c:ser>
        <c:ser>
          <c:idx val="4"/>
          <c:order val="4"/>
          <c:tx>
            <c:strRef>
              <c:f>графіки!$AD$26</c:f>
              <c:strCache>
                <c:ptCount val="1"/>
                <c:pt idx="0">
                  <c:v>Енергетичні рослини (біогаз)</c:v>
                </c:pt>
              </c:strCache>
            </c:strRef>
          </c:tx>
          <c:invertIfNegative val="0"/>
          <c:cat>
            <c:numRef>
              <c:f>графіки!$AE$17:$AP$17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графіки!$AE$26:$AP$26</c:f>
              <c:numCache>
                <c:formatCode>General</c:formatCode>
                <c:ptCount val="12"/>
                <c:pt idx="5" formatCode="0.00">
                  <c:v>4.9210000000000004E-2</c:v>
                </c:pt>
                <c:pt idx="6" formatCode="0.00">
                  <c:v>7.5705500000000009E-2</c:v>
                </c:pt>
                <c:pt idx="7" formatCode="0.00">
                  <c:v>0.15467000797061581</c:v>
                </c:pt>
                <c:pt idx="8" formatCode="0.00">
                  <c:v>0.27517758006874132</c:v>
                </c:pt>
                <c:pt idx="9" formatCode="0.00">
                  <c:v>0.39882462683932557</c:v>
                </c:pt>
                <c:pt idx="10" formatCode="0.00">
                  <c:v>0.56374697630156079</c:v>
                </c:pt>
                <c:pt idx="11" formatCode="0.00">
                  <c:v>0.89696362490080439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8C-4F8E-A7EE-A6593C293273}"/>
            </c:ext>
          </c:extLst>
        </c:ser>
        <c:ser>
          <c:idx val="6"/>
          <c:order val="5"/>
          <c:tx>
            <c:strRef>
              <c:f>графіки!$AD$27</c:f>
              <c:strCache>
                <c:ptCount val="1"/>
                <c:pt idx="0">
                  <c:v>ТПВ (біогаз)</c:v>
                </c:pt>
              </c:strCache>
            </c:strRef>
          </c:tx>
          <c:invertIfNegative val="0"/>
          <c:val>
            <c:numRef>
              <c:f>графіки!$AE$27:$AP$27</c:f>
              <c:numCache>
                <c:formatCode>General</c:formatCode>
                <c:ptCount val="12"/>
                <c:pt idx="5" formatCode="0.00">
                  <c:v>2.3310000000000001E-2</c:v>
                </c:pt>
                <c:pt idx="6" formatCode="0.00">
                  <c:v>3.5860500000000003E-2</c:v>
                </c:pt>
                <c:pt idx="7" formatCode="0.00">
                  <c:v>7.3264740617660112E-2</c:v>
                </c:pt>
                <c:pt idx="8" formatCode="0.00">
                  <c:v>0.13034727476940378</c:v>
                </c:pt>
                <c:pt idx="9" formatCode="0.00">
                  <c:v>0.18891692850283842</c:v>
                </c:pt>
                <c:pt idx="10" formatCode="0.00">
                  <c:v>0.26703804140600246</c:v>
                </c:pt>
                <c:pt idx="11" formatCode="0.00">
                  <c:v>0.42487750653195994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E8C-4F8E-A7EE-A6593C293273}"/>
            </c:ext>
          </c:extLst>
        </c:ser>
        <c:ser>
          <c:idx val="7"/>
          <c:order val="6"/>
          <c:tx>
            <c:strRef>
              <c:f>графіки!$AD$28</c:f>
              <c:strCache>
                <c:ptCount val="1"/>
                <c:pt idx="0">
                  <c:v>С/г залишки (біогаз)</c:v>
                </c:pt>
              </c:strCache>
            </c:strRef>
          </c:tx>
          <c:invertIfNegative val="0"/>
          <c:val>
            <c:numRef>
              <c:f>графіки!$AE$28:$AP$28</c:f>
              <c:numCache>
                <c:formatCode>General</c:formatCode>
                <c:ptCount val="12"/>
                <c:pt idx="5" formatCode="0.00">
                  <c:v>0.18648000000000001</c:v>
                </c:pt>
                <c:pt idx="6" formatCode="0.00">
                  <c:v>0.28688400000000003</c:v>
                </c:pt>
                <c:pt idx="7" formatCode="0.00">
                  <c:v>0.5861179249412809</c:v>
                </c:pt>
                <c:pt idx="8" formatCode="0.00">
                  <c:v>1.0427781981552302</c:v>
                </c:pt>
                <c:pt idx="9" formatCode="0.00">
                  <c:v>1.5113354280227074</c:v>
                </c:pt>
                <c:pt idx="10" formatCode="0.00">
                  <c:v>2.1363043312480197</c:v>
                </c:pt>
                <c:pt idx="11" formatCode="0.00">
                  <c:v>3.3990200522556795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E8C-4F8E-A7EE-A6593C293273}"/>
            </c:ext>
          </c:extLst>
        </c:ser>
        <c:ser>
          <c:idx val="5"/>
          <c:order val="7"/>
          <c:tx>
            <c:strRef>
              <c:f>графіки!$AD$29</c:f>
              <c:strCache>
                <c:ptCount val="1"/>
                <c:pt idx="0">
                  <c:v>Рідкі біопалива</c:v>
                </c:pt>
              </c:strCache>
            </c:strRef>
          </c:tx>
          <c:spPr>
            <a:solidFill>
              <a:srgbClr val="EC6EE9"/>
            </a:solidFill>
          </c:spPr>
          <c:invertIfNegative val="0"/>
          <c:cat>
            <c:numRef>
              <c:f>графіки!$AE$17:$AP$17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графіки!$AE$30:$AP$30</c:f>
              <c:numCache>
                <c:formatCode>General</c:formatCode>
                <c:ptCount val="12"/>
                <c:pt idx="3" formatCode="0.00">
                  <c:v>0.04</c:v>
                </c:pt>
                <c:pt idx="4" formatCode="0.00">
                  <c:v>0.05</c:v>
                </c:pt>
                <c:pt idx="5" formatCode="0.00">
                  <c:v>0.17370000000000002</c:v>
                </c:pt>
                <c:pt idx="6" formatCode="0.00">
                  <c:v>0.25990774999999999</c:v>
                </c:pt>
                <c:pt idx="7" formatCode="0.00">
                  <c:v>0.39278920989705668</c:v>
                </c:pt>
                <c:pt idx="8" formatCode="0.00">
                  <c:v>0.49646787788026503</c:v>
                </c:pt>
                <c:pt idx="9" formatCode="0.00">
                  <c:v>0.62796922624763474</c:v>
                </c:pt>
                <c:pt idx="10" formatCode="0.00">
                  <c:v>0.82269927812532995</c:v>
                </c:pt>
                <c:pt idx="11" formatCode="0.00">
                  <c:v>0.85384929285452216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E8C-4F8E-A7EE-A6593C293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5683072"/>
        <c:axId val="270271232"/>
      </c:barChart>
      <c:catAx>
        <c:axId val="13568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270271232"/>
        <c:crosses val="autoZero"/>
        <c:auto val="1"/>
        <c:lblAlgn val="ctr"/>
        <c:lblOffset val="100"/>
        <c:noMultiLvlLbl val="0"/>
      </c:catAx>
      <c:valAx>
        <c:axId val="270271232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35683072"/>
        <c:crosses val="autoZero"/>
        <c:crossBetween val="between"/>
        <c:majorUnit val="2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478496409387133E-2"/>
          <c:y val="5.6253374434258173E-2"/>
          <c:w val="0.58331332956218773"/>
          <c:h val="0.19753116188506986"/>
        </c:manualLayout>
      </c:layout>
      <c:overlay val="0"/>
      <c:spPr>
        <a:solidFill>
          <a:schemeClr val="bg1"/>
        </a:solidFill>
        <a:ln w="25400">
          <a:noFill/>
        </a:ln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178590609492907E-2"/>
          <c:y val="1.9928493704337011E-2"/>
          <c:w val="0.94724412157863525"/>
          <c:h val="0.914824765511492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графіки!$AD$52</c:f>
              <c:strCache>
                <c:ptCount val="1"/>
                <c:pt idx="0">
                  <c:v>Тверді біопалива (тепло)</c:v>
                </c:pt>
              </c:strCache>
            </c:strRef>
          </c:tx>
          <c:spPr>
            <a:solidFill>
              <a:srgbClr val="985442"/>
            </a:solidFill>
          </c:spPr>
          <c:invertIfNegative val="0"/>
          <c:cat>
            <c:numRef>
              <c:f>графіки!$AE$51:$AP$51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графіки!$AE$53:$AP$53</c:f>
              <c:numCache>
                <c:formatCode>0.00</c:formatCode>
                <c:ptCount val="12"/>
                <c:pt idx="0">
                  <c:v>2.1737622403195633</c:v>
                </c:pt>
                <c:pt idx="1">
                  <c:v>2.2033558584354602</c:v>
                </c:pt>
                <c:pt idx="2">
                  <c:v>2.379766849159902</c:v>
                </c:pt>
                <c:pt idx="3">
                  <c:v>2.6438585703305146</c:v>
                </c:pt>
                <c:pt idx="4">
                  <c:v>3.0327235180608683</c:v>
                </c:pt>
                <c:pt idx="5">
                  <c:v>3.3907685203774349</c:v>
                </c:pt>
                <c:pt idx="6">
                  <c:v>4.451536237703273</c:v>
                </c:pt>
                <c:pt idx="7">
                  <c:v>5.8553447098976106</c:v>
                </c:pt>
                <c:pt idx="8">
                  <c:v>8.0655987151174457</c:v>
                </c:pt>
                <c:pt idx="9">
                  <c:v>9.8887764705882351</c:v>
                </c:pt>
                <c:pt idx="10">
                  <c:v>11.03014270226862</c:v>
                </c:pt>
                <c:pt idx="11">
                  <c:v>11.70449186910259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B0-4D9A-8414-309A3A1400E7}"/>
            </c:ext>
          </c:extLst>
        </c:ser>
        <c:ser>
          <c:idx val="1"/>
          <c:order val="1"/>
          <c:tx>
            <c:strRef>
              <c:f>графіки!$AD$54</c:f>
              <c:strCache>
                <c:ptCount val="1"/>
                <c:pt idx="0">
                  <c:v>Тверді біопалива (е/е)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графіки!$AE$51:$AP$51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графіки!$AE$55:$AP$55</c:f>
              <c:numCache>
                <c:formatCode>0.00</c:formatCode>
                <c:ptCount val="12"/>
                <c:pt idx="0">
                  <c:v>2.4237759680436597E-2</c:v>
                </c:pt>
                <c:pt idx="1">
                  <c:v>7.6644141564540164E-2</c:v>
                </c:pt>
                <c:pt idx="2">
                  <c:v>0.12023315084009818</c:v>
                </c:pt>
                <c:pt idx="3">
                  <c:v>0.15614142966948499</c:v>
                </c:pt>
                <c:pt idx="4">
                  <c:v>0.1872764819391313</c:v>
                </c:pt>
                <c:pt idx="5">
                  <c:v>0.17757309290455245</c:v>
                </c:pt>
                <c:pt idx="6">
                  <c:v>0.72416767960674799</c:v>
                </c:pt>
                <c:pt idx="7">
                  <c:v>1.5087363739786948</c:v>
                </c:pt>
                <c:pt idx="8">
                  <c:v>1.997249046984602</c:v>
                </c:pt>
                <c:pt idx="9">
                  <c:v>2.5100355581512779</c:v>
                </c:pt>
                <c:pt idx="10">
                  <c:v>2.8186913325181147</c:v>
                </c:pt>
                <c:pt idx="11">
                  <c:v>3.0033632165866657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B0-4D9A-8414-309A3A1400E7}"/>
            </c:ext>
          </c:extLst>
        </c:ser>
        <c:ser>
          <c:idx val="2"/>
          <c:order val="2"/>
          <c:tx>
            <c:strRef>
              <c:f>графіки!$AD$56</c:f>
              <c:strCache>
                <c:ptCount val="1"/>
                <c:pt idx="0">
                  <c:v>Рідкі БП І покоління</c:v>
                </c:pt>
              </c:strCache>
            </c:strRef>
          </c:tx>
          <c:invertIfNegative val="0"/>
          <c:cat>
            <c:numRef>
              <c:f>графіки!$AE$51:$AP$51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графіки!$AE$57:$AP$57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0.04</c:v>
                </c:pt>
                <c:pt idx="4">
                  <c:v>0.05</c:v>
                </c:pt>
                <c:pt idx="5">
                  <c:v>0.17370000000000002</c:v>
                </c:pt>
                <c:pt idx="6">
                  <c:v>0.233916975</c:v>
                </c:pt>
                <c:pt idx="7">
                  <c:v>0.31423136791764533</c:v>
                </c:pt>
                <c:pt idx="8">
                  <c:v>0.34752751451618552</c:v>
                </c:pt>
                <c:pt idx="9">
                  <c:v>0.37678153574858081</c:v>
                </c:pt>
                <c:pt idx="10">
                  <c:v>0.42780362462517157</c:v>
                </c:pt>
                <c:pt idx="11">
                  <c:v>0.42692464642726108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B0-4D9A-8414-309A3A1400E7}"/>
            </c:ext>
          </c:extLst>
        </c:ser>
        <c:ser>
          <c:idx val="3"/>
          <c:order val="3"/>
          <c:tx>
            <c:strRef>
              <c:f>графіки!$AD$58</c:f>
              <c:strCache>
                <c:ptCount val="1"/>
                <c:pt idx="0">
                  <c:v>Рідкі БП ІІ покоління</c:v>
                </c:pt>
              </c:strCache>
            </c:strRef>
          </c:tx>
          <c:invertIfNegative val="0"/>
          <c:cat>
            <c:numRef>
              <c:f>графіки!$AE$51:$AP$51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графіки!$AE$58:$AP$58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2.5990775000000001E-2</c:v>
                </c:pt>
                <c:pt idx="7">
                  <c:v>7.8557841979411347E-2</c:v>
                </c:pt>
                <c:pt idx="8">
                  <c:v>0.14894036336407951</c:v>
                </c:pt>
                <c:pt idx="9">
                  <c:v>0.25118769049905393</c:v>
                </c:pt>
                <c:pt idx="10">
                  <c:v>0.39489565350015837</c:v>
                </c:pt>
                <c:pt idx="11">
                  <c:v>0.42692464642726108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B0-4D9A-8414-309A3A1400E7}"/>
            </c:ext>
          </c:extLst>
        </c:ser>
        <c:ser>
          <c:idx val="4"/>
          <c:order val="4"/>
          <c:tx>
            <c:strRef>
              <c:f>графіки!$AD$60</c:f>
              <c:strCache>
                <c:ptCount val="1"/>
                <c:pt idx="0">
                  <c:v>Біогаз (е/е, тепло)</c:v>
                </c:pt>
              </c:strCache>
            </c:strRef>
          </c:tx>
          <c:invertIfNegative val="0"/>
          <c:cat>
            <c:numRef>
              <c:f>графіки!$AE$51:$AP$51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графіки!$AE$60:$AP$60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0.25900000000000001</c:v>
                </c:pt>
                <c:pt idx="6">
                  <c:v>0.37852750000000002</c:v>
                </c:pt>
                <c:pt idx="7">
                  <c:v>0.73264740617660118</c:v>
                </c:pt>
                <c:pt idx="8">
                  <c:v>1.1586424423947004</c:v>
                </c:pt>
                <c:pt idx="9">
                  <c:v>1.46935388835541</c:v>
                </c:pt>
                <c:pt idx="10">
                  <c:v>1.7802536093733499</c:v>
                </c:pt>
                <c:pt idx="11">
                  <c:v>2.3604305918442217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7B0-4D9A-8414-309A3A1400E7}"/>
            </c:ext>
          </c:extLst>
        </c:ser>
        <c:ser>
          <c:idx val="5"/>
          <c:order val="5"/>
          <c:tx>
            <c:strRef>
              <c:f>графіки!$AD$61</c:f>
              <c:strCache>
                <c:ptCount val="1"/>
                <c:pt idx="0">
                  <c:v>Біометан</c:v>
                </c:pt>
              </c:strCache>
            </c:strRef>
          </c:tx>
          <c:invertIfNegative val="0"/>
          <c:cat>
            <c:numRef>
              <c:f>графіки!$AE$51:$AP$51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2025</c:v>
                </c:pt>
                <c:pt idx="7">
                  <c:v>2030</c:v>
                </c:pt>
                <c:pt idx="8">
                  <c:v>2035</c:v>
                </c:pt>
                <c:pt idx="9">
                  <c:v>2040</c:v>
                </c:pt>
                <c:pt idx="10">
                  <c:v>2045</c:v>
                </c:pt>
                <c:pt idx="11">
                  <c:v>2050</c:v>
                </c:pt>
              </c:numCache>
            </c:numRef>
          </c:cat>
          <c:val>
            <c:numRef>
              <c:f>графіки!$AE$61:$AP$61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1.9922500000000003E-2</c:v>
                </c:pt>
                <c:pt idx="7">
                  <c:v>8.1405267352955682E-2</c:v>
                </c:pt>
                <c:pt idx="8">
                  <c:v>0.28966061059867509</c:v>
                </c:pt>
                <c:pt idx="9">
                  <c:v>0.62972309500946144</c:v>
                </c:pt>
                <c:pt idx="10">
                  <c:v>1.1868357395822333</c:v>
                </c:pt>
                <c:pt idx="11">
                  <c:v>2.3604305918442217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7B0-4D9A-8414-309A3A140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83640192"/>
        <c:axId val="283641728"/>
      </c:barChart>
      <c:catAx>
        <c:axId val="28364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ysClr val="windowText" lastClr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83641728"/>
        <c:crosses val="autoZero"/>
        <c:auto val="1"/>
        <c:lblAlgn val="ctr"/>
        <c:lblOffset val="100"/>
        <c:noMultiLvlLbl val="0"/>
      </c:catAx>
      <c:valAx>
        <c:axId val="283641728"/>
        <c:scaling>
          <c:orientation val="minMax"/>
          <c:max val="22"/>
          <c:min val="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83640192"/>
        <c:crosses val="autoZero"/>
        <c:crossBetween val="between"/>
        <c:majorUnit val="2"/>
      </c:valAx>
    </c:plotArea>
    <c:legend>
      <c:legendPos val="b"/>
      <c:layout>
        <c:manualLayout>
          <c:xMode val="edge"/>
          <c:yMode val="edge"/>
          <c:x val="6.786050895381715E-2"/>
          <c:y val="5.3797468354430382E-2"/>
          <c:w val="0.60414703110273327"/>
          <c:h val="0.2286901357061308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F0CFD-7284-4A71-B61B-39D687A28DA5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F9C5-8BA4-4B2F-B03B-3613B9F82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8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CE0F-22B9-4AC9-9D4A-DFE6EEA5EC39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643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CE0F-22B9-4AC9-9D4A-DFE6EEA5EC39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52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9AD8184-4ACD-41F7-B739-320C6957AD4C}" type="slidenum">
              <a:rPr lang="ru-RU" smtClean="0">
                <a:latin typeface="Times New Roman" pitchFamily="18" charset="0"/>
              </a:rPr>
              <a:pPr eaLnBrk="1" hangingPunct="1"/>
              <a:t>27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3963" y="4797425"/>
            <a:ext cx="6227762" cy="110966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3963" y="5540375"/>
            <a:ext cx="6227762" cy="696913"/>
          </a:xfr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47947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3657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7550"/>
            <a:ext cx="1909762" cy="4610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7550"/>
            <a:ext cx="5581650" cy="4610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73888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76338" y="1987550"/>
            <a:ext cx="7643812" cy="4610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92867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6225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7662098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338" y="263842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3650" y="263842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26852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0929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2593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52590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689199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157252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7550"/>
            <a:ext cx="65532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FFFFFF"/>
              </a:solidFill>
            </a:endParaRPr>
          </a:p>
        </p:txBody>
      </p:sp>
      <p:sp>
        <p:nvSpPr>
          <p:cNvPr id="523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638425"/>
            <a:ext cx="76438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25730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abio.org/materials/911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abio.org/materials/9115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043608" y="1124744"/>
            <a:ext cx="6553200" cy="64928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400" b="1" dirty="0" smtClean="0">
                <a:solidFill>
                  <a:srgbClr val="800000"/>
                </a:solidFill>
              </a:rPr>
              <a:t>Лекція </a:t>
            </a:r>
            <a:r>
              <a:rPr lang="uk-UA" sz="2400" b="1" dirty="0" smtClean="0">
                <a:solidFill>
                  <a:srgbClr val="800000"/>
                </a:solidFill>
              </a:rPr>
              <a:t>№</a:t>
            </a:r>
            <a:r>
              <a:rPr lang="uk-UA" sz="2400" b="1" dirty="0">
                <a:solidFill>
                  <a:srgbClr val="800000"/>
                </a:solidFill>
              </a:rPr>
              <a:t>7</a:t>
            </a:r>
            <a:r>
              <a:rPr lang="uk-UA" sz="2400" b="1" dirty="0" smtClean="0">
                <a:solidFill>
                  <a:srgbClr val="800000"/>
                </a:solidFill>
              </a:rPr>
              <a:t/>
            </a:r>
            <a:br>
              <a:rPr lang="uk-UA" sz="2400" b="1" dirty="0" smtClean="0">
                <a:solidFill>
                  <a:srgbClr val="800000"/>
                </a:solidFill>
              </a:rPr>
            </a:br>
            <a:r>
              <a:rPr lang="ru-RU" sz="3200" b="1" dirty="0" smtClean="0">
                <a:solidFill>
                  <a:srgbClr val="800000"/>
                </a:solidFill>
              </a:rPr>
              <a:t>Е</a:t>
            </a:r>
            <a:r>
              <a:rPr lang="uk-UA" sz="3200" b="1" dirty="0" err="1" smtClean="0">
                <a:solidFill>
                  <a:srgbClr val="800000"/>
                </a:solidFill>
              </a:rPr>
              <a:t>нергія</a:t>
            </a:r>
            <a:r>
              <a:rPr lang="uk-UA" sz="3200" b="1" dirty="0" smtClean="0">
                <a:solidFill>
                  <a:srgbClr val="800000"/>
                </a:solidFill>
              </a:rPr>
              <a:t> з біомаси</a:t>
            </a:r>
            <a:endParaRPr lang="ru-RU" sz="3200" b="1" dirty="0" smtClean="0">
              <a:solidFill>
                <a:srgbClr val="800000"/>
              </a:solidFill>
            </a:endParaRP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29600" cy="411480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endParaRPr lang="uk-UA" sz="3100" b="1" dirty="0" smtClean="0"/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uk-UA" sz="2800" dirty="0" smtClean="0">
                <a:solidFill>
                  <a:srgbClr val="800000"/>
                </a:solidFill>
                <a:latin typeface="Arial" charset="0"/>
              </a:rPr>
              <a:t>План</a:t>
            </a:r>
            <a:endParaRPr lang="en-US" sz="2800" dirty="0" smtClean="0">
              <a:solidFill>
                <a:srgbClr val="800000"/>
              </a:solidFill>
              <a:latin typeface="Arial" charset="0"/>
            </a:endParaRPr>
          </a:p>
          <a:p>
            <a:pPr marL="609600" indent="-609600" eaLnBrk="1" hangingPunct="1">
              <a:defRPr/>
            </a:pPr>
            <a:r>
              <a:rPr lang="uk-UA" sz="2800" b="1" dirty="0" smtClean="0">
                <a:solidFill>
                  <a:srgbClr val="800000"/>
                </a:solidFill>
                <a:latin typeface="Arial" charset="0"/>
              </a:rPr>
              <a:t>1. Загальні </a:t>
            </a:r>
            <a:r>
              <a:rPr lang="uk-UA" b="1" dirty="0" smtClean="0">
                <a:solidFill>
                  <a:srgbClr val="800000"/>
                </a:solidFill>
                <a:latin typeface="Arial" charset="0"/>
              </a:rPr>
              <a:t>поняття</a:t>
            </a:r>
            <a:endParaRPr lang="uk-UA" sz="2800" b="1" dirty="0" smtClean="0">
              <a:solidFill>
                <a:srgbClr val="800000"/>
              </a:solidFill>
              <a:latin typeface="Arial" charset="0"/>
            </a:endParaRPr>
          </a:p>
          <a:p>
            <a:pPr marL="609600" indent="-609600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2. </a:t>
            </a:r>
            <a:r>
              <a:rPr lang="ru-RU" b="1" dirty="0" err="1" smtClean="0">
                <a:solidFill>
                  <a:srgbClr val="800000"/>
                </a:solidFill>
                <a:latin typeface="Arial" charset="0"/>
              </a:rPr>
              <a:t>Методи</a:t>
            </a:r>
            <a:r>
              <a:rPr lang="ru-RU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latin typeface="Arial" charset="0"/>
              </a:rPr>
              <a:t>отримання</a:t>
            </a:r>
            <a:r>
              <a:rPr lang="ru-RU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latin typeface="Arial" charset="0"/>
              </a:rPr>
              <a:t>енергії</a:t>
            </a:r>
            <a:r>
              <a:rPr lang="ru-RU" b="1" dirty="0" smtClean="0">
                <a:solidFill>
                  <a:srgbClr val="800000"/>
                </a:solidFill>
                <a:latin typeface="Arial" charset="0"/>
              </a:rPr>
              <a:t> з </a:t>
            </a:r>
            <a:r>
              <a:rPr lang="ru-RU" b="1" dirty="0" err="1" smtClean="0">
                <a:solidFill>
                  <a:srgbClr val="800000"/>
                </a:solidFill>
                <a:latin typeface="Arial" charset="0"/>
              </a:rPr>
              <a:t>біомаси</a:t>
            </a:r>
            <a:endParaRPr lang="en-US" b="1" dirty="0" smtClean="0">
              <a:solidFill>
                <a:srgbClr val="800000"/>
              </a:solidFill>
              <a:latin typeface="Arial" charset="0"/>
            </a:endParaRPr>
          </a:p>
          <a:p>
            <a:pPr marL="609600" indent="-609600" eaLnBrk="1" hangingPunct="1">
              <a:defRPr/>
            </a:pP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3.</a:t>
            </a:r>
            <a:r>
              <a:rPr lang="uk-UA" b="1" dirty="0" smtClean="0">
                <a:solidFill>
                  <a:srgbClr val="800000"/>
                </a:solidFill>
                <a:latin typeface="Arial" charset="0"/>
              </a:rPr>
              <a:t>Основні  відомості про вироблення біогазу</a:t>
            </a:r>
            <a:endParaRPr lang="ru-RU" b="1" dirty="0" smtClean="0">
              <a:solidFill>
                <a:srgbClr val="800000"/>
              </a:solidFill>
              <a:latin typeface="Arial" charset="0"/>
            </a:endParaRPr>
          </a:p>
          <a:p>
            <a:pPr marL="609600" indent="-609600" eaLnBrk="1" hangingPunct="1">
              <a:defRPr/>
            </a:pPr>
            <a:r>
              <a:rPr lang="uk-UA" sz="2800" b="1" dirty="0" smtClean="0">
                <a:solidFill>
                  <a:srgbClr val="800000"/>
                </a:solidFill>
                <a:latin typeface="Arial" charset="0"/>
              </a:rPr>
              <a:t>4. </a:t>
            </a:r>
            <a:r>
              <a:rPr lang="uk-UA" sz="2800" b="1" dirty="0" smtClean="0">
                <a:solidFill>
                  <a:srgbClr val="800000"/>
                </a:solidFill>
                <a:latin typeface="Arial" charset="0"/>
              </a:rPr>
              <a:t>Приклади використання </a:t>
            </a:r>
            <a:r>
              <a:rPr lang="uk-UA" sz="28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uk-UA" sz="2800" b="1" dirty="0" err="1" smtClean="0">
                <a:solidFill>
                  <a:srgbClr val="800000"/>
                </a:solidFill>
                <a:latin typeface="Arial" charset="0"/>
              </a:rPr>
              <a:t>біогазових</a:t>
            </a:r>
            <a:r>
              <a:rPr lang="uk-UA" sz="2800" b="1" dirty="0" smtClean="0">
                <a:solidFill>
                  <a:srgbClr val="800000"/>
                </a:solidFill>
                <a:latin typeface="Arial" charset="0"/>
              </a:rPr>
              <a:t> установок </a:t>
            </a:r>
            <a:r>
              <a:rPr lang="uk-UA" sz="2800" b="1" dirty="0" smtClean="0">
                <a:solidFill>
                  <a:srgbClr val="800000"/>
                </a:solidFill>
                <a:latin typeface="Arial" charset="0"/>
              </a:rPr>
              <a:t>у світі та в </a:t>
            </a:r>
            <a:r>
              <a:rPr lang="uk-UA" sz="2800" b="1" dirty="0">
                <a:solidFill>
                  <a:srgbClr val="800000"/>
                </a:solidFill>
                <a:latin typeface="Arial" charset="0"/>
              </a:rPr>
              <a:t>Україні.</a:t>
            </a:r>
            <a:endParaRPr lang="uk-UA" sz="2800" b="1" dirty="0" smtClean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05" y="332656"/>
            <a:ext cx="8677275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600" b="1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Е</a:t>
            </a:r>
            <a:r>
              <a:rPr lang="ru-RU" sz="2600" b="1" kern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нерго</a:t>
            </a:r>
            <a:r>
              <a:rPr lang="uk-UA" sz="2600" b="1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ощадність та альтернативні</a:t>
            </a:r>
            <a:r>
              <a:rPr lang="ru-RU" sz="2600" b="1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ru-RU" sz="2600" b="1" kern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джерела</a:t>
            </a:r>
            <a:r>
              <a:rPr lang="ru-RU" sz="2600" b="1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ru-RU" sz="2600" b="1" kern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енергі</a:t>
            </a:r>
            <a:r>
              <a:rPr lang="ru-RU" sz="2400" b="1" kern="0" dirty="0" err="1">
                <a:solidFill>
                  <a:srgbClr val="663300"/>
                </a:solidFill>
                <a:latin typeface="Arial"/>
                <a:ea typeface="+mj-ea"/>
                <a:cs typeface="+mj-cs"/>
              </a:rPr>
              <a:t>ї</a:t>
            </a:r>
            <a:endParaRPr lang="ru-RU" sz="2400" dirty="0">
              <a:solidFill>
                <a:srgbClr val="66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388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115616" y="260648"/>
            <a:ext cx="6553200" cy="64928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800" b="1" dirty="0" err="1" smtClean="0">
                <a:solidFill>
                  <a:srgbClr val="C00000"/>
                </a:solidFill>
              </a:rPr>
              <a:t>Біогазова</a:t>
            </a:r>
            <a:r>
              <a:rPr lang="uk-UA" sz="2800" b="1" dirty="0" smtClean="0">
                <a:solidFill>
                  <a:srgbClr val="C00000"/>
                </a:solidFill>
              </a:rPr>
              <a:t> установка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5123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052736"/>
            <a:ext cx="5007944" cy="31472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348880"/>
            <a:ext cx="4512202" cy="31253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395288" y="4365625"/>
            <a:ext cx="218358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uk-UA" b="1" dirty="0">
                <a:solidFill>
                  <a:srgbClr val="C00000"/>
                </a:solidFill>
              </a:rPr>
              <a:t>ви</a:t>
            </a:r>
            <a:r>
              <a:rPr lang="en-US" b="1" dirty="0" err="1">
                <a:solidFill>
                  <a:srgbClr val="C00000"/>
                </a:solidFill>
              </a:rPr>
              <a:t>гл</a:t>
            </a:r>
            <a:r>
              <a:rPr lang="uk-UA" b="1" dirty="0">
                <a:solidFill>
                  <a:srgbClr val="C00000"/>
                </a:solidFill>
              </a:rPr>
              <a:t>я</a:t>
            </a:r>
            <a:r>
              <a:rPr lang="en-US" b="1" dirty="0">
                <a:solidFill>
                  <a:srgbClr val="C00000"/>
                </a:solidFill>
              </a:rPr>
              <a:t>д</a:t>
            </a:r>
            <a:r>
              <a:rPr lang="uk-UA" b="1" dirty="0">
                <a:solidFill>
                  <a:srgbClr val="C00000"/>
                </a:solidFill>
              </a:rPr>
              <a:t> зовнішній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4787900" y="5589588"/>
            <a:ext cx="225412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uk-UA" b="1" dirty="0">
                <a:solidFill>
                  <a:srgbClr val="C00000"/>
                </a:solidFill>
              </a:rPr>
              <a:t>ви</a:t>
            </a:r>
            <a:r>
              <a:rPr lang="en-US" b="1" dirty="0" err="1">
                <a:solidFill>
                  <a:srgbClr val="C00000"/>
                </a:solidFill>
              </a:rPr>
              <a:t>гл</a:t>
            </a:r>
            <a:r>
              <a:rPr lang="uk-UA" b="1" dirty="0">
                <a:solidFill>
                  <a:srgbClr val="C00000"/>
                </a:solidFill>
              </a:rPr>
              <a:t>я</a:t>
            </a:r>
            <a:r>
              <a:rPr lang="en-US" b="1" dirty="0">
                <a:solidFill>
                  <a:srgbClr val="C00000"/>
                </a:solidFill>
              </a:rPr>
              <a:t>д</a:t>
            </a:r>
            <a:r>
              <a:rPr lang="uk-UA" b="1" dirty="0">
                <a:solidFill>
                  <a:srgbClr val="C00000"/>
                </a:solidFill>
              </a:rPr>
              <a:t> зсередини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06925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367910" y="260648"/>
            <a:ext cx="6553200" cy="64928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800" b="1" dirty="0" err="1" smtClean="0">
                <a:solidFill>
                  <a:srgbClr val="C00000"/>
                </a:solidFill>
              </a:rPr>
              <a:t>Біогазова</a:t>
            </a:r>
            <a:r>
              <a:rPr lang="uk-UA" sz="2800" b="1" dirty="0" smtClean="0">
                <a:solidFill>
                  <a:srgbClr val="C00000"/>
                </a:solidFill>
              </a:rPr>
              <a:t> установка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6147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4005064"/>
            <a:ext cx="4105275" cy="2366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275" y="1196752"/>
            <a:ext cx="3962400" cy="277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4500563" y="2673917"/>
            <a:ext cx="223202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eaLnBrk="0" hangingPunct="0"/>
            <a:r>
              <a:rPr lang="uk-UA" sz="2000" b="1" dirty="0">
                <a:solidFill>
                  <a:srgbClr val="C00000"/>
                </a:solidFill>
                <a:latin typeface="Arial" charset="0"/>
              </a:rPr>
              <a:t>із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в</a:t>
            </a:r>
            <a:r>
              <a:rPr lang="uk-UA" sz="2000" b="1" dirty="0" err="1">
                <a:solidFill>
                  <a:srgbClr val="C00000"/>
                </a:solidFill>
                <a:latin typeface="Arial" charset="0"/>
              </a:rPr>
              <a:t>будовани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м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газгольдером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1403350" y="5445125"/>
            <a:ext cx="176616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uk-UA" b="1" dirty="0">
                <a:solidFill>
                  <a:srgbClr val="C00000"/>
                </a:solidFill>
              </a:rPr>
              <a:t>із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uk-UA" b="1" dirty="0">
                <a:solidFill>
                  <a:srgbClr val="C00000"/>
                </a:solidFill>
              </a:rPr>
              <a:t>зовнішні</a:t>
            </a:r>
            <a:r>
              <a:rPr lang="en-US" b="1" dirty="0">
                <a:solidFill>
                  <a:srgbClr val="C00000"/>
                </a:solidFill>
              </a:rPr>
              <a:t>м</a:t>
            </a:r>
            <a:endParaRPr lang="uk-UA" b="1" dirty="0">
              <a:solidFill>
                <a:srgbClr val="C00000"/>
              </a:solidFill>
            </a:endParaRPr>
          </a:p>
          <a:p>
            <a:pPr eaLnBrk="0" hangingPunct="0"/>
            <a:r>
              <a:rPr lang="en-US" b="1" dirty="0" err="1">
                <a:solidFill>
                  <a:srgbClr val="C00000"/>
                </a:solidFill>
              </a:rPr>
              <a:t>газгольдером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07021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5" y="0"/>
            <a:ext cx="8540750" cy="1143000"/>
          </a:xfrm>
        </p:spPr>
        <p:txBody>
          <a:bodyPr/>
          <a:lstStyle/>
          <a:p>
            <a:pPr>
              <a:defRPr/>
            </a:pP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 </a:t>
            </a:r>
            <a:r>
              <a:rPr lang="uk-UA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біогазових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установок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725" y="4968875"/>
            <a:ext cx="3024188" cy="13684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 газгольдер; </a:t>
            </a:r>
            <a:endParaRPr lang="en-US" sz="24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uk-UA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2 і 4 – метантенки; 3 – сховище.</a:t>
            </a:r>
            <a:endParaRPr lang="ru-RU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8363" y="1125538"/>
            <a:ext cx="30575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rgbClr val="800000"/>
                </a:solidFill>
                <a:latin typeface="Arial Black" pitchFamily="34" charset="0"/>
                <a:ea typeface="+mj-ea"/>
                <a:cs typeface="+mj-cs"/>
              </a:rPr>
              <a:t>безперервної</a:t>
            </a:r>
            <a:r>
              <a:rPr lang="uk-UA" sz="2400" dirty="0">
                <a:solidFill>
                  <a:srgbClr val="800000"/>
                </a:solidFill>
                <a:latin typeface="Arial Black" pitchFamily="34" charset="0"/>
              </a:rPr>
              <a:t> </a:t>
            </a:r>
            <a:r>
              <a:rPr lang="uk-UA" sz="2400" b="1" dirty="0">
                <a:solidFill>
                  <a:srgbClr val="800000"/>
                </a:solidFill>
                <a:latin typeface="Arial Black" pitchFamily="34" charset="0"/>
                <a:ea typeface="+mj-ea"/>
                <a:cs typeface="+mj-cs"/>
              </a:rPr>
              <a:t>дії</a:t>
            </a:r>
            <a:endParaRPr lang="ru-RU" sz="2400" b="1" dirty="0">
              <a:solidFill>
                <a:srgbClr val="80000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263" y="1125538"/>
            <a:ext cx="237648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rgbClr val="800000"/>
                </a:solidFill>
                <a:latin typeface="Arial Black" pitchFamily="34" charset="0"/>
                <a:ea typeface="+mj-ea"/>
                <a:cs typeface="+mj-cs"/>
              </a:rPr>
              <a:t>циклічної</a:t>
            </a:r>
            <a:r>
              <a:rPr lang="uk-UA" sz="2400" dirty="0">
                <a:solidFill>
                  <a:srgbClr val="800000"/>
                </a:solidFill>
                <a:latin typeface="Arial Black" pitchFamily="34" charset="0"/>
              </a:rPr>
              <a:t> </a:t>
            </a:r>
            <a:r>
              <a:rPr lang="uk-UA" sz="2400" b="1" dirty="0">
                <a:solidFill>
                  <a:srgbClr val="800000"/>
                </a:solidFill>
                <a:latin typeface="Arial Black" pitchFamily="34" charset="0"/>
                <a:ea typeface="+mj-ea"/>
                <a:cs typeface="+mj-cs"/>
              </a:rPr>
              <a:t>дії</a:t>
            </a:r>
            <a:endParaRPr lang="ru-RU" sz="2400" b="1" dirty="0">
              <a:solidFill>
                <a:srgbClr val="800000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714500"/>
            <a:ext cx="34575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87513"/>
            <a:ext cx="38385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24400"/>
            <a:ext cx="3811587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62013" y="4035425"/>
            <a:ext cx="323691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rgbClr val="800000"/>
                </a:solidFill>
                <a:latin typeface="Arial Black" pitchFamily="34" charset="0"/>
                <a:ea typeface="+mj-ea"/>
                <a:cs typeface="+mj-cs"/>
              </a:rPr>
              <a:t>акумулятивної</a:t>
            </a:r>
            <a:r>
              <a:rPr lang="uk-UA" sz="2400" dirty="0">
                <a:solidFill>
                  <a:srgbClr val="800000"/>
                </a:solidFill>
                <a:latin typeface="Arial Black" pitchFamily="34" charset="0"/>
              </a:rPr>
              <a:t> </a:t>
            </a:r>
            <a:r>
              <a:rPr lang="uk-UA" sz="2400" b="1" dirty="0">
                <a:solidFill>
                  <a:srgbClr val="800000"/>
                </a:solidFill>
                <a:latin typeface="Arial Black" pitchFamily="34" charset="0"/>
                <a:ea typeface="+mj-ea"/>
                <a:cs typeface="+mj-cs"/>
              </a:rPr>
              <a:t>дії</a:t>
            </a:r>
            <a:endParaRPr lang="ru-RU" sz="2400" b="1" dirty="0">
              <a:solidFill>
                <a:srgbClr val="800000"/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3447630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888" y="332656"/>
            <a:ext cx="6553200" cy="649288"/>
          </a:xfrm>
        </p:spPr>
        <p:txBody>
          <a:bodyPr/>
          <a:lstStyle/>
          <a:p>
            <a:pPr algn="ctr">
              <a:defRPr/>
            </a:pPr>
            <a:r>
              <a:rPr lang="uk-UA" sz="2800" b="1" dirty="0" smtClean="0">
                <a:solidFill>
                  <a:srgbClr val="C00000"/>
                </a:solidFill>
              </a:rPr>
              <a:t>Анаеробне зброджування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7238" y="1557338"/>
            <a:ext cx="2444750" cy="115093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2400" b="1" dirty="0" err="1" smtClean="0">
                <a:solidFill>
                  <a:srgbClr val="663300"/>
                </a:solidFill>
              </a:rPr>
              <a:t>Мезофільне</a:t>
            </a:r>
            <a:endParaRPr lang="uk-UA" sz="2400" b="1" dirty="0" smtClean="0">
              <a:solidFill>
                <a:srgbClr val="6633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663300"/>
                </a:solidFill>
              </a:rPr>
              <a:t>t = 32 -34 </a:t>
            </a:r>
            <a:r>
              <a:rPr lang="uk-UA" sz="2400" b="1" baseline="30000" dirty="0" smtClean="0">
                <a:solidFill>
                  <a:srgbClr val="663300"/>
                </a:solidFill>
              </a:rPr>
              <a:t>0</a:t>
            </a:r>
            <a:r>
              <a:rPr lang="en-US" sz="2400" b="1" dirty="0" smtClean="0">
                <a:solidFill>
                  <a:srgbClr val="663300"/>
                </a:solidFill>
              </a:rPr>
              <a:t>C</a:t>
            </a:r>
            <a:endParaRPr lang="ru-RU" sz="1800" b="1" dirty="0">
              <a:solidFill>
                <a:srgbClr val="6633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852738"/>
            <a:ext cx="39862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4" descr="D:\Алена\Енегоощадність та АДЕ\Биомасса\бактерії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852738"/>
            <a:ext cx="3494088" cy="235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5400675" y="1557338"/>
            <a:ext cx="24447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uk-UA" sz="2400" b="1" dirty="0" smtClean="0">
                <a:solidFill>
                  <a:srgbClr val="663300"/>
                </a:solidFill>
                <a:effectLst/>
              </a:rPr>
              <a:t>Термофільне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663300"/>
                </a:solidFill>
                <a:effectLst/>
              </a:rPr>
              <a:t>t = 52 -54  </a:t>
            </a:r>
            <a:r>
              <a:rPr lang="uk-UA" sz="2400" b="1" baseline="30000" dirty="0" smtClean="0">
                <a:solidFill>
                  <a:srgbClr val="663300"/>
                </a:solidFill>
                <a:effectLst/>
              </a:rPr>
              <a:t>0</a:t>
            </a:r>
            <a:r>
              <a:rPr lang="en-US" sz="2400" b="1" dirty="0" smtClean="0">
                <a:solidFill>
                  <a:srgbClr val="663300"/>
                </a:solidFill>
                <a:effectLst/>
              </a:rPr>
              <a:t>C</a:t>
            </a:r>
            <a:endParaRPr lang="ru-RU" sz="2400" b="1" dirty="0">
              <a:solidFill>
                <a:srgbClr val="66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8726977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7682"/>
            <a:ext cx="3062025" cy="471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276872"/>
            <a:ext cx="4572000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663300"/>
                </a:solidFill>
              </a:rPr>
              <a:t>При </a:t>
            </a:r>
            <a:r>
              <a:rPr lang="ru-RU" sz="2400" b="1" kern="0" dirty="0" err="1">
                <a:solidFill>
                  <a:srgbClr val="663300"/>
                </a:solidFill>
              </a:rPr>
              <a:t>цьому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>
                <a:solidFill>
                  <a:srgbClr val="C00000"/>
                </a:solidFill>
              </a:rPr>
              <a:t>75%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біогазу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виробляється</a:t>
            </a:r>
            <a:r>
              <a:rPr lang="ru-RU" sz="2400" b="1" kern="0" dirty="0">
                <a:solidFill>
                  <a:srgbClr val="663300"/>
                </a:solidFill>
              </a:rPr>
              <a:t> з </a:t>
            </a:r>
            <a:r>
              <a:rPr lang="ru-RU" sz="2400" b="1" kern="0" dirty="0" err="1">
                <a:solidFill>
                  <a:srgbClr val="663300"/>
                </a:solidFill>
              </a:rPr>
              <a:t>відходів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сільського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господарства</a:t>
            </a:r>
            <a:r>
              <a:rPr lang="ru-RU" sz="2400" b="1" kern="0" dirty="0">
                <a:solidFill>
                  <a:srgbClr val="663300"/>
                </a:solidFill>
              </a:rPr>
              <a:t>,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</a:rPr>
              <a:t>17% – </a:t>
            </a:r>
            <a:r>
              <a:rPr lang="ru-RU" sz="2400" b="1" kern="0" dirty="0">
                <a:solidFill>
                  <a:srgbClr val="663300"/>
                </a:solidFill>
              </a:rPr>
              <a:t>з </a:t>
            </a:r>
            <a:r>
              <a:rPr lang="ru-RU" sz="2400" b="1" kern="0" dirty="0" err="1">
                <a:solidFill>
                  <a:srgbClr val="663300"/>
                </a:solidFill>
              </a:rPr>
              <a:t>органічних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відходів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приватних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домогосподарств</a:t>
            </a:r>
            <a:r>
              <a:rPr lang="ru-RU" sz="2400" b="1" kern="0" dirty="0">
                <a:solidFill>
                  <a:srgbClr val="663300"/>
                </a:solidFill>
              </a:rPr>
              <a:t> і </a:t>
            </a:r>
            <a:r>
              <a:rPr lang="ru-RU" sz="2400" b="1" kern="0" dirty="0" err="1">
                <a:solidFill>
                  <a:srgbClr val="663300"/>
                </a:solidFill>
              </a:rPr>
              <a:t>підприємств</a:t>
            </a:r>
            <a:r>
              <a:rPr lang="ru-RU" sz="2400" b="1" kern="0" dirty="0">
                <a:solidFill>
                  <a:srgbClr val="663300"/>
                </a:solidFill>
              </a:rPr>
              <a:t> і </a:t>
            </a:r>
            <a:r>
              <a:rPr lang="ru-RU" sz="2400" b="1" kern="0" dirty="0" err="1">
                <a:solidFill>
                  <a:srgbClr val="663300"/>
                </a:solidFill>
              </a:rPr>
              <a:t>ще</a:t>
            </a:r>
            <a:endParaRPr lang="ru-RU" sz="2400" b="1" kern="0" dirty="0">
              <a:solidFill>
                <a:srgbClr val="663300"/>
              </a:solidFill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</a:rPr>
              <a:t>8% </a:t>
            </a:r>
            <a:r>
              <a:rPr lang="ru-RU" sz="2400" b="1" kern="0" dirty="0">
                <a:solidFill>
                  <a:srgbClr val="663300"/>
                </a:solidFill>
              </a:rPr>
              <a:t>– </a:t>
            </a:r>
            <a:r>
              <a:rPr lang="ru-RU" sz="2400" b="1" kern="0" dirty="0" err="1">
                <a:solidFill>
                  <a:srgbClr val="663300"/>
                </a:solidFill>
              </a:rPr>
              <a:t>каналізаційних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очисних</a:t>
            </a:r>
            <a:r>
              <a:rPr lang="ru-RU" sz="2400" b="1" kern="0" dirty="0">
                <a:solidFill>
                  <a:srgbClr val="663300"/>
                </a:solidFill>
              </a:rPr>
              <a:t> </a:t>
            </a:r>
            <a:r>
              <a:rPr lang="ru-RU" sz="2400" b="1" kern="0" dirty="0" err="1">
                <a:solidFill>
                  <a:srgbClr val="663300"/>
                </a:solidFill>
              </a:rPr>
              <a:t>споруд</a:t>
            </a:r>
            <a:r>
              <a:rPr lang="ru-RU" sz="2400" b="1" kern="0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297259"/>
            <a:ext cx="7643812" cy="3959225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663300"/>
                </a:solidFill>
              </a:rPr>
              <a:t>Сукупне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виробництво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біогазу</a:t>
            </a:r>
            <a:r>
              <a:rPr lang="ru-RU" sz="2400" b="1" dirty="0">
                <a:solidFill>
                  <a:srgbClr val="663300"/>
                </a:solidFill>
              </a:rPr>
              <a:t> та </a:t>
            </a:r>
            <a:r>
              <a:rPr lang="ru-RU" sz="2400" b="1" dirty="0" err="1">
                <a:solidFill>
                  <a:srgbClr val="663300"/>
                </a:solidFill>
              </a:rPr>
              <a:t>біометану</a:t>
            </a:r>
            <a:r>
              <a:rPr lang="ru-RU" sz="2400" b="1" dirty="0">
                <a:solidFill>
                  <a:srgbClr val="663300"/>
                </a:solidFill>
              </a:rPr>
              <a:t> у 2021 </a:t>
            </a:r>
            <a:r>
              <a:rPr lang="ru-RU" sz="2400" b="1" dirty="0" err="1">
                <a:solidFill>
                  <a:srgbClr val="663300"/>
                </a:solidFill>
              </a:rPr>
              <a:t>році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склало</a:t>
            </a:r>
            <a:r>
              <a:rPr lang="ru-RU" sz="2400" b="1" dirty="0">
                <a:solidFill>
                  <a:srgbClr val="663300"/>
                </a:solidFill>
              </a:rPr>
              <a:t> 196 ТВт-год </a:t>
            </a:r>
            <a:r>
              <a:rPr lang="ru-RU" sz="2400" b="1" dirty="0" err="1">
                <a:solidFill>
                  <a:srgbClr val="663300"/>
                </a:solidFill>
              </a:rPr>
              <a:t>або</a:t>
            </a:r>
            <a:r>
              <a:rPr lang="ru-RU" sz="2400" b="1" dirty="0">
                <a:solidFill>
                  <a:srgbClr val="663300"/>
                </a:solidFill>
              </a:rPr>
              <a:t> 18,4 млрд </a:t>
            </a:r>
            <a:r>
              <a:rPr lang="ru-RU" sz="2400" b="1" dirty="0" err="1">
                <a:solidFill>
                  <a:srgbClr val="663300"/>
                </a:solidFill>
              </a:rPr>
              <a:t>кубометрів</a:t>
            </a:r>
            <a:r>
              <a:rPr lang="ru-RU" sz="2400" b="1" dirty="0">
                <a:solidFill>
                  <a:srgbClr val="663300"/>
                </a:solidFill>
              </a:rPr>
              <a:t>. </a:t>
            </a:r>
            <a:r>
              <a:rPr lang="ru-RU" sz="2400" b="1" dirty="0" err="1">
                <a:solidFill>
                  <a:srgbClr val="663300"/>
                </a:solidFill>
              </a:rPr>
              <a:t>Це</a:t>
            </a:r>
            <a:r>
              <a:rPr lang="ru-RU" sz="2400" b="1" dirty="0">
                <a:solidFill>
                  <a:srgbClr val="663300"/>
                </a:solidFill>
              </a:rPr>
              <a:t> становить 4,5% </a:t>
            </a:r>
            <a:r>
              <a:rPr lang="ru-RU" sz="2400" b="1" dirty="0" err="1">
                <a:solidFill>
                  <a:srgbClr val="663300"/>
                </a:solidFill>
              </a:rPr>
              <a:t>споживання</a:t>
            </a:r>
            <a:r>
              <a:rPr lang="ru-RU" sz="2400" b="1" dirty="0">
                <a:solidFill>
                  <a:srgbClr val="663300"/>
                </a:solidFill>
              </a:rPr>
              <a:t> газу </a:t>
            </a:r>
            <a:r>
              <a:rPr lang="ru-RU" sz="2400" b="1" dirty="0" err="1">
                <a:solidFill>
                  <a:srgbClr val="663300"/>
                </a:solidFill>
              </a:rPr>
              <a:t>Європейським</a:t>
            </a:r>
            <a:r>
              <a:rPr lang="ru-RU" sz="2400" b="1" dirty="0">
                <a:solidFill>
                  <a:srgbClr val="663300"/>
                </a:solidFill>
              </a:rPr>
              <a:t> Союзом у 2021 </a:t>
            </a:r>
            <a:r>
              <a:rPr lang="ru-RU" sz="2400" b="1" dirty="0" err="1">
                <a:solidFill>
                  <a:srgbClr val="663300"/>
                </a:solidFill>
              </a:rPr>
              <a:t>році</a:t>
            </a:r>
            <a:r>
              <a:rPr lang="ru-RU" sz="24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02128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3300"/>
                </a:solidFill>
              </a:rPr>
              <a:t>https://uabio.org/materials/14133/</a:t>
            </a:r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90299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Типова датська </a:t>
            </a:r>
            <a:r>
              <a:rPr lang="uk-UA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біогазова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установка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323262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6059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58750"/>
            <a:ext cx="8229600" cy="72548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Біогазова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установка в </a:t>
            </a:r>
            <a:r>
              <a:rPr lang="uk-UA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Даніі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це вигідно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1088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6613" y="4849813"/>
            <a:ext cx="7200900" cy="1754187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Установлена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потужність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енергетичних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генераторів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здебільшого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коливається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межах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200 до 500 кВт.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Щоб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агрегат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працював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треба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спалити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близько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1500-2000 м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біогазу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щодня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На установках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змонтовані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великі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цистерни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обсягами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600 до 1000 м.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Нині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Данії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працюють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близько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50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біогазових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станц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543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553200" cy="649288"/>
          </a:xfrm>
        </p:spPr>
        <p:txBody>
          <a:bodyPr/>
          <a:lstStyle/>
          <a:p>
            <a:pPr>
              <a:defRPr/>
            </a:pPr>
            <a:r>
              <a:rPr lang="ru-RU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Біогаз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Німеччина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251520" y="1024969"/>
            <a:ext cx="424847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663300"/>
                </a:solidFill>
              </a:rPr>
              <a:t>Субстрати</a:t>
            </a:r>
            <a:r>
              <a:rPr lang="ru-RU" b="1" dirty="0">
                <a:solidFill>
                  <a:srgbClr val="663300"/>
                </a:solidFill>
              </a:rPr>
              <a:t>: Жом </a:t>
            </a:r>
            <a:r>
              <a:rPr lang="ru-RU" b="1" dirty="0" err="1">
                <a:solidFill>
                  <a:srgbClr val="663300"/>
                </a:solidFill>
              </a:rPr>
              <a:t>цукрових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буряків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мелясна</a:t>
            </a:r>
            <a:r>
              <a:rPr lang="ru-RU" b="1" dirty="0">
                <a:solidFill>
                  <a:srgbClr val="663300"/>
                </a:solidFill>
              </a:rPr>
              <a:t> барда</a:t>
            </a:r>
          </a:p>
          <a:p>
            <a:r>
              <a:rPr lang="ru-RU" b="1" dirty="0" err="1">
                <a:solidFill>
                  <a:srgbClr val="663300"/>
                </a:solidFill>
              </a:rPr>
              <a:t>Встановлена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потужність</a:t>
            </a:r>
            <a:r>
              <a:rPr lang="ru-RU" b="1" dirty="0">
                <a:solidFill>
                  <a:srgbClr val="663300"/>
                </a:solidFill>
              </a:rPr>
              <a:t>: 5 МВт</a:t>
            </a:r>
          </a:p>
          <a:p>
            <a:r>
              <a:rPr lang="ru-RU" b="1" dirty="0" err="1">
                <a:solidFill>
                  <a:srgbClr val="663300"/>
                </a:solidFill>
              </a:rPr>
              <a:t>Сталевий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метантенк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із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покриттям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об’ємом</a:t>
            </a:r>
            <a:r>
              <a:rPr lang="ru-RU" b="1" dirty="0">
                <a:solidFill>
                  <a:srgbClr val="663300"/>
                </a:solidFill>
              </a:rPr>
              <a:t> 4 </a:t>
            </a:r>
            <a:r>
              <a:rPr lang="en-US" b="1" dirty="0">
                <a:solidFill>
                  <a:srgbClr val="663300"/>
                </a:solidFill>
              </a:rPr>
              <a:t>x 4,600 </a:t>
            </a:r>
            <a:r>
              <a:rPr lang="ru-RU" b="1" dirty="0">
                <a:solidFill>
                  <a:srgbClr val="663300"/>
                </a:solidFill>
              </a:rPr>
              <a:t>м³</a:t>
            </a:r>
          </a:p>
          <a:p>
            <a:r>
              <a:rPr lang="ru-RU" b="1" dirty="0" err="1">
                <a:solidFill>
                  <a:srgbClr val="663300"/>
                </a:solidFill>
              </a:rPr>
              <a:t>Особливості</a:t>
            </a:r>
            <a:r>
              <a:rPr lang="ru-RU" b="1" dirty="0">
                <a:solidFill>
                  <a:srgbClr val="663300"/>
                </a:solidFill>
              </a:rPr>
              <a:t> проекту: </a:t>
            </a:r>
            <a:r>
              <a:rPr lang="ru-RU" b="1" dirty="0" err="1">
                <a:solidFill>
                  <a:srgbClr val="663300"/>
                </a:solidFill>
              </a:rPr>
              <a:t>Промисловий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біогазовий</a:t>
            </a:r>
            <a:r>
              <a:rPr lang="ru-RU" b="1" dirty="0">
                <a:solidFill>
                  <a:srgbClr val="663300"/>
                </a:solidFill>
              </a:rPr>
              <a:t> комплекс: 4 </a:t>
            </a:r>
            <a:r>
              <a:rPr lang="ru-RU" b="1" dirty="0" err="1">
                <a:solidFill>
                  <a:srgbClr val="663300"/>
                </a:solidFill>
              </a:rPr>
              <a:t>метантенки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первинних</a:t>
            </a:r>
            <a:r>
              <a:rPr lang="ru-RU" b="1" dirty="0">
                <a:solidFill>
                  <a:srgbClr val="663300"/>
                </a:solidFill>
              </a:rPr>
              <a:t>, 1 </a:t>
            </a:r>
            <a:r>
              <a:rPr lang="ru-RU" b="1" dirty="0" err="1">
                <a:solidFill>
                  <a:srgbClr val="663300"/>
                </a:solidFill>
              </a:rPr>
              <a:t>метантенк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вторинний</a:t>
            </a:r>
            <a:r>
              <a:rPr lang="ru-RU" b="1" dirty="0">
                <a:solidFill>
                  <a:srgbClr val="663300"/>
                </a:solidFill>
              </a:rPr>
              <a:t> з газгольдером, </a:t>
            </a:r>
            <a:r>
              <a:rPr lang="ru-RU" b="1" dirty="0" err="1">
                <a:solidFill>
                  <a:srgbClr val="663300"/>
                </a:solidFill>
              </a:rPr>
              <a:t>реалізація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біодобрив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мезофільний</a:t>
            </a:r>
            <a:r>
              <a:rPr lang="ru-RU" b="1" dirty="0">
                <a:solidFill>
                  <a:srgbClr val="663300"/>
                </a:solidFill>
              </a:rPr>
              <a:t> режим </a:t>
            </a:r>
            <a:r>
              <a:rPr lang="ru-RU" b="1" dirty="0" err="1">
                <a:solidFill>
                  <a:srgbClr val="663300"/>
                </a:solidFill>
              </a:rPr>
              <a:t>зброджування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42799"/>
            <a:ext cx="4835525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463" y="3357563"/>
            <a:ext cx="4079875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БІОГАЗОВИЙ КОМПЛЕКС ANKLAM (АНКЛАМ, НІМЕЧЧИНА)</a:t>
            </a:r>
          </a:p>
        </p:txBody>
      </p:sp>
    </p:spTree>
    <p:extLst>
      <p:ext uri="{BB962C8B-B14F-4D97-AF65-F5344CB8AC3E}">
        <p14:creationId xmlns:p14="http://schemas.microsoft.com/office/powerpoint/2010/main" val="2390915637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1001713"/>
            <a:ext cx="52863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65556"/>
            <a:ext cx="32686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Німеччина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40200" y="3187700"/>
            <a:ext cx="48402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БІОГАЗОВИЙ КОМПЛЕКС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EICKHOFF (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АЙКХОФФ, НІМЕЧЧИНА)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6375" y="4149725"/>
            <a:ext cx="583247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Особливості</a:t>
            </a:r>
            <a:r>
              <a:rPr lang="ru-RU" b="1" dirty="0">
                <a:solidFill>
                  <a:srgbClr val="663300"/>
                </a:solidFill>
              </a:rPr>
              <a:t> проекту: 1 </a:t>
            </a:r>
            <a:r>
              <a:rPr lang="ru-RU" b="1" dirty="0" err="1">
                <a:solidFill>
                  <a:srgbClr val="663300"/>
                </a:solidFill>
              </a:rPr>
              <a:t>метантенк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первинний</a:t>
            </a:r>
            <a:r>
              <a:rPr lang="ru-RU" b="1" dirty="0">
                <a:solidFill>
                  <a:srgbClr val="663300"/>
                </a:solidFill>
              </a:rPr>
              <a:t> з газгольдером, 1 </a:t>
            </a:r>
            <a:r>
              <a:rPr lang="ru-RU" b="1" dirty="0" err="1">
                <a:solidFill>
                  <a:srgbClr val="663300"/>
                </a:solidFill>
              </a:rPr>
              <a:t>метантенк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вторинний</a:t>
            </a:r>
            <a:r>
              <a:rPr lang="ru-RU" b="1" dirty="0">
                <a:solidFill>
                  <a:srgbClr val="663300"/>
                </a:solidFill>
              </a:rPr>
              <a:t>, резервуар-</a:t>
            </a:r>
            <a:r>
              <a:rPr lang="ru-RU" b="1" dirty="0" err="1">
                <a:solidFill>
                  <a:srgbClr val="663300"/>
                </a:solidFill>
              </a:rPr>
              <a:t>сховище</a:t>
            </a:r>
            <a:r>
              <a:rPr lang="ru-RU" b="1" dirty="0">
                <a:solidFill>
                  <a:srgbClr val="663300"/>
                </a:solidFill>
              </a:rPr>
              <a:t> з газгольдером, </a:t>
            </a:r>
            <a:r>
              <a:rPr lang="ru-RU" b="1" dirty="0" err="1">
                <a:solidFill>
                  <a:srgbClr val="663300"/>
                </a:solidFill>
              </a:rPr>
              <a:t>термофільний</a:t>
            </a:r>
            <a:r>
              <a:rPr lang="ru-RU" b="1" dirty="0">
                <a:solidFill>
                  <a:srgbClr val="663300"/>
                </a:solidFill>
              </a:rPr>
              <a:t> режим </a:t>
            </a:r>
            <a:r>
              <a:rPr lang="ru-RU" b="1" dirty="0" err="1">
                <a:solidFill>
                  <a:srgbClr val="663300"/>
                </a:solidFill>
              </a:rPr>
              <a:t>зброджування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використання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теплової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енергії</a:t>
            </a:r>
            <a:r>
              <a:rPr lang="ru-RU" b="1" dirty="0">
                <a:solidFill>
                  <a:srgbClr val="663300"/>
                </a:solidFill>
              </a:rPr>
              <a:t> в </a:t>
            </a:r>
            <a:r>
              <a:rPr lang="ru-RU" b="1" dirty="0" err="1">
                <a:solidFill>
                  <a:srgbClr val="663300"/>
                </a:solidFill>
              </a:rPr>
              <a:t>сушарках</a:t>
            </a:r>
            <a:r>
              <a:rPr lang="ru-RU" b="1" dirty="0">
                <a:solidFill>
                  <a:srgbClr val="663300"/>
                </a:solidFill>
              </a:rPr>
              <a:t> та для </a:t>
            </a:r>
            <a:r>
              <a:rPr lang="ru-RU" b="1" dirty="0" err="1">
                <a:solidFill>
                  <a:srgbClr val="663300"/>
                </a:solidFill>
              </a:rPr>
              <a:t>опалювання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приватних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будинків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1341438"/>
            <a:ext cx="3024188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Субстрати</a:t>
            </a:r>
            <a:r>
              <a:rPr lang="ru-RU" b="1" dirty="0">
                <a:solidFill>
                  <a:srgbClr val="663300"/>
                </a:solidFill>
              </a:rPr>
              <a:t>: Силос </a:t>
            </a:r>
            <a:r>
              <a:rPr lang="ru-RU" b="1" dirty="0" err="1">
                <a:solidFill>
                  <a:srgbClr val="663300"/>
                </a:solidFill>
              </a:rPr>
              <a:t>кукурудзи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пташиний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послід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цукрові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буряки</a:t>
            </a:r>
            <a:endParaRPr lang="ru-RU" b="1" dirty="0">
              <a:solidFill>
                <a:srgbClr val="663300"/>
              </a:solidFill>
            </a:endParaRPr>
          </a:p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Встановлена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потужність</a:t>
            </a:r>
            <a:r>
              <a:rPr lang="ru-RU" b="1" dirty="0">
                <a:solidFill>
                  <a:srgbClr val="663300"/>
                </a:solidFill>
              </a:rPr>
              <a:t>: 1,5 МВт</a:t>
            </a:r>
          </a:p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Нарощування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потужності</a:t>
            </a:r>
            <a:r>
              <a:rPr lang="ru-RU" b="1" dirty="0">
                <a:solidFill>
                  <a:srgbClr val="663300"/>
                </a:solidFill>
              </a:rPr>
              <a:t>: 2016: генератор на 637 кВт </a:t>
            </a:r>
          </a:p>
        </p:txBody>
      </p:sp>
    </p:spTree>
    <p:extLst>
      <p:ext uri="{BB962C8B-B14F-4D97-AF65-F5344CB8AC3E}">
        <p14:creationId xmlns:p14="http://schemas.microsoft.com/office/powerpoint/2010/main" val="4033011865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3950"/>
            <a:ext cx="52863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2706" y="224218"/>
            <a:ext cx="32686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Німеччина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963" y="3747390"/>
            <a:ext cx="48387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БІОГАЗОВИЙ КОМПЛЕКС NEISSETAL (НАЙЗЕТАЛЬ, НІМЕЧЧИНА)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84838" y="1203325"/>
            <a:ext cx="3117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Субстрати</a:t>
            </a:r>
            <a:r>
              <a:rPr lang="ru-RU" b="1" dirty="0">
                <a:solidFill>
                  <a:srgbClr val="663300"/>
                </a:solidFill>
              </a:rPr>
              <a:t>: </a:t>
            </a:r>
            <a:r>
              <a:rPr lang="ru-RU" b="1" dirty="0" err="1">
                <a:solidFill>
                  <a:srgbClr val="663300"/>
                </a:solidFill>
              </a:rPr>
              <a:t>Гноївка</a:t>
            </a:r>
            <a:r>
              <a:rPr lang="ru-RU" b="1" dirty="0">
                <a:solidFill>
                  <a:srgbClr val="663300"/>
                </a:solidFill>
              </a:rPr>
              <a:t> свиней, </a:t>
            </a:r>
            <a:r>
              <a:rPr lang="ru-RU" b="1" dirty="0" err="1">
                <a:solidFill>
                  <a:srgbClr val="663300"/>
                </a:solidFill>
              </a:rPr>
              <a:t>гній</a:t>
            </a:r>
            <a:r>
              <a:rPr lang="ru-RU" b="1" dirty="0">
                <a:solidFill>
                  <a:srgbClr val="663300"/>
                </a:solidFill>
              </a:rPr>
              <a:t> свиней, </a:t>
            </a:r>
            <a:r>
              <a:rPr lang="ru-RU" b="1" dirty="0" err="1">
                <a:solidFill>
                  <a:srgbClr val="663300"/>
                </a:solidFill>
              </a:rPr>
              <a:t>гній</a:t>
            </a:r>
            <a:r>
              <a:rPr lang="ru-RU" b="1" dirty="0">
                <a:solidFill>
                  <a:srgbClr val="663300"/>
                </a:solidFill>
              </a:rPr>
              <a:t> ВРХ, силос </a:t>
            </a:r>
            <a:r>
              <a:rPr lang="ru-RU" b="1" dirty="0" err="1">
                <a:solidFill>
                  <a:srgbClr val="663300"/>
                </a:solidFill>
              </a:rPr>
              <a:t>люцерни</a:t>
            </a:r>
            <a:r>
              <a:rPr lang="ru-RU" b="1" dirty="0">
                <a:solidFill>
                  <a:srgbClr val="663300"/>
                </a:solidFill>
              </a:rPr>
              <a:t>, силос </a:t>
            </a:r>
            <a:r>
              <a:rPr lang="ru-RU" b="1" dirty="0" err="1">
                <a:solidFill>
                  <a:srgbClr val="663300"/>
                </a:solidFill>
              </a:rPr>
              <a:t>кукурудзи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цукрові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буряки</a:t>
            </a:r>
            <a:endParaRPr lang="ru-RU" b="1" dirty="0">
              <a:solidFill>
                <a:srgbClr val="663300"/>
              </a:solidFill>
            </a:endParaRPr>
          </a:p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Встановлена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потужність</a:t>
            </a:r>
            <a:r>
              <a:rPr lang="ru-RU" b="1" dirty="0">
                <a:solidFill>
                  <a:srgbClr val="663300"/>
                </a:solidFill>
              </a:rPr>
              <a:t>: 716 кВт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62438" y="4505325"/>
            <a:ext cx="44132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</a:rPr>
              <a:t>Особливості</a:t>
            </a:r>
            <a:r>
              <a:rPr lang="ru-RU" b="1" dirty="0">
                <a:solidFill>
                  <a:srgbClr val="663300"/>
                </a:solidFill>
              </a:rPr>
              <a:t> проекту: </a:t>
            </a:r>
          </a:p>
          <a:p>
            <a:pPr>
              <a:defRPr/>
            </a:pPr>
            <a:r>
              <a:rPr lang="ru-RU" b="1" dirty="0">
                <a:solidFill>
                  <a:srgbClr val="663300"/>
                </a:solidFill>
              </a:rPr>
              <a:t>1 </a:t>
            </a:r>
            <a:r>
              <a:rPr lang="ru-RU" b="1" dirty="0" err="1">
                <a:solidFill>
                  <a:srgbClr val="663300"/>
                </a:solidFill>
              </a:rPr>
              <a:t>метантенк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первинний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</a:p>
          <a:p>
            <a:pPr>
              <a:defRPr/>
            </a:pPr>
            <a:r>
              <a:rPr lang="ru-RU" b="1" dirty="0">
                <a:solidFill>
                  <a:srgbClr val="663300"/>
                </a:solidFill>
              </a:rPr>
              <a:t>1 </a:t>
            </a:r>
            <a:r>
              <a:rPr lang="ru-RU" b="1" dirty="0" err="1">
                <a:solidFill>
                  <a:srgbClr val="663300"/>
                </a:solidFill>
              </a:rPr>
              <a:t>метантенк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вторинний</a:t>
            </a:r>
            <a:r>
              <a:rPr lang="ru-RU" b="1" dirty="0">
                <a:solidFill>
                  <a:srgbClr val="663300"/>
                </a:solidFill>
              </a:rPr>
              <a:t> з газгольдером, резервуар-</a:t>
            </a:r>
            <a:r>
              <a:rPr lang="ru-RU" b="1" dirty="0" err="1">
                <a:solidFill>
                  <a:srgbClr val="663300"/>
                </a:solidFill>
              </a:rPr>
              <a:t>сховище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мезофільний</a:t>
            </a:r>
            <a:r>
              <a:rPr lang="ru-RU" b="1" dirty="0">
                <a:solidFill>
                  <a:srgbClr val="663300"/>
                </a:solidFill>
              </a:rPr>
              <a:t> режим </a:t>
            </a:r>
            <a:r>
              <a:rPr lang="ru-RU" b="1" dirty="0" err="1">
                <a:solidFill>
                  <a:srgbClr val="663300"/>
                </a:solidFill>
              </a:rPr>
              <a:t>зброджування</a:t>
            </a:r>
            <a:r>
              <a:rPr lang="ru-RU" b="1" dirty="0">
                <a:solidFill>
                  <a:srgbClr val="663300"/>
                </a:solidFill>
              </a:rPr>
              <a:t>, </a:t>
            </a:r>
            <a:r>
              <a:rPr lang="ru-RU" b="1" dirty="0" err="1">
                <a:solidFill>
                  <a:srgbClr val="663300"/>
                </a:solidFill>
              </a:rPr>
              <a:t>використання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теплової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 err="1">
                <a:solidFill>
                  <a:srgbClr val="663300"/>
                </a:solidFill>
              </a:rPr>
              <a:t>енергії</a:t>
            </a:r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25276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664"/>
            <a:ext cx="6031557" cy="579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14992"/>
            <a:ext cx="3453064" cy="41549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800000"/>
                </a:solidFill>
              </a:rPr>
              <a:t>– </a:t>
            </a:r>
            <a:r>
              <a:rPr lang="ru-RU" sz="2400" b="1" dirty="0" err="1">
                <a:solidFill>
                  <a:srgbClr val="663300"/>
                </a:solidFill>
              </a:rPr>
              <a:t>неживий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органічний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матеріал</a:t>
            </a:r>
            <a:r>
              <a:rPr lang="ru-RU" sz="2400" b="1" dirty="0">
                <a:solidFill>
                  <a:srgbClr val="663300"/>
                </a:solidFill>
              </a:rPr>
              <a:t>. </a:t>
            </a:r>
            <a:r>
              <a:rPr lang="ru-RU" sz="2400" b="1" dirty="0" err="1">
                <a:solidFill>
                  <a:srgbClr val="663300"/>
                </a:solidFill>
              </a:rPr>
              <a:t>Наприклад</a:t>
            </a:r>
            <a:r>
              <a:rPr lang="ru-RU" sz="2400" b="1" dirty="0">
                <a:solidFill>
                  <a:srgbClr val="663300"/>
                </a:solidFill>
              </a:rPr>
              <a:t>, дерева, </a:t>
            </a:r>
            <a:r>
              <a:rPr lang="ru-RU" sz="2400" b="1" dirty="0" err="1">
                <a:solidFill>
                  <a:srgbClr val="663300"/>
                </a:solidFill>
              </a:rPr>
              <a:t>гілки</a:t>
            </a:r>
            <a:r>
              <a:rPr lang="ru-RU" sz="2400" b="1" dirty="0">
                <a:solidFill>
                  <a:srgbClr val="663300"/>
                </a:solidFill>
              </a:rPr>
              <a:t>, солома </a:t>
            </a:r>
            <a:r>
              <a:rPr lang="ru-RU" sz="2400" b="1" dirty="0" err="1">
                <a:solidFill>
                  <a:srgbClr val="663300"/>
                </a:solidFill>
              </a:rPr>
              <a:t>пшениці</a:t>
            </a:r>
            <a:r>
              <a:rPr lang="ru-RU" sz="2400" b="1" dirty="0">
                <a:solidFill>
                  <a:srgbClr val="663300"/>
                </a:solidFill>
              </a:rPr>
              <a:t>, </a:t>
            </a:r>
            <a:r>
              <a:rPr lang="ru-RU" sz="2400" b="1" dirty="0" err="1">
                <a:solidFill>
                  <a:srgbClr val="663300"/>
                </a:solidFill>
              </a:rPr>
              <a:t>стебла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кукурудзи</a:t>
            </a:r>
            <a:r>
              <a:rPr lang="ru-RU" sz="2400" b="1" dirty="0">
                <a:solidFill>
                  <a:srgbClr val="663300"/>
                </a:solidFill>
              </a:rPr>
              <a:t>, </a:t>
            </a:r>
            <a:r>
              <a:rPr lang="ru-RU" sz="2400" b="1" dirty="0" err="1">
                <a:solidFill>
                  <a:srgbClr val="663300"/>
                </a:solidFill>
              </a:rPr>
              <a:t>лушпиння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соняшника</a:t>
            </a:r>
            <a:r>
              <a:rPr lang="ru-RU" sz="2400" b="1" dirty="0">
                <a:solidFill>
                  <a:srgbClr val="663300"/>
                </a:solidFill>
              </a:rPr>
              <a:t>, </a:t>
            </a:r>
            <a:r>
              <a:rPr lang="ru-RU" sz="2400" b="1" dirty="0" err="1">
                <a:solidFill>
                  <a:srgbClr val="663300"/>
                </a:solidFill>
              </a:rPr>
              <a:t>відходи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життєдіяльності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тварин</a:t>
            </a:r>
            <a:r>
              <a:rPr lang="ru-RU" sz="2400" b="1" dirty="0">
                <a:solidFill>
                  <a:srgbClr val="663300"/>
                </a:solidFill>
              </a:rPr>
              <a:t> і </a:t>
            </a:r>
            <a:r>
              <a:rPr lang="ru-RU" sz="2400" b="1" dirty="0" err="1">
                <a:solidFill>
                  <a:srgbClr val="663300"/>
                </a:solidFill>
              </a:rPr>
              <a:t>птиці</a:t>
            </a:r>
            <a:r>
              <a:rPr lang="ru-RU" sz="2400" b="1" dirty="0">
                <a:solidFill>
                  <a:srgbClr val="663300"/>
                </a:solidFill>
              </a:rPr>
              <a:t>, а </a:t>
            </a:r>
            <a:r>
              <a:rPr lang="ru-RU" sz="2400" b="1" dirty="0" err="1">
                <a:solidFill>
                  <a:srgbClr val="663300"/>
                </a:solidFill>
              </a:rPr>
              <a:t>також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органіка</a:t>
            </a:r>
            <a:r>
              <a:rPr lang="ru-RU" sz="2400" b="1" dirty="0">
                <a:solidFill>
                  <a:srgbClr val="663300"/>
                </a:solidFill>
              </a:rPr>
              <a:t> в </a:t>
            </a:r>
            <a:r>
              <a:rPr lang="ru-RU" sz="2400" b="1" dirty="0" err="1">
                <a:solidFill>
                  <a:srgbClr val="663300"/>
                </a:solidFill>
              </a:rPr>
              <a:t>побутових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відходах</a:t>
            </a:r>
            <a:r>
              <a:rPr lang="ru-RU" sz="2400" b="1" dirty="0">
                <a:solidFill>
                  <a:srgbClr val="6633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274358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896937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0475" y="4535488"/>
            <a:ext cx="61198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Перша </a:t>
            </a:r>
            <a:r>
              <a:rPr lang="ru-RU" sz="24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задокументована</a:t>
            </a: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біогазова</a:t>
            </a: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установка </a:t>
            </a:r>
            <a:r>
              <a:rPr lang="ru-RU" sz="24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була</a:t>
            </a: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побудована</a:t>
            </a: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Бомбеї</a:t>
            </a: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Індія</a:t>
            </a:r>
            <a:r>
              <a:rPr lang="ru-RU" sz="2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1859 року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43213" y="476250"/>
            <a:ext cx="2241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Індія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9446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700213"/>
            <a:ext cx="5399087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6029325" y="1714500"/>
            <a:ext cx="3114675" cy="435451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24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Сьогодні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Індії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налічується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понад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500 тис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сімейних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біогазових</a:t>
            </a:r>
            <a:r>
              <a:rPr lang="ru-RU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установок</a:t>
            </a:r>
            <a:endParaRPr lang="ru-RU" sz="24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213" y="476250"/>
            <a:ext cx="2241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Індія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42135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553200" cy="649288"/>
          </a:xfrm>
        </p:spPr>
        <p:txBody>
          <a:bodyPr/>
          <a:lstStyle/>
          <a:p>
            <a:pPr>
              <a:defRPr/>
            </a:pPr>
            <a:r>
              <a:rPr lang="uk-UA" sz="2800" b="1" dirty="0" smtClean="0">
                <a:solidFill>
                  <a:srgbClr val="C00000"/>
                </a:solidFill>
              </a:rPr>
              <a:t>«Китайський купол»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000" b="1" dirty="0" smtClean="0">
                <a:solidFill>
                  <a:srgbClr val="663300"/>
                </a:solidFill>
              </a:rPr>
              <a:t>підземна </a:t>
            </a:r>
            <a:r>
              <a:rPr lang="uk-UA" sz="2000" b="1" dirty="0" err="1" smtClean="0">
                <a:solidFill>
                  <a:srgbClr val="663300"/>
                </a:solidFill>
              </a:rPr>
              <a:t>біогазова</a:t>
            </a:r>
            <a:r>
              <a:rPr lang="uk-UA" sz="2000" b="1" dirty="0" smtClean="0">
                <a:solidFill>
                  <a:srgbClr val="663300"/>
                </a:solidFill>
              </a:rPr>
              <a:t> установка для теплого </a:t>
            </a:r>
            <a:r>
              <a:rPr lang="uk-UA" sz="2000" b="1" dirty="0" err="1" smtClean="0">
                <a:solidFill>
                  <a:srgbClr val="663300"/>
                </a:solidFill>
              </a:rPr>
              <a:t>грунту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4365625"/>
            <a:ext cx="7993062" cy="324008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C</a:t>
            </a:r>
            <a:r>
              <a:rPr lang="ru-RU" sz="2000" b="1" dirty="0" err="1" smtClean="0">
                <a:solidFill>
                  <a:srgbClr val="663300"/>
                </a:solidFill>
              </a:rPr>
              <a:t>ьогодні</a:t>
            </a:r>
            <a:r>
              <a:rPr lang="ru-RU" sz="2000" b="1" dirty="0" smtClean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такі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побутові</a:t>
            </a:r>
            <a:r>
              <a:rPr lang="ru-RU" sz="2000" b="1" dirty="0">
                <a:solidFill>
                  <a:srgbClr val="663300"/>
                </a:solidFill>
              </a:rPr>
              <a:t> установки </a:t>
            </a:r>
            <a:r>
              <a:rPr lang="ru-RU" sz="2000" b="1" dirty="0" err="1">
                <a:solidFill>
                  <a:srgbClr val="663300"/>
                </a:solidFill>
              </a:rPr>
              <a:t>об'ємом</a:t>
            </a:r>
            <a:r>
              <a:rPr lang="ru-RU" sz="2000" b="1" dirty="0">
                <a:solidFill>
                  <a:srgbClr val="663300"/>
                </a:solidFill>
              </a:rPr>
              <a:t> 6-8 </a:t>
            </a:r>
            <a:r>
              <a:rPr lang="ru-RU" sz="2000" b="1" dirty="0" err="1">
                <a:solidFill>
                  <a:srgbClr val="663300"/>
                </a:solidFill>
              </a:rPr>
              <a:t>кубометрів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виробляють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біогаз</a:t>
            </a:r>
            <a:r>
              <a:rPr lang="ru-RU" sz="2000" b="1" dirty="0">
                <a:solidFill>
                  <a:srgbClr val="663300"/>
                </a:solidFill>
              </a:rPr>
              <a:t>, </a:t>
            </a:r>
            <a:r>
              <a:rPr lang="ru-RU" sz="2000" b="1" dirty="0" err="1">
                <a:solidFill>
                  <a:srgbClr val="663300"/>
                </a:solidFill>
              </a:rPr>
              <a:t>що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забезпечує</a:t>
            </a:r>
            <a:r>
              <a:rPr lang="ru-RU" sz="2000" b="1" dirty="0">
                <a:solidFill>
                  <a:srgbClr val="663300"/>
                </a:solidFill>
              </a:rPr>
              <a:t> 80% потреб </a:t>
            </a:r>
            <a:r>
              <a:rPr lang="ru-RU" sz="2000" b="1" dirty="0" err="1">
                <a:solidFill>
                  <a:srgbClr val="663300"/>
                </a:solidFill>
              </a:rPr>
              <a:t>сім'ї</a:t>
            </a:r>
            <a:r>
              <a:rPr lang="ru-RU" sz="2000" b="1" dirty="0">
                <a:solidFill>
                  <a:srgbClr val="663300"/>
                </a:solidFill>
              </a:rPr>
              <a:t> з </a:t>
            </a:r>
            <a:r>
              <a:rPr lang="ru-RU" sz="2000" b="1" dirty="0" err="1">
                <a:solidFill>
                  <a:srgbClr val="663300"/>
                </a:solidFill>
              </a:rPr>
              <a:t>чотирьох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осіб</a:t>
            </a:r>
            <a:r>
              <a:rPr lang="ru-RU" sz="2000" b="1" dirty="0">
                <a:solidFill>
                  <a:srgbClr val="663300"/>
                </a:solidFill>
              </a:rPr>
              <a:t> (</a:t>
            </a:r>
            <a:r>
              <a:rPr lang="ru-RU" sz="2000" b="1" dirty="0" err="1">
                <a:solidFill>
                  <a:srgbClr val="663300"/>
                </a:solidFill>
              </a:rPr>
              <a:t>мається</a:t>
            </a:r>
            <a:r>
              <a:rPr lang="ru-RU" sz="2000" b="1" dirty="0">
                <a:solidFill>
                  <a:srgbClr val="663300"/>
                </a:solidFill>
              </a:rPr>
              <a:t> на </a:t>
            </a:r>
            <a:r>
              <a:rPr lang="ru-RU" sz="2000" b="1" dirty="0" err="1">
                <a:solidFill>
                  <a:srgbClr val="663300"/>
                </a:solidFill>
              </a:rPr>
              <a:t>увазі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приготування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їжі</a:t>
            </a:r>
            <a:r>
              <a:rPr lang="ru-RU" sz="2000" b="1" dirty="0">
                <a:solidFill>
                  <a:srgbClr val="663300"/>
                </a:solidFill>
              </a:rPr>
              <a:t>). </a:t>
            </a:r>
            <a:r>
              <a:rPr lang="ru-RU" sz="2000" b="1" dirty="0" err="1">
                <a:solidFill>
                  <a:srgbClr val="663300"/>
                </a:solidFill>
              </a:rPr>
              <a:t>Більшість</a:t>
            </a:r>
            <a:r>
              <a:rPr lang="ru-RU" sz="2000" b="1" dirty="0">
                <a:solidFill>
                  <a:srgbClr val="663300"/>
                </a:solidFill>
              </a:rPr>
              <a:t> установок </a:t>
            </a:r>
            <a:r>
              <a:rPr lang="ru-RU" sz="2000" b="1" dirty="0" err="1">
                <a:solidFill>
                  <a:srgbClr val="663300"/>
                </a:solidFill>
              </a:rPr>
              <a:t>дуже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прості</a:t>
            </a:r>
            <a:r>
              <a:rPr lang="ru-RU" sz="2000" b="1" dirty="0">
                <a:solidFill>
                  <a:srgbClr val="663300"/>
                </a:solidFill>
              </a:rPr>
              <a:t> і </a:t>
            </a:r>
            <a:r>
              <a:rPr lang="ru-RU" sz="2000" b="1" dirty="0" err="1">
                <a:solidFill>
                  <a:srgbClr val="663300"/>
                </a:solidFill>
              </a:rPr>
              <a:t>після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певного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навчання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фермери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будують</a:t>
            </a:r>
            <a:r>
              <a:rPr lang="ru-RU" sz="2000" b="1" dirty="0">
                <a:solidFill>
                  <a:srgbClr val="663300"/>
                </a:solidFill>
              </a:rPr>
              <a:t> і </a:t>
            </a:r>
            <a:r>
              <a:rPr lang="ru-RU" sz="2000" b="1" dirty="0" err="1">
                <a:solidFill>
                  <a:srgbClr val="663300"/>
                </a:solidFill>
              </a:rPr>
              <a:t>експлуатують</a:t>
            </a:r>
            <a:r>
              <a:rPr lang="ru-RU" sz="2000" b="1" dirty="0">
                <a:solidFill>
                  <a:srgbClr val="663300"/>
                </a:solidFill>
              </a:rPr>
              <a:t> установки </a:t>
            </a:r>
            <a:r>
              <a:rPr lang="ru-RU" sz="2000" b="1" dirty="0" err="1">
                <a:solidFill>
                  <a:srgbClr val="663300"/>
                </a:solidFill>
              </a:rPr>
              <a:t>самостійно</a:t>
            </a:r>
            <a:r>
              <a:rPr lang="ru-RU" sz="2000" b="1" dirty="0" smtClean="0">
                <a:solidFill>
                  <a:srgbClr val="663300"/>
                </a:solidFill>
              </a:rPr>
              <a:t>.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1863" y="1628775"/>
            <a:ext cx="2924175" cy="22320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2000" b="1" dirty="0">
                <a:solidFill>
                  <a:srgbClr val="663300"/>
                </a:solidFill>
              </a:rPr>
              <a:t>На думку </a:t>
            </a:r>
            <a:r>
              <a:rPr lang="ru-RU" sz="2000" b="1" dirty="0" err="1">
                <a:solidFill>
                  <a:srgbClr val="663300"/>
                </a:solidFill>
              </a:rPr>
              <a:t>істориків</a:t>
            </a:r>
            <a:r>
              <a:rPr lang="ru-RU" sz="2000" b="1" dirty="0">
                <a:solidFill>
                  <a:srgbClr val="663300"/>
                </a:solidFill>
              </a:rPr>
              <a:t>, </a:t>
            </a:r>
            <a:r>
              <a:rPr lang="ru-RU" sz="2000" b="1" dirty="0" err="1">
                <a:solidFill>
                  <a:srgbClr val="663300"/>
                </a:solidFill>
              </a:rPr>
              <a:t>таку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конструкцію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використовували</a:t>
            </a:r>
            <a:r>
              <a:rPr lang="ru-RU" sz="2000" b="1" dirty="0">
                <a:solidFill>
                  <a:srgbClr val="663300"/>
                </a:solidFill>
              </a:rPr>
              <a:t> в </a:t>
            </a:r>
            <a:r>
              <a:rPr lang="ru-RU" sz="2000" b="1" dirty="0" err="1">
                <a:solidFill>
                  <a:srgbClr val="663300"/>
                </a:solidFill>
              </a:rPr>
              <a:t>Китаї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ще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тисячу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років</a:t>
            </a:r>
            <a:r>
              <a:rPr lang="ru-RU" sz="2000" b="1" dirty="0">
                <a:solidFill>
                  <a:srgbClr val="663300"/>
                </a:solidFill>
              </a:rPr>
              <a:t> тому.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57338"/>
            <a:ext cx="54292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557220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750" y="1125538"/>
            <a:ext cx="5761038" cy="322103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2000" b="1" dirty="0">
                <a:solidFill>
                  <a:srgbClr val="663300"/>
                </a:solidFill>
              </a:rPr>
              <a:t>За </a:t>
            </a:r>
            <a:r>
              <a:rPr lang="ru-RU" sz="2000" b="1" dirty="0" err="1" smtClean="0">
                <a:solidFill>
                  <a:srgbClr val="663300"/>
                </a:solidFill>
              </a:rPr>
              <a:t>даними</a:t>
            </a:r>
            <a:r>
              <a:rPr lang="ru-RU" sz="2000" b="1" dirty="0" smtClean="0">
                <a:solidFill>
                  <a:srgbClr val="663300"/>
                </a:solidFill>
              </a:rPr>
              <a:t> Державного агентства </a:t>
            </a:r>
            <a:r>
              <a:rPr lang="ru-RU" sz="2000" b="1" dirty="0">
                <a:solidFill>
                  <a:srgbClr val="663300"/>
                </a:solidFill>
              </a:rPr>
              <a:t>з </a:t>
            </a:r>
            <a:r>
              <a:rPr lang="ru-RU" sz="2000" b="1" dirty="0" err="1">
                <a:solidFill>
                  <a:srgbClr val="663300"/>
                </a:solidFill>
              </a:rPr>
              <a:t>енергоефективності</a:t>
            </a:r>
            <a:r>
              <a:rPr lang="ru-RU" sz="2000" b="1" dirty="0">
                <a:solidFill>
                  <a:srgbClr val="663300"/>
                </a:solidFill>
              </a:rPr>
              <a:t> та </a:t>
            </a:r>
            <a:r>
              <a:rPr lang="ru-RU" sz="2000" b="1" dirty="0" err="1">
                <a:solidFill>
                  <a:srgbClr val="663300"/>
                </a:solidFill>
              </a:rPr>
              <a:t>енергозбереження</a:t>
            </a:r>
            <a:r>
              <a:rPr lang="ru-RU" sz="2000" b="1" dirty="0">
                <a:solidFill>
                  <a:srgbClr val="663300"/>
                </a:solidFill>
              </a:rPr>
              <a:t>  </a:t>
            </a:r>
            <a:r>
              <a:rPr lang="ru-RU" sz="2000" b="1" dirty="0" smtClean="0">
                <a:solidFill>
                  <a:srgbClr val="663300"/>
                </a:solidFill>
              </a:rPr>
              <a:t>з </a:t>
            </a:r>
            <a:r>
              <a:rPr lang="ru-RU" sz="2000" b="1" dirty="0" err="1" smtClean="0">
                <a:solidFill>
                  <a:srgbClr val="663300"/>
                </a:solidFill>
              </a:rPr>
              <a:t>кінця</a:t>
            </a:r>
            <a:r>
              <a:rPr lang="ru-RU" sz="2000" b="1" dirty="0" smtClean="0">
                <a:solidFill>
                  <a:srgbClr val="663300"/>
                </a:solidFill>
              </a:rPr>
              <a:t> </a:t>
            </a:r>
            <a:r>
              <a:rPr lang="ru-RU" sz="2000" b="1" dirty="0">
                <a:solidFill>
                  <a:srgbClr val="663300"/>
                </a:solidFill>
              </a:rPr>
              <a:t>2014 року по </a:t>
            </a:r>
            <a:r>
              <a:rPr lang="ru-RU" sz="2000" b="1" dirty="0" err="1">
                <a:solidFill>
                  <a:srgbClr val="663300"/>
                </a:solidFill>
              </a:rPr>
              <a:t>січень</a:t>
            </a:r>
            <a:r>
              <a:rPr lang="ru-RU" sz="2000" b="1" dirty="0">
                <a:solidFill>
                  <a:srgbClr val="663300"/>
                </a:solidFill>
              </a:rPr>
              <a:t> 2018 року </a:t>
            </a:r>
            <a:r>
              <a:rPr lang="ru-RU" sz="2000" b="1" dirty="0" err="1">
                <a:solidFill>
                  <a:srgbClr val="663300"/>
                </a:solidFill>
              </a:rPr>
              <a:t>потужності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біогазових</a:t>
            </a:r>
            <a:r>
              <a:rPr lang="ru-RU" sz="2000" b="1" dirty="0">
                <a:solidFill>
                  <a:srgbClr val="663300"/>
                </a:solidFill>
              </a:rPr>
              <a:t> установок, </a:t>
            </a:r>
            <a:r>
              <a:rPr lang="ru-RU" sz="2000" b="1" dirty="0" err="1">
                <a:solidFill>
                  <a:srgbClr val="663300"/>
                </a:solidFill>
              </a:rPr>
              <a:t>що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генерують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електроенергію</a:t>
            </a:r>
            <a:r>
              <a:rPr lang="ru-RU" sz="2000" b="1" dirty="0">
                <a:solidFill>
                  <a:srgbClr val="663300"/>
                </a:solidFill>
              </a:rPr>
              <a:t> за "зеленим" тарифом </a:t>
            </a:r>
            <a:r>
              <a:rPr lang="ru-RU" sz="2000" b="1" dirty="0" smtClean="0">
                <a:solidFill>
                  <a:srgbClr val="663300"/>
                </a:solidFill>
              </a:rPr>
              <a:t>, </a:t>
            </a:r>
            <a:r>
              <a:rPr lang="ru-RU" sz="2000" b="1" dirty="0" err="1" smtClean="0">
                <a:solidFill>
                  <a:srgbClr val="663300"/>
                </a:solidFill>
              </a:rPr>
              <a:t>виросли</a:t>
            </a:r>
            <a:r>
              <a:rPr lang="ru-RU" sz="2000" b="1" dirty="0" smtClean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майже</a:t>
            </a:r>
            <a:r>
              <a:rPr lang="ru-RU" sz="2000" b="1" dirty="0">
                <a:solidFill>
                  <a:srgbClr val="663300"/>
                </a:solidFill>
              </a:rPr>
              <a:t> </a:t>
            </a:r>
            <a:r>
              <a:rPr lang="ru-RU" sz="2000" b="1" dirty="0" err="1">
                <a:solidFill>
                  <a:srgbClr val="663300"/>
                </a:solidFill>
              </a:rPr>
              <a:t>втричі</a:t>
            </a:r>
            <a:r>
              <a:rPr lang="ru-RU" sz="2000" b="1" dirty="0">
                <a:solidFill>
                  <a:srgbClr val="663300"/>
                </a:solidFill>
              </a:rPr>
              <a:t>: з 14 МВт дол 40 МВт.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2113" y="476250"/>
            <a:ext cx="27273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Ук</a:t>
            </a:r>
            <a:r>
              <a:rPr lang="uk-UA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раї</a:t>
            </a:r>
            <a:r>
              <a:rPr lang="ru-RU" sz="28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3429000"/>
            <a:ext cx="5246688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621216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566025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60648"/>
            <a:ext cx="29384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03396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2113" y="476250"/>
            <a:ext cx="27273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Ук</a:t>
            </a:r>
            <a:r>
              <a:rPr lang="uk-UA" sz="2800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раї</a:t>
            </a:r>
            <a:r>
              <a:rPr lang="ru-RU" sz="2800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на</a:t>
            </a:r>
            <a:endParaRPr lang="ru-RU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341438"/>
            <a:ext cx="52863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1038" y="1484313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БІОГАЗОВИЙ КОМПЛЕКС BZIV (БЗІВ, УКРАЇНА)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4525" y="1843088"/>
            <a:ext cx="3503613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Субстрати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ВРХ, силос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кукурудзи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потужність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330 кВт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313" y="4921250"/>
            <a:ext cx="4302125" cy="1531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Застосування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когенераційній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установці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продаж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електромережу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«зеленим» тарифом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43425" y="4910138"/>
            <a:ext cx="4572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проекту: 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метантенк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первинний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газгольдером, 1 лагуна,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реалізація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біодобрив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мезофільний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режим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зброджування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196248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12875"/>
            <a:ext cx="38639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750" y="3573463"/>
            <a:ext cx="3887788" cy="12954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1800" b="1" dirty="0" err="1" smtClean="0">
                <a:solidFill>
                  <a:srgbClr val="663300"/>
                </a:solidFill>
              </a:rPr>
              <a:t>Біогазова</a:t>
            </a:r>
            <a:r>
              <a:rPr lang="ru-RU" sz="1800" b="1" dirty="0" smtClean="0">
                <a:solidFill>
                  <a:srgbClr val="663300"/>
                </a:solidFill>
              </a:rPr>
              <a:t> </a:t>
            </a:r>
            <a:r>
              <a:rPr lang="ru-RU" sz="1800" b="1" dirty="0">
                <a:solidFill>
                  <a:srgbClr val="663300"/>
                </a:solidFill>
              </a:rPr>
              <a:t>установка 400 кВт.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800" b="1" dirty="0" smtClean="0">
                <a:solidFill>
                  <a:srgbClr val="663300"/>
                </a:solidFill>
              </a:rPr>
              <a:t>1 </a:t>
            </a:r>
            <a:r>
              <a:rPr lang="ru-RU" sz="1800" b="1" dirty="0" err="1">
                <a:solidFill>
                  <a:srgbClr val="663300"/>
                </a:solidFill>
              </a:rPr>
              <a:t>биореактор</a:t>
            </a:r>
            <a:r>
              <a:rPr lang="ru-RU" sz="1800" b="1" dirty="0">
                <a:solidFill>
                  <a:srgbClr val="663300"/>
                </a:solidFill>
              </a:rPr>
              <a:t>, 3500 </a:t>
            </a:r>
            <a:r>
              <a:rPr lang="ru-RU" sz="1800" b="1" dirty="0" smtClean="0">
                <a:solidFill>
                  <a:srgbClr val="663300"/>
                </a:solidFill>
              </a:rPr>
              <a:t>м³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7575" y="4412098"/>
            <a:ext cx="4416425" cy="27051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1800" b="1" dirty="0" smtClean="0">
                <a:solidFill>
                  <a:srgbClr val="663300"/>
                </a:solidFill>
              </a:rPr>
              <a:t>Перша черга 12 МВт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1800" b="1" dirty="0" smtClean="0">
                <a:solidFill>
                  <a:srgbClr val="663300"/>
                </a:solidFill>
              </a:rPr>
              <a:t>Загальна потужність 20 МВт</a:t>
            </a:r>
            <a:endParaRPr lang="ru-RU" sz="1800" b="1" dirty="0">
              <a:solidFill>
                <a:srgbClr val="663300"/>
              </a:solidFill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9" y="1268760"/>
            <a:ext cx="4052888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779" y="1438940"/>
            <a:ext cx="26781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Миколаївська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</a:t>
            </a:r>
            <a:r>
              <a:rPr lang="ru-RU" dirty="0"/>
              <a:t>.</a:t>
            </a:r>
          </a:p>
        </p:txBody>
      </p:sp>
      <p:sp>
        <p:nvSpPr>
          <p:cNvPr id="21511" name="Прямоугольник 5"/>
          <p:cNvSpPr>
            <a:spLocks noChangeArrowheads="1"/>
          </p:cNvSpPr>
          <p:nvPr/>
        </p:nvSpPr>
        <p:spPr bwMode="auto">
          <a:xfrm>
            <a:off x="4906963" y="1412875"/>
            <a:ext cx="405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FFC000"/>
                </a:solidFill>
              </a:rPr>
              <a:t>Ладижинська птахофабрика (Вінницька область) </a:t>
            </a:r>
            <a:endParaRPr lang="ru-RU"/>
          </a:p>
        </p:txBody>
      </p:sp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413250"/>
            <a:ext cx="3506788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6900" y="4437063"/>
            <a:ext cx="32496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 "</a:t>
            </a:r>
            <a:r>
              <a:rPr lang="ru-RU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Рокитнянський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цукровий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завод</a:t>
            </a:r>
            <a:r>
              <a:rPr lang="ru-RU" b="1" dirty="0">
                <a:solidFill>
                  <a:srgbClr val="FFC000"/>
                </a:solidFill>
              </a:rPr>
              <a:t>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24338" y="58054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Біогазовоий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завод</a:t>
            </a:r>
          </a:p>
          <a:p>
            <a:pPr>
              <a:defRPr/>
            </a:pPr>
            <a:r>
              <a:rPr lang="ru-RU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потужністю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2,382 МВт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32113" y="476250"/>
            <a:ext cx="27273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Біогаз</a:t>
            </a:r>
            <a:r>
              <a:rPr lang="ru-RU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Ук</a:t>
            </a:r>
            <a:r>
              <a:rPr lang="uk-UA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раї</a:t>
            </a:r>
            <a:r>
              <a:rPr lang="ru-RU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на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67136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4" y="3501008"/>
            <a:ext cx="4876676" cy="325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6048"/>
            <a:ext cx="3774538" cy="534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2501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3440" y="2606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E:\КР\МЛН-24\уроки\10-12\урок 7\Новая папка\Рис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34458"/>
            <a:ext cx="7333696" cy="45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72731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92888" cy="1152128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+mn-lt"/>
                <a:cs typeface="Calibri" pitchFamily="34" charset="0"/>
              </a:rPr>
              <a:t>Внесок різних джерел енергії в опалення та охолодження у країнах Євросоюзу у 2020 р., %</a:t>
            </a:r>
            <a:r>
              <a:rPr lang="ru-RU" sz="2400" dirty="0">
                <a:solidFill>
                  <a:srgbClr val="C00000"/>
                </a:solidFill>
                <a:latin typeface="+mn-lt"/>
                <a:cs typeface="Calibri" pitchFamily="34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+mn-lt"/>
                <a:cs typeface="Calibri" pitchFamily="34" charset="0"/>
              </a:rPr>
            </a:br>
            <a:endParaRPr lang="ru-RU" sz="2400" dirty="0">
              <a:solidFill>
                <a:srgbClr val="C00000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4535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5805264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3300"/>
                </a:solidFill>
                <a:latin typeface="Calibri" pitchFamily="34" charset="0"/>
                <a:cs typeface="Calibri" pitchFamily="34" charset="0"/>
              </a:rPr>
              <a:t>1 https://bioenergyeurope.org/article/429-bioheat-4.html</a:t>
            </a:r>
            <a:endParaRPr lang="ru-RU" b="1" dirty="0">
              <a:solidFill>
                <a:srgbClr val="6633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07898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193436"/>
              </p:ext>
            </p:extLst>
          </p:nvPr>
        </p:nvGraphicFramePr>
        <p:xfrm>
          <a:off x="323528" y="260648"/>
          <a:ext cx="8569325" cy="611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Диаграмма" r:id="rId3" imgW="7858125" imgH="5010150" progId="Excel.Chart.8">
                  <p:embed/>
                </p:oleObj>
              </mc:Choice>
              <mc:Fallback>
                <p:oleObj name="Диаграмма" r:id="rId3" imgW="7858125" imgH="50101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0648"/>
                        <a:ext cx="8569325" cy="611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5283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952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BB2951-DA6F-CB44-DB30-538A975A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74" y="146702"/>
            <a:ext cx="8140002" cy="50660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Helvetica" pitchFamily="2" charset="0"/>
              </a:rPr>
              <a:t>Дорожня карта </a:t>
            </a:r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UABIO </a:t>
            </a:r>
            <a:r>
              <a:rPr lang="uk-UA" sz="2400" b="1" dirty="0">
                <a:solidFill>
                  <a:srgbClr val="C00000"/>
                </a:solidFill>
                <a:latin typeface="Helvetica" pitchFamily="2" charset="0"/>
              </a:rPr>
              <a:t>розвитку біоенергетики України до 2050 р. </a:t>
            </a:r>
            <a:r>
              <a:rPr lang="uk-UA" sz="2400" b="1" dirty="0" smtClean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uk-UA" sz="2400" b="1" dirty="0">
                <a:solidFill>
                  <a:srgbClr val="C00000"/>
                </a:solidFill>
                <a:latin typeface="Helvetica" pitchFamily="2" charset="0"/>
              </a:rPr>
              <a:t>за видами біомаси) </a:t>
            </a:r>
          </a:p>
        </p:txBody>
      </p:sp>
      <p:graphicFrame>
        <p:nvGraphicFramePr>
          <p:cNvPr id="56" name="Диаграмма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057777"/>
              </p:ext>
            </p:extLst>
          </p:nvPr>
        </p:nvGraphicFramePr>
        <p:xfrm>
          <a:off x="1029423" y="953970"/>
          <a:ext cx="7683368" cy="5545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467544" y="613951"/>
            <a:ext cx="128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15"/>
            <a:r>
              <a:rPr lang="uk-UA" sz="2000" dirty="0">
                <a:solidFill>
                  <a:prstClr val="black"/>
                </a:solidFill>
              </a:rPr>
              <a:t>млн т н.е.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1222474" y="6470031"/>
            <a:ext cx="3775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https://uabio.org/materials/9115</a:t>
            </a:r>
            <a:r>
              <a:rPr lang="en-US" dirty="0">
                <a:hlinkClick r:id="rId4"/>
              </a:rPr>
              <a:t>/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50608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BB2951-DA6F-CB44-DB30-538A975A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9115"/>
            <a:ext cx="9289031" cy="690266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+mn-lt"/>
              </a:rPr>
              <a:t>Дорожня карта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UABIO </a:t>
            </a:r>
            <a:r>
              <a:rPr lang="uk-UA" sz="2400" b="1" dirty="0">
                <a:solidFill>
                  <a:srgbClr val="C00000"/>
                </a:solidFill>
                <a:latin typeface="+mn-lt"/>
              </a:rPr>
              <a:t>розвитку біоенергетики </a:t>
            </a:r>
            <a:r>
              <a:rPr lang="uk-UA" sz="2400" b="1" dirty="0" smtClean="0">
                <a:solidFill>
                  <a:srgbClr val="C00000"/>
                </a:solidFill>
                <a:latin typeface="+mn-lt"/>
              </a:rPr>
              <a:t>України</a:t>
            </a:r>
            <a:br>
              <a:rPr lang="uk-UA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uk-UA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uk-UA" sz="2400" b="1" dirty="0">
                <a:solidFill>
                  <a:srgbClr val="C00000"/>
                </a:solidFill>
                <a:latin typeface="+mn-lt"/>
              </a:rPr>
              <a:t>до 2050 р. </a:t>
            </a:r>
            <a:r>
              <a:rPr lang="uk-UA" sz="24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uk-UA" sz="2400" b="1" dirty="0">
                <a:solidFill>
                  <a:srgbClr val="C00000"/>
                </a:solidFill>
                <a:latin typeface="+mn-lt"/>
              </a:rPr>
              <a:t>за видами отриманого енергоносія)</a:t>
            </a: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3779551387"/>
              </p:ext>
            </p:extLst>
          </p:nvPr>
        </p:nvGraphicFramePr>
        <p:xfrm>
          <a:off x="1326714" y="1118289"/>
          <a:ext cx="7469842" cy="536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11560" y="836712"/>
            <a:ext cx="128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15"/>
            <a:r>
              <a:rPr lang="uk-UA" sz="2000" dirty="0">
                <a:solidFill>
                  <a:prstClr val="black"/>
                </a:solidFill>
              </a:rPr>
              <a:t>млн т н.е.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1485665" y="6499344"/>
            <a:ext cx="3527441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hlinkClick r:id="rId4"/>
              </a:rPr>
              <a:t>https://uabio.org/materials/9115/</a:t>
            </a:r>
            <a:r>
              <a:rPr lang="uk-UA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640378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24744"/>
            <a:ext cx="73014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Пряме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Термохімічне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перетворення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отримання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збагаченого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палива</a:t>
            </a:r>
            <a:endParaRPr lang="ru-RU" sz="24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піроліз</a:t>
            </a:r>
            <a:r>
              <a:rPr lang="ru-RU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газифікація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зрідження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US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Біологічене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перетворення</a:t>
            </a:r>
            <a:r>
              <a:rPr lang="ru-RU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утворекння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корисного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газоподібного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рідкого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палмва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анаеробне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зброджування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та  </a:t>
            </a:r>
            <a:r>
              <a:rPr lang="ru-RU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ферментація</a:t>
            </a: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47055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МЕТОДИ ОТРИМАННЯ ЕНЕРГІЇ З БІОМАСИ</a:t>
            </a:r>
            <a:endParaRPr lang="ru-RU" sz="2400" kern="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16672"/>
            <a:ext cx="541337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7590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1701800"/>
            <a:ext cx="7392987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1250950" y="384175"/>
            <a:ext cx="668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ОСНОВНІ НАПРЯМИ ВИКОРИСТАННЯ ЕНЕРГЕТИЧНОГО ПОТЕНЦІАЛУ БІОМАСИ</a:t>
            </a:r>
            <a:endParaRPr lang="ru-RU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3513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00001">
  <a:themeElements>
    <a:clrScheme name="00001 2">
      <a:dk1>
        <a:srgbClr val="666633"/>
      </a:dk1>
      <a:lt1>
        <a:srgbClr val="FFFFFF"/>
      </a:lt1>
      <a:dk2>
        <a:srgbClr val="A18D58"/>
      </a:dk2>
      <a:lt2>
        <a:srgbClr val="FFFFCC"/>
      </a:lt2>
      <a:accent1>
        <a:srgbClr val="99CC00"/>
      </a:accent1>
      <a:accent2>
        <a:srgbClr val="99FF99"/>
      </a:accent2>
      <a:accent3>
        <a:srgbClr val="CDC5B4"/>
      </a:accent3>
      <a:accent4>
        <a:srgbClr val="DADADA"/>
      </a:accent4>
      <a:accent5>
        <a:srgbClr val="CAE2AA"/>
      </a:accent5>
      <a:accent6>
        <a:srgbClr val="8AE78A"/>
      </a:accent6>
      <a:hlink>
        <a:srgbClr val="666633"/>
      </a:hlink>
      <a:folHlink>
        <a:srgbClr val="FFCC99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00001 1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CCFF66"/>
        </a:accent1>
        <a:accent2>
          <a:srgbClr val="FFCC99"/>
        </a:accent2>
        <a:accent3>
          <a:srgbClr val="CDC5B4"/>
        </a:accent3>
        <a:accent4>
          <a:srgbClr val="DADADA"/>
        </a:accent4>
        <a:accent5>
          <a:srgbClr val="E2FFB8"/>
        </a:accent5>
        <a:accent6>
          <a:srgbClr val="E7B98A"/>
        </a:accent6>
        <a:hlink>
          <a:srgbClr val="66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2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99FF99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8AE78A"/>
        </a:accent6>
        <a:hlink>
          <a:srgbClr val="666633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3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33CC33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2DB92D"/>
        </a:accent6>
        <a:hlink>
          <a:srgbClr val="006600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774</Words>
  <Application>Microsoft Office PowerPoint</Application>
  <PresentationFormat>Экран (4:3)</PresentationFormat>
  <Paragraphs>102</Paragraphs>
  <Slides>27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00001</vt:lpstr>
      <vt:lpstr>Диаграмма</vt:lpstr>
      <vt:lpstr>Лекція №7 Енергія з біомаси</vt:lpstr>
      <vt:lpstr>Презентация PowerPoint</vt:lpstr>
      <vt:lpstr>Презентация PowerPoint</vt:lpstr>
      <vt:lpstr>Внесок різних джерел енергії в опалення та охолодження у країнах Євросоюзу у 2020 р., % </vt:lpstr>
      <vt:lpstr>Презентация PowerPoint</vt:lpstr>
      <vt:lpstr>Дорожня карта UABIO розвитку біоенергетики України до 2050 р. (за видами біомаси) </vt:lpstr>
      <vt:lpstr>Дорожня карта UABIO розвитку біоенергетики України  до 2050 р. (за видами отриманого енергоносія)</vt:lpstr>
      <vt:lpstr>Презентация PowerPoint</vt:lpstr>
      <vt:lpstr>Презентация PowerPoint</vt:lpstr>
      <vt:lpstr>Біогазова установка</vt:lpstr>
      <vt:lpstr>Біогазова установка</vt:lpstr>
      <vt:lpstr>Схеми біогазових установок</vt:lpstr>
      <vt:lpstr>Анаеробне зброджування</vt:lpstr>
      <vt:lpstr>Презентация PowerPoint</vt:lpstr>
      <vt:lpstr>Типова датська біогазова установка</vt:lpstr>
      <vt:lpstr>Біогазова установка в Даніі – це вигідно</vt:lpstr>
      <vt:lpstr>Біогаз Німеччина</vt:lpstr>
      <vt:lpstr>Презентация PowerPoint</vt:lpstr>
      <vt:lpstr>Презентация PowerPoint</vt:lpstr>
      <vt:lpstr>Презентация PowerPoint</vt:lpstr>
      <vt:lpstr>Презентация PowerPoint</vt:lpstr>
      <vt:lpstr>«Китайський купол» підземна біогазова установка для теплого грунту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user11</dc:creator>
  <cp:lastModifiedBy>Olena</cp:lastModifiedBy>
  <cp:revision>21</cp:revision>
  <dcterms:created xsi:type="dcterms:W3CDTF">2015-10-17T17:33:25Z</dcterms:created>
  <dcterms:modified xsi:type="dcterms:W3CDTF">2025-01-31T17:45:32Z</dcterms:modified>
</cp:coreProperties>
</file>