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73" r:id="rId4"/>
    <p:sldId id="321" r:id="rId5"/>
    <p:sldId id="323" r:id="rId6"/>
    <p:sldId id="324" r:id="rId7"/>
    <p:sldId id="325" r:id="rId8"/>
    <p:sldId id="327" r:id="rId9"/>
    <p:sldId id="283" r:id="rId10"/>
    <p:sldId id="317" r:id="rId11"/>
    <p:sldId id="318" r:id="rId12"/>
    <p:sldId id="319" r:id="rId13"/>
    <p:sldId id="320" r:id="rId14"/>
    <p:sldId id="332" r:id="rId15"/>
    <p:sldId id="333" r:id="rId16"/>
    <p:sldId id="334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531440"/>
            <a:ext cx="8530208" cy="32403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Course</a:t>
            </a:r>
            <a:b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Stock Exchange Market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Lecture 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8. The stock indices</a:t>
            </a:r>
            <a:b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9144000" cy="1800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V.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Yavorska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PhD in economics, associate professor of the Department of exchange activities and trade NULES of Ukraine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19883"/>
            <a:ext cx="4273913" cy="293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3" y="1404938"/>
            <a:ext cx="63531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371475"/>
            <a:ext cx="63722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1507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925" y="3618731"/>
            <a:ext cx="6315075" cy="323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912768" cy="62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966788"/>
            <a:ext cx="85439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833438"/>
            <a:ext cx="85629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9588"/>
            <a:ext cx="9143999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83488" cy="56886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RE</a:t>
            </a:r>
            <a:r>
              <a:rPr lang="en-US" sz="2800" b="1" u="sng" dirty="0" smtClean="0">
                <a:solidFill>
                  <a:srgbClr val="002060"/>
                </a:solidFill>
              </a:rPr>
              <a:t>SOURSES</a:t>
            </a:r>
            <a:r>
              <a:rPr lang="ru-RU" sz="2800" b="1" u="sng" dirty="0" smtClean="0">
                <a:solidFill>
                  <a:srgbClr val="002060"/>
                </a:solidFill>
              </a:rPr>
              <a:t>:</a:t>
            </a:r>
            <a:r>
              <a:rPr lang="ru-RU" sz="2800" u="sng" dirty="0" smtClean="0">
                <a:solidFill>
                  <a:srgbClr val="002060"/>
                </a:solidFill>
              </a:rPr>
              <a:t/>
            </a:r>
            <a:br>
              <a:rPr lang="ru-RU" sz="2800" u="sng" dirty="0" smtClean="0">
                <a:solidFill>
                  <a:srgbClr val="002060"/>
                </a:solidFill>
              </a:rPr>
            </a:br>
            <a:r>
              <a:rPr lang="en-GB" sz="2800" b="0" dirty="0" smtClean="0">
                <a:solidFill>
                  <a:srgbClr val="002060"/>
                </a:solidFill>
              </a:rPr>
              <a:t/>
            </a:r>
            <a:br>
              <a:rPr lang="en-GB" sz="2800" b="0" dirty="0" smtClean="0">
                <a:solidFill>
                  <a:srgbClr val="002060"/>
                </a:solidFill>
              </a:rPr>
            </a:br>
            <a:r>
              <a:rPr lang="en-GB" sz="2800" b="0" dirty="0" smtClean="0">
                <a:solidFill>
                  <a:srgbClr val="002060"/>
                </a:solidFill>
              </a:rPr>
              <a:t>1</a:t>
            </a:r>
            <a:r>
              <a:rPr lang="en-GB" sz="2700" b="0" dirty="0" smtClean="0">
                <a:solidFill>
                  <a:srgbClr val="002060"/>
                </a:solidFill>
              </a:rPr>
              <a:t>. </a:t>
            </a:r>
            <a:r>
              <a:rPr lang="en-US" sz="2700" dirty="0">
                <a:solidFill>
                  <a:srgbClr val="002060"/>
                </a:solidFill>
              </a:rPr>
              <a:t>Major World </a:t>
            </a:r>
            <a:r>
              <a:rPr lang="en-US" sz="2700" dirty="0" smtClean="0">
                <a:solidFill>
                  <a:srgbClr val="002060"/>
                </a:solidFill>
              </a:rPr>
              <a:t>Indices/ </a:t>
            </a:r>
            <a:r>
              <a:rPr lang="uk-UA" sz="2700" dirty="0" smtClean="0">
                <a:solidFill>
                  <a:srgbClr val="002060"/>
                </a:solidFill>
              </a:rPr>
              <a:t>- Електронний ресурс. – Режим доступу:</a:t>
            </a:r>
            <a:r>
              <a:rPr lang="en-US" sz="2700" dirty="0">
                <a:solidFill>
                  <a:srgbClr val="002060"/>
                </a:solidFill>
              </a:rPr>
              <a:t>https://www.investing.com/indices/major-indices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en-GB" sz="2700" dirty="0" smtClean="0">
                <a:solidFill>
                  <a:srgbClr val="002060"/>
                </a:solidFill>
              </a:rPr>
              <a:t>2.</a:t>
            </a:r>
            <a:r>
              <a:rPr lang="en-GB" sz="2400" dirty="0">
                <a:solidFill>
                  <a:srgbClr val="002060"/>
                </a:solidFill>
              </a:rPr>
              <a:t> Ukrainian Exchange. http://www.ux.ua</a:t>
            </a:r>
            <a:r>
              <a:rPr lang="en-GB" sz="2400" dirty="0" smtClean="0">
                <a:solidFill>
                  <a:srgbClr val="002060"/>
                </a:solidFill>
              </a:rPr>
              <a:t>.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3</a:t>
            </a:r>
            <a:r>
              <a:rPr lang="uk-UA" sz="2400" dirty="0">
                <a:solidFill>
                  <a:srgbClr val="002060"/>
                </a:solidFill>
              </a:rPr>
              <a:t>. </a:t>
            </a:r>
            <a:r>
              <a:rPr lang="en-US" sz="2400" dirty="0">
                <a:solidFill>
                  <a:srgbClr val="002060"/>
                </a:solidFill>
              </a:rPr>
              <a:t>Index Investing: What Is An Index</a:t>
            </a:r>
            <a:r>
              <a:rPr lang="en-US" sz="2400" dirty="0">
                <a:solidFill>
                  <a:srgbClr val="002060"/>
                </a:solidFill>
              </a:rPr>
              <a:t>?</a:t>
            </a:r>
            <a:r>
              <a:rPr lang="uk-UA" sz="2400" dirty="0">
                <a:solidFill>
                  <a:srgbClr val="002060"/>
                </a:solidFill>
              </a:rPr>
              <a:t> - </a:t>
            </a:r>
            <a:r>
              <a:rPr lang="uk-UA" sz="2400" dirty="0">
                <a:solidFill>
                  <a:srgbClr val="002060"/>
                </a:solidFill>
              </a:rPr>
              <a:t>Електронний ресурс. – Режим доступу</a:t>
            </a:r>
            <a:r>
              <a:rPr lang="uk-UA" sz="2400" dirty="0" smtClean="0">
                <a:solidFill>
                  <a:srgbClr val="002060"/>
                </a:solidFill>
              </a:rPr>
              <a:t>:</a:t>
            </a:r>
            <a:r>
              <a:rPr lang="en-US" sz="2400" dirty="0">
                <a:solidFill>
                  <a:srgbClr val="002060"/>
                </a:solidFill>
              </a:rPr>
              <a:t> https://www.investopedia.com/university/indexes/index1.asp</a:t>
            </a:r>
            <a:r>
              <a:rPr lang="en-GB" sz="2400" dirty="0">
                <a:solidFill>
                  <a:srgbClr val="002060"/>
                </a:solidFill>
              </a:rPr>
              <a:t/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800" b="0" dirty="0" smtClean="0"/>
              <a:t/>
            </a:r>
            <a:br>
              <a:rPr lang="en-GB" sz="2800" b="0" dirty="0" smtClean="0"/>
            </a:br>
            <a:endParaRPr lang="en-GB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21500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Plan: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424936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8.1. History and characteristics of stock index.</a:t>
            </a:r>
            <a:endParaRPr lang="en-GB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8.2. The main functions of stock indices.</a:t>
            </a:r>
            <a:endParaRPr lang="en-GB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8.3. Major stock indices of Ukraine.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83922"/>
            <a:ext cx="5614988" cy="397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344953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Stock Exchange Index - a statistical average value calculated based on the exchange rate difference of securities included in the stock basket.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8820472" cy="198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3569"/>
            <a:ext cx="8424936" cy="632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062" y="548680"/>
            <a:ext cx="8095409" cy="606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80919" cy="568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98519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42048" cy="7703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Functions of stock indices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844824"/>
            <a:ext cx="45720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1) diagnostics;</a:t>
            </a:r>
            <a:b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1) Indicative;</a:t>
            </a:r>
            <a:b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3) speculative.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3" y="333375"/>
            <a:ext cx="62388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1090</TotalTime>
  <Words>38</Words>
  <Application>Microsoft Office PowerPoint</Application>
  <PresentationFormat>Екран (4:3)</PresentationFormat>
  <Paragraphs>11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Century Gothic</vt:lpstr>
      <vt:lpstr>Verdana</vt:lpstr>
      <vt:lpstr>Wingdings 2</vt:lpstr>
      <vt:lpstr>Яркая</vt:lpstr>
      <vt:lpstr>Course Stock Exchange Market Lecture 8. The stock indices </vt:lpstr>
      <vt:lpstr>Plan:</vt:lpstr>
      <vt:lpstr>Stock Exchange Index - a statistical average value calculated based on the exchange rate difference of securities included in the stock basket.</vt:lpstr>
      <vt:lpstr>Презентація PowerPoint</vt:lpstr>
      <vt:lpstr>Презентація PowerPoint</vt:lpstr>
      <vt:lpstr>Презентація PowerPoint</vt:lpstr>
      <vt:lpstr>Презентація PowerPoint</vt:lpstr>
      <vt:lpstr>Functions of stock indices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RESOURSES:  1. Major World Indices/ - Електронний ресурс. – Режим доступу:https://www.investing.com/indices/major-indices 2. Ukrainian Exchange. http://www.ux.ua. 3. Index Investing: What Is An Index? - Електронний ресурс. – Режим доступу: https://www.investopedia.com/university/indexes/index1.asp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2. Essence  of stock exchange market and its importance in the economy</dc:title>
  <dc:creator>Коля</dc:creator>
  <cp:lastModifiedBy>Користувач Windows</cp:lastModifiedBy>
  <cp:revision>20</cp:revision>
  <dcterms:modified xsi:type="dcterms:W3CDTF">2018-06-19T20:29:40Z</dcterms:modified>
</cp:coreProperties>
</file>