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7" r:id="rId4"/>
    <p:sldId id="274" r:id="rId5"/>
    <p:sldId id="273" r:id="rId6"/>
    <p:sldId id="258" r:id="rId7"/>
    <p:sldId id="275" r:id="rId8"/>
    <p:sldId id="276" r:id="rId9"/>
    <p:sldId id="277" r:id="rId10"/>
    <p:sldId id="260" r:id="rId11"/>
    <p:sldId id="261" r:id="rId12"/>
    <p:sldId id="267" r:id="rId13"/>
    <p:sldId id="263" r:id="rId14"/>
    <p:sldId id="269" r:id="rId15"/>
    <p:sldId id="268" r:id="rId16"/>
    <p:sldId id="264" r:id="rId17"/>
    <p:sldId id="265" r:id="rId18"/>
    <p:sldId id="266" r:id="rId19"/>
    <p:sldId id="270" r:id="rId20"/>
    <p:sldId id="271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4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8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3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3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4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8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4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212D-F833-48FF-9250-18B6A735B078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2C4C-0ADE-468C-A92C-767298F7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57" y="2320381"/>
            <a:ext cx="8498207" cy="289233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Тема 7. Індустрія розваг в контексті розвитку туристичної індустрії</a:t>
            </a:r>
            <a:endParaRPr lang="uk-UA" sz="54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482" y="592391"/>
            <a:ext cx="5055394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"/>
            <a:ext cx="2302383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о індустрії розваг відносять: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- підприємства, основна діяльність яких пов'язана з задоволенням потреб людини в розвагах: цирки, зоопарки, атракціони, ігротеки, парки відпочинку, пересувні містечка та ін.;</a:t>
            </a:r>
            <a:br>
              <a:rPr lang="uk-UA" dirty="0" smtClean="0"/>
            </a:br>
            <a:r>
              <a:rPr lang="uk-UA" dirty="0" smtClean="0"/>
              <a:t>- видовищні підприємства: театри, кінотеатри, ізостудії, філармонії, оркестри, ансамблі, мюзик-холи, художні та музичні колективи;</a:t>
            </a:r>
            <a:br>
              <a:rPr lang="uk-UA" dirty="0" smtClean="0"/>
            </a:br>
            <a:r>
              <a:rPr lang="uk-UA" dirty="0" smtClean="0"/>
              <a:t>- спортивні установи: катки, манежі, зали, клуби, аквапарки, дайвінг-центри;</a:t>
            </a:r>
            <a:br>
              <a:rPr lang="uk-UA" dirty="0" smtClean="0"/>
            </a:br>
            <a:r>
              <a:rPr lang="uk-UA" dirty="0" smtClean="0"/>
              <a:t>- установи, де прилучення до культурних цінностей супроводжується розвагою: музеї, виставки, клуби, інтернет-центри;</a:t>
            </a:r>
            <a:br>
              <a:rPr lang="uk-UA" dirty="0" smtClean="0"/>
            </a:br>
            <a:r>
              <a:rPr lang="uk-UA" dirty="0" smtClean="0"/>
              <a:t>- підприємства, що забезпечують розваги у формі своєї допоміжної або побічної діяльності: готелі, підприємства туризму, зони відпочинку, історичні пам'ятки (наприклад, відомий готичний собор може використовуватися в розважальних цілях як оглядовий майданчик міста);</a:t>
            </a:r>
            <a:br>
              <a:rPr lang="uk-UA" dirty="0" smtClean="0"/>
            </a:br>
            <a:r>
              <a:rPr lang="uk-UA" dirty="0" smtClean="0"/>
              <a:t>- підприємства промисловості, що випускають відповідне обладнання та інвентар, товари рекреаційного призначення (телевізори, радіоприймачі, магнітоли, фотоапарати та ін.).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870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Попит на розваги характеризується рядом особливостей.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4849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/>
              <a:t>Масштаби попиту залежать від наявності та обсягу вільного часу, соціально-демографічних характеристик і доходів населення. Чинники участі в розвагах - стать, вік, культурний рівень, освіта, рід занять, особливості виховання і установок, стимули. Потреби в розвагах пов'язані з життєвим циклом людини, а також річних, місячних, тижневих і добових циклами. Розваги, як правило, комбінуються з іншими заняттями: відпочинок плюс розвага, спорт плюс розвага, навчання плюс розвага тощо.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8000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Ринок розваг продовжує рости не тільки шляхом освоєння нових суто розважальних форм, а й шляхом проникнення розважального компонента в інші напрямки діяльності, які раніше не пов'язані з розвагами.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1. Retailtainment (Retail + Entertainment) -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, </a:t>
            </a:r>
            <a:r>
              <a:rPr lang="ru-RU" dirty="0" err="1" smtClean="0"/>
              <a:t>спрямована</a:t>
            </a:r>
            <a:r>
              <a:rPr lang="ru-RU" dirty="0" smtClean="0"/>
              <a:t> на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покупок (</a:t>
            </a:r>
            <a:r>
              <a:rPr lang="ru-RU" dirty="0" err="1" smtClean="0"/>
              <a:t>шопінг</a:t>
            </a:r>
            <a:r>
              <a:rPr lang="ru-RU" dirty="0" smtClean="0"/>
              <a:t>)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приємним</a:t>
            </a:r>
            <a:r>
              <a:rPr lang="ru-RU" dirty="0" smtClean="0"/>
              <a:t> і </a:t>
            </a:r>
            <a:r>
              <a:rPr lang="ru-RU" dirty="0" err="1" smtClean="0"/>
              <a:t>вражаючим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покупок тут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розважальну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, - </a:t>
            </a:r>
            <a:r>
              <a:rPr lang="fr-FR" dirty="0" smtClean="0"/>
              <a:t>shoppertainment. </a:t>
            </a:r>
            <a:r>
              <a:rPr lang="uk-UA" dirty="0" smtClean="0"/>
              <a:t>Наприклад</a:t>
            </a:r>
            <a:r>
              <a:rPr lang="fr-FR" dirty="0" smtClean="0"/>
              <a:t>, Retail &amp; Entertainment Center</a:t>
            </a:r>
            <a:r>
              <a:rPr lang="uk-UA" dirty="0" smtClean="0"/>
              <a:t> (</a:t>
            </a:r>
            <a:r>
              <a:rPr lang="fr-FR" dirty="0" smtClean="0"/>
              <a:t>REC</a:t>
            </a:r>
            <a:r>
              <a:rPr lang="uk-UA" dirty="0" smtClean="0"/>
              <a:t>)</a:t>
            </a:r>
          </a:p>
          <a:p>
            <a:r>
              <a:rPr lang="fr-FR" dirty="0" smtClean="0"/>
              <a:t>2. Edutainment (Education + Entertainment) -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розваги</a:t>
            </a:r>
            <a:r>
              <a:rPr lang="ru-RU" dirty="0" smtClean="0"/>
              <a:t> та </a:t>
            </a:r>
            <a:r>
              <a:rPr lang="ru-RU" dirty="0" err="1" smtClean="0"/>
              <a:t>навчання</a:t>
            </a:r>
            <a:r>
              <a:rPr lang="ru-RU" dirty="0" smtClean="0"/>
              <a:t>, а </a:t>
            </a:r>
            <a:r>
              <a:rPr lang="ru-RU" dirty="0" err="1" smtClean="0"/>
              <a:t>точніше</a:t>
            </a:r>
            <a:r>
              <a:rPr lang="ru-RU" dirty="0" smtClean="0"/>
              <a:t> - </a:t>
            </a:r>
            <a:r>
              <a:rPr lang="ru-RU" dirty="0" err="1" smtClean="0"/>
              <a:t>навчання</a:t>
            </a:r>
            <a:r>
              <a:rPr lang="ru-RU" dirty="0" smtClean="0"/>
              <a:t> через </a:t>
            </a:r>
            <a:r>
              <a:rPr lang="ru-RU" dirty="0" err="1" smtClean="0"/>
              <a:t>розвагу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дитячі</a:t>
            </a:r>
            <a:r>
              <a:rPr lang="ru-RU" dirty="0" smtClean="0"/>
              <a:t> </a:t>
            </a:r>
            <a:r>
              <a:rPr lang="ru-RU" dirty="0" err="1" smtClean="0"/>
              <a:t>розважальні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fr-FR" dirty="0" smtClean="0"/>
              <a:t>pay-for-play </a:t>
            </a:r>
            <a:r>
              <a:rPr lang="ru-RU" dirty="0" err="1" smtClean="0"/>
              <a:t>центри</a:t>
            </a:r>
            <a:r>
              <a:rPr lang="ru-RU" dirty="0" smtClean="0"/>
              <a:t>, де </a:t>
            </a:r>
            <a:r>
              <a:rPr lang="ru-RU" dirty="0" err="1" smtClean="0"/>
              <a:t>діти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вчаться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fr-FR" dirty="0" smtClean="0"/>
              <a:t>Sportainment (Sport + Entertainment) - </a:t>
            </a:r>
            <a:r>
              <a:rPr lang="ru-RU" dirty="0" err="1" smtClean="0"/>
              <a:t>поєднання</a:t>
            </a:r>
            <a:r>
              <a:rPr lang="ru-RU" dirty="0" smtClean="0"/>
              <a:t> спорту і </a:t>
            </a:r>
            <a:r>
              <a:rPr lang="ru-RU" dirty="0" err="1" smtClean="0"/>
              <a:t>розваг</a:t>
            </a:r>
            <a:r>
              <a:rPr lang="ru-RU" dirty="0" smtClean="0"/>
              <a:t>. </a:t>
            </a:r>
            <a:r>
              <a:rPr lang="ru-RU" dirty="0" err="1" smtClean="0"/>
              <a:t>Криті</a:t>
            </a:r>
            <a:r>
              <a:rPr lang="ru-RU" dirty="0" smtClean="0"/>
              <a:t> </a:t>
            </a:r>
            <a:r>
              <a:rPr lang="ru-RU" dirty="0" err="1" smtClean="0"/>
              <a:t>лижні</a:t>
            </a:r>
            <a:r>
              <a:rPr lang="ru-RU" dirty="0" smtClean="0"/>
              <a:t> спуски - </a:t>
            </a:r>
            <a:r>
              <a:rPr lang="ru-RU" dirty="0" err="1" smtClean="0"/>
              <a:t>одне</a:t>
            </a:r>
            <a:r>
              <a:rPr lang="ru-RU" dirty="0" smtClean="0"/>
              <a:t> з </a:t>
            </a:r>
            <a:r>
              <a:rPr lang="ru-RU" dirty="0" err="1" smtClean="0"/>
              <a:t>найпривабливіших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 на </a:t>
            </a:r>
            <a:r>
              <a:rPr lang="ru-RU" dirty="0" err="1" smtClean="0"/>
              <a:t>Близькому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і в </a:t>
            </a:r>
            <a:r>
              <a:rPr lang="ru-RU" dirty="0" err="1" smtClean="0"/>
              <a:t>Європі</a:t>
            </a:r>
            <a:r>
              <a:rPr lang="ru-RU" dirty="0" smtClean="0"/>
              <a:t>, яке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в </a:t>
            </a:r>
            <a:r>
              <a:rPr lang="ru-RU" dirty="0" err="1" smtClean="0"/>
              <a:t>торгові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молодь.</a:t>
            </a:r>
          </a:p>
          <a:p>
            <a:r>
              <a:rPr lang="ru-RU" dirty="0" smtClean="0"/>
              <a:t>4. </a:t>
            </a:r>
            <a:r>
              <a:rPr lang="fr-FR" dirty="0" smtClean="0"/>
              <a:t>Therapintainment (Therapy + Entertainment) -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і </a:t>
            </a:r>
            <a:r>
              <a:rPr lang="ru-RU" dirty="0" err="1" smtClean="0"/>
              <a:t>краси</a:t>
            </a:r>
            <a:r>
              <a:rPr lang="ru-RU" dirty="0" smtClean="0"/>
              <a:t> з </a:t>
            </a:r>
            <a:r>
              <a:rPr lang="ru-RU" dirty="0" err="1" smtClean="0"/>
              <a:t>розвагами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97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uk-UA" b="1" dirty="0" smtClean="0"/>
              <a:t>2. Тематичні парки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590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Тематичні</a:t>
            </a:r>
            <a:r>
              <a:rPr lang="ru-RU" dirty="0"/>
              <a:t> парки - </a:t>
            </a:r>
            <a:r>
              <a:rPr lang="ru-RU" dirty="0" err="1"/>
              <a:t>це</a:t>
            </a:r>
            <a:r>
              <a:rPr lang="ru-RU" dirty="0"/>
              <a:t> штучно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пізнавально-розважальні</a:t>
            </a:r>
            <a:r>
              <a:rPr lang="ru-RU" dirty="0"/>
              <a:t> парки, </a:t>
            </a:r>
            <a:r>
              <a:rPr lang="ru-RU" dirty="0" err="1" smtClean="0"/>
              <a:t>вс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об'єднані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сполученими</a:t>
            </a:r>
            <a:r>
              <a:rPr lang="ru-RU" dirty="0"/>
              <a:t> </a:t>
            </a:r>
            <a:r>
              <a:rPr lang="ru-RU" dirty="0" smtClean="0"/>
              <a:t>темами.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1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/>
              <a:t>Сучасний</a:t>
            </a:r>
            <a:r>
              <a:rPr lang="ru-RU" sz="2400" dirty="0"/>
              <a:t> парк </a:t>
            </a:r>
            <a:r>
              <a:rPr lang="ru-RU" sz="2400" dirty="0" err="1"/>
              <a:t>розваг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унікальний</a:t>
            </a:r>
            <a:r>
              <a:rPr lang="ru-RU" sz="2400" dirty="0"/>
              <a:t>, </a:t>
            </a:r>
            <a:r>
              <a:rPr lang="ru-RU" sz="2400" dirty="0" err="1"/>
              <a:t>високотехнологічний</a:t>
            </a:r>
            <a:r>
              <a:rPr lang="ru-RU" sz="2400" dirty="0"/>
              <a:t> комплекс культурно-</a:t>
            </a:r>
            <a:r>
              <a:rPr lang="ru-RU" sz="2400" dirty="0" err="1"/>
              <a:t>розважальних</a:t>
            </a:r>
            <a:r>
              <a:rPr lang="ru-RU" sz="2400" dirty="0"/>
              <a:t>, спортивно-</a:t>
            </a:r>
            <a:r>
              <a:rPr lang="ru-RU" sz="2400" dirty="0" err="1"/>
              <a:t>оздоровчих</a:t>
            </a:r>
            <a:r>
              <a:rPr lang="ru-RU" sz="2400" dirty="0"/>
              <a:t> та </a:t>
            </a:r>
            <a:r>
              <a:rPr lang="ru-RU" sz="2400" dirty="0" err="1"/>
              <a:t>рекреаційних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 </a:t>
            </a:r>
            <a:r>
              <a:rPr lang="ru-RU" sz="2400" dirty="0" err="1"/>
              <a:t>випробувати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, через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err="1"/>
              <a:t>найбільшого</a:t>
            </a:r>
            <a:r>
              <a:rPr lang="ru-RU" sz="2400" dirty="0"/>
              <a:t> </a:t>
            </a:r>
            <a:r>
              <a:rPr lang="ru-RU" sz="2400" dirty="0" err="1"/>
              <a:t>розважального</a:t>
            </a:r>
            <a:r>
              <a:rPr lang="ru-RU" sz="2400" dirty="0"/>
              <a:t> </a:t>
            </a:r>
            <a:r>
              <a:rPr lang="ru-RU" sz="2400" dirty="0" err="1"/>
              <a:t>ефекту</a:t>
            </a:r>
            <a:r>
              <a:rPr lang="ru-RU" sz="2400" dirty="0"/>
              <a:t>. </a:t>
            </a:r>
            <a:r>
              <a:rPr lang="ru-RU" sz="2400" dirty="0" err="1"/>
              <a:t>Атракціони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в парках, </a:t>
            </a:r>
            <a:r>
              <a:rPr lang="ru-RU" sz="2400" dirty="0" err="1"/>
              <a:t>дозволяють</a:t>
            </a:r>
            <a:r>
              <a:rPr lang="ru-RU" sz="2400" dirty="0"/>
              <a:t> штучно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відчуття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у </a:t>
            </a:r>
            <a:r>
              <a:rPr lang="ru-RU" sz="2400" dirty="0" err="1"/>
              <a:t>відвідувача</a:t>
            </a:r>
            <a:r>
              <a:rPr lang="ru-RU" sz="2400" dirty="0"/>
              <a:t> </a:t>
            </a:r>
            <a:r>
              <a:rPr lang="ru-RU" sz="2400" dirty="0" err="1"/>
              <a:t>найрізноманітніші</a:t>
            </a:r>
            <a:r>
              <a:rPr lang="ru-RU" sz="2400" dirty="0"/>
              <a:t> </a:t>
            </a:r>
            <a:r>
              <a:rPr lang="ru-RU" sz="2400" dirty="0" err="1"/>
              <a:t>емоції</a:t>
            </a:r>
            <a:r>
              <a:rPr lang="ru-RU" sz="2400" dirty="0"/>
              <a:t>: страх, </a:t>
            </a:r>
            <a:r>
              <a:rPr lang="ru-RU" sz="2400" dirty="0" err="1"/>
              <a:t>насолоду</a:t>
            </a:r>
            <a:r>
              <a:rPr lang="ru-RU" sz="2400" dirty="0"/>
              <a:t>, </a:t>
            </a:r>
            <a:r>
              <a:rPr lang="ru-RU" sz="2400" dirty="0" err="1"/>
              <a:t>відчуття</a:t>
            </a:r>
            <a:r>
              <a:rPr lang="ru-RU" sz="2400" dirty="0"/>
              <a:t> </a:t>
            </a:r>
            <a:r>
              <a:rPr lang="ru-RU" sz="2400" dirty="0" err="1"/>
              <a:t>польоту</a:t>
            </a:r>
            <a:r>
              <a:rPr lang="ru-RU" sz="2400" dirty="0"/>
              <a:t>, </a:t>
            </a:r>
            <a:r>
              <a:rPr lang="ru-RU" sz="2400" dirty="0" err="1"/>
              <a:t>перевантажень</a:t>
            </a:r>
            <a:r>
              <a:rPr lang="ru-RU" sz="2400" dirty="0"/>
              <a:t> і т.д.</a:t>
            </a:r>
          </a:p>
        </p:txBody>
      </p:sp>
    </p:spTree>
    <p:extLst>
      <p:ext uri="{BB962C8B-B14F-4D97-AF65-F5344CB8AC3E}">
        <p14:creationId xmlns:p14="http://schemas.microsoft.com/office/powerpoint/2010/main" val="103437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тематичних</a:t>
            </a:r>
            <a:r>
              <a:rPr lang="ru-RU" dirty="0"/>
              <a:t> </a:t>
            </a:r>
            <a:r>
              <a:rPr lang="ru-RU" dirty="0" err="1"/>
              <a:t>парків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9182"/>
            <a:ext cx="6543253" cy="54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6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952625"/>
            <a:ext cx="7219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28" y="1556792"/>
            <a:ext cx="7143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8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00150"/>
            <a:ext cx="72199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5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Критерії оцінки сучасних парків розваг: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Кліматичні умови. Важливою умовою ефективності розважального парку є кліматичні умови в регіоні (виключення складають криті розважальні парки з штучним мікрокліматом).</a:t>
            </a:r>
          </a:p>
          <a:p>
            <a:pPr algn="just"/>
            <a:r>
              <a:rPr lang="uk-UA" dirty="0" smtClean="0"/>
              <a:t>Площа території парку. Даний показник включає в себе інформацію про площі території парку, що дозволяє судити про масштаби, пропускної здатності парку.</a:t>
            </a:r>
          </a:p>
          <a:p>
            <a:pPr algn="just"/>
            <a:r>
              <a:rPr lang="uk-UA" dirty="0" smtClean="0"/>
              <a:t>Атракціони. Атракціони можуть бути призначені для дітей (малят і дітей шкільного віку) і дорослих. Альтернативою атракціонів можуть стати постійні шоу-програми, що проводяться на спеціальних майданчиках парку.</a:t>
            </a:r>
          </a:p>
          <a:p>
            <a:pPr algn="just"/>
            <a:r>
              <a:rPr lang="uk-UA" dirty="0" smtClean="0"/>
              <a:t>Пляжі. Наявність і якість функціонуючих на </a:t>
            </a:r>
            <a:r>
              <a:rPr lang="uk-UA" dirty="0" err="1" smtClean="0"/>
              <a:t>терріторіі</a:t>
            </a:r>
            <a:r>
              <a:rPr lang="uk-UA" dirty="0" smtClean="0"/>
              <a:t> парка пляжів, їх інфраструктура, вартість відвідування, додаткові послуги (дайвінг, </a:t>
            </a:r>
            <a:r>
              <a:rPr lang="uk-UA" dirty="0" err="1" smtClean="0"/>
              <a:t>снорклінг</a:t>
            </a:r>
            <a:r>
              <a:rPr lang="uk-UA" dirty="0" smtClean="0"/>
              <a:t>, серфінг, і </a:t>
            </a:r>
            <a:r>
              <a:rPr lang="uk-UA" dirty="0" err="1" smtClean="0"/>
              <a:t>т.п</a:t>
            </a:r>
            <a:r>
              <a:rPr lang="uk-UA" dirty="0" smtClean="0"/>
              <a:t>.).</a:t>
            </a:r>
          </a:p>
          <a:p>
            <a:pPr algn="just"/>
            <a:r>
              <a:rPr lang="uk-UA" dirty="0" smtClean="0"/>
              <a:t>Аквапарки. Наявність аквапарків, кількість і характеристики водяних атракціонів, басейнів, вартість відвідування, і інша інфраструктура аквапарку.</a:t>
            </a:r>
          </a:p>
          <a:p>
            <a:pPr lvl="1"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36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1. Сутність та структура індустрії розваг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096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Підприємства громадського харчування. Даний показник є важливим фактором для залучення відвідувачів до парку. Бажано, щоб в парку був представлений весь спектр підприємств громадського харчування - від невеликих закусочних і кав'ярень, що пропонують легкий перекус і десерти, до тематичних кафе і мережевих ресторанів з різноманітним меню. Вони повинні бути досить продумано розташовані для того, щоб розподілити потоки відвідувачів без створення черг і натовпу в залі.</a:t>
            </a:r>
          </a:p>
          <a:p>
            <a:pPr algn="just"/>
            <a:r>
              <a:rPr lang="uk-UA" sz="2000" dirty="0" smtClean="0"/>
              <a:t>Готельна база. Великі розважальні парки курортного типу як правило надають послуги розміщення. Даний показник включає в себе інформацію щодо кількості готелів, їх класності, приналежності до готельної мережі, номерного фонду, що надаються, типам харчування, вартість проживання і </a:t>
            </a:r>
            <a:r>
              <a:rPr lang="uk-UA" sz="2000" dirty="0" err="1" smtClean="0"/>
              <a:t>т.д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dirty="0" smtClean="0"/>
              <a:t>Доступність. Це транспортна доступність - наявність по близькості курортних міст, віддаленість від міських центрів, аеропортів, залізничних вокзалів, наявність автотранспортного сполучення, так і доступність з точки зору перетину кордонів (візовий режим). Це і інформаційна доступність - наявність офіційного інтернет-сайту, можливості дізнатися більше інформації про парк, придбати вхідні квитки в парк, забронювати номер в готелі </a:t>
            </a:r>
            <a:r>
              <a:rPr lang="uk-UA" sz="2000" dirty="0" err="1" smtClean="0"/>
              <a:t>посредствам</a:t>
            </a:r>
            <a:r>
              <a:rPr lang="uk-UA" sz="2000" dirty="0" smtClean="0"/>
              <a:t> інтернет і </a:t>
            </a:r>
            <a:r>
              <a:rPr lang="uk-UA" sz="2000" dirty="0" err="1" smtClean="0"/>
              <a:t>т.д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811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92688"/>
          </a:xfrm>
        </p:spPr>
        <p:txBody>
          <a:bodyPr>
            <a:noAutofit/>
          </a:bodyPr>
          <a:lstStyle/>
          <a:p>
            <a:pPr algn="just"/>
            <a:r>
              <a:rPr lang="uk-UA" sz="1900" dirty="0" smtClean="0"/>
              <a:t>Безпека. Політична і соціальна напруженість, наявність строгих обмежень з релігійних міркувань, криміногенна обстановка в регіоні в цілому, система забезпечення безпеки туристів безпосередньо в парку розваг, застосування місцевого законодавства по відношенню до туристів, загальноприйняті правила поведінки, прийнятий стиль одягу в регіоні.</a:t>
            </a:r>
          </a:p>
          <a:p>
            <a:pPr algn="just"/>
            <a:r>
              <a:rPr lang="uk-UA" sz="1900" dirty="0" smtClean="0"/>
              <a:t>Інформаційно-освітні об'єкти. Цей показник враховує розміщення інформаційно-освітніх об'єктів на території парку, наприклад, виставкових комплексів, музеїв, кінотеатрів, спеціалізованих об'єктів (зоопарків, океанаріумів, планетаріїв і </a:t>
            </a:r>
            <a:r>
              <a:rPr lang="uk-UA" sz="1900" dirty="0" err="1" smtClean="0"/>
              <a:t>т.п</a:t>
            </a:r>
            <a:r>
              <a:rPr lang="uk-UA" sz="1900" dirty="0" smtClean="0"/>
              <a:t>.). Також враховується організація освітніх програм, рівень використовуваних інтерактивних технологій, інновацій.</a:t>
            </a:r>
          </a:p>
          <a:p>
            <a:pPr algn="just"/>
            <a:r>
              <a:rPr lang="uk-UA" sz="1900" dirty="0" smtClean="0"/>
              <a:t>Цінова політика. Вартість входу на територію парку і що в цю вартість включено, розмежування вартості в залежності від віку відвідувачів, спеціально розроблені програми відвідування, бонуси для постійних клієнтів - відвідувачів парку і </a:t>
            </a:r>
            <a:r>
              <a:rPr lang="uk-UA" sz="1900" dirty="0" err="1" smtClean="0"/>
              <a:t>т.д</a:t>
            </a:r>
            <a:r>
              <a:rPr lang="uk-UA" sz="1900" dirty="0" smtClean="0"/>
              <a:t>.</a:t>
            </a:r>
          </a:p>
          <a:p>
            <a:pPr algn="just"/>
            <a:r>
              <a:rPr lang="uk-UA" sz="1900" dirty="0" err="1" smtClean="0"/>
              <a:t>Шопінг</a:t>
            </a:r>
            <a:r>
              <a:rPr lang="uk-UA" sz="1900" dirty="0" smtClean="0"/>
              <a:t>. Організація торговельної мережі для відвідувачів парку - сувенірні магазини, магазини </a:t>
            </a:r>
            <a:r>
              <a:rPr lang="uk-UA" sz="1900" dirty="0" err="1" smtClean="0"/>
              <a:t>брендового</a:t>
            </a:r>
            <a:r>
              <a:rPr lang="uk-UA" sz="1900" dirty="0" smtClean="0"/>
              <a:t> або повсякденного одягу (в тому числі те, що може знадобитися в парку - головні убори, взуття, купальники, сонцезахисні окуляри, косметика і </a:t>
            </a:r>
            <a:r>
              <a:rPr lang="uk-UA" sz="1900" dirty="0" err="1" smtClean="0"/>
              <a:t>т.п</a:t>
            </a:r>
            <a:r>
              <a:rPr lang="uk-UA" sz="1900" dirty="0" smtClean="0"/>
              <a:t>.), а також магазини з національним колоритом, що пропонують відвідувачам придбати автентичні товари, вироблені тільки в даному регіоні і </a:t>
            </a:r>
            <a:r>
              <a:rPr lang="uk-UA" sz="1900" dirty="0" err="1" smtClean="0"/>
              <a:t>т.п</a:t>
            </a:r>
            <a:r>
              <a:rPr lang="uk-UA" sz="1900" dirty="0" smtClean="0"/>
              <a:t>.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41886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594" r="15380" b="12609"/>
          <a:stretch/>
        </p:blipFill>
        <p:spPr bwMode="auto">
          <a:xfrm>
            <a:off x="251520" y="332656"/>
            <a:ext cx="8448261" cy="588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02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dirty="0"/>
              <a:t>Розваги - одна з найважливіших сфер повсякденного життя людини, яка, поряд з утворенням, здатна істотно впливати на стан суспільства. </a:t>
            </a:r>
            <a:r>
              <a:rPr lang="uk-UA" sz="2400" dirty="0" smtClean="0"/>
              <a:t>Потреба </a:t>
            </a:r>
            <a:r>
              <a:rPr lang="uk-UA" sz="2400" dirty="0"/>
              <a:t>в них з'являється відразу після задоволення первинних потреб. Задоволеність їх якістю та доступністю є для людини індикатором його соціального стану, а для суспільства - показником розвитку економіки країни в цілому і її соціальної сфери зокрема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09" y="4077072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4681105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Склад і структура галузі точно не визначені.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46109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6" t="34468" r="16968" b="6099"/>
          <a:stretch/>
        </p:blipFill>
        <p:spPr bwMode="auto">
          <a:xfrm>
            <a:off x="405847" y="260648"/>
            <a:ext cx="8280920" cy="596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7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Як фактори зовнішнього середовища, виступають фактори, що впливають на вибір засобів задоволення потреби в розвазі: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бажання отримати комплекс розваг </a:t>
            </a:r>
            <a:r>
              <a:rPr lang="uk-UA" dirty="0" err="1" smtClean="0"/>
              <a:t>т.д</a:t>
            </a:r>
            <a:r>
              <a:rPr lang="uk-UA" dirty="0" smtClean="0"/>
              <a:t>. (Культурно-розважальні комплекси, торгово-розважальні центри ...);</a:t>
            </a:r>
          </a:p>
          <a:p>
            <a:pPr algn="just"/>
            <a:r>
              <a:rPr lang="uk-UA" dirty="0" smtClean="0"/>
              <a:t>бажання отримати професійний результат (спеціалізовані підприємства, спортивні центри ...);</a:t>
            </a:r>
          </a:p>
          <a:p>
            <a:pPr algn="just"/>
            <a:r>
              <a:rPr lang="uk-UA" dirty="0" smtClean="0"/>
              <a:t>прагнення до економії часу (Інтернет розваги, пасивні, самодіяльні розваги ...);</a:t>
            </a:r>
          </a:p>
          <a:p>
            <a:pPr algn="just"/>
            <a:r>
              <a:rPr lang="uk-UA" dirty="0" smtClean="0"/>
              <a:t>престижність в певному середовищі (закриті для масового відвідувача - камерні розважальні установи ...).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389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hierarchystructure.com/wp-content/uploads/2013/11/Entertainment-Business-Hierarch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"/>
          <a:stretch/>
        </p:blipFill>
        <p:spPr bwMode="auto">
          <a:xfrm>
            <a:off x="611560" y="1209911"/>
            <a:ext cx="811587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0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7" t="40586" r="17253" b="13261"/>
          <a:stretch/>
        </p:blipFill>
        <p:spPr bwMode="auto">
          <a:xfrm>
            <a:off x="179512" y="836712"/>
            <a:ext cx="88977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4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33475" r="14698" b="7399"/>
          <a:stretch/>
        </p:blipFill>
        <p:spPr bwMode="auto">
          <a:xfrm>
            <a:off x="107504" y="764704"/>
            <a:ext cx="8856984" cy="55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4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1" t="39561" r="12720" b="10037"/>
          <a:stretch/>
        </p:blipFill>
        <p:spPr bwMode="auto">
          <a:xfrm>
            <a:off x="189435" y="836712"/>
            <a:ext cx="890306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69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1059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 7. Індустрія розваг в контексті розвитку туристичної індустрії</vt:lpstr>
      <vt:lpstr>1. Сутність та структура індустрії розваг</vt:lpstr>
      <vt:lpstr>Розваги - одна з найважливіших сфер повсякденного життя людини, яка, поряд з утворенням, здатна істотно впливати на стан суспільства. Потреба в них з'являється відразу після задоволення первинних потреб. Задоволеність їх якістю та доступністю є для людини індикатором його соціального стану, а для суспільства - показником розвитку економіки країни в цілому і її соціальної сфери зокрема.</vt:lpstr>
      <vt:lpstr>Презентация PowerPoint</vt:lpstr>
      <vt:lpstr>Як фактори зовнішнього середовища, виступають фактори, що впливають на вибір засобів задоволення потреби в розвазі:</vt:lpstr>
      <vt:lpstr>Презентация PowerPoint</vt:lpstr>
      <vt:lpstr>Презентация PowerPoint</vt:lpstr>
      <vt:lpstr>Презентация PowerPoint</vt:lpstr>
      <vt:lpstr>Презентация PowerPoint</vt:lpstr>
      <vt:lpstr>До індустрії розваг відносять:</vt:lpstr>
      <vt:lpstr>Попит на розваги характеризується рядом особливостей.</vt:lpstr>
      <vt:lpstr>Ринок розваг продовжує рости не тільки шляхом освоєння нових суто розважальних форм, а й шляхом проникнення розважального компонента в інші напрямки діяльності, які раніше не пов'язані з розвагами.</vt:lpstr>
      <vt:lpstr>2. Тематичні парки</vt:lpstr>
      <vt:lpstr>Тематичні парки - це штучно створені пізнавально-розважальні парки, всі структури яких об'єднані однією спільною або сполученими темами.</vt:lpstr>
      <vt:lpstr>Сучасний парк розваг - це унікальний, високотехнологічний комплекс культурно-розважальних, спортивно-оздоровчих та рекреаційних послуг, що дозволяє людині випробувати почуття, через які він досягає найбільшого розважального ефекту. Атракціони, які використовуються в парках, дозволяють штучно створювати ті відчуття, які викликають у відвідувача найрізноманітніші емоції: страх, насолоду, відчуття польоту, перевантажень і т.д.</vt:lpstr>
      <vt:lpstr>Групування тематичних парків світу</vt:lpstr>
      <vt:lpstr>Презентация PowerPoint</vt:lpstr>
      <vt:lpstr>Презентация PowerPoint</vt:lpstr>
      <vt:lpstr>Критерії оцінки сучасних парків розваг: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Kravtsov Sergiy</dc:creator>
  <cp:lastModifiedBy>Kravtsov Sergiy</cp:lastModifiedBy>
  <cp:revision>15</cp:revision>
  <dcterms:created xsi:type="dcterms:W3CDTF">2021-10-07T12:56:51Z</dcterms:created>
  <dcterms:modified xsi:type="dcterms:W3CDTF">2022-10-27T18:32:40Z</dcterms:modified>
</cp:coreProperties>
</file>